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0251-6FAD-659F-46CF-F01596896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705B7-107F-7751-B4D1-C327B9FD1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14765F-3B35-AAE7-04EB-7043D53C99AB}"/>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18EF1022-01E4-1241-9F7D-F3ACD779F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86652-3DDD-7F56-834A-1B3AAD060B25}"/>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307798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FC26-A3E3-3136-20DD-0320084EDD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6EDF7-9F8F-1539-32A1-C1CF24F6E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EA6E7-22EA-68E0-D49F-6800947F8405}"/>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C10D1DB4-E3CC-8B87-6D13-0328ECE42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5139F-D84D-BC78-96D0-7FD15F7900DA}"/>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188437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347A8-70FB-25BC-3BE0-36F38A920F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92C6A-752E-C309-C612-2FA721B46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34854-A599-A6FA-F729-818D0229C9AD}"/>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B40D0D58-F316-5835-2518-C76F2AD07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B3694-AFAC-55FA-9659-B91A42B62824}"/>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41346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E636-F215-5699-67ED-BC758096D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3C94C3-EB91-D4CD-E572-06AE14EB2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8382C-43CD-F982-338E-CE2DC73A81D0}"/>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C068294B-4822-7583-0E44-FB337DD8A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1BAE9-0713-ECD8-BA2E-67AE5E90B28C}"/>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315050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0557-DC02-B33F-D04C-5ED6E9DF9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A810D8-6ADF-0A32-0F7C-56909AAA5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7665C-D75C-3890-4262-153C77233441}"/>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BC28AF0A-0A27-4A55-3C3E-4AD545FFE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356F5-4ED7-5E83-D4A4-5AFD4F1B9B6F}"/>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213309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F4DD-CE71-F676-76A8-21AA22197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6BAD3-4E76-0A64-23A0-023F97E4F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AA1CD-5680-F4ED-9084-D22B85025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257FE3-5860-6E08-A579-21A7333B37D7}"/>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6" name="Footer Placeholder 5">
            <a:extLst>
              <a:ext uri="{FF2B5EF4-FFF2-40B4-BE49-F238E27FC236}">
                <a16:creationId xmlns:a16="http://schemas.microsoft.com/office/drawing/2014/main" id="{BAD761D3-1469-B523-0C85-D51A3CFC4B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210B5A-F059-3FC3-F908-AF7CEBA4DE71}"/>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60110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E6F9-23F9-3B95-9C03-3A85D87BC7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4B6A4-CBA0-8F8C-CF03-5CAD2EAF0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3FAD1-AEA4-2ABA-4520-F516F5D46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DBDE8-2D1B-7929-AE42-157E67097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29AC8-1A64-CFBD-944D-8CB7C4524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9A174A-AA76-A21F-C7FF-959E72C30072}"/>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8" name="Footer Placeholder 7">
            <a:extLst>
              <a:ext uri="{FF2B5EF4-FFF2-40B4-BE49-F238E27FC236}">
                <a16:creationId xmlns:a16="http://schemas.microsoft.com/office/drawing/2014/main" id="{B3353BD8-564C-C3E6-83D0-BEB6F81D2E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8577BC-BE48-CDBD-2096-957E4B42DA8E}"/>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268185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45BE-5F23-1C8F-61A6-C39CF49A38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973539-1AC1-68E6-4D90-9CAF7D3D3979}"/>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4" name="Footer Placeholder 3">
            <a:extLst>
              <a:ext uri="{FF2B5EF4-FFF2-40B4-BE49-F238E27FC236}">
                <a16:creationId xmlns:a16="http://schemas.microsoft.com/office/drawing/2014/main" id="{9615EC1E-996D-02C6-2BCE-02FE1F75A8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6B589F-D150-CDE7-08AA-A50EF1A9C4F1}"/>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265541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98644-A37D-EB18-910A-8C567EDD9724}"/>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3" name="Footer Placeholder 2">
            <a:extLst>
              <a:ext uri="{FF2B5EF4-FFF2-40B4-BE49-F238E27FC236}">
                <a16:creationId xmlns:a16="http://schemas.microsoft.com/office/drawing/2014/main" id="{D29BCA68-C1EC-95EC-1552-2913A56F27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C2017C-1CF2-6954-584C-C1915A4D10C4}"/>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145809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DA54-25D8-2077-F608-F1346F316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C7DFC9-672E-525D-486B-7E50F9920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18E33C-C8B8-5525-F0A8-B3D5C2483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6DBA6-D445-2421-2236-16806F498BDD}"/>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6" name="Footer Placeholder 5">
            <a:extLst>
              <a:ext uri="{FF2B5EF4-FFF2-40B4-BE49-F238E27FC236}">
                <a16:creationId xmlns:a16="http://schemas.microsoft.com/office/drawing/2014/main" id="{FE738514-CD95-665D-90AF-6B629D9E81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C70C7-48B2-AFCC-82A6-8EDBA139CDF0}"/>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237023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E54B-F535-A9D4-676C-700CCC94E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F99FCB-3F7A-D46E-8763-97D488AC9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06F435-40E9-1D71-088C-EBF583E33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95F89-14A3-BFD8-1FF5-F19A707CDB58}"/>
              </a:ext>
            </a:extLst>
          </p:cNvPr>
          <p:cNvSpPr>
            <a:spLocks noGrp="1"/>
          </p:cNvSpPr>
          <p:nvPr>
            <p:ph type="dt" sz="half" idx="10"/>
          </p:nvPr>
        </p:nvSpPr>
        <p:spPr/>
        <p:txBody>
          <a:bodyPr/>
          <a:lstStyle/>
          <a:p>
            <a:fld id="{048205FA-EB14-410F-88C7-67B662FBD0D8}" type="datetimeFigureOut">
              <a:rPr lang="en-IN" smtClean="0"/>
              <a:t>12-08-2023</a:t>
            </a:fld>
            <a:endParaRPr lang="en-IN"/>
          </a:p>
        </p:txBody>
      </p:sp>
      <p:sp>
        <p:nvSpPr>
          <p:cNvPr id="6" name="Footer Placeholder 5">
            <a:extLst>
              <a:ext uri="{FF2B5EF4-FFF2-40B4-BE49-F238E27FC236}">
                <a16:creationId xmlns:a16="http://schemas.microsoft.com/office/drawing/2014/main" id="{0B837C10-D718-0C2B-D348-92DADDE05C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B3025-549D-FE10-FC10-3DF281718CBE}"/>
              </a:ext>
            </a:extLst>
          </p:cNvPr>
          <p:cNvSpPr>
            <a:spLocks noGrp="1"/>
          </p:cNvSpPr>
          <p:nvPr>
            <p:ph type="sldNum" sz="quarter" idx="12"/>
          </p:nvPr>
        </p:nvSpPr>
        <p:spPr/>
        <p:txBody>
          <a:bodyPr/>
          <a:lstStyle/>
          <a:p>
            <a:fld id="{323514A7-8C9B-4BDB-BA0F-7B39BE5A82D4}" type="slidenum">
              <a:rPr lang="en-IN" smtClean="0"/>
              <a:t>‹#›</a:t>
            </a:fld>
            <a:endParaRPr lang="en-IN"/>
          </a:p>
        </p:txBody>
      </p:sp>
    </p:spTree>
    <p:extLst>
      <p:ext uri="{BB962C8B-B14F-4D97-AF65-F5344CB8AC3E}">
        <p14:creationId xmlns:p14="http://schemas.microsoft.com/office/powerpoint/2010/main" val="109979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FF9F-F62C-413C-1CAA-A40A78BD4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67FA8-4257-9AF5-A4AF-5C8DD0F8E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56968-A03A-71BC-5823-B625D253C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205FA-EB14-410F-88C7-67B662FBD0D8}" type="datetimeFigureOut">
              <a:rPr lang="en-IN" smtClean="0"/>
              <a:t>12-08-2023</a:t>
            </a:fld>
            <a:endParaRPr lang="en-IN"/>
          </a:p>
        </p:txBody>
      </p:sp>
      <p:sp>
        <p:nvSpPr>
          <p:cNvPr id="5" name="Footer Placeholder 4">
            <a:extLst>
              <a:ext uri="{FF2B5EF4-FFF2-40B4-BE49-F238E27FC236}">
                <a16:creationId xmlns:a16="http://schemas.microsoft.com/office/drawing/2014/main" id="{41D9D8E7-5878-4B20-7CAB-8916DF121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A997E7-B951-D7B5-CBBE-1E736E553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514A7-8C9B-4BDB-BA0F-7B39BE5A82D4}" type="slidenum">
              <a:rPr lang="en-IN" smtClean="0"/>
              <a:t>‹#›</a:t>
            </a:fld>
            <a:endParaRPr lang="en-IN"/>
          </a:p>
        </p:txBody>
      </p:sp>
    </p:spTree>
    <p:extLst>
      <p:ext uri="{BB962C8B-B14F-4D97-AF65-F5344CB8AC3E}">
        <p14:creationId xmlns:p14="http://schemas.microsoft.com/office/powerpoint/2010/main" val="1766432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B68E-E2A7-5E1B-0C83-923067C0E81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27A2374-3330-CCFE-63DF-6A33FCC7C4A3}"/>
              </a:ext>
            </a:extLst>
          </p:cNvPr>
          <p:cNvSpPr>
            <a:spLocks noGrp="1"/>
          </p:cNvSpPr>
          <p:nvPr>
            <p:ph idx="1"/>
          </p:nvPr>
        </p:nvSpPr>
        <p:spPr/>
        <p:txBody>
          <a:bodyPr/>
          <a:lstStyle/>
          <a:p>
            <a:r>
              <a:rPr lang="en-IN" dirty="0"/>
              <a:t>What Is DynamoDB?</a:t>
            </a:r>
          </a:p>
          <a:p>
            <a:r>
              <a:rPr lang="en-IN" dirty="0"/>
              <a:t>Terminologies Associated With DynamoDB</a:t>
            </a:r>
          </a:p>
          <a:p>
            <a:r>
              <a:rPr lang="en-IN" dirty="0"/>
              <a:t>Accessing Amazon DynamoDB</a:t>
            </a:r>
          </a:p>
          <a:p>
            <a:r>
              <a:rPr lang="en-IN" dirty="0"/>
              <a:t>Features Of DynamoDB</a:t>
            </a:r>
          </a:p>
          <a:p>
            <a:r>
              <a:rPr lang="en-IN" dirty="0"/>
              <a:t>DynamoDB API</a:t>
            </a:r>
          </a:p>
          <a:p>
            <a:r>
              <a:rPr lang="en-IN" dirty="0"/>
              <a:t>DynamoDB: Case Studies</a:t>
            </a:r>
          </a:p>
          <a:p>
            <a:r>
              <a:rPr lang="en-IN" dirty="0"/>
              <a:t>Demo: Creating, Inserting And Querying A Table In DynamoDB</a:t>
            </a:r>
          </a:p>
        </p:txBody>
      </p:sp>
    </p:spTree>
    <p:extLst>
      <p:ext uri="{BB962C8B-B14F-4D97-AF65-F5344CB8AC3E}">
        <p14:creationId xmlns:p14="http://schemas.microsoft.com/office/powerpoint/2010/main" val="187741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BA40-6779-CFE9-3580-63EFBC6F86C3}"/>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Data Plane</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5C9DDC3-0A5A-192F-8F56-60FA42A8B8E5}"/>
              </a:ext>
            </a:extLst>
          </p:cNvPr>
          <p:cNvSpPr>
            <a:spLocks noGrp="1"/>
          </p:cNvSpPr>
          <p:nvPr>
            <p:ph idx="1"/>
          </p:nvPr>
        </p:nvSpPr>
        <p:spPr/>
        <p:txBody>
          <a:bodyPr>
            <a:normAutofit fontScale="62500" lnSpcReduction="20000"/>
          </a:bodyPr>
          <a:lstStyle/>
          <a:p>
            <a:pPr algn="just"/>
            <a:r>
              <a:rPr lang="en-US" b="0" i="0" dirty="0">
                <a:solidFill>
                  <a:srgbClr val="4A4A4A"/>
                </a:solidFill>
                <a:effectLst/>
                <a:latin typeface="Open Sans" panose="020B0606030504020204" pitchFamily="34" charset="0"/>
              </a:rPr>
              <a:t>Data Plane consists of “</a:t>
            </a:r>
            <a:r>
              <a:rPr lang="en-US" b="1" i="0" dirty="0">
                <a:solidFill>
                  <a:srgbClr val="4A4A4A"/>
                </a:solidFill>
                <a:effectLst/>
                <a:latin typeface="Open Sans" panose="020B0606030504020204" pitchFamily="34" charset="0"/>
              </a:rPr>
              <a:t>CRUD</a:t>
            </a:r>
            <a:r>
              <a:rPr lang="en-US" b="0" i="0" dirty="0">
                <a:solidFill>
                  <a:srgbClr val="4A4A4A"/>
                </a:solidFill>
                <a:effectLst/>
                <a:latin typeface="Open Sans" panose="020B0606030504020204" pitchFamily="34" charset="0"/>
              </a:rPr>
              <a:t>” operation, i.e. “</a:t>
            </a:r>
            <a:r>
              <a:rPr lang="en-US" b="0" i="1" dirty="0">
                <a:solidFill>
                  <a:srgbClr val="4A4A4A"/>
                </a:solidFill>
                <a:effectLst/>
                <a:latin typeface="Open Sans" panose="020B0606030504020204" pitchFamily="34" charset="0"/>
              </a:rPr>
              <a:t>Create</a:t>
            </a:r>
            <a:r>
              <a:rPr lang="en-US" b="0" i="0" dirty="0">
                <a:solidFill>
                  <a:srgbClr val="4A4A4A"/>
                </a:solidFill>
                <a:effectLst/>
                <a:latin typeface="Open Sans" panose="020B0606030504020204" pitchFamily="34" charset="0"/>
              </a:rPr>
              <a:t>“, “</a:t>
            </a:r>
            <a:r>
              <a:rPr lang="en-US" b="0" i="1" dirty="0">
                <a:solidFill>
                  <a:srgbClr val="4A4A4A"/>
                </a:solidFill>
                <a:effectLst/>
                <a:latin typeface="Open Sans" panose="020B0606030504020204" pitchFamily="34" charset="0"/>
              </a:rPr>
              <a:t>Read</a:t>
            </a:r>
            <a:r>
              <a:rPr lang="en-US" b="0" i="0" dirty="0">
                <a:solidFill>
                  <a:srgbClr val="4A4A4A"/>
                </a:solidFill>
                <a:effectLst/>
                <a:latin typeface="Open Sans" panose="020B0606030504020204" pitchFamily="34" charset="0"/>
              </a:rPr>
              <a:t>“, “</a:t>
            </a:r>
            <a:r>
              <a:rPr lang="en-US" b="0" i="1" dirty="0">
                <a:solidFill>
                  <a:srgbClr val="4A4A4A"/>
                </a:solidFill>
                <a:effectLst/>
                <a:latin typeface="Open Sans" panose="020B0606030504020204" pitchFamily="34" charset="0"/>
              </a:rPr>
              <a:t>Update</a:t>
            </a:r>
            <a:r>
              <a:rPr lang="en-US" b="0" i="0" dirty="0">
                <a:solidFill>
                  <a:srgbClr val="4A4A4A"/>
                </a:solidFill>
                <a:effectLst/>
                <a:latin typeface="Open Sans" panose="020B0606030504020204" pitchFamily="34" charset="0"/>
              </a:rPr>
              <a:t>“, and “</a:t>
            </a:r>
            <a:r>
              <a:rPr lang="en-US" b="0" i="1" dirty="0">
                <a:solidFill>
                  <a:srgbClr val="4A4A4A"/>
                </a:solidFill>
                <a:effectLst/>
                <a:latin typeface="Open Sans" panose="020B0606030504020204" pitchFamily="34" charset="0"/>
              </a:rPr>
              <a:t>Delete</a:t>
            </a:r>
            <a:r>
              <a:rPr lang="en-US" b="0" i="0" dirty="0">
                <a:solidFill>
                  <a:srgbClr val="4A4A4A"/>
                </a:solidFill>
                <a:effectLst/>
                <a:latin typeface="Open Sans" panose="020B0606030504020204" pitchFamily="34" charset="0"/>
              </a:rPr>
              <a:t>” options to perform different actions on your table. Here in Data Plane, there are multiple operations that can be done on a table. The operations here are as follows:</a:t>
            </a:r>
          </a:p>
          <a:p>
            <a:pPr algn="l">
              <a:buFont typeface="Arial" panose="020B0604020202020204" pitchFamily="34" charset="0"/>
              <a:buChar char="•"/>
            </a:pPr>
            <a:r>
              <a:rPr lang="en-US" b="1" i="0" dirty="0">
                <a:solidFill>
                  <a:srgbClr val="4A4A4A"/>
                </a:solidFill>
                <a:effectLst/>
                <a:latin typeface="inherit"/>
              </a:rPr>
              <a:t>Creating Data</a:t>
            </a: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PutItem</a:t>
            </a:r>
            <a:r>
              <a:rPr lang="en-US" b="0" i="0" dirty="0">
                <a:solidFill>
                  <a:srgbClr val="4A4A4A"/>
                </a:solidFill>
                <a:effectLst/>
                <a:latin typeface="Open Sans" panose="020B0606030504020204" pitchFamily="34" charset="0"/>
              </a:rPr>
              <a:t>: You can write a single data item to your table with the help of Primary key.</a:t>
            </a: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BatchWriteItem</a:t>
            </a:r>
            <a:r>
              <a:rPr lang="en-US" b="0" i="0" dirty="0">
                <a:solidFill>
                  <a:srgbClr val="4A4A4A"/>
                </a:solidFill>
                <a:effectLst/>
                <a:latin typeface="Open Sans" panose="020B0606030504020204" pitchFamily="34" charset="0"/>
              </a:rPr>
              <a:t>: It is a better version of </a:t>
            </a:r>
            <a:r>
              <a:rPr lang="en-US" b="0" i="0" dirty="0" err="1">
                <a:solidFill>
                  <a:srgbClr val="4A4A4A"/>
                </a:solidFill>
                <a:effectLst/>
                <a:latin typeface="Open Sans" panose="020B0606030504020204" pitchFamily="34" charset="0"/>
              </a:rPr>
              <a:t>PutItem</a:t>
            </a:r>
            <a:r>
              <a:rPr lang="en-US" b="0" i="0" dirty="0">
                <a:solidFill>
                  <a:srgbClr val="4A4A4A"/>
                </a:solidFill>
                <a:effectLst/>
                <a:latin typeface="Open Sans" panose="020B0606030504020204" pitchFamily="34" charset="0"/>
              </a:rPr>
              <a:t>, with this you can write </a:t>
            </a:r>
            <a:r>
              <a:rPr lang="en-US" b="0" i="0" dirty="0" err="1">
                <a:solidFill>
                  <a:srgbClr val="4A4A4A"/>
                </a:solidFill>
                <a:effectLst/>
                <a:latin typeface="Open Sans" panose="020B0606030504020204" pitchFamily="34" charset="0"/>
              </a:rPr>
              <a:t>upto</a:t>
            </a:r>
            <a:r>
              <a:rPr lang="en-US" b="0" i="0" dirty="0">
                <a:solidFill>
                  <a:srgbClr val="4A4A4A"/>
                </a:solidFill>
                <a:effectLst/>
                <a:latin typeface="Open Sans" panose="020B0606030504020204" pitchFamily="34" charset="0"/>
              </a:rPr>
              <a:t> 25 items to your table.</a:t>
            </a:r>
          </a:p>
          <a:p>
            <a:pPr algn="just">
              <a:buFont typeface="Arial" panose="020B0604020202020204" pitchFamily="34" charset="0"/>
              <a:buChar char="•"/>
            </a:pPr>
            <a:r>
              <a:rPr lang="en-US" b="1" i="0" dirty="0">
                <a:solidFill>
                  <a:srgbClr val="4A4A4A"/>
                </a:solidFill>
                <a:effectLst/>
                <a:latin typeface="inherit"/>
              </a:rPr>
              <a:t>Reading Data</a:t>
            </a: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GetItem</a:t>
            </a:r>
            <a:r>
              <a:rPr lang="en-US" b="0" i="0" dirty="0">
                <a:solidFill>
                  <a:srgbClr val="4A4A4A"/>
                </a:solidFill>
                <a:effectLst/>
                <a:latin typeface="Open Sans" panose="020B0606030504020204" pitchFamily="34" charset="0"/>
              </a:rPr>
              <a:t>: It retrieves a single item from a table with the help of the primary key.</a:t>
            </a: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BatchGetItem</a:t>
            </a:r>
            <a:r>
              <a:rPr lang="en-US" b="0" i="0" dirty="0">
                <a:solidFill>
                  <a:srgbClr val="4A4A4A"/>
                </a:solidFill>
                <a:effectLst/>
                <a:latin typeface="Open Sans" panose="020B0606030504020204" pitchFamily="34" charset="0"/>
              </a:rPr>
              <a:t>: The better version of </a:t>
            </a:r>
            <a:r>
              <a:rPr lang="en-US" b="0" i="0" dirty="0" err="1">
                <a:solidFill>
                  <a:srgbClr val="4A4A4A"/>
                </a:solidFill>
                <a:effectLst/>
                <a:latin typeface="Open Sans" panose="020B0606030504020204" pitchFamily="34" charset="0"/>
              </a:rPr>
              <a:t>GetItem</a:t>
            </a:r>
            <a:r>
              <a:rPr lang="en-US" b="0" i="0" dirty="0">
                <a:solidFill>
                  <a:srgbClr val="4A4A4A"/>
                </a:solidFill>
                <a:effectLst/>
                <a:latin typeface="Open Sans" panose="020B0606030504020204" pitchFamily="34" charset="0"/>
              </a:rPr>
              <a:t> it can retrieve </a:t>
            </a:r>
            <a:r>
              <a:rPr lang="en-US" b="0" i="0" dirty="0" err="1">
                <a:solidFill>
                  <a:srgbClr val="4A4A4A"/>
                </a:solidFill>
                <a:effectLst/>
                <a:latin typeface="Open Sans" panose="020B0606030504020204" pitchFamily="34" charset="0"/>
              </a:rPr>
              <a:t>upto</a:t>
            </a:r>
            <a:r>
              <a:rPr lang="en-US" b="0" i="0" dirty="0">
                <a:solidFill>
                  <a:srgbClr val="4A4A4A"/>
                </a:solidFill>
                <a:effectLst/>
                <a:latin typeface="Open Sans" panose="020B0606030504020204" pitchFamily="34" charset="0"/>
              </a:rPr>
              <a:t> 100 items from multiple tables.</a:t>
            </a:r>
          </a:p>
          <a:p>
            <a:pPr marL="742950" lvl="1" indent="-285750" algn="just">
              <a:buFont typeface="Arial" panose="020B0604020202020204" pitchFamily="34" charset="0"/>
              <a:buChar char="•"/>
            </a:pPr>
            <a:r>
              <a:rPr lang="en-US" b="1" i="0" dirty="0">
                <a:solidFill>
                  <a:srgbClr val="4A4A4A"/>
                </a:solidFill>
                <a:effectLst/>
                <a:latin typeface="Open Sans" panose="020B0606030504020204" pitchFamily="34" charset="0"/>
              </a:rPr>
              <a:t>Query</a:t>
            </a:r>
            <a:r>
              <a:rPr lang="en-US" b="0" i="0" dirty="0">
                <a:solidFill>
                  <a:srgbClr val="4A4A4A"/>
                </a:solidFill>
                <a:effectLst/>
                <a:latin typeface="Open Sans" panose="020B0606030504020204" pitchFamily="34" charset="0"/>
              </a:rPr>
              <a:t>: It is basically a command that retrieves an item which has a specific partition key.</a:t>
            </a:r>
          </a:p>
          <a:p>
            <a:pPr marL="742950" lvl="1" indent="-285750" algn="just">
              <a:buFont typeface="Arial" panose="020B0604020202020204" pitchFamily="34" charset="0"/>
              <a:buChar char="•"/>
            </a:pPr>
            <a:r>
              <a:rPr lang="en-US" b="1" i="0" dirty="0">
                <a:solidFill>
                  <a:srgbClr val="4A4A4A"/>
                </a:solidFill>
                <a:effectLst/>
                <a:latin typeface="Open Sans" panose="020B0606030504020204" pitchFamily="34" charset="0"/>
              </a:rPr>
              <a:t>Scan</a:t>
            </a:r>
            <a:r>
              <a:rPr lang="en-US" b="0" i="0" dirty="0">
                <a:solidFill>
                  <a:srgbClr val="4A4A4A"/>
                </a:solidFill>
                <a:effectLst/>
                <a:latin typeface="Open Sans" panose="020B0606030504020204" pitchFamily="34" charset="0"/>
              </a:rPr>
              <a:t>: Works in a similar way as Query but doesn’t require partition key </a:t>
            </a:r>
            <a:r>
              <a:rPr lang="en-US" b="0" i="0" dirty="0" err="1">
                <a:solidFill>
                  <a:srgbClr val="4A4A4A"/>
                </a:solidFill>
                <a:effectLst/>
                <a:latin typeface="Open Sans" panose="020B0606030504020204" pitchFamily="34" charset="0"/>
              </a:rPr>
              <a:t>aslo</a:t>
            </a:r>
            <a:r>
              <a:rPr lang="en-US" b="0" i="0" dirty="0">
                <a:solidFill>
                  <a:srgbClr val="4A4A4A"/>
                </a:solidFill>
                <a:effectLst/>
                <a:latin typeface="Open Sans" panose="020B0606030504020204" pitchFamily="34" charset="0"/>
              </a:rPr>
              <a:t> it works on a specific table.</a:t>
            </a:r>
          </a:p>
          <a:p>
            <a:pPr algn="l">
              <a:buFont typeface="Arial" panose="020B0604020202020204" pitchFamily="34" charset="0"/>
              <a:buChar char="•"/>
            </a:pPr>
            <a:r>
              <a:rPr lang="en-US" b="1" i="0" dirty="0">
                <a:solidFill>
                  <a:srgbClr val="4A4A4A"/>
                </a:solidFill>
                <a:effectLst/>
                <a:latin typeface="inherit"/>
              </a:rPr>
              <a:t>Updating Data</a:t>
            </a: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UpdateItem</a:t>
            </a:r>
            <a:r>
              <a:rPr lang="en-US" b="0" i="0" dirty="0">
                <a:solidFill>
                  <a:srgbClr val="4A4A4A"/>
                </a:solidFill>
                <a:effectLst/>
                <a:latin typeface="Open Sans" panose="020B0606030504020204" pitchFamily="34" charset="0"/>
              </a:rPr>
              <a:t>: It modifies a single or multiple data items in a table with the help of Primary Key.</a:t>
            </a:r>
          </a:p>
          <a:p>
            <a:pPr algn="l">
              <a:buFont typeface="Arial" panose="020B0604020202020204" pitchFamily="34" charset="0"/>
              <a:buChar char="•"/>
            </a:pPr>
            <a:r>
              <a:rPr lang="en-US" b="1" i="0" dirty="0">
                <a:solidFill>
                  <a:srgbClr val="4A4A4A"/>
                </a:solidFill>
                <a:effectLst/>
                <a:latin typeface="inherit"/>
              </a:rPr>
              <a:t>Deleting Data</a:t>
            </a: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DeleteItem</a:t>
            </a:r>
            <a:r>
              <a:rPr lang="en-US" b="0" i="0" dirty="0">
                <a:solidFill>
                  <a:srgbClr val="4A4A4A"/>
                </a:solidFill>
                <a:effectLst/>
                <a:latin typeface="Open Sans" panose="020B0606030504020204" pitchFamily="34" charset="0"/>
              </a:rPr>
              <a:t>: It deletes a single item from the table with the help of Primary Key.</a:t>
            </a:r>
          </a:p>
          <a:p>
            <a:pPr marL="742950" lvl="1" indent="-285750" algn="just">
              <a:buFont typeface="Arial" panose="020B0604020202020204" pitchFamily="34" charset="0"/>
              <a:buChar char="•"/>
            </a:pPr>
            <a:r>
              <a:rPr lang="en-US" b="1" i="0" dirty="0" err="1">
                <a:solidFill>
                  <a:srgbClr val="4A4A4A"/>
                </a:solidFill>
                <a:effectLst/>
                <a:latin typeface="Open Sans" panose="020B0606030504020204" pitchFamily="34" charset="0"/>
              </a:rPr>
              <a:t>BatchWriteItem</a:t>
            </a:r>
            <a:r>
              <a:rPr lang="en-US" b="0" i="0" dirty="0">
                <a:solidFill>
                  <a:srgbClr val="4A4A4A"/>
                </a:solidFill>
                <a:effectLst/>
                <a:latin typeface="Open Sans" panose="020B0606030504020204" pitchFamily="34" charset="0"/>
              </a:rPr>
              <a:t>: The better version of </a:t>
            </a:r>
            <a:r>
              <a:rPr lang="en-US" b="0" i="0" dirty="0" err="1">
                <a:solidFill>
                  <a:srgbClr val="4A4A4A"/>
                </a:solidFill>
                <a:effectLst/>
                <a:latin typeface="Open Sans" panose="020B0606030504020204" pitchFamily="34" charset="0"/>
              </a:rPr>
              <a:t>DeleteItem</a:t>
            </a:r>
            <a:r>
              <a:rPr lang="en-US" b="0" i="0" dirty="0">
                <a:solidFill>
                  <a:srgbClr val="4A4A4A"/>
                </a:solidFill>
                <a:effectLst/>
                <a:latin typeface="Open Sans" panose="020B0606030504020204" pitchFamily="34" charset="0"/>
              </a:rPr>
              <a:t> it can delete </a:t>
            </a:r>
            <a:r>
              <a:rPr lang="en-US" b="0" i="0" dirty="0" err="1">
                <a:solidFill>
                  <a:srgbClr val="4A4A4A"/>
                </a:solidFill>
                <a:effectLst/>
                <a:latin typeface="Open Sans" panose="020B0606030504020204" pitchFamily="34" charset="0"/>
              </a:rPr>
              <a:t>upto</a:t>
            </a:r>
            <a:r>
              <a:rPr lang="en-US" b="0" i="0" dirty="0">
                <a:solidFill>
                  <a:srgbClr val="4A4A4A"/>
                </a:solidFill>
                <a:effectLst/>
                <a:latin typeface="Open Sans" panose="020B0606030504020204" pitchFamily="34" charset="0"/>
              </a:rPr>
              <a:t> 25 items in a table.</a:t>
            </a:r>
          </a:p>
          <a:p>
            <a:endParaRPr lang="en-IN" dirty="0"/>
          </a:p>
        </p:txBody>
      </p:sp>
    </p:spTree>
    <p:extLst>
      <p:ext uri="{BB962C8B-B14F-4D97-AF65-F5344CB8AC3E}">
        <p14:creationId xmlns:p14="http://schemas.microsoft.com/office/powerpoint/2010/main" val="189039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1C1E-7034-D579-0F22-DA2AC9BA5F96}"/>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DynamoDB Stream</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80CB18F-DF85-355D-8526-3B5C1B53608E}"/>
              </a:ext>
            </a:extLst>
          </p:cNvPr>
          <p:cNvSpPr>
            <a:spLocks noGrp="1"/>
          </p:cNvSpPr>
          <p:nvPr>
            <p:ph idx="1"/>
          </p:nvPr>
        </p:nvSpPr>
        <p:spPr/>
        <p:txBody>
          <a:bodyPr>
            <a:normAutofit fontScale="85000" lnSpcReduction="20000"/>
          </a:bodyPr>
          <a:lstStyle/>
          <a:p>
            <a:pPr marL="0" indent="0" algn="just">
              <a:buNone/>
            </a:pPr>
            <a:r>
              <a:rPr lang="en-US" b="0" i="0" dirty="0">
                <a:solidFill>
                  <a:srgbClr val="4A4A4A"/>
                </a:solidFill>
                <a:effectLst/>
                <a:latin typeface="Open Sans" panose="020B0606030504020204" pitchFamily="34" charset="0"/>
              </a:rPr>
              <a:t>DynamoDB Stream is nothing but a service used to track data stream that is loaded into a table and retrieved from a table. To modify the streaming, the user can use the following commands:</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ListStream</a:t>
            </a:r>
            <a:r>
              <a:rPr lang="en-US" b="0" i="0" dirty="0">
                <a:solidFill>
                  <a:srgbClr val="4A4A4A"/>
                </a:solidFill>
                <a:effectLst/>
                <a:latin typeface="Open Sans" panose="020B0606030504020204" pitchFamily="34" charset="0"/>
              </a:rPr>
              <a:t>: It gives a list of all streams.</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DescribeStream</a:t>
            </a:r>
            <a:r>
              <a:rPr lang="en-US" b="0" i="0" dirty="0">
                <a:solidFill>
                  <a:srgbClr val="4A4A4A"/>
                </a:solidFill>
                <a:effectLst/>
                <a:latin typeface="Open Sans" panose="020B0606030504020204" pitchFamily="34" charset="0"/>
              </a:rPr>
              <a:t>: It gives detail about the stream and the resources used.</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GetShardIterator</a:t>
            </a:r>
            <a:r>
              <a:rPr lang="en-US" b="0" i="0" dirty="0">
                <a:solidFill>
                  <a:srgbClr val="4A4A4A"/>
                </a:solidFill>
                <a:effectLst/>
                <a:latin typeface="Open Sans" panose="020B0606030504020204" pitchFamily="34" charset="0"/>
              </a:rPr>
              <a:t>: It gives a Shard iterator that is a data structure to store information about the stream.</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GetRecords</a:t>
            </a:r>
            <a:r>
              <a:rPr lang="en-US" b="0" i="0" dirty="0">
                <a:solidFill>
                  <a:srgbClr val="4A4A4A"/>
                </a:solidFill>
                <a:effectLst/>
                <a:latin typeface="Open Sans" panose="020B0606030504020204" pitchFamily="34" charset="0"/>
              </a:rPr>
              <a:t>: Using Shard iterator </a:t>
            </a:r>
            <a:r>
              <a:rPr lang="en-US" b="0" i="0" dirty="0" err="1">
                <a:solidFill>
                  <a:srgbClr val="4A4A4A"/>
                </a:solidFill>
                <a:effectLst/>
                <a:latin typeface="Open Sans" panose="020B0606030504020204" pitchFamily="34" charset="0"/>
              </a:rPr>
              <a:t>GetRecords</a:t>
            </a:r>
            <a:r>
              <a:rPr lang="en-US" b="0" i="0" dirty="0">
                <a:solidFill>
                  <a:srgbClr val="4A4A4A"/>
                </a:solidFill>
                <a:effectLst/>
                <a:latin typeface="Open Sans" panose="020B0606030504020204" pitchFamily="34" charset="0"/>
              </a:rPr>
              <a:t> retrieves information about streams.</a:t>
            </a:r>
          </a:p>
          <a:p>
            <a:pPr algn="just"/>
            <a:r>
              <a:rPr lang="en-US" b="0" i="0" dirty="0">
                <a:solidFill>
                  <a:srgbClr val="4A4A4A"/>
                </a:solidFill>
                <a:effectLst/>
                <a:latin typeface="Open Sans" panose="020B0606030504020204" pitchFamily="34" charset="0"/>
              </a:rPr>
              <a:t>So, now that you have a decent idea about the different APIs supported by DynamoDB. Let’s take a look at the different case studies where customers have benefited with DynamoDB.</a:t>
            </a:r>
          </a:p>
          <a:p>
            <a:endParaRPr lang="en-IN" dirty="0"/>
          </a:p>
        </p:txBody>
      </p:sp>
    </p:spTree>
    <p:extLst>
      <p:ext uri="{BB962C8B-B14F-4D97-AF65-F5344CB8AC3E}">
        <p14:creationId xmlns:p14="http://schemas.microsoft.com/office/powerpoint/2010/main" val="218900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CFFE-D144-86F8-B5B1-2F3A6AF0E1B3}"/>
              </a:ext>
            </a:extLst>
          </p:cNvPr>
          <p:cNvSpPr>
            <a:spLocks noGrp="1"/>
          </p:cNvSpPr>
          <p:nvPr>
            <p:ph type="title"/>
          </p:nvPr>
        </p:nvSpPr>
        <p:spPr/>
        <p:txBody>
          <a:bodyPr/>
          <a:lstStyle/>
          <a:p>
            <a:r>
              <a:rPr lang="en-US" dirty="0"/>
              <a:t>DynamoDB: Case Studies</a:t>
            </a:r>
            <a:br>
              <a:rPr lang="en-US" dirty="0"/>
            </a:br>
            <a:endParaRPr lang="en-IN" dirty="0"/>
          </a:p>
        </p:txBody>
      </p:sp>
      <p:sp>
        <p:nvSpPr>
          <p:cNvPr id="3" name="Content Placeholder 2">
            <a:extLst>
              <a:ext uri="{FF2B5EF4-FFF2-40B4-BE49-F238E27FC236}">
                <a16:creationId xmlns:a16="http://schemas.microsoft.com/office/drawing/2014/main" id="{5BE299C4-14C2-7C34-8703-81FBF7E88DF3}"/>
              </a:ext>
            </a:extLst>
          </p:cNvPr>
          <p:cNvSpPr>
            <a:spLocks noGrp="1"/>
          </p:cNvSpPr>
          <p:nvPr>
            <p:ph idx="1"/>
          </p:nvPr>
        </p:nvSpPr>
        <p:spPr/>
        <p:txBody>
          <a:bodyPr>
            <a:normAutofit fontScale="55000" lnSpcReduction="20000"/>
          </a:bodyPr>
          <a:lstStyle/>
          <a:p>
            <a:r>
              <a:rPr lang="en-US" dirty="0"/>
              <a:t>I have listed down the case studies of some big companies and startups, as to how they benefited using DynamoDB.</a:t>
            </a:r>
          </a:p>
          <a:p>
            <a:endParaRPr lang="en-US" dirty="0"/>
          </a:p>
          <a:p>
            <a:r>
              <a:rPr lang="en-US" b="1" dirty="0"/>
              <a:t>MLB Advanced Media</a:t>
            </a:r>
          </a:p>
          <a:p>
            <a:r>
              <a:rPr lang="en-US" dirty="0"/>
              <a:t>MLBAM said in one of their reviews about Amazon DynamoDB that it helped them to scale up the support for games on a single day, DynamoDB also helped them to power the queries and support for fast data retrieval. </a:t>
            </a:r>
          </a:p>
          <a:p>
            <a:r>
              <a:rPr lang="en-US" b="1" dirty="0"/>
              <a:t>Expedia</a:t>
            </a:r>
          </a:p>
          <a:p>
            <a:r>
              <a:rPr lang="en-US" dirty="0"/>
              <a:t>Expedia’s real-time analytics application collects data for test &amp; learn experiments. This experiment processed nearly 200 million messages daily, they stated that DynamoDB was easy to setup and the monitoring was easier and scaling was smooth and that’s the reason they moved to using DynamoDB.</a:t>
            </a:r>
          </a:p>
          <a:p>
            <a:r>
              <a:rPr lang="en-US" b="1" dirty="0" err="1"/>
              <a:t>Nexon</a:t>
            </a:r>
            <a:endParaRPr lang="en-US" b="1" dirty="0"/>
          </a:p>
          <a:p>
            <a:r>
              <a:rPr lang="en-US" dirty="0" err="1"/>
              <a:t>Nexon</a:t>
            </a:r>
            <a:r>
              <a:rPr lang="en-US" dirty="0"/>
              <a:t> stated that they used Amazon DynamoDB as their primary database for blockbuster mobile game HIT. They stated that </a:t>
            </a:r>
            <a:r>
              <a:rPr lang="en-US" dirty="0" err="1"/>
              <a:t>Nexon’s</a:t>
            </a:r>
            <a:r>
              <a:rPr lang="en-US" dirty="0"/>
              <a:t> HIT leveraged DynamoDB to deliver a steady latency to deliver a fantastic mobile gaming experience.</a:t>
            </a:r>
          </a:p>
          <a:p>
            <a:pPr marL="0" indent="0">
              <a:buNone/>
            </a:pPr>
            <a:endParaRPr lang="en-US" dirty="0"/>
          </a:p>
          <a:p>
            <a:pPr marL="0" indent="0">
              <a:buNone/>
            </a:pPr>
            <a:r>
              <a:rPr lang="en-US" dirty="0"/>
              <a:t>This is how the trending NoSQL database “Amazon DynamoDB” helped companies to reach the pinnacle of user experience. L</a:t>
            </a:r>
            <a:endParaRPr lang="en-IN" dirty="0"/>
          </a:p>
        </p:txBody>
      </p:sp>
    </p:spTree>
    <p:extLst>
      <p:ext uri="{BB962C8B-B14F-4D97-AF65-F5344CB8AC3E}">
        <p14:creationId xmlns:p14="http://schemas.microsoft.com/office/powerpoint/2010/main" val="108854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C10D-ACF1-A2BD-A49D-C42A635BC5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6B364-1B88-4ADE-B0AA-D82AE73303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237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9AD6-2CA0-E161-8BC9-A5EE932B3069}"/>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What Is DynamoDB?</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E7CEE20-AC4D-23E6-DC79-38E826FCE67A}"/>
              </a:ext>
            </a:extLst>
          </p:cNvPr>
          <p:cNvSpPr>
            <a:spLocks noGrp="1"/>
          </p:cNvSpPr>
          <p:nvPr>
            <p:ph idx="1"/>
          </p:nvPr>
        </p:nvSpPr>
        <p:spPr/>
        <p:txBody>
          <a:bodyPr>
            <a:normAutofit fontScale="85000" lnSpcReduction="20000"/>
          </a:bodyPr>
          <a:lstStyle/>
          <a:p>
            <a:pPr algn="just"/>
            <a:r>
              <a:rPr lang="en-US" b="0" i="0" dirty="0">
                <a:solidFill>
                  <a:srgbClr val="4A4A4A"/>
                </a:solidFill>
                <a:effectLst/>
                <a:latin typeface="Open Sans" panose="020B0606030504020204" pitchFamily="34" charset="0"/>
              </a:rPr>
              <a:t>Amazon DynamoDB is a fully managed NoSQL service that works on key-value pair and other data structure documents provided by Amazon. It requires only a primary key and doesn’t require a schema to create a table. It can store any amount of data and serve any amount of traffic. With </a:t>
            </a:r>
            <a:r>
              <a:rPr lang="en-US" b="0" i="0" dirty="0" err="1">
                <a:solidFill>
                  <a:srgbClr val="4A4A4A"/>
                </a:solidFill>
                <a:effectLst/>
                <a:latin typeface="Open Sans" panose="020B0606030504020204" pitchFamily="34" charset="0"/>
              </a:rPr>
              <a:t>DyanmoDB</a:t>
            </a:r>
            <a:r>
              <a:rPr lang="en-US" b="0" i="0" dirty="0">
                <a:solidFill>
                  <a:srgbClr val="4A4A4A"/>
                </a:solidFill>
                <a:effectLst/>
                <a:latin typeface="Open Sans" panose="020B0606030504020204" pitchFamily="34" charset="0"/>
              </a:rPr>
              <a:t>, you can expect a good performance even when it scales up. It is a very simple and small API that follows key-value method to store, access and perform advanced data retrieval.</a:t>
            </a:r>
          </a:p>
          <a:p>
            <a:pPr algn="just"/>
            <a:r>
              <a:rPr lang="en-US" b="0" i="0" dirty="0">
                <a:solidFill>
                  <a:srgbClr val="4A4A4A"/>
                </a:solidFill>
                <a:effectLst/>
                <a:latin typeface="Open Sans" panose="020B0606030504020204" pitchFamily="34" charset="0"/>
              </a:rPr>
              <a:t>DynamoDB comprises of three fundamental units known as table, attribute, and items. A table holds a set of items, an attribute is the simplest element that stores data without any further division and item holds a set of attributes.</a:t>
            </a:r>
          </a:p>
          <a:p>
            <a:pPr algn="just"/>
            <a:r>
              <a:rPr lang="en-US" b="0" i="0" dirty="0">
                <a:solidFill>
                  <a:srgbClr val="4A4A4A"/>
                </a:solidFill>
                <a:effectLst/>
                <a:latin typeface="Open Sans" panose="020B0606030504020204" pitchFamily="34" charset="0"/>
              </a:rPr>
              <a:t>Now that you know what is DynamoDB, let’s move further in this Amazon DynamoDB tutorial and introduce you to the terms used here.</a:t>
            </a:r>
          </a:p>
          <a:p>
            <a:endParaRPr lang="en-IN" dirty="0"/>
          </a:p>
        </p:txBody>
      </p:sp>
    </p:spTree>
    <p:extLst>
      <p:ext uri="{BB962C8B-B14F-4D97-AF65-F5344CB8AC3E}">
        <p14:creationId xmlns:p14="http://schemas.microsoft.com/office/powerpoint/2010/main" val="184291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99E-3485-6C9A-DD35-0BB3A8B8898E}"/>
              </a:ext>
            </a:extLst>
          </p:cNvPr>
          <p:cNvSpPr>
            <a:spLocks noGrp="1"/>
          </p:cNvSpPr>
          <p:nvPr>
            <p:ph type="title"/>
          </p:nvPr>
        </p:nvSpPr>
        <p:spPr/>
        <p:txBody>
          <a:bodyPr>
            <a:normAutofit fontScale="90000"/>
          </a:bodyPr>
          <a:lstStyle/>
          <a:p>
            <a:r>
              <a:rPr lang="en-IN" b="1" i="0" dirty="0">
                <a:solidFill>
                  <a:srgbClr val="4A4A4A"/>
                </a:solidFill>
                <a:effectLst/>
                <a:latin typeface="Open Sans" panose="020B0606030504020204" pitchFamily="34" charset="0"/>
              </a:rPr>
              <a:t>Terminologies Associated With DynamoDB</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CEFD342-B1BF-8AE7-07FE-DAF0301A8460}"/>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Here with DynamoDB, everything is kept simple, the terms used with DynamoDB are easy to understand which makes it unique from the rest of the Database services. The terms used are as follows:</a:t>
            </a:r>
          </a:p>
          <a:p>
            <a:pPr algn="l">
              <a:buFont typeface="Arial" panose="020B0604020202020204" pitchFamily="34" charset="0"/>
              <a:buChar char="•"/>
            </a:pPr>
            <a:r>
              <a:rPr lang="en-US" b="1" i="0" dirty="0">
                <a:solidFill>
                  <a:srgbClr val="4A4A4A"/>
                </a:solidFill>
                <a:effectLst/>
                <a:latin typeface="inherit"/>
              </a:rPr>
              <a:t>Table, Items, and Attributes</a:t>
            </a: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0" i="0" dirty="0">
                <a:solidFill>
                  <a:srgbClr val="4A4A4A"/>
                </a:solidFill>
                <a:effectLst/>
                <a:latin typeface="Open Sans" panose="020B0606030504020204" pitchFamily="34" charset="0"/>
              </a:rPr>
              <a:t>A </a:t>
            </a:r>
            <a:r>
              <a:rPr lang="en-US" b="1" i="0" dirty="0">
                <a:solidFill>
                  <a:srgbClr val="4A4A4A"/>
                </a:solidFill>
                <a:effectLst/>
                <a:latin typeface="Open Sans" panose="020B0606030504020204" pitchFamily="34" charset="0"/>
              </a:rPr>
              <a:t>table</a:t>
            </a:r>
            <a:r>
              <a:rPr lang="en-US" b="0" i="0" dirty="0">
                <a:solidFill>
                  <a:srgbClr val="4A4A4A"/>
                </a:solidFill>
                <a:effectLst/>
                <a:latin typeface="Open Sans" panose="020B0606030504020204" pitchFamily="34" charset="0"/>
              </a:rPr>
              <a:t> can be visualized as a group of items. Taking an example of Employee records, you will have Employee Name, Employee ID, Address and Phone Number all such items will be stored in a table.</a:t>
            </a:r>
          </a:p>
          <a:p>
            <a:pPr marL="742950" lvl="1" indent="-285750" algn="just">
              <a:buFont typeface="Arial" panose="020B0604020202020204" pitchFamily="34" charset="0"/>
              <a:buChar char="•"/>
            </a:pPr>
            <a:r>
              <a:rPr lang="en-US" b="0" i="0" dirty="0">
                <a:solidFill>
                  <a:srgbClr val="4A4A4A"/>
                </a:solidFill>
                <a:effectLst/>
                <a:latin typeface="Open Sans" panose="020B0606030504020204" pitchFamily="34" charset="0"/>
              </a:rPr>
              <a:t>An </a:t>
            </a:r>
            <a:r>
              <a:rPr lang="en-US" b="1" i="0" dirty="0">
                <a:solidFill>
                  <a:srgbClr val="4A4A4A"/>
                </a:solidFill>
                <a:effectLst/>
                <a:latin typeface="Open Sans" panose="020B0606030504020204" pitchFamily="34" charset="0"/>
              </a:rPr>
              <a:t>item</a:t>
            </a:r>
            <a:r>
              <a:rPr lang="en-US" b="0" i="0" dirty="0">
                <a:solidFill>
                  <a:srgbClr val="4A4A4A"/>
                </a:solidFill>
                <a:effectLst/>
                <a:latin typeface="Open Sans" panose="020B0606030504020204" pitchFamily="34" charset="0"/>
              </a:rPr>
              <a:t> is a set of attributes in a table. You can also understand an item as a set of attributes that can uniquely define your entry in a table. For example, an item in Employee records will identify a single employee.</a:t>
            </a:r>
          </a:p>
          <a:p>
            <a:pPr marL="742950" lvl="1" indent="-285750" algn="just">
              <a:buFont typeface="Arial" panose="020B0604020202020204" pitchFamily="34" charset="0"/>
              <a:buChar char="•"/>
            </a:pPr>
            <a:r>
              <a:rPr lang="en-US" b="0" i="0" dirty="0">
                <a:solidFill>
                  <a:srgbClr val="4A4A4A"/>
                </a:solidFill>
                <a:effectLst/>
                <a:latin typeface="Open Sans" panose="020B0606030504020204" pitchFamily="34" charset="0"/>
              </a:rPr>
              <a:t>An </a:t>
            </a:r>
            <a:r>
              <a:rPr lang="en-US" b="1" i="0" dirty="0">
                <a:solidFill>
                  <a:srgbClr val="4A4A4A"/>
                </a:solidFill>
                <a:effectLst/>
                <a:latin typeface="Open Sans" panose="020B0606030504020204" pitchFamily="34" charset="0"/>
              </a:rPr>
              <a:t>attribute</a:t>
            </a:r>
            <a:r>
              <a:rPr lang="en-US" b="0" i="0" dirty="0">
                <a:solidFill>
                  <a:srgbClr val="4A4A4A"/>
                </a:solidFill>
                <a:effectLst/>
                <a:latin typeface="Open Sans" panose="020B0606030504020204" pitchFamily="34" charset="0"/>
              </a:rPr>
              <a:t> is a single field that is attached to an item. E.g. Employee Name.</a:t>
            </a:r>
          </a:p>
          <a:p>
            <a:endParaRPr lang="en-IN" dirty="0"/>
          </a:p>
        </p:txBody>
      </p:sp>
    </p:spTree>
    <p:extLst>
      <p:ext uri="{BB962C8B-B14F-4D97-AF65-F5344CB8AC3E}">
        <p14:creationId xmlns:p14="http://schemas.microsoft.com/office/powerpoint/2010/main" val="257395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FE7A-76DD-3DD9-E447-341BE6CAA3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1A39E5-2C08-EAD8-E341-CD3109F5BF3D}"/>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4A4A4A"/>
                </a:solidFill>
                <a:effectLst/>
                <a:latin typeface="inherit"/>
              </a:rPr>
              <a:t>Primary Key</a:t>
            </a:r>
            <a:br>
              <a:rPr lang="en-US" b="1" i="0" dirty="0">
                <a:solidFill>
                  <a:srgbClr val="4A4A4A"/>
                </a:solidFill>
                <a:effectLst/>
                <a:latin typeface="inherit"/>
              </a:rPr>
            </a:br>
            <a:endParaRPr lang="en-US" b="0" i="0" dirty="0">
              <a:solidFill>
                <a:srgbClr val="4A4A4A"/>
              </a:solidFill>
              <a:effectLst/>
              <a:latin typeface="inherit"/>
            </a:endParaRPr>
          </a:p>
          <a:p>
            <a:pPr algn="just">
              <a:buFont typeface="Arial" panose="020B0604020202020204" pitchFamily="34" charset="0"/>
              <a:buChar char="•"/>
            </a:pPr>
            <a:r>
              <a:rPr lang="en-US" b="0" i="0" dirty="0">
                <a:solidFill>
                  <a:srgbClr val="4A4A4A"/>
                </a:solidFill>
                <a:effectLst/>
                <a:latin typeface="Open Sans" panose="020B0606030504020204" pitchFamily="34" charset="0"/>
              </a:rPr>
              <a:t>A primary key is a unique attribute that is necessary while creating a table, it cannot be null at any given point. Hence, while inserting an item into the table, a primary key attribute is a must. E.g. Employee ID is the primary key for the table Employee records. Two items cannot have a similar primary key. DynamoDB supports two types of Primary key.</a:t>
            </a:r>
          </a:p>
          <a:p>
            <a:pPr marL="742950" lvl="1" indent="-285750" algn="l">
              <a:buFont typeface="Arial" panose="020B0604020202020204" pitchFamily="34" charset="0"/>
              <a:buChar char="•"/>
            </a:pPr>
            <a:r>
              <a:rPr lang="en-US" b="1" i="0" dirty="0">
                <a:solidFill>
                  <a:srgbClr val="4A4A4A"/>
                </a:solidFill>
                <a:effectLst/>
                <a:latin typeface="inherit"/>
              </a:rPr>
              <a:t>Simple Primary Key</a:t>
            </a:r>
            <a:br>
              <a:rPr lang="en-US" b="1" i="0" dirty="0">
                <a:solidFill>
                  <a:srgbClr val="4A4A4A"/>
                </a:solidFill>
                <a:effectLst/>
                <a:latin typeface="inherit"/>
              </a:rPr>
            </a:b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0" i="0" dirty="0">
                <a:solidFill>
                  <a:srgbClr val="4A4A4A"/>
                </a:solidFill>
                <a:effectLst/>
                <a:latin typeface="Open Sans" panose="020B0606030504020204" pitchFamily="34" charset="0"/>
              </a:rPr>
              <a:t>A simple primary key is also known as Partition key, this is basically a single attribute. DynamoDB uses Partition key’s value to distinguish items in a table. E.g. Employee ID in Employee records table.</a:t>
            </a:r>
          </a:p>
          <a:p>
            <a:pPr marL="742950" lvl="1" indent="-285750" algn="l">
              <a:buFont typeface="Arial" panose="020B0604020202020204" pitchFamily="34" charset="0"/>
              <a:buChar char="•"/>
            </a:pPr>
            <a:r>
              <a:rPr lang="en-US" b="1" i="0" dirty="0">
                <a:solidFill>
                  <a:srgbClr val="4A4A4A"/>
                </a:solidFill>
                <a:effectLst/>
                <a:latin typeface="inherit"/>
              </a:rPr>
              <a:t>Composite Primary Key</a:t>
            </a:r>
            <a:br>
              <a:rPr lang="en-US" b="1" i="0" dirty="0">
                <a:solidFill>
                  <a:srgbClr val="4A4A4A"/>
                </a:solidFill>
                <a:effectLst/>
                <a:latin typeface="inherit"/>
              </a:rPr>
            </a:br>
            <a:endParaRPr lang="en-US" b="0" i="0" dirty="0">
              <a:solidFill>
                <a:srgbClr val="4A4A4A"/>
              </a:solidFill>
              <a:effectLst/>
              <a:latin typeface="inherit"/>
            </a:endParaRPr>
          </a:p>
          <a:p>
            <a:pPr marL="742950" lvl="1" indent="-285750" algn="just">
              <a:buFont typeface="Arial" panose="020B0604020202020204" pitchFamily="34" charset="0"/>
              <a:buChar char="•"/>
            </a:pPr>
            <a:r>
              <a:rPr lang="en-US" b="0" i="0" dirty="0">
                <a:solidFill>
                  <a:srgbClr val="4A4A4A"/>
                </a:solidFill>
                <a:effectLst/>
                <a:latin typeface="Open Sans" panose="020B0606030504020204" pitchFamily="34" charset="0"/>
              </a:rPr>
              <a:t>A composite primary key is also known as Partition key and Sort key. This type of key is generally made up of two items. The primary component is the Partition key and the secondary component is the Sort key. E.g. Car Details table with Brand name and Model number as a composite primary key.</a:t>
            </a:r>
          </a:p>
          <a:p>
            <a:endParaRPr lang="en-IN" dirty="0"/>
          </a:p>
        </p:txBody>
      </p:sp>
    </p:spTree>
    <p:extLst>
      <p:ext uri="{BB962C8B-B14F-4D97-AF65-F5344CB8AC3E}">
        <p14:creationId xmlns:p14="http://schemas.microsoft.com/office/powerpoint/2010/main" val="320865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05B1-B77C-4215-81AD-23230AC99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A9485B-75B9-8D81-5E16-A05BE347DC3D}"/>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4A4A4A"/>
                </a:solidFill>
                <a:effectLst/>
                <a:latin typeface="inherit"/>
              </a:rPr>
              <a:t>Secondary Index</a:t>
            </a:r>
            <a:endParaRPr lang="en-US" b="0" i="0" dirty="0">
              <a:solidFill>
                <a:srgbClr val="4A4A4A"/>
              </a:solidFill>
              <a:effectLst/>
              <a:latin typeface="inherit"/>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A secondary index can be understood as the attribute that lets you query the data, with or without the help of a Primary key. DynamoDB has these secondary indexes that help you achieve this additional access.</a:t>
            </a:r>
          </a:p>
          <a:p>
            <a:pPr algn="l">
              <a:buFont typeface="Arial" panose="020B0604020202020204" pitchFamily="34" charset="0"/>
              <a:buChar char="•"/>
            </a:pPr>
            <a:r>
              <a:rPr lang="en-US" b="1" i="0" dirty="0">
                <a:solidFill>
                  <a:srgbClr val="4A4A4A"/>
                </a:solidFill>
                <a:effectLst/>
                <a:latin typeface="inherit"/>
              </a:rPr>
              <a:t>DynamoDB Streams</a:t>
            </a:r>
            <a:br>
              <a:rPr lang="en-US" b="1" i="0" dirty="0">
                <a:solidFill>
                  <a:srgbClr val="4A4A4A"/>
                </a:solidFill>
                <a:effectLst/>
                <a:latin typeface="inherit"/>
              </a:rPr>
            </a:br>
            <a:endParaRPr lang="en-US" b="0" i="0" dirty="0">
              <a:solidFill>
                <a:srgbClr val="4A4A4A"/>
              </a:solidFill>
              <a:effectLst/>
              <a:latin typeface="inherit"/>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This is an additional/optional feature provided by DynamoDB to keep a track of data modification events in a table. Here, each event is represented by a stream record and if this service is enabled, then you get a new event every time when there is a new item created, an item is updated or an item is deleted.</a:t>
            </a:r>
          </a:p>
          <a:p>
            <a:endParaRPr lang="en-IN" dirty="0"/>
          </a:p>
        </p:txBody>
      </p:sp>
    </p:spTree>
    <p:extLst>
      <p:ext uri="{BB962C8B-B14F-4D97-AF65-F5344CB8AC3E}">
        <p14:creationId xmlns:p14="http://schemas.microsoft.com/office/powerpoint/2010/main" val="18424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D55E-CEB1-AA2D-24FC-6B0460158051}"/>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Accessing Amazon DynamoDB</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3C22BBB1-4579-61BE-CF6C-BE4E63D4380B}"/>
              </a:ext>
            </a:extLst>
          </p:cNvPr>
          <p:cNvSpPr>
            <a:spLocks noGrp="1"/>
          </p:cNvSpPr>
          <p:nvPr>
            <p:ph idx="1"/>
          </p:nvPr>
        </p:nvSpPr>
        <p:spPr/>
        <p:txBody>
          <a:bodyPr>
            <a:normAutofit fontScale="92500" lnSpcReduction="20000"/>
          </a:bodyPr>
          <a:lstStyle/>
          <a:p>
            <a:pPr algn="just"/>
            <a:r>
              <a:rPr lang="en-US" b="0" i="0" dirty="0">
                <a:solidFill>
                  <a:srgbClr val="4A4A4A"/>
                </a:solidFill>
                <a:effectLst/>
                <a:latin typeface="Open Sans" panose="020B0606030504020204" pitchFamily="34" charset="0"/>
              </a:rPr>
              <a:t>Accessing DynamoDB is very easy and can be done using the following methods:</a:t>
            </a:r>
          </a:p>
          <a:p>
            <a:pPr algn="l">
              <a:buFont typeface="Arial" panose="020B0604020202020204" pitchFamily="34" charset="0"/>
              <a:buChar char="•"/>
            </a:pPr>
            <a:r>
              <a:rPr lang="en-US" b="1" i="0" dirty="0">
                <a:solidFill>
                  <a:srgbClr val="4A4A4A"/>
                </a:solidFill>
                <a:effectLst/>
                <a:latin typeface="Open Sans" panose="020B0606030504020204" pitchFamily="34" charset="0"/>
              </a:rPr>
              <a:t>Console</a:t>
            </a:r>
            <a:br>
              <a:rPr lang="en-US" b="1"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You can access DynamoDB simply by clicking </a:t>
            </a:r>
            <a:br>
              <a:rPr lang="en-US" b="1" i="0" dirty="0">
                <a:solidFill>
                  <a:srgbClr val="4A4A4A"/>
                </a:solidFill>
                <a:effectLst/>
                <a:latin typeface="Open Sans" panose="020B0606030504020204" pitchFamily="34" charset="0"/>
              </a:rPr>
            </a:b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1" i="0" dirty="0">
                <a:solidFill>
                  <a:srgbClr val="4A4A4A"/>
                </a:solidFill>
                <a:effectLst/>
                <a:latin typeface="Open Sans" panose="020B0606030504020204" pitchFamily="34" charset="0"/>
              </a:rPr>
              <a:t>CLI(Command Line Interface)</a:t>
            </a:r>
            <a:br>
              <a:rPr lang="en-US" b="1"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Using CLI, you can simply open your command prompt and type the relevant commands and access the table. For more details, click </a:t>
            </a:r>
          </a:p>
          <a:p>
            <a:pPr algn="l">
              <a:buFont typeface="Arial" panose="020B0604020202020204" pitchFamily="34" charset="0"/>
              <a:buChar char="•"/>
            </a:pPr>
            <a:r>
              <a:rPr lang="en-US" b="1" i="0" dirty="0">
                <a:solidFill>
                  <a:srgbClr val="4A4A4A"/>
                </a:solidFill>
                <a:effectLst/>
                <a:latin typeface="Open Sans" panose="020B0606030504020204" pitchFamily="34" charset="0"/>
              </a:rPr>
              <a:t>Using API</a:t>
            </a:r>
            <a:br>
              <a:rPr lang="en-US" b="1"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Using AWS SDKs you can make the most of DynamoDB. AWS SDK supports a variety of languages like Java, JavaScript, .NET, Python, PHP etc. For more details,</a:t>
            </a:r>
          </a:p>
          <a:p>
            <a:endParaRPr lang="en-IN" dirty="0"/>
          </a:p>
        </p:txBody>
      </p:sp>
    </p:spTree>
    <p:extLst>
      <p:ext uri="{BB962C8B-B14F-4D97-AF65-F5344CB8AC3E}">
        <p14:creationId xmlns:p14="http://schemas.microsoft.com/office/powerpoint/2010/main" val="247449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F207-D5D5-9B2B-4722-E6CFAE42ABA9}"/>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Features Of DynamoDB</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93E25CB-F1F0-1AAC-32FC-9074439D4098}"/>
              </a:ext>
            </a:extLst>
          </p:cNvPr>
          <p:cNvSpPr>
            <a:spLocks noGrp="1"/>
          </p:cNvSpPr>
          <p:nvPr>
            <p:ph idx="1"/>
          </p:nvPr>
        </p:nvSpPr>
        <p:spPr/>
        <p:txBody>
          <a:bodyPr>
            <a:normAutofit fontScale="77500" lnSpcReduction="20000"/>
          </a:bodyPr>
          <a:lstStyle/>
          <a:p>
            <a:pPr algn="just"/>
            <a:r>
              <a:rPr lang="en-US" b="0" i="0" dirty="0">
                <a:solidFill>
                  <a:srgbClr val="4A4A4A"/>
                </a:solidFill>
                <a:effectLst/>
                <a:latin typeface="Open Sans" panose="020B0606030504020204" pitchFamily="34" charset="0"/>
              </a:rPr>
              <a:t>DynamoDB is a NoSQL database service. DynamoDB is designed in such a way that the user can get high-performance, run scalable applications that would not be possible with the traditional database system. These additional features of DynamoDB can be seen under the following categories:</a:t>
            </a:r>
          </a:p>
          <a:p>
            <a:pPr algn="just">
              <a:buFont typeface="+mj-lt"/>
              <a:buAutoNum type="arabicPeriod"/>
            </a:pPr>
            <a:r>
              <a:rPr lang="en-US" b="1" i="0" dirty="0">
                <a:solidFill>
                  <a:srgbClr val="4A4A4A"/>
                </a:solidFill>
                <a:effectLst/>
                <a:latin typeface="Open Sans" panose="020B0606030504020204" pitchFamily="34" charset="0"/>
              </a:rPr>
              <a:t>On-demand capacity mode</a:t>
            </a:r>
            <a:r>
              <a:rPr lang="en-US" b="0" i="0" dirty="0">
                <a:solidFill>
                  <a:srgbClr val="4A4A4A"/>
                </a:solidFill>
                <a:effectLst/>
                <a:latin typeface="Open Sans" panose="020B0606030504020204" pitchFamily="34" charset="0"/>
              </a:rPr>
              <a:t>: The applications using the on-demand service, DynamoDB automatically scales up/down to accommodate the traffic.</a:t>
            </a:r>
          </a:p>
          <a:p>
            <a:pPr algn="just">
              <a:buFont typeface="+mj-lt"/>
              <a:buAutoNum type="arabicPeriod"/>
            </a:pPr>
            <a:r>
              <a:rPr lang="en-US" b="1" i="0" dirty="0">
                <a:solidFill>
                  <a:srgbClr val="4A4A4A"/>
                </a:solidFill>
                <a:effectLst/>
                <a:latin typeface="Open Sans" panose="020B0606030504020204" pitchFamily="34" charset="0"/>
              </a:rPr>
              <a:t>Built-in support for ACID transactions</a:t>
            </a:r>
            <a:r>
              <a:rPr lang="en-US" b="0" i="0" dirty="0">
                <a:solidFill>
                  <a:srgbClr val="4A4A4A"/>
                </a:solidFill>
                <a:effectLst/>
                <a:latin typeface="Open Sans" panose="020B0606030504020204" pitchFamily="34" charset="0"/>
              </a:rPr>
              <a:t>: DynamoDB provides native/ server-side support for transactions.</a:t>
            </a:r>
          </a:p>
          <a:p>
            <a:pPr algn="just">
              <a:buFont typeface="+mj-lt"/>
              <a:buAutoNum type="arabicPeriod"/>
            </a:pPr>
            <a:r>
              <a:rPr lang="en-US" b="1" i="0" dirty="0">
                <a:solidFill>
                  <a:srgbClr val="4A4A4A"/>
                </a:solidFill>
                <a:effectLst/>
                <a:latin typeface="Open Sans" panose="020B0606030504020204" pitchFamily="34" charset="0"/>
              </a:rPr>
              <a:t>On-demand backup</a:t>
            </a:r>
            <a:r>
              <a:rPr lang="en-US" b="0" i="0" dirty="0">
                <a:solidFill>
                  <a:srgbClr val="4A4A4A"/>
                </a:solidFill>
                <a:effectLst/>
                <a:latin typeface="Open Sans" panose="020B0606030504020204" pitchFamily="34" charset="0"/>
              </a:rPr>
              <a:t>: This feature allows you to create a complete backup of your work at any given point of time.</a:t>
            </a:r>
          </a:p>
          <a:p>
            <a:pPr algn="just">
              <a:buFont typeface="+mj-lt"/>
              <a:buAutoNum type="arabicPeriod"/>
            </a:pPr>
            <a:r>
              <a:rPr lang="en-US" b="1" i="0" dirty="0">
                <a:solidFill>
                  <a:srgbClr val="4A4A4A"/>
                </a:solidFill>
                <a:effectLst/>
                <a:latin typeface="Open Sans" panose="020B0606030504020204" pitchFamily="34" charset="0"/>
              </a:rPr>
              <a:t>Point-in-time recovery</a:t>
            </a:r>
            <a:r>
              <a:rPr lang="en-US" b="0" i="0" dirty="0">
                <a:solidFill>
                  <a:srgbClr val="4A4A4A"/>
                </a:solidFill>
                <a:effectLst/>
                <a:latin typeface="Open Sans" panose="020B0606030504020204" pitchFamily="34" charset="0"/>
              </a:rPr>
              <a:t>: This feature helps you with the protection of your data in case of accidental read/ write operations.</a:t>
            </a:r>
          </a:p>
          <a:p>
            <a:pPr algn="just">
              <a:buFont typeface="+mj-lt"/>
              <a:buAutoNum type="arabicPeriod"/>
            </a:pPr>
            <a:r>
              <a:rPr lang="en-US" b="1" i="0" dirty="0">
                <a:solidFill>
                  <a:srgbClr val="4A4A4A"/>
                </a:solidFill>
                <a:effectLst/>
                <a:latin typeface="Open Sans" panose="020B0606030504020204" pitchFamily="34" charset="0"/>
              </a:rPr>
              <a:t>Encryption at rest</a:t>
            </a:r>
            <a:r>
              <a:rPr lang="en-US" b="0" i="0" dirty="0">
                <a:solidFill>
                  <a:srgbClr val="4A4A4A"/>
                </a:solidFill>
                <a:effectLst/>
                <a:latin typeface="Open Sans" panose="020B0606030504020204" pitchFamily="34" charset="0"/>
              </a:rPr>
              <a:t>: It keeps the data encrypted even when the table is not in use. This enhances security with the help of encryption keys.</a:t>
            </a:r>
          </a:p>
          <a:p>
            <a:endParaRPr lang="en-IN" dirty="0"/>
          </a:p>
        </p:txBody>
      </p:sp>
    </p:spTree>
    <p:extLst>
      <p:ext uri="{BB962C8B-B14F-4D97-AF65-F5344CB8AC3E}">
        <p14:creationId xmlns:p14="http://schemas.microsoft.com/office/powerpoint/2010/main" val="226945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64C2-59E6-3B17-58E7-E60C1945E29E}"/>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DynamoDB API</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346A1352-E671-0A49-CED3-3E9CB131F1CF}"/>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DynamoDB is a database tool and to interact with an application, it requires API. The APIs in DynamoDB are:</a:t>
            </a:r>
          </a:p>
          <a:p>
            <a:pPr algn="l"/>
            <a:r>
              <a:rPr lang="en-US" b="1" i="0" dirty="0">
                <a:solidFill>
                  <a:srgbClr val="4A4A4A"/>
                </a:solidFill>
                <a:effectLst/>
                <a:latin typeface="Open Sans" panose="020B0606030504020204" pitchFamily="34" charset="0"/>
              </a:rPr>
              <a:t>Control Plane</a:t>
            </a:r>
          </a:p>
          <a:p>
            <a:r>
              <a:rPr lang="en-IN" b="1" i="0" dirty="0">
                <a:solidFill>
                  <a:srgbClr val="4A4A4A"/>
                </a:solidFill>
                <a:effectLst/>
                <a:latin typeface="Open Sans" panose="020B0606030504020204" pitchFamily="34" charset="0"/>
              </a:rPr>
              <a:t>Data Plane</a:t>
            </a:r>
            <a:endParaRPr lang="en-IN" b="0" i="0" dirty="0">
              <a:solidFill>
                <a:srgbClr val="4A4A4A"/>
              </a:solidFill>
              <a:effectLst/>
              <a:latin typeface="Open Sans" panose="020B0606030504020204" pitchFamily="34" charset="0"/>
            </a:endParaRPr>
          </a:p>
          <a:p>
            <a:r>
              <a:rPr lang="en-IN" b="1" i="0" dirty="0">
                <a:solidFill>
                  <a:srgbClr val="4A4A4A"/>
                </a:solidFill>
                <a:effectLst/>
                <a:latin typeface="Open Sans" panose="020B0606030504020204" pitchFamily="34" charset="0"/>
              </a:rPr>
              <a:t>DynamoDB Stream</a:t>
            </a:r>
            <a:endParaRPr lang="en-IN" b="0" i="0" dirty="0">
              <a:solidFill>
                <a:srgbClr val="4A4A4A"/>
              </a:solidFill>
              <a:effectLst/>
              <a:latin typeface="Open Sans" panose="020B0606030504020204" pitchFamily="34" charset="0"/>
            </a:endParaRPr>
          </a:p>
          <a:p>
            <a:pPr algn="l"/>
            <a:endParaRPr lang="en-US" b="0" i="0" dirty="0">
              <a:solidFill>
                <a:srgbClr val="4A4A4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22655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00EC-9F79-9C9F-E547-DC478E308207}"/>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Control Plane</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3D13598-2F71-7CE0-042B-68D45B60FF01}"/>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Control Plane consists of operations responsible for “</a:t>
            </a:r>
            <a:r>
              <a:rPr lang="en-US" b="0" i="1" dirty="0">
                <a:solidFill>
                  <a:srgbClr val="4A4A4A"/>
                </a:solidFill>
                <a:effectLst/>
                <a:latin typeface="Open Sans" panose="020B0606030504020204" pitchFamily="34" charset="0"/>
              </a:rPr>
              <a:t>Creating</a:t>
            </a:r>
            <a:r>
              <a:rPr lang="en-US" b="0" i="0" dirty="0">
                <a:solidFill>
                  <a:srgbClr val="4A4A4A"/>
                </a:solidFill>
                <a:effectLst/>
                <a:latin typeface="Open Sans" panose="020B0606030504020204" pitchFamily="34" charset="0"/>
              </a:rPr>
              <a:t>” and “</a:t>
            </a:r>
            <a:r>
              <a:rPr lang="en-US" b="0" i="1" dirty="0">
                <a:solidFill>
                  <a:srgbClr val="4A4A4A"/>
                </a:solidFill>
                <a:effectLst/>
                <a:latin typeface="Open Sans" panose="020B0606030504020204" pitchFamily="34" charset="0"/>
              </a:rPr>
              <a:t>Managing</a:t>
            </a:r>
            <a:r>
              <a:rPr lang="en-US" b="0" i="0" dirty="0">
                <a:solidFill>
                  <a:srgbClr val="4A4A4A"/>
                </a:solidFill>
                <a:effectLst/>
                <a:latin typeface="Open Sans" panose="020B0606030504020204" pitchFamily="34" charset="0"/>
              </a:rPr>
              <a:t>” a DynamoDB table. The API operations that can be used are as follows:</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CreateTable</a:t>
            </a:r>
            <a:r>
              <a:rPr lang="en-US" b="0" i="0" dirty="0">
                <a:solidFill>
                  <a:srgbClr val="4A4A4A"/>
                </a:solidFill>
                <a:effectLst/>
                <a:latin typeface="Open Sans" panose="020B0606030504020204" pitchFamily="34" charset="0"/>
              </a:rPr>
              <a:t>: Creates a new table.</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DescribeTable</a:t>
            </a:r>
            <a:r>
              <a:rPr lang="en-US" b="0" i="0" dirty="0">
                <a:solidFill>
                  <a:srgbClr val="4A4A4A"/>
                </a:solidFill>
                <a:effectLst/>
                <a:latin typeface="Open Sans" panose="020B0606030504020204" pitchFamily="34" charset="0"/>
              </a:rPr>
              <a:t>: Provides information about the table.</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ListTable</a:t>
            </a:r>
            <a:r>
              <a:rPr lang="en-US" b="0" i="0" dirty="0">
                <a:solidFill>
                  <a:srgbClr val="4A4A4A"/>
                </a:solidFill>
                <a:effectLst/>
                <a:latin typeface="Open Sans" panose="020B0606030504020204" pitchFamily="34" charset="0"/>
              </a:rPr>
              <a:t>: Returns all the table names in your list.</a:t>
            </a:r>
          </a:p>
          <a:p>
            <a:pPr algn="just">
              <a:buFont typeface="Arial" panose="020B0604020202020204" pitchFamily="34" charset="0"/>
              <a:buChar char="•"/>
            </a:pPr>
            <a:r>
              <a:rPr lang="en-US" b="1" i="0" dirty="0" err="1">
                <a:solidFill>
                  <a:srgbClr val="4A4A4A"/>
                </a:solidFill>
                <a:effectLst/>
                <a:latin typeface="Open Sans" panose="020B0606030504020204" pitchFamily="34" charset="0"/>
              </a:rPr>
              <a:t>DeleteTable</a:t>
            </a:r>
            <a:r>
              <a:rPr lang="en-US" b="0" i="0" dirty="0">
                <a:solidFill>
                  <a:srgbClr val="4A4A4A"/>
                </a:solidFill>
                <a:effectLst/>
                <a:latin typeface="Open Sans" panose="020B0606030504020204" pitchFamily="34" charset="0"/>
              </a:rPr>
              <a:t>: Deletes the table and all its dependencies from DynamoDB.</a:t>
            </a:r>
          </a:p>
          <a:p>
            <a:endParaRPr lang="en-IN" dirty="0"/>
          </a:p>
        </p:txBody>
      </p:sp>
    </p:spTree>
    <p:extLst>
      <p:ext uri="{BB962C8B-B14F-4D97-AF65-F5344CB8AC3E}">
        <p14:creationId xmlns:p14="http://schemas.microsoft.com/office/powerpoint/2010/main" val="25437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1553</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Open Sans</vt:lpstr>
      <vt:lpstr>Office Theme</vt:lpstr>
      <vt:lpstr>Agenda</vt:lpstr>
      <vt:lpstr>What Is DynamoDB? </vt:lpstr>
      <vt:lpstr>Terminologies Associated With DynamoDB </vt:lpstr>
      <vt:lpstr>PowerPoint Presentation</vt:lpstr>
      <vt:lpstr>PowerPoint Presentation</vt:lpstr>
      <vt:lpstr>Accessing Amazon DynamoDB </vt:lpstr>
      <vt:lpstr>Features Of DynamoDB </vt:lpstr>
      <vt:lpstr>DynamoDB API </vt:lpstr>
      <vt:lpstr>Control Plane </vt:lpstr>
      <vt:lpstr>Data Plane </vt:lpstr>
      <vt:lpstr>DynamoDB Stream </vt:lpstr>
      <vt:lpstr>DynamoDB: Case Studies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singhpreety217@hotmail.com</dc:creator>
  <cp:lastModifiedBy>singhpreety217@hotmail.com</cp:lastModifiedBy>
  <cp:revision>1</cp:revision>
  <dcterms:created xsi:type="dcterms:W3CDTF">2023-08-11T18:42:27Z</dcterms:created>
  <dcterms:modified xsi:type="dcterms:W3CDTF">2023-08-11T19:01:55Z</dcterms:modified>
</cp:coreProperties>
</file>