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7"/>
  </p:notesMasterIdLst>
  <p:sldIdLst>
    <p:sldId id="256" r:id="rId4"/>
    <p:sldId id="411" r:id="rId5"/>
    <p:sldId id="285" r:id="rId6"/>
    <p:sldId id="286" r:id="rId7"/>
    <p:sldId id="287" r:id="rId8"/>
    <p:sldId id="291" r:id="rId9"/>
    <p:sldId id="293" r:id="rId10"/>
    <p:sldId id="353" r:id="rId11"/>
    <p:sldId id="294" r:id="rId12"/>
    <p:sldId id="295" r:id="rId13"/>
    <p:sldId id="354" r:id="rId14"/>
    <p:sldId id="296" r:id="rId15"/>
    <p:sldId id="410" r:id="rId16"/>
    <p:sldId id="289" r:id="rId17"/>
    <p:sldId id="298" r:id="rId18"/>
    <p:sldId id="297" r:id="rId19"/>
    <p:sldId id="290" r:id="rId20"/>
    <p:sldId id="292" r:id="rId21"/>
    <p:sldId id="336" r:id="rId22"/>
    <p:sldId id="337" r:id="rId23"/>
    <p:sldId id="338" r:id="rId24"/>
    <p:sldId id="339" r:id="rId25"/>
    <p:sldId id="341" r:id="rId26"/>
    <p:sldId id="299" r:id="rId27"/>
    <p:sldId id="300" r:id="rId28"/>
    <p:sldId id="288" r:id="rId29"/>
    <p:sldId id="351" r:id="rId30"/>
    <p:sldId id="302" r:id="rId31"/>
    <p:sldId id="303" r:id="rId32"/>
    <p:sldId id="301" r:id="rId33"/>
    <p:sldId id="272" r:id="rId34"/>
    <p:sldId id="304" r:id="rId35"/>
    <p:sldId id="31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04EC4-ADB8-4E71-A410-13F3427D1EF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9DC0F-C148-4D68-88EF-01599963FA0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microsoft.com/office/2007/relationships/hdphoto" Target="../media/image6.wdp"/><Relationship Id="rId6" Type="http://schemas.openxmlformats.org/officeDocument/2006/relationships/image" Target="../media/image5.png"/><Relationship Id="rId5" Type="http://schemas.openxmlformats.org/officeDocument/2006/relationships/tags" Target="../tags/tag8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14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microsoft.com/office/2007/relationships/hdphoto" Target="../media/image6.wdp"/><Relationship Id="rId6" Type="http://schemas.openxmlformats.org/officeDocument/2006/relationships/image" Target="../media/image5.png"/><Relationship Id="rId5" Type="http://schemas.openxmlformats.org/officeDocument/2006/relationships/tags" Target="../tags/tag22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tags" Target="../tags/tag21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microsoft.com/office/2007/relationships/hdphoto" Target="../media/image6.wdp"/><Relationship Id="rId6" Type="http://schemas.openxmlformats.org/officeDocument/2006/relationships/image" Target="../media/image5.png"/><Relationship Id="rId5" Type="http://schemas.openxmlformats.org/officeDocument/2006/relationships/tags" Target="../tags/tag30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tags" Target="../tags/tag2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microsoft.com/office/2007/relationships/hdphoto" Target="../media/image8.wdp"/><Relationship Id="rId6" Type="http://schemas.openxmlformats.org/officeDocument/2006/relationships/image" Target="../media/image7.png"/><Relationship Id="rId5" Type="http://schemas.openxmlformats.org/officeDocument/2006/relationships/tags" Target="../tags/tag40.xml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openxmlformats.org/officeDocument/2006/relationships/tags" Target="../tags/tag39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49.xml"/><Relationship Id="rId7" Type="http://schemas.microsoft.com/office/2007/relationships/hdphoto" Target="../media/image4.wdp"/><Relationship Id="rId6" Type="http://schemas.openxmlformats.org/officeDocument/2006/relationships/image" Target="../media/image3.png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0" Type="http://schemas.microsoft.com/office/2007/relationships/hdphoto" Target="../media/image6.wdp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microsoft.com/office/2007/relationships/hdphoto" Target="../media/image6.wdp"/><Relationship Id="rId6" Type="http://schemas.openxmlformats.org/officeDocument/2006/relationships/image" Target="../media/image5.png"/><Relationship Id="rId5" Type="http://schemas.openxmlformats.org/officeDocument/2006/relationships/tags" Target="../tags/tag51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microsoft.com/office/2007/relationships/hdphoto" Target="../media/image6.wdp"/><Relationship Id="rId6" Type="http://schemas.openxmlformats.org/officeDocument/2006/relationships/image" Target="../media/image5.png"/><Relationship Id="rId5" Type="http://schemas.openxmlformats.org/officeDocument/2006/relationships/tags" Target="../tags/tag59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microsoft.com/office/2007/relationships/hdphoto" Target="../media/image6.wdp"/><Relationship Id="rId6" Type="http://schemas.openxmlformats.org/officeDocument/2006/relationships/image" Target="../media/image5.png"/><Relationship Id="rId5" Type="http://schemas.openxmlformats.org/officeDocument/2006/relationships/tags" Target="../tags/tag66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2069-677D-4E83-B2FF-49F734A77C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EC08-0B4B-4AF1-949D-A611CEB792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2069-677D-4E83-B2FF-49F734A77C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EC08-0B4B-4AF1-949D-A611CEB792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2069-677D-4E83-B2FF-49F734A77C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EC08-0B4B-4AF1-949D-A611CEB792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41411" y="0"/>
            <a:ext cx="8850588" cy="60994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916344" y="2794987"/>
            <a:ext cx="5928212" cy="2339101"/>
          </a:xfrm>
        </p:spPr>
        <p:txBody>
          <a:bodyPr lIns="90000" tIns="46800" rIns="90000" bIns="46800" anchor="t" anchorCtr="0">
            <a:normAutofit/>
          </a:bodyPr>
          <a:lstStyle>
            <a:lvl1pPr algn="l">
              <a:defRPr sz="7200" b="1" spc="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054883" y="5254820"/>
            <a:ext cx="5374459" cy="316800"/>
          </a:xfrm>
        </p:spPr>
        <p:txBody>
          <a:bodyPr lIns="90000" tIns="46800" rIns="90000" bIns="46800">
            <a:no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335" u="none" strike="noStrike" kern="1200" cap="none" spc="150" normalizeH="0" baseline="0">
                <a:solidFill>
                  <a:schemeClr val="bg1">
                    <a:lumMod val="50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 flipV="1">
            <a:off x="-321044" y="4186975"/>
            <a:ext cx="2992067" cy="23499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9900476" y="-1519"/>
            <a:ext cx="2291524" cy="17997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3" y="443235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3" y="952509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2pPr>
            <a:lvl3pPr marL="1143000" marR="0" lvl="2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3pPr>
            <a:lvl4pPr marL="1600200" marR="0" lvl="3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4pPr>
            <a:lvl5pPr marL="2057400" marR="0" lvl="4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9885" y="758559"/>
            <a:ext cx="8850588" cy="6099441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1773236" y="1505692"/>
            <a:ext cx="1600200" cy="1179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aseline="0" dirty="0">
              <a:latin typeface="Arial" panose="020B0604020202020204" pitchFamily="34" charset="0"/>
              <a:ea typeface="Microsoft YaHei" panose="020B0503020204020204" charset="-122"/>
            </a:endParaRPr>
          </a:p>
        </p:txBody>
      </p:sp>
      <p:sp>
        <p:nvSpPr>
          <p:cNvPr id="9" name="Shape 2785"/>
          <p:cNvSpPr/>
          <p:nvPr>
            <p:custDataLst>
              <p:tags r:id="rId6"/>
            </p:custDataLst>
          </p:nvPr>
        </p:nvSpPr>
        <p:spPr>
          <a:xfrm>
            <a:off x="2072793" y="1232624"/>
            <a:ext cx="1001085" cy="819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aseline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sym typeface="Gill San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1641428" y="2977097"/>
            <a:ext cx="3444064" cy="1855768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3735" u="none" strike="noStrike" kern="1200" cap="none" spc="225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 flipV="1">
            <a:off x="-321044" y="4186975"/>
            <a:ext cx="2992067" cy="23499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9900476" y="-1519"/>
            <a:ext cx="2291524" cy="17997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3" y="443235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29" y="952509"/>
            <a:ext cx="5283243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2pPr>
            <a:lvl3pPr marL="1143000" marR="0" lvl="2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3pPr>
            <a:lvl4pPr marL="1600200" marR="0" lvl="3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4pPr>
            <a:lvl5pPr marL="2057400" marR="0" lvl="4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9"/>
            <a:ext cx="5283243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 flipV="1">
            <a:off x="-321044" y="4186975"/>
            <a:ext cx="2992067" cy="23499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9900476" y="-1519"/>
            <a:ext cx="2291524" cy="17997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3" y="443235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29" y="952509"/>
            <a:ext cx="5283243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2pPr>
            <a:lvl3pPr marL="1143000" marR="0" lvl="2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3pPr>
            <a:lvl4pPr marL="1600200" marR="0" lvl="3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4pPr>
            <a:lvl5pPr marL="2057400" marR="0" lvl="4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49" y="952509"/>
            <a:ext cx="5283243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49" y="1406525"/>
            <a:ext cx="5283243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2pPr>
            <a:lvl3pPr marL="1143000" marR="0" lvl="2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3pPr>
            <a:lvl4pPr marL="1600200" marR="0" lvl="3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4pPr>
            <a:lvl5pPr marL="2057400" marR="0" lvl="4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9900476" y="-1519"/>
            <a:ext cx="2291524" cy="17997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-735847" y="735848"/>
            <a:ext cx="6858000" cy="53863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 flipV="1">
            <a:off x="-321044" y="4186975"/>
            <a:ext cx="2992067" cy="23499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9900476" y="-1519"/>
            <a:ext cx="2291524" cy="1799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 flipV="1">
            <a:off x="-321044" y="4186975"/>
            <a:ext cx="2992067" cy="23499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9900476" y="-1519"/>
            <a:ext cx="2291524" cy="17997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1" y="443235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29" y="952509"/>
            <a:ext cx="5283243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kumimoji="0" lang="zh-CN" altLang="en-US" sz="1600" b="0" i="0" u="none" strike="noStrike" kern="1200" cap="none" spc="113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9"/>
            <a:ext cx="5283243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2069-677D-4E83-B2FF-49F734A77C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EC08-0B4B-4AF1-949D-A611CEB792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 flipV="1">
            <a:off x="-321044" y="4186975"/>
            <a:ext cx="2992067" cy="23499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9900476" y="-1519"/>
            <a:ext cx="2291524" cy="1799773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9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1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 flipV="1">
            <a:off x="-321044" y="4186975"/>
            <a:ext cx="2992067" cy="23499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9900476" y="-1519"/>
            <a:ext cx="2291524" cy="1799773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1" y="952509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41411" y="0"/>
            <a:ext cx="8850588" cy="60994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9604" y="2794987"/>
            <a:ext cx="5928000" cy="12336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450" normalizeH="0" baseline="0" noProof="1" dirty="0">
                <a:solidFill>
                  <a:schemeClr val="tx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105071" y="4031879"/>
            <a:ext cx="5376000" cy="273600"/>
          </a:xfrm>
        </p:spPr>
        <p:txBody>
          <a:bodyPr lIns="90000" tIns="46800" rIns="90000" bIns="46800">
            <a:no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335" u="none" strike="noStrike" kern="1200" cap="none" spc="150" normalizeH="0" baseline="0">
                <a:solidFill>
                  <a:schemeClr val="bg1">
                    <a:lumMod val="50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2069-677D-4E83-B2FF-49F734A77C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EC08-0B4B-4AF1-949D-A611CEB792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2069-677D-4E83-B2FF-49F734A77C0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EC08-0B4B-4AF1-949D-A611CEB792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2069-677D-4E83-B2FF-49F734A77C0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EC08-0B4B-4AF1-949D-A611CEB792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2069-677D-4E83-B2FF-49F734A77C0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EC08-0B4B-4AF1-949D-A611CEB792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2069-677D-4E83-B2FF-49F734A77C0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EC08-0B4B-4AF1-949D-A611CEB792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2069-677D-4E83-B2FF-49F734A77C0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EC08-0B4B-4AF1-949D-A611CEB792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2069-677D-4E83-B2FF-49F734A77C0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EC08-0B4B-4AF1-949D-A611CEB792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B2069-677D-4E83-B2FF-49F734A77C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4EC08-0B4B-4AF1-949D-A611CEB792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3" y="443231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3" y="952509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3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ea typeface="Microsoft YaHei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ea typeface="Microsoft YaHei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600" u="none" strike="noStrike" kern="1200" cap="none" spc="113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13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600" u="none" strike="noStrike" kern="1200" cap="none" spc="113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600" u="none" strike="noStrike" kern="1200" cap="none" spc="113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600" u="none" strike="noStrike" kern="1200" cap="none" spc="113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254953"/>
            <a:ext cx="9144000" cy="2387600"/>
          </a:xfrm>
        </p:spPr>
        <p:txBody>
          <a:bodyPr>
            <a:normAutofit/>
          </a:bodyPr>
          <a:lstStyle/>
          <a:p>
            <a:r>
              <a:rPr lang="en-GB" sz="4000"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rPr>
              <a:t>TELECOM CUSTOMER CHURN PREDICTION</a:t>
            </a:r>
            <a:br>
              <a:rPr lang="en-GB" sz="4000"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rPr>
            </a:br>
            <a:endParaRPr lang="en-US" sz="4000" dirty="0"/>
          </a:p>
        </p:txBody>
      </p:sp>
      <p:sp>
        <p:nvSpPr>
          <p:cNvPr id="3" name="Text Box 2"/>
          <p:cNvSpPr txBox="1"/>
          <p:nvPr/>
        </p:nvSpPr>
        <p:spPr>
          <a:xfrm>
            <a:off x="90170" y="5219700"/>
            <a:ext cx="35477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SUBMITTED BY:-</a:t>
            </a:r>
            <a:endParaRPr b="1" i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None/>
            </a:pPr>
            <a:r>
              <a:rPr lang="en-GB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1)Shubham kumar(13170069)</a:t>
            </a:r>
            <a:endParaRPr b="1" i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None/>
            </a:pPr>
            <a:r>
              <a:rPr lang="en-GB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2)Prince kumar(12170053)</a:t>
            </a:r>
            <a:endParaRPr b="1" i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None/>
            </a:pPr>
            <a:r>
              <a:rPr lang="en-GB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3)Rohit kumar(12170062)</a:t>
            </a:r>
            <a:endParaRPr b="1" i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None/>
            </a:pPr>
            <a:r>
              <a:rPr lang="en-GB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4)Vishwas kumar(12170084)</a:t>
            </a:r>
            <a:endParaRPr lang="en-GB" altLang="en-US" b="1" i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706235" y="6046470"/>
            <a:ext cx="4361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GB" b="1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GUIDED BY:- Ms ABITHA P.G</a:t>
            </a:r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u="sng" dirty="0"/>
              <a:t>VISUALIZATION</a:t>
            </a:r>
            <a:endParaRPr lang="en-IN" alt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3205"/>
            <a:ext cx="11207115" cy="2336800"/>
          </a:xfrm>
        </p:spPr>
        <p:txBody>
          <a:bodyPr/>
          <a:lstStyle/>
          <a:p>
            <a:r>
              <a:rPr lang="en-GB" altLang="en-US" dirty="0" smtClean="0"/>
              <a:t>Why.....?</a:t>
            </a:r>
            <a:endParaRPr lang="en-GB" altLang="en-US" dirty="0" smtClean="0"/>
          </a:p>
          <a:p>
            <a:r>
              <a:rPr lang="en-US" dirty="0" smtClean="0"/>
              <a:t>Visualization lets us see things that would rather go unnoticed</a:t>
            </a:r>
            <a:r>
              <a:rPr lang="en-GB" altLang="en-US" dirty="0" smtClean="0"/>
              <a:t>.</a:t>
            </a:r>
            <a:endParaRPr lang="en-GB" altLang="en-US" dirty="0" smtClean="0"/>
          </a:p>
          <a:p>
            <a:r>
              <a:rPr lang="en-GB" altLang="en-US" dirty="0" smtClean="0"/>
              <a:t>Easy t</a:t>
            </a:r>
            <a:r>
              <a:rPr lang="en-US" dirty="0" smtClean="0"/>
              <a:t>o research data</a:t>
            </a:r>
            <a:r>
              <a:rPr lang="en-GB" altLang="en-US" dirty="0" smtClean="0"/>
              <a:t>.</a:t>
            </a:r>
            <a:endParaRPr lang="en-GB" altLang="en-US" dirty="0" smtClean="0"/>
          </a:p>
          <a:p>
            <a:r>
              <a:rPr lang="en-GB" altLang="en-US" dirty="0" smtClean="0"/>
              <a:t>G</a:t>
            </a:r>
            <a:r>
              <a:rPr lang="en-US" dirty="0" smtClean="0"/>
              <a:t>ives answers faster.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C:\Users\91827\Desktop\data.jpegdata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914073" y="2802255"/>
            <a:ext cx="5111115" cy="38334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contd...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 dirty="0" smtClean="0">
                <a:sym typeface="+mn-ea"/>
              </a:rPr>
              <a:t>W</a:t>
            </a:r>
            <a:r>
              <a:rPr lang="en-US" dirty="0" smtClean="0">
                <a:sym typeface="+mn-ea"/>
              </a:rPr>
              <a:t>e </a:t>
            </a:r>
            <a:r>
              <a:rPr lang="en-IN" altLang="en-US" dirty="0" smtClean="0">
                <a:sym typeface="+mn-ea"/>
              </a:rPr>
              <a:t>used </a:t>
            </a:r>
            <a:r>
              <a:rPr lang="en-US" dirty="0" smtClean="0">
                <a:sym typeface="+mn-ea"/>
              </a:rPr>
              <a:t>various graph , </a:t>
            </a:r>
            <a:r>
              <a:rPr lang="en-IN" altLang="en-US" dirty="0" smtClean="0">
                <a:sym typeface="+mn-ea"/>
              </a:rPr>
              <a:t>bar-graph</a:t>
            </a:r>
            <a:r>
              <a:rPr lang="en-US" dirty="0" smtClean="0">
                <a:sym typeface="+mn-ea"/>
              </a:rPr>
              <a:t> , box plots </a:t>
            </a:r>
            <a:r>
              <a:rPr lang="en-IN" altLang="en-US" dirty="0" smtClean="0">
                <a:sym typeface="+mn-ea"/>
              </a:rPr>
              <a:t>and</a:t>
            </a:r>
            <a:r>
              <a:rPr lang="en-US" dirty="0" smtClean="0">
                <a:sym typeface="+mn-ea"/>
              </a:rPr>
              <a:t> to visualize the data to check the inter dependency of each and every features with the people churning </a:t>
            </a:r>
            <a:r>
              <a:rPr lang="en-US" dirty="0" err="1" smtClean="0">
                <a:sym typeface="+mn-ea"/>
              </a:rPr>
              <a:t>behaviour</a:t>
            </a:r>
            <a:r>
              <a:rPr lang="en-US" dirty="0" smtClean="0">
                <a:sym typeface="+mn-ea"/>
              </a:rPr>
              <a:t>.</a:t>
            </a:r>
            <a:endParaRPr lang="en-US" dirty="0"/>
          </a:p>
          <a:p>
            <a:endParaRPr lang="en-GB" altLang="en-US"/>
          </a:p>
        </p:txBody>
      </p:sp>
      <p:pic>
        <p:nvPicPr>
          <p:cNvPr id="5" name="Content Placeholder 4" descr="data visualizati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68490" y="2018665"/>
            <a:ext cx="3810000" cy="32994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711200" y="1825625"/>
            <a:ext cx="1043939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540"/>
            <a:ext cx="10515600" cy="675640"/>
          </a:xfrm>
        </p:spPr>
        <p:txBody>
          <a:bodyPr>
            <a:normAutofit fontScale="90000"/>
          </a:bodyPr>
          <a:p>
            <a:r>
              <a:rPr lang="en-IN" altLang="en-US"/>
              <a:t>contd...</a:t>
            </a:r>
            <a:endParaRPr lang="en-IN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29260" y="874395"/>
            <a:ext cx="11634470" cy="5620385"/>
          </a:xfrm>
        </p:spPr>
        <p:txBody>
          <a:bodyPr/>
          <a:p>
            <a:pPr marL="514350" indent="-514350">
              <a:buAutoNum type="arabicPeriod"/>
            </a:pPr>
            <a:r>
              <a:rPr lang="en-IN" altLang="en-US"/>
              <a:t>Bar graph:-</a:t>
            </a:r>
            <a:endParaRPr lang="en-IN" altLang="en-US"/>
          </a:p>
          <a:p>
            <a:pPr marL="514350" indent="-514350">
              <a:buAutoNum type="arabicPeriod"/>
            </a:pPr>
            <a:endParaRPr lang="en-IN" altLang="en-US"/>
          </a:p>
          <a:p>
            <a:pPr marL="514350" indent="-514350">
              <a:buAutoNum type="arabicPeriod"/>
            </a:pPr>
            <a:endParaRPr lang="en-IN" altLang="en-US"/>
          </a:p>
          <a:p>
            <a:pPr marL="514350" indent="-514350">
              <a:buAutoNum type="arabicPeriod"/>
            </a:pPr>
            <a:endParaRPr lang="en-IN" altLang="en-US"/>
          </a:p>
          <a:p>
            <a:pPr marL="514350" indent="-514350">
              <a:buAutoNum type="arabicPeriod"/>
            </a:pPr>
            <a:r>
              <a:rPr lang="en-IN" altLang="en-US"/>
              <a:t>Box Plot:-</a:t>
            </a:r>
            <a:endParaRPr lang="en-IN" altLang="en-US"/>
          </a:p>
          <a:p>
            <a:pPr marL="514350" indent="-514350">
              <a:buAutoNum type="arabicPeriod"/>
            </a:pPr>
            <a:endParaRPr lang="en-IN" altLang="en-US"/>
          </a:p>
          <a:p>
            <a:pPr marL="514350" indent="-514350">
              <a:buAutoNum type="arabicPeriod"/>
            </a:pPr>
            <a:endParaRPr lang="en-IN" altLang="en-US"/>
          </a:p>
          <a:p>
            <a:pPr marL="514350" indent="-514350">
              <a:buAutoNum type="arabicPeriod"/>
            </a:pPr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u="sng" dirty="0"/>
              <a:t>ALGORITHM USED:- </a:t>
            </a:r>
            <a:endParaRPr lang="en-IN" alt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it is a supervised classification problem we </a:t>
            </a:r>
            <a:r>
              <a:rPr lang="en-IN" altLang="en-US" dirty="0" smtClean="0"/>
              <a:t>used</a:t>
            </a:r>
            <a:r>
              <a:rPr lang="en-US" dirty="0" smtClean="0"/>
              <a:t> neural networks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IN" altLang="en-US" dirty="0" smtClean="0"/>
              <a:t>N</a:t>
            </a:r>
            <a:r>
              <a:rPr lang="en-US" dirty="0" smtClean="0"/>
              <a:t>eural networks </a:t>
            </a:r>
            <a:r>
              <a:rPr lang="en-IN" altLang="en-US" dirty="0" smtClean="0"/>
              <a:t>gives best </a:t>
            </a:r>
            <a:r>
              <a:rPr lang="en-US" dirty="0" smtClean="0"/>
              <a:t>. so we use</a:t>
            </a:r>
            <a:r>
              <a:rPr lang="en-IN" altLang="en-US" dirty="0" smtClean="0"/>
              <a:t>d</a:t>
            </a:r>
            <a:r>
              <a:rPr lang="en-US" dirty="0" smtClean="0"/>
              <a:t> it </a:t>
            </a:r>
            <a:r>
              <a:rPr lang="en-US" dirty="0" smtClean="0"/>
              <a:t>for developing </a:t>
            </a:r>
            <a:r>
              <a:rPr lang="en-US" dirty="0" smtClean="0"/>
              <a:t>our </a:t>
            </a:r>
            <a:r>
              <a:rPr lang="en-US" dirty="0" smtClean="0"/>
              <a:t>models .Of </a:t>
            </a:r>
            <a:r>
              <a:rPr lang="en-US" dirty="0" smtClean="0"/>
              <a:t>all the features we get we will check for important attribute and use them for training and testing the </a:t>
            </a:r>
            <a:r>
              <a:rPr lang="en-US" dirty="0" smtClean="0"/>
              <a:t>algorithm . The </a:t>
            </a:r>
            <a:r>
              <a:rPr lang="en-US" dirty="0" smtClean="0"/>
              <a:t>best advantage of using neural networks is that it can update the weight on n number of </a:t>
            </a:r>
            <a:r>
              <a:rPr lang="en-US" dirty="0" smtClean="0"/>
              <a:t>iterations hence </a:t>
            </a:r>
            <a:r>
              <a:rPr lang="en-US" dirty="0" smtClean="0"/>
              <a:t>increasing its precision according to the </a:t>
            </a:r>
            <a:r>
              <a:rPr lang="en-US" dirty="0" err="1" smtClean="0"/>
              <a:t>epoches</a:t>
            </a:r>
            <a:r>
              <a:rPr lang="en-US" dirty="0" smtClean="0"/>
              <a:t> </a:t>
            </a:r>
            <a:r>
              <a:rPr lang="en-US" dirty="0" smtClean="0"/>
              <a:t>set.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787401" y="2184399"/>
            <a:ext cx="10490200" cy="436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Training and Testing set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r>
              <a:rPr lang="en-US" dirty="0" smtClean="0"/>
              <a:t>We split</a:t>
            </a:r>
            <a:r>
              <a:rPr lang="en-IN" altLang="en-US" dirty="0" smtClean="0"/>
              <a:t>ed</a:t>
            </a:r>
            <a:r>
              <a:rPr lang="en-US" dirty="0" smtClean="0"/>
              <a:t> the data training and testing set in the ratio of 7:3 . we perform</a:t>
            </a:r>
            <a:r>
              <a:rPr lang="en-IN" altLang="en-US" dirty="0" smtClean="0"/>
              <a:t>ed</a:t>
            </a:r>
            <a:r>
              <a:rPr lang="en-US" dirty="0" smtClean="0"/>
              <a:t> the operations on training model and will f</a:t>
            </a:r>
            <a:r>
              <a:rPr lang="en-IN" altLang="en-US" dirty="0" smtClean="0"/>
              <a:t>ound</a:t>
            </a:r>
            <a:r>
              <a:rPr lang="en-US" dirty="0" smtClean="0"/>
              <a:t> ways to </a:t>
            </a:r>
            <a:r>
              <a:rPr lang="en-US" dirty="0" smtClean="0"/>
              <a:t>come closer </a:t>
            </a:r>
            <a:r>
              <a:rPr lang="en-US" dirty="0" smtClean="0"/>
              <a:t>to testing model without </a:t>
            </a:r>
            <a:r>
              <a:rPr lang="en-US" dirty="0" smtClean="0"/>
              <a:t>over fitting </a:t>
            </a:r>
            <a:r>
              <a:rPr lang="en-US" dirty="0" smtClean="0"/>
              <a:t>the model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altLang="en-US" sz="4000" u="sng" dirty="0" smtClean="0"/>
              <a:t>MODEL</a:t>
            </a:r>
            <a:endParaRPr lang="en-US" sz="4000" dirty="0" smtClean="0"/>
          </a:p>
          <a:p>
            <a:pPr>
              <a:buNone/>
            </a:pPr>
            <a:r>
              <a:rPr lang="en-US" dirty="0" smtClean="0"/>
              <a:t>   The algorithm we use</a:t>
            </a:r>
            <a:r>
              <a:rPr lang="en-IN" altLang="en-US" dirty="0" smtClean="0"/>
              <a:t>d</a:t>
            </a:r>
            <a:r>
              <a:rPr lang="en-US" dirty="0" smtClean="0"/>
              <a:t> in evaluation </a:t>
            </a:r>
            <a:r>
              <a:rPr lang="en-GB" altLang="en-US" dirty="0" smtClean="0"/>
              <a:t>is</a:t>
            </a:r>
            <a:r>
              <a:rPr lang="en-US" dirty="0" smtClean="0"/>
              <a:t> </a:t>
            </a:r>
            <a:r>
              <a:rPr lang="en-US" dirty="0" err="1" smtClean="0"/>
              <a:t>reccurant</a:t>
            </a:r>
            <a:r>
              <a:rPr lang="en-US" dirty="0" smtClean="0"/>
              <a:t> </a:t>
            </a:r>
            <a:r>
              <a:rPr lang="en-US" dirty="0" smtClean="0"/>
              <a:t>neural networks updating the weight and using the right no of </a:t>
            </a:r>
            <a:r>
              <a:rPr lang="en-US" dirty="0" err="1" smtClean="0"/>
              <a:t>epoches</a:t>
            </a:r>
            <a:r>
              <a:rPr lang="en-US" dirty="0" smtClean="0"/>
              <a:t> to get the best result of accuracy more than 90 percent.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Design for </a:t>
            </a:r>
            <a:r>
              <a:rPr lang="en-US" dirty="0" smtClean="0"/>
              <a:t>C</a:t>
            </a:r>
            <a:r>
              <a:rPr lang="en-US" dirty="0" smtClean="0"/>
              <a:t>hurn </a:t>
            </a:r>
            <a:r>
              <a:rPr lang="en-US" dirty="0" smtClean="0"/>
              <a:t>P</a:t>
            </a:r>
            <a:r>
              <a:rPr lang="en-US" dirty="0" smtClean="0"/>
              <a:t>rediction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355600" y="1727201"/>
            <a:ext cx="110236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Modular Design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Define Churn</a:t>
            </a:r>
            <a:r>
              <a:rPr lang="en-IN" altLang="en-US" dirty="0" smtClean="0"/>
              <a:t>.</a:t>
            </a:r>
            <a:endParaRPr lang="en-US" dirty="0" smtClean="0"/>
          </a:p>
          <a:p>
            <a:r>
              <a:rPr lang="en-US" dirty="0" smtClean="0"/>
              <a:t> The </a:t>
            </a:r>
            <a:r>
              <a:rPr lang="en-US" dirty="0" smtClean="0"/>
              <a:t>database contains the 21 attribute of different </a:t>
            </a:r>
            <a:r>
              <a:rPr lang="en-US" dirty="0" err="1" smtClean="0"/>
              <a:t>behaviour</a:t>
            </a:r>
            <a:r>
              <a:rPr lang="en-US" dirty="0" smtClean="0"/>
              <a:t> of </a:t>
            </a:r>
            <a:r>
              <a:rPr lang="en-US" dirty="0" smtClean="0"/>
              <a:t>variety of </a:t>
            </a:r>
            <a:r>
              <a:rPr lang="en-US" dirty="0" smtClean="0"/>
              <a:t>customers some of which </a:t>
            </a:r>
            <a:r>
              <a:rPr lang="en-US" dirty="0" smtClean="0"/>
              <a:t>are</a:t>
            </a:r>
            <a:endParaRPr lang="en-US" dirty="0" smtClean="0"/>
          </a:p>
          <a:p>
            <a:r>
              <a:rPr lang="en-US" dirty="0" smtClean="0"/>
              <a:t> Time </a:t>
            </a:r>
            <a:r>
              <a:rPr lang="en-US" dirty="0" smtClean="0"/>
              <a:t>he spend in </a:t>
            </a:r>
            <a:r>
              <a:rPr lang="en-US" dirty="0" smtClean="0"/>
              <a:t>calling .</a:t>
            </a:r>
            <a:endParaRPr lang="en-US" dirty="0" smtClean="0"/>
          </a:p>
          <a:p>
            <a:r>
              <a:rPr lang="en-US" dirty="0" smtClean="0"/>
              <a:t> No </a:t>
            </a:r>
            <a:r>
              <a:rPr lang="en-US" dirty="0" smtClean="0"/>
              <a:t>of message </a:t>
            </a:r>
            <a:r>
              <a:rPr lang="en-US" dirty="0" smtClean="0"/>
              <a:t>he does normally .</a:t>
            </a:r>
            <a:endParaRPr lang="en-US" dirty="0" smtClean="0"/>
          </a:p>
          <a:p>
            <a:r>
              <a:rPr lang="en-US" dirty="0" smtClean="0"/>
              <a:t>W</a:t>
            </a:r>
            <a:r>
              <a:rPr lang="en-US" dirty="0" smtClean="0"/>
              <a:t>hether </a:t>
            </a:r>
            <a:r>
              <a:rPr lang="en-US" dirty="0" smtClean="0"/>
              <a:t>any initial plans </a:t>
            </a:r>
            <a:r>
              <a:rPr lang="en-US" dirty="0" smtClean="0"/>
              <a:t>are  </a:t>
            </a:r>
            <a:r>
              <a:rPr lang="en-US" dirty="0" smtClean="0"/>
              <a:t>activated on his </a:t>
            </a:r>
            <a:r>
              <a:rPr lang="en-US" dirty="0" smtClean="0"/>
              <a:t>mobile </a:t>
            </a:r>
            <a:endParaRPr lang="en-US" dirty="0" smtClean="0"/>
          </a:p>
          <a:p>
            <a:r>
              <a:rPr lang="en-US" dirty="0" smtClean="0"/>
              <a:t>No of times he calls the customer </a:t>
            </a:r>
            <a:r>
              <a:rPr lang="en-GB" altLang="en-US" dirty="0" smtClean="0"/>
              <a:t>support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b="1" u="sng"/>
              <a:t>WORKING</a:t>
            </a:r>
            <a:endParaRPr lang="en-GB" alt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GB" altLang="en-US"/>
              <a:t>Neurons: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	Basic units of Neural Network.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	A/q to the weight i/p the neurons adjust and update its 	activation function.</a:t>
            </a:r>
            <a:endParaRPr lang="en-GB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/>
              <a:t>  Activation Function:</a:t>
            </a: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	Fire only when input will pass to true.</a:t>
            </a: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	Used activation funcn- Rectified Linear Unit (ReLU).</a:t>
            </a:r>
            <a:endParaRPr lang="en-GB" altLang="en-US"/>
          </a:p>
          <a:p>
            <a:r>
              <a:rPr lang="en-GB" altLang="en-US"/>
              <a:t>ReLU: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	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	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Contents:-</a:t>
            </a:r>
            <a:endParaRPr lang="en-IN" alt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160"/>
            <a:ext cx="10515600" cy="5276850"/>
          </a:xfrm>
        </p:spPr>
        <p:txBody>
          <a:bodyPr>
            <a:normAutofit fontScale="90000"/>
          </a:bodyPr>
          <a:p>
            <a:pPr marL="514350" indent="-514350">
              <a:buAutoNum type="arabicPeriod"/>
            </a:pPr>
            <a:r>
              <a:rPr lang="en-IN" altLang="en-US"/>
              <a:t>Introduction.</a:t>
            </a:r>
            <a:endParaRPr lang="en-IN" altLang="en-US"/>
          </a:p>
          <a:p>
            <a:pPr marL="514350" indent="-514350">
              <a:buAutoNum type="arabicPeriod"/>
            </a:pPr>
            <a:r>
              <a:rPr lang="en-IN" altLang="en-US"/>
              <a:t>Tools used.</a:t>
            </a:r>
            <a:endParaRPr lang="en-IN" altLang="en-US"/>
          </a:p>
          <a:p>
            <a:pPr marL="514350" indent="-514350">
              <a:buAutoNum type="arabicPeriod"/>
            </a:pPr>
            <a:r>
              <a:rPr lang="en-IN" altLang="en-US"/>
              <a:t>Dfd.</a:t>
            </a:r>
            <a:endParaRPr lang="en-IN" altLang="en-US"/>
          </a:p>
          <a:p>
            <a:pPr marL="514350" indent="-514350">
              <a:buAutoNum type="arabicPeriod"/>
            </a:pPr>
            <a:r>
              <a:rPr lang="en-IN" altLang="en-US"/>
              <a:t>Pre-Processing.</a:t>
            </a:r>
            <a:endParaRPr lang="en-IN" altLang="en-US"/>
          </a:p>
          <a:p>
            <a:pPr marL="514350" indent="-514350">
              <a:buAutoNum type="arabicPeriod"/>
            </a:pPr>
            <a:r>
              <a:rPr lang="en-IN" altLang="en-US"/>
              <a:t>Visualization.</a:t>
            </a:r>
            <a:endParaRPr lang="en-IN" altLang="en-US"/>
          </a:p>
          <a:p>
            <a:pPr marL="514350" indent="-514350">
              <a:buAutoNum type="arabicPeriod"/>
            </a:pPr>
            <a:r>
              <a:rPr lang="en-IN" altLang="en-US"/>
              <a:t>Algorithm used.</a:t>
            </a:r>
            <a:endParaRPr lang="en-IN" altLang="en-US"/>
          </a:p>
          <a:p>
            <a:pPr marL="514350" indent="-514350">
              <a:buAutoNum type="arabicPeriod"/>
            </a:pPr>
            <a:r>
              <a:rPr lang="en-IN" altLang="en-US"/>
              <a:t>Modular design.</a:t>
            </a:r>
            <a:endParaRPr lang="en-IN" altLang="en-US"/>
          </a:p>
          <a:p>
            <a:pPr marL="514350" indent="-514350">
              <a:buAutoNum type="arabicPeriod"/>
            </a:pPr>
            <a:r>
              <a:rPr lang="en-IN" altLang="en-US"/>
              <a:t>Working.</a:t>
            </a:r>
            <a:endParaRPr lang="en-IN" altLang="en-US"/>
          </a:p>
          <a:p>
            <a:pPr marL="514350" indent="-514350">
              <a:buAutoNum type="arabicPeriod"/>
            </a:pPr>
            <a:r>
              <a:rPr lang="en-IN" altLang="en-US"/>
              <a:t>Flask.</a:t>
            </a:r>
            <a:endParaRPr lang="en-IN" altLang="en-US"/>
          </a:p>
          <a:p>
            <a:pPr marL="514350" indent="-514350">
              <a:buAutoNum type="arabicPeriod"/>
            </a:pPr>
            <a:r>
              <a:rPr lang="en-IN" altLang="en-US"/>
              <a:t>Deployment.</a:t>
            </a:r>
            <a:endParaRPr lang="en-IN" altLang="en-US"/>
          </a:p>
          <a:p>
            <a:pPr marL="514350" indent="-514350">
              <a:buAutoNum type="arabicPeriod"/>
            </a:pPr>
            <a:r>
              <a:rPr lang="en-IN" altLang="en-US"/>
              <a:t>Conclusion.</a:t>
            </a:r>
            <a:endParaRPr lang="en-IN" altLang="en-US"/>
          </a:p>
          <a:p>
            <a:pPr marL="514350" indent="-514350">
              <a:buAutoNum type="arabicPeriod"/>
            </a:pPr>
            <a:endParaRPr lang="en-IN" altLang="en-US"/>
          </a:p>
          <a:p>
            <a:pPr marL="514350" indent="-514350">
              <a:buAutoNum type="arabicPeriod"/>
            </a:pPr>
            <a:endParaRPr lang="en-IN" altLang="en-US"/>
          </a:p>
          <a:p>
            <a:pPr marL="514350" indent="-514350">
              <a:buAutoNum type="arabicPeriod"/>
            </a:pPr>
            <a:endParaRPr lang="en-I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b="1"/>
              <a:t>Relu Activation Graph</a:t>
            </a:r>
            <a:endParaRPr lang="en-GB" altLang="en-US" b="1"/>
          </a:p>
        </p:txBody>
      </p:sp>
      <p:pic>
        <p:nvPicPr>
          <p:cNvPr id="4" name="Content Placeholder 3" descr="Line-Plot-of-Rectified-Linear-Activation-for-Negative-and-Positive-Input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5149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b="1" u="sng"/>
              <a:t>What is Relu function</a:t>
            </a:r>
            <a:r>
              <a:rPr lang="en-IN" altLang="en-GB" b="1" u="sng"/>
              <a:t>:-</a:t>
            </a:r>
            <a:endParaRPr lang="en-IN" altLang="en-GB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Relu is activated on when a certain valueon input is reached.</a:t>
            </a:r>
            <a:endParaRPr lang="en-GB" altLang="en-US"/>
          </a:p>
          <a:p>
            <a:r>
              <a:rPr lang="en-GB" altLang="en-US"/>
              <a:t>for example in the above example for all the -ve valued input the relu function output is zero and will increase linearly on reaching a threshold.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 The function must also provide more sensitivity to the activation sum input and avoid easy saturation.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b="1"/>
              <a:t>Back Propogation Working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GB" altLang="en-US"/>
              <a:t>The weight is tied to the different layers.</a:t>
            </a:r>
            <a:endParaRPr lang="en-GB" altLang="en-US"/>
          </a:p>
          <a:p>
            <a:r>
              <a:rPr lang="en-GB" altLang="en-US"/>
              <a:t>Condition the  neural network on on previous data.</a:t>
            </a:r>
            <a:endParaRPr lang="en-GB" altLang="en-US"/>
          </a:p>
          <a:p>
            <a:r>
              <a:rPr lang="en-GB" altLang="en-US"/>
              <a:t> </a:t>
            </a:r>
            <a:endParaRPr lang="en-GB" altLang="en-US"/>
          </a:p>
        </p:txBody>
      </p:sp>
      <p:pic>
        <p:nvPicPr>
          <p:cNvPr id="4" name="Content Placeholder 3" descr="WhatsApp Image 2019-11-29 at 10.31.4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0555" y="3724275"/>
            <a:ext cx="11045825" cy="29121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b="1"/>
              <a:t>Learning at the Hidden Layer</a:t>
            </a:r>
            <a:endParaRPr lang="en-GB" altLang="en-US" b="1"/>
          </a:p>
        </p:txBody>
      </p:sp>
      <p:pic>
        <p:nvPicPr>
          <p:cNvPr id="7" name="Content Placeholder 6" descr="WhatsApp Image 2019-11-29 at 10.31.4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5310" y="1560195"/>
            <a:ext cx="11041380" cy="50946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Model </a:t>
            </a:r>
            <a:r>
              <a:rPr lang="en-US" dirty="0" smtClean="0"/>
              <a:t>Performance 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Various tests like </a:t>
            </a:r>
            <a:r>
              <a:rPr lang="en-US" dirty="0" smtClean="0"/>
              <a:t>f-score , precision , recall </a:t>
            </a:r>
            <a:r>
              <a:rPr lang="en-US" dirty="0" smtClean="0"/>
              <a:t>etc will be computed to check whether the model is not either under-fitting or over-fitting the </a:t>
            </a:r>
            <a:r>
              <a:rPr lang="en-US" dirty="0" smtClean="0"/>
              <a:t> model . If </a:t>
            </a:r>
            <a:r>
              <a:rPr lang="en-US" dirty="0" smtClean="0"/>
              <a:t>found so appropriate actions will be taken and again the models will compute till we don’t have good score of all these </a:t>
            </a:r>
            <a:r>
              <a:rPr lang="en-US" dirty="0" smtClean="0"/>
              <a:t>values.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Unknown </a:t>
            </a:r>
            <a:r>
              <a:rPr lang="en-US" dirty="0" smtClean="0"/>
              <a:t>data 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After the model is found to be fit on all the parameters the model will be used to evaluate the probability  of end users like a company which will input the new data of different customers and our model will precisely calculate their probability of </a:t>
            </a:r>
            <a:r>
              <a:rPr lang="en-IN" altLang="en-US" dirty="0" smtClean="0"/>
              <a:t>not </a:t>
            </a:r>
            <a:r>
              <a:rPr lang="en-US" dirty="0" smtClean="0"/>
              <a:t>churning.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Retaining and No campaign After the models generate the result according to company policy we </a:t>
            </a:r>
            <a:r>
              <a:rPr lang="en-IN" altLang="en-US" dirty="0" smtClean="0"/>
              <a:t>gave</a:t>
            </a:r>
            <a:r>
              <a:rPr lang="en-US" dirty="0" smtClean="0"/>
              <a:t> </a:t>
            </a:r>
            <a:r>
              <a:rPr lang="en-US" dirty="0" smtClean="0"/>
              <a:t>rebate ,</a:t>
            </a:r>
            <a:r>
              <a:rPr lang="en-US" dirty="0" smtClean="0"/>
              <a:t>more free minutes to </a:t>
            </a:r>
            <a:r>
              <a:rPr lang="en-US" dirty="0" smtClean="0"/>
              <a:t>call , free messages , cheaper </a:t>
            </a:r>
            <a:r>
              <a:rPr lang="en-US" dirty="0" smtClean="0"/>
              <a:t>internet facilities etc on the basis of their probability of </a:t>
            </a:r>
            <a:r>
              <a:rPr lang="en-US" dirty="0" smtClean="0"/>
              <a:t>churning 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Flask and its uses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 </a:t>
            </a:r>
            <a:r>
              <a:rPr lang="en-US" dirty="0" smtClean="0"/>
              <a:t>is a Python-based </a:t>
            </a:r>
            <a:r>
              <a:rPr lang="en-US" dirty="0" smtClean="0"/>
              <a:t>micro framework </a:t>
            </a:r>
            <a:r>
              <a:rPr lang="en-US" dirty="0" smtClean="0"/>
              <a:t>which we will use for developing small scale websites. </a:t>
            </a:r>
            <a:endParaRPr lang="en-US" dirty="0" smtClean="0"/>
          </a:p>
          <a:p>
            <a:r>
              <a:rPr lang="en-US" dirty="0" smtClean="0"/>
              <a:t>Flask </a:t>
            </a:r>
            <a:r>
              <a:rPr lang="en-US" dirty="0" smtClean="0"/>
              <a:t>is very easy to make Restful API’s using python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Before </a:t>
            </a:r>
            <a:r>
              <a:rPr lang="en-US" dirty="0" smtClean="0"/>
              <a:t>starting with the coding part, we need to download flask and some other libraries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Here</a:t>
            </a:r>
            <a:r>
              <a:rPr lang="en-US" dirty="0" smtClean="0"/>
              <a:t>, we make use of virtual environment, where all the libraries are managed and makes both the development and deployment job easier.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" y="264795"/>
            <a:ext cx="10515600" cy="1325563"/>
          </a:xfrm>
        </p:spPr>
        <p:txBody>
          <a:bodyPr/>
          <a:p>
            <a:r>
              <a:rPr lang="en-GB" altLang="en-US" b="1"/>
              <a:t> </a:t>
            </a:r>
            <a:r>
              <a:rPr lang="en-GB" altLang="en-US" b="1" u="sng"/>
              <a:t>Deployment</a:t>
            </a:r>
            <a:r>
              <a:rPr lang="en-IN" altLang="en-GB" b="1" u="sng"/>
              <a:t>:-</a:t>
            </a:r>
            <a:endParaRPr lang="en-IN" altLang="en-GB" b="1" u="sng"/>
          </a:p>
        </p:txBody>
      </p:sp>
      <p:pic>
        <p:nvPicPr>
          <p:cNvPr id="5" name="Content Placeholder 4" descr="WORKINGMAJO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2485" y="1825625"/>
            <a:ext cx="10380345" cy="46539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Contd...</a:t>
            </a:r>
            <a:endParaRPr lang="en-IN" altLang="en-US" dirty="0"/>
          </a:p>
        </p:txBody>
      </p:sp>
      <p:pic>
        <p:nvPicPr>
          <p:cNvPr id="4" name="Content Placeholder 3" descr="in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324465" cy="47275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 descr="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553845"/>
            <a:ext cx="10156825" cy="4970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</a:t>
            </a:r>
            <a:r>
              <a:rPr lang="en-IN" altLang="en-US" b="1" u="sng" dirty="0" smtClean="0"/>
              <a:t>NTRODUCTION</a:t>
            </a:r>
            <a:endParaRPr lang="en-IN" altLang="en-US" b="1" u="sn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word Customer </a:t>
            </a:r>
            <a:r>
              <a:rPr lang="en-GB" altLang="en-US" dirty="0" smtClean="0"/>
              <a:t>Churn</a:t>
            </a:r>
            <a:r>
              <a:rPr lang="en-US" dirty="0" smtClean="0"/>
              <a:t>  is the loss of clients or customers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Telephone </a:t>
            </a:r>
            <a:r>
              <a:rPr lang="en-US" dirty="0" smtClean="0"/>
              <a:t>service companies, Internet service providers often use customer attrition </a:t>
            </a:r>
            <a:r>
              <a:rPr lang="en-US" dirty="0" smtClean="0"/>
              <a:t>analysis and </a:t>
            </a:r>
            <a:r>
              <a:rPr lang="en-US" dirty="0" smtClean="0"/>
              <a:t>customer attrition rates as one of their key business </a:t>
            </a:r>
            <a:r>
              <a:rPr lang="en-US" dirty="0" smtClean="0"/>
              <a:t>metrics because </a:t>
            </a:r>
            <a:r>
              <a:rPr lang="en-US" dirty="0" smtClean="0"/>
              <a:t>the cost of retaining an existing customer is far less than acquiring </a:t>
            </a:r>
            <a:r>
              <a:rPr lang="en-US" dirty="0" smtClean="0"/>
              <a:t>a new </a:t>
            </a:r>
            <a:r>
              <a:rPr lang="en-US" dirty="0" smtClean="0"/>
              <a:t>one</a:t>
            </a:r>
            <a:r>
              <a:rPr lang="en-US" dirty="0" smtClean="0"/>
              <a:t>.                                                    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GB" altLang="en-US" dirty="0"/>
              <a:t>We will use this project to help the companies to save their existing customers having high chance of churning</a:t>
            </a:r>
            <a:endParaRPr lang="en-GB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u="sng" dirty="0"/>
              <a:t>CONCLUSION</a:t>
            </a:r>
            <a:endParaRPr lang="en-IN" alt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In this project a web </a:t>
            </a:r>
            <a:r>
              <a:rPr lang="en-IN" altLang="en-US" dirty="0" smtClean="0">
                <a:sym typeface="+mn-ea"/>
              </a:rPr>
              <a:t>page</a:t>
            </a:r>
            <a:r>
              <a:rPr lang="en-US" dirty="0" smtClean="0">
                <a:sym typeface="+mn-ea"/>
              </a:rPr>
              <a:t> </a:t>
            </a:r>
            <a:r>
              <a:rPr lang="en-IN" altLang="en-US" dirty="0" smtClean="0">
                <a:sym typeface="+mn-ea"/>
              </a:rPr>
              <a:t>providing UI </a:t>
            </a:r>
            <a:r>
              <a:rPr lang="en-US" dirty="0" smtClean="0">
                <a:sym typeface="+mn-ea"/>
              </a:rPr>
              <a:t>that can take the user inputs has been developed </a:t>
            </a:r>
            <a:r>
              <a:rPr lang="en-IN" altLang="en-US" dirty="0" smtClean="0">
                <a:sym typeface="+mn-ea"/>
              </a:rPr>
              <a:t>, and gives optimal probability for churning of custemer.</a:t>
            </a:r>
            <a:endParaRPr lang="en-US" dirty="0" smtClean="0"/>
          </a:p>
          <a:p>
            <a:r>
              <a:rPr lang="en-IN" altLang="en-US" dirty="0"/>
              <a:t>This project can be used by telecom companies and they can optimize there profit and retain there customer.</a:t>
            </a:r>
            <a:endParaRPr lang="en-IN" altLang="en-US" dirty="0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u="sng" dirty="0"/>
              <a:t>FUTURE WORK:-</a:t>
            </a:r>
            <a:endParaRPr lang="en-IN" alt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sz="2800" dirty="0">
                <a:sym typeface="+mn-ea"/>
              </a:rPr>
              <a:t>Can we improve the approach further?</a:t>
            </a:r>
            <a:endParaRPr lang="en-US" sz="2800" dirty="0"/>
          </a:p>
          <a:p>
            <a:pPr lvl="1"/>
            <a:r>
              <a:rPr lang="en-US" sz="2800" dirty="0">
                <a:sym typeface="+mn-ea"/>
              </a:rPr>
              <a:t>This can be improvised by continuous feedback implementation to identify the future trends and with the additional attributes. </a:t>
            </a:r>
            <a:endParaRPr lang="en-US" sz="2800" dirty="0"/>
          </a:p>
          <a:p>
            <a:r>
              <a:rPr lang="en-US" sz="2800" dirty="0">
                <a:sym typeface="+mn-ea"/>
              </a:rPr>
              <a:t>Can we get better data to design an improved solution?</a:t>
            </a:r>
            <a:endParaRPr lang="en-US" sz="2800" dirty="0"/>
          </a:p>
          <a:p>
            <a:pPr lvl="1"/>
            <a:r>
              <a:rPr lang="en-US" sz="2800" dirty="0">
                <a:sym typeface="+mn-ea"/>
              </a:rPr>
              <a:t>We can request the additional data from the customer to use the extra features to improvise the solution.</a:t>
            </a:r>
            <a:endParaRPr lang="en-US" sz="2800" dirty="0"/>
          </a:p>
          <a:p>
            <a:r>
              <a:rPr lang="en-US" sz="2800" dirty="0">
                <a:sym typeface="+mn-ea"/>
              </a:rPr>
              <a:t>Can we try any other experimental settings like some other pre-processing steps?</a:t>
            </a:r>
            <a:endParaRPr lang="en-US" sz="2800" dirty="0"/>
          </a:p>
          <a:p>
            <a:pPr lvl="1"/>
            <a:r>
              <a:rPr lang="en-US" sz="2800" dirty="0">
                <a:sym typeface="+mn-ea"/>
              </a:rPr>
              <a:t>The customer datasets might have missing values, those can be handled with imputation techniques as a pre-processing steps and the proper imputation methods and other pre-processing steps can be considered to best improvise the model.</a:t>
            </a:r>
            <a:endParaRPr lang="en-GB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C. F. T. a. Y. H. Lu, ”Customer churn prediction by </a:t>
            </a:r>
            <a:r>
              <a:rPr lang="en-US" dirty="0" err="1" smtClean="0"/>
              <a:t>hybridneural</a:t>
            </a:r>
            <a:r>
              <a:rPr lang="en-US" dirty="0" smtClean="0"/>
              <a:t> networks,” Expert Systems Application, vol. 36, no. 10, p.12547—12553, 2009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[2] M. T. K. a. B. B. B. Huang, ”Customer churn </a:t>
            </a:r>
            <a:r>
              <a:rPr lang="en-US" dirty="0" err="1" smtClean="0"/>
              <a:t>predictionin</a:t>
            </a:r>
            <a:r>
              <a:rPr lang="en-US" dirty="0" smtClean="0"/>
              <a:t> telecommunications,” Expert Systems with Applications, vol. 39, no. 1, pp.1414-1425, 2012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[3] P. K. a. I. Y. </a:t>
            </a:r>
            <a:r>
              <a:rPr lang="en-US" dirty="0" err="1" smtClean="0"/>
              <a:t>Topcu</a:t>
            </a:r>
            <a:r>
              <a:rPr lang="en-US" dirty="0" smtClean="0"/>
              <a:t>, ”Applying Bayesian belief network approach to customer churn analysis: a case study on the </a:t>
            </a:r>
            <a:r>
              <a:rPr lang="en-US" dirty="0" err="1" smtClean="0"/>
              <a:t>telecomindustry</a:t>
            </a:r>
            <a:r>
              <a:rPr lang="en-US" dirty="0" smtClean="0"/>
              <a:t> of Turkey.,” Expert Systems with Applications, vol. 38, no. 1,pp. 7151-7157, 2010.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Companies </a:t>
            </a:r>
            <a:r>
              <a:rPr lang="en-US" dirty="0" smtClean="0"/>
              <a:t>usually make a distinction between voluntary churn </a:t>
            </a:r>
            <a:r>
              <a:rPr lang="en-US" dirty="0" smtClean="0"/>
              <a:t>and involuntary churn</a:t>
            </a:r>
            <a:endParaRPr lang="en-US" dirty="0" smtClean="0"/>
          </a:p>
          <a:p>
            <a:r>
              <a:rPr lang="en-US" dirty="0" smtClean="0"/>
              <a:t>predictive </a:t>
            </a:r>
            <a:r>
              <a:rPr lang="en-US" dirty="0" smtClean="0"/>
              <a:t>analytics use churn prediction models that predict </a:t>
            </a:r>
            <a:r>
              <a:rPr lang="en-US" dirty="0" smtClean="0"/>
              <a:t>customer churn </a:t>
            </a:r>
            <a:r>
              <a:rPr lang="en-US" dirty="0" smtClean="0"/>
              <a:t>by assessing their propensity of risk to churn.</a:t>
            </a:r>
            <a:endParaRPr lang="en-US" dirty="0" smtClean="0"/>
          </a:p>
          <a:p>
            <a:r>
              <a:rPr lang="en-US" dirty="0" smtClean="0"/>
              <a:t> Since these </a:t>
            </a:r>
            <a:r>
              <a:rPr lang="en-US" dirty="0" smtClean="0"/>
              <a:t>models generate </a:t>
            </a:r>
            <a:r>
              <a:rPr lang="en-US" dirty="0" smtClean="0"/>
              <a:t>a small prioritized list of potential defectors, they are effective </a:t>
            </a:r>
            <a:r>
              <a:rPr lang="en-US" dirty="0" smtClean="0"/>
              <a:t>at focusing </a:t>
            </a:r>
            <a:r>
              <a:rPr lang="en-US" dirty="0" smtClean="0"/>
              <a:t>customer retention marketing programs.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u="sng" dirty="0"/>
              <a:t>TOOLS USED</a:t>
            </a:r>
            <a:endParaRPr lang="en-IN" alt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and Software </a:t>
            </a:r>
            <a:r>
              <a:rPr lang="en-US" dirty="0" smtClean="0"/>
              <a:t>Requirements :</a:t>
            </a:r>
            <a:endParaRPr lang="en-US" dirty="0" smtClean="0"/>
          </a:p>
          <a:p>
            <a:r>
              <a:rPr lang="en-US" dirty="0" smtClean="0"/>
              <a:t>Hardware Interface </a:t>
            </a:r>
            <a:endParaRPr lang="en-US" dirty="0" smtClean="0"/>
          </a:p>
          <a:p>
            <a:r>
              <a:rPr lang="en-US" dirty="0" smtClean="0"/>
              <a:t>Server side :</a:t>
            </a:r>
            <a:endParaRPr lang="en-US" dirty="0" smtClean="0"/>
          </a:p>
          <a:p>
            <a:r>
              <a:rPr lang="en-US" dirty="0" smtClean="0"/>
              <a:t>Windows </a:t>
            </a:r>
            <a:r>
              <a:rPr lang="en-US" dirty="0" smtClean="0"/>
              <a:t>(or) Linux </a:t>
            </a:r>
            <a:r>
              <a:rPr lang="en-US" dirty="0" smtClean="0"/>
              <a:t>RAM : Min 4 GB</a:t>
            </a:r>
            <a:endParaRPr lang="en-US" dirty="0" smtClean="0"/>
          </a:p>
          <a:p>
            <a:r>
              <a:rPr lang="en-US" dirty="0" smtClean="0"/>
              <a:t>Software Requirements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>
                <a:sym typeface="+mn-ea"/>
              </a:rPr>
              <a:t>Front end: HTML, CSS</a:t>
            </a:r>
            <a:r>
              <a:rPr lang="en-IN" altLang="en-US" dirty="0" smtClean="0">
                <a:sym typeface="+mn-ea"/>
              </a:rPr>
              <a:t>,BOOTSTRAP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>
                <a:sym typeface="+mn-ea"/>
              </a:rPr>
              <a:t>Back end: Python</a:t>
            </a:r>
            <a:r>
              <a:rPr lang="en-IN" altLang="en-US" dirty="0" smtClean="0">
                <a:sym typeface="+mn-ea"/>
              </a:rPr>
              <a:t>,FLASK,Json file,Model.h5 file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Operating System: </a:t>
            </a:r>
            <a:r>
              <a:rPr lang="en-US" dirty="0" smtClean="0"/>
              <a:t>Windows.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for Churn Prediction</a:t>
            </a:r>
            <a:endParaRPr lang="en-US" dirty="0"/>
          </a:p>
        </p:txBody>
      </p:sp>
      <p:pic>
        <p:nvPicPr>
          <p:cNvPr id="4" name="Content Placeholder 3" descr="UPDAT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950" y="1825625"/>
            <a:ext cx="11885930" cy="49714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u="sng" dirty="0"/>
              <a:t>PRE-PROCESSING</a:t>
            </a:r>
            <a:endParaRPr lang="en-IN" alt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2600" cy="4784090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>WHY.........?</a:t>
            </a:r>
            <a:endParaRPr lang="en-GB" altLang="en-US" dirty="0" smtClean="0"/>
          </a:p>
          <a:p>
            <a:r>
              <a:rPr lang="en-GB" altLang="en-US" dirty="0" smtClean="0"/>
              <a:t>Many steps for pre-processing:</a:t>
            </a:r>
            <a:endParaRPr lang="en-GB" altLang="en-US" dirty="0" smtClean="0"/>
          </a:p>
          <a:p>
            <a:pPr marL="0" indent="0">
              <a:buNone/>
            </a:pPr>
            <a:r>
              <a:rPr lang="en-GB" altLang="en-US" dirty="0" smtClean="0"/>
              <a:t>	Data Cleaninng.</a:t>
            </a:r>
            <a:endParaRPr lang="en-GB" altLang="en-US" dirty="0" smtClean="0"/>
          </a:p>
          <a:p>
            <a:pPr marL="0" indent="0">
              <a:buNone/>
            </a:pPr>
            <a:r>
              <a:rPr lang="en-GB" altLang="en-US" dirty="0" smtClean="0"/>
              <a:t>	Data Integration.</a:t>
            </a:r>
            <a:endParaRPr lang="en-GB" altLang="en-US" dirty="0" smtClean="0"/>
          </a:p>
          <a:p>
            <a:pPr marL="0" indent="0">
              <a:buNone/>
            </a:pPr>
            <a:r>
              <a:rPr lang="en-GB" altLang="en-US" dirty="0" smtClean="0"/>
              <a:t>	Data Transformaion.</a:t>
            </a:r>
            <a:endParaRPr lang="en-GB" altLang="en-US" dirty="0" smtClean="0"/>
          </a:p>
          <a:p>
            <a:pPr marL="0" indent="0">
              <a:buNone/>
            </a:pPr>
            <a:r>
              <a:rPr lang="en-GB" altLang="en-US" dirty="0" smtClean="0"/>
              <a:t>	Data Reduction.</a:t>
            </a:r>
            <a:endParaRPr lang="en-US" dirty="0" smtClean="0"/>
          </a:p>
          <a:p>
            <a:r>
              <a:rPr lang="en-GB" altLang="en-US" dirty="0" smtClean="0"/>
              <a:t>Data Clening</a:t>
            </a:r>
            <a:endParaRPr lang="en-GB" altLang="en-US" dirty="0" smtClean="0"/>
          </a:p>
          <a:p>
            <a:pPr marL="0" indent="0">
              <a:buNone/>
            </a:pPr>
            <a:r>
              <a:rPr lang="en-GB" altLang="en-US" dirty="0" smtClean="0"/>
              <a:t>	</a:t>
            </a:r>
            <a:r>
              <a:rPr lang="en-US" dirty="0" smtClean="0"/>
              <a:t>We will check if there is redundancy in data </a:t>
            </a:r>
            <a:r>
              <a:rPr lang="en-GB" alt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GB" altLang="en-US" dirty="0" smtClean="0"/>
              <a:t>	</a:t>
            </a:r>
            <a:r>
              <a:rPr lang="en-US" dirty="0" smtClean="0"/>
              <a:t>I</a:t>
            </a:r>
            <a:r>
              <a:rPr lang="en-US" dirty="0" smtClean="0"/>
              <a:t>f </a:t>
            </a:r>
            <a:r>
              <a:rPr lang="en-US" dirty="0" smtClean="0"/>
              <a:t>there is missing </a:t>
            </a:r>
            <a:r>
              <a:rPr lang="en-US" dirty="0" smtClean="0"/>
              <a:t>columns , values or data .</a:t>
            </a:r>
            <a:endParaRPr lang="en-US" dirty="0" smtClean="0"/>
          </a:p>
          <a:p>
            <a:pPr marL="0" indent="0">
              <a:buNone/>
            </a:pPr>
            <a:r>
              <a:rPr lang="en-GB" altLang="en-US" dirty="0" smtClean="0"/>
              <a:t>	</a:t>
            </a:r>
            <a:r>
              <a:rPr lang="en-US" dirty="0" smtClean="0"/>
              <a:t>Most </a:t>
            </a:r>
            <a:r>
              <a:rPr lang="en-US" dirty="0" smtClean="0"/>
              <a:t>widely used </a:t>
            </a:r>
            <a:r>
              <a:rPr lang="en-US" dirty="0" smtClean="0"/>
              <a:t> techniques are mean , median ,mode substitutions.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 descr="data pre"/>
          <p:cNvPicPr>
            <a:picLocks noChangeAspect="1"/>
          </p:cNvPicPr>
          <p:nvPr>
            <p:ph sz="half" idx="2"/>
          </p:nvPr>
        </p:nvPicPr>
        <p:blipFill>
          <a:blip r:embed="rId1"/>
          <a:srcRect l="234" t="-3632" r="-234" b="3632"/>
          <a:stretch>
            <a:fillRect/>
          </a:stretch>
        </p:blipFill>
        <p:spPr>
          <a:xfrm>
            <a:off x="6381750" y="1825625"/>
            <a:ext cx="4342765" cy="3059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670"/>
            <a:ext cx="10515600" cy="934720"/>
          </a:xfrm>
        </p:spPr>
        <p:txBody>
          <a:bodyPr/>
          <a:lstStyle/>
          <a:p>
            <a:r>
              <a:rPr lang="en-GB" altLang="en-IN" b="1" u="sng" dirty="0"/>
              <a:t>contd...</a:t>
            </a:r>
            <a:endParaRPr lang="en-GB" alt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52855"/>
            <a:ext cx="10914380" cy="5530215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Data Transformation:</a:t>
            </a:r>
            <a:endParaRPr lang="en-GB" altLang="en-US" dirty="0" smtClean="0"/>
          </a:p>
          <a:p>
            <a:pPr marL="0" indent="0">
              <a:buNone/>
            </a:pPr>
            <a:r>
              <a:rPr lang="en-GB" altLang="en-US" dirty="0" smtClean="0">
                <a:sym typeface="+mn-ea"/>
              </a:rPr>
              <a:t>	M</a:t>
            </a:r>
            <a:r>
              <a:rPr lang="en-US" dirty="0" smtClean="0">
                <a:sym typeface="+mn-ea"/>
              </a:rPr>
              <a:t>ax min normalization will be done on the data before the </a:t>
            </a:r>
            <a:r>
              <a:rPr lang="en-GB" altLang="en-US" dirty="0" smtClean="0">
                <a:sym typeface="+mn-ea"/>
              </a:rPr>
              <a:t>	</a:t>
            </a:r>
            <a:r>
              <a:rPr lang="en-US" dirty="0" smtClean="0">
                <a:sym typeface="+mn-ea"/>
              </a:rPr>
              <a:t>model starts its computations on the models.</a:t>
            </a:r>
            <a:endParaRPr lang="en-US" dirty="0"/>
          </a:p>
          <a:p>
            <a:pPr marL="0" indent="0">
              <a:buNone/>
            </a:pPr>
            <a:endParaRPr lang="en-GB" alt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 descr="data preposition1"/>
          <p:cNvPicPr>
            <a:picLocks noChangeAspect="1"/>
          </p:cNvPicPr>
          <p:nvPr>
            <p:ph sz="half" idx="2"/>
          </p:nvPr>
        </p:nvPicPr>
        <p:blipFill>
          <a:blip r:embed="rId1"/>
          <a:srcRect t="-4481" b="4481"/>
          <a:stretch>
            <a:fillRect/>
          </a:stretch>
        </p:blipFill>
        <p:spPr>
          <a:xfrm>
            <a:off x="1880235" y="2440305"/>
            <a:ext cx="8405495" cy="44107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 t="-17038" b="5096"/>
          <a:stretch>
            <a:fillRect/>
          </a:stretch>
        </p:blipFill>
        <p:spPr bwMode="auto">
          <a:xfrm>
            <a:off x="941705" y="1297305"/>
            <a:ext cx="10309225" cy="464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77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77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0977"/>
  <p:tag name="KSO_WM_TEMPLATE_THUMBS_INDEX" val="1、6、7、8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7_8*a*1"/>
  <p:tag name="KSO_WM_TEMPLATE_CATEGORY" val="custom"/>
  <p:tag name="KSO_WM_TEMPLATE_INDEX" val="20200977"/>
  <p:tag name="KSO_WM_UNIT_LAYERLEVEL" val="1"/>
  <p:tag name="KSO_WM_TAG_VERSION" val="1.0"/>
  <p:tag name="KSO_WM_BEAUTIFY_FLAG" val="#wm#"/>
  <p:tag name="KSO_WM_UNIT_ISCONTENTSTITLE" val="0"/>
  <p:tag name="KSO_WM_UNIT_PRESET_TEXT" val="THANKS"/>
  <p:tag name="KSO_WM_UNIT_NOCLEAR" val="0"/>
  <p:tag name="KSO_WM_UNIT_VALUE" val="6"/>
  <p:tag name="KSO_WM_UNIT_TYPE" val="a"/>
  <p:tag name="KSO_WM_UNIT_INDEX" val="1"/>
</p:tagLst>
</file>

<file path=ppt/tags/tag84.xml><?xml version="1.0" encoding="utf-8"?>
<p:tagLst xmlns:p="http://schemas.openxmlformats.org/presentationml/2006/main">
  <p:tag name="KSO_WM_SLIDE_ID" val="custom20200977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0977"/>
  <p:tag name="KSO_WM_SLIDE_TYPE" val="endPage"/>
  <p:tag name="KSO_WM_SLIDE_SUBTYPE" val="pureTxt"/>
  <p:tag name="KSO_WM_SLIDE_LAYOUT" val="a_b_j"/>
  <p:tag name="KSO_WM_SLIDE_LAYOUT_CNT" val="1_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3471702">
      <a:dk1>
        <a:srgbClr val="000000"/>
      </a:dk1>
      <a:lt1>
        <a:sysClr val="window" lastClr="FFFFFF"/>
      </a:lt1>
      <a:dk2>
        <a:srgbClr val="E6BB74"/>
      </a:dk2>
      <a:lt2>
        <a:srgbClr val="FFFFFF"/>
      </a:lt2>
      <a:accent1>
        <a:srgbClr val="E6BB74"/>
      </a:accent1>
      <a:accent2>
        <a:srgbClr val="E7EA80"/>
      </a:accent2>
      <a:accent3>
        <a:srgbClr val="D4E0A8"/>
      </a:accent3>
      <a:accent4>
        <a:srgbClr val="BCD8C1"/>
      </a:accent4>
      <a:accent5>
        <a:srgbClr val="C8DFEE"/>
      </a:accent5>
      <a:accent6>
        <a:srgbClr val="ACCFFA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6832</Words>
  <Application>WPS Presentation</Application>
  <PresentationFormat>Custom</PresentationFormat>
  <Paragraphs>206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SimSun</vt:lpstr>
      <vt:lpstr>Wingdings</vt:lpstr>
      <vt:lpstr>Microsoft YaHei</vt:lpstr>
      <vt:lpstr>汉仪旗黑-85S</vt:lpstr>
      <vt:lpstr>Gill Sans</vt:lpstr>
      <vt:lpstr>Pacifico</vt:lpstr>
      <vt:lpstr>Comic Sans MS</vt:lpstr>
      <vt:lpstr>Calibri Light</vt:lpstr>
      <vt:lpstr>Calibri</vt:lpstr>
      <vt:lpstr>Arial Unicode MS</vt:lpstr>
      <vt:lpstr>Gill Sans MT</vt:lpstr>
      <vt:lpstr>Office Theme</vt:lpstr>
      <vt:lpstr>1_Office 主题​​</vt:lpstr>
      <vt:lpstr>TELECOM CUSTOMER CHURN PREDICTION </vt:lpstr>
      <vt:lpstr>PowerPoint 演示文稿</vt:lpstr>
      <vt:lpstr>INTRODUCTION</vt:lpstr>
      <vt:lpstr>Contd…</vt:lpstr>
      <vt:lpstr>TOOLS USED</vt:lpstr>
      <vt:lpstr>Block Diagram for Churn Prediction</vt:lpstr>
      <vt:lpstr>PRE-PROCESSING</vt:lpstr>
      <vt:lpstr>contd...</vt:lpstr>
      <vt:lpstr>Contd…</vt:lpstr>
      <vt:lpstr>VISUALIZATION</vt:lpstr>
      <vt:lpstr>contd...</vt:lpstr>
      <vt:lpstr>Visualization contd…</vt:lpstr>
      <vt:lpstr>PowerPoint 演示文稿</vt:lpstr>
      <vt:lpstr>ALGORITHM USED AND WHY </vt:lpstr>
      <vt:lpstr>Neural Networks</vt:lpstr>
      <vt:lpstr>Training and Testing set</vt:lpstr>
      <vt:lpstr>Modular Design for Churn Prediction</vt:lpstr>
      <vt:lpstr>Modular Design</vt:lpstr>
      <vt:lpstr>WORKING</vt:lpstr>
      <vt:lpstr>Relu Activation Graph</vt:lpstr>
      <vt:lpstr>What is Relu function and why </vt:lpstr>
      <vt:lpstr>Back Propogation Working</vt:lpstr>
      <vt:lpstr>Learning at the Hidden Layer</vt:lpstr>
      <vt:lpstr>Contd…</vt:lpstr>
      <vt:lpstr>Contd…</vt:lpstr>
      <vt:lpstr>Why Flask and its uses :</vt:lpstr>
      <vt:lpstr>             Deployment of ML using flask.</vt:lpstr>
      <vt:lpstr>Deployment</vt:lpstr>
      <vt:lpstr>Contd…</vt:lpstr>
      <vt:lpstr>CONCLUSION</vt:lpstr>
      <vt:lpstr>ADDITIONAL WORK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</dc:title>
  <dc:creator>Manish Gupta (BING-IDC)</dc:creator>
  <cp:lastModifiedBy>rohit</cp:lastModifiedBy>
  <cp:revision>172</cp:revision>
  <dcterms:created xsi:type="dcterms:W3CDTF">2018-12-20T03:46:00Z</dcterms:created>
  <dcterms:modified xsi:type="dcterms:W3CDTF">2020-06-10T18:53:21Z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gmanish@microsoft.com</vt:lpwstr>
  </property>
  <property fmtid="{D5CDD505-2E9C-101B-9397-08002B2CF9AE}" pid="5" name="MSIP_Label_f42aa342-8706-4288-bd11-ebb85995028c_SetDate">
    <vt:lpwstr>2018-12-20T03:47:05.8944967Z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ProductBuildVer">
    <vt:lpwstr>1033-11.2.0.9396</vt:lpwstr>
  </property>
</Properties>
</file>