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708" r:id="rId11"/>
    <p:sldId id="264" r:id="rId12"/>
    <p:sldId id="266" r:id="rId13"/>
    <p:sldId id="267" r:id="rId14"/>
    <p:sldId id="268" r:id="rId15"/>
    <p:sldId id="705" r:id="rId16"/>
    <p:sldId id="706" r:id="rId17"/>
    <p:sldId id="521" r:id="rId18"/>
    <p:sldId id="941" r:id="rId19"/>
    <p:sldId id="520" r:id="rId20"/>
    <p:sldId id="536" r:id="rId21"/>
    <p:sldId id="537" r:id="rId22"/>
    <p:sldId id="538" r:id="rId23"/>
    <p:sldId id="703" r:id="rId24"/>
    <p:sldId id="704" r:id="rId25"/>
    <p:sldId id="70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2"/>
    <p:restoredTop sz="83184"/>
  </p:normalViewPr>
  <p:slideViewPr>
    <p:cSldViewPr snapToGrid="0">
      <p:cViewPr varScale="1">
        <p:scale>
          <a:sx n="112" d="100"/>
          <a:sy n="112" d="100"/>
        </p:scale>
        <p:origin x="10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class to do this? Ask them to create features.  Purchases are over the last year of purchases</a:t>
            </a:r>
          </a:p>
          <a:p>
            <a:endParaRPr lang="en-US" dirty="0"/>
          </a:p>
          <a:p>
            <a:r>
              <a:rPr lang="en-US" dirty="0"/>
              <a:t>Training set is ABC from a pilot study…going to apply it to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very few (cruise) maybe zero! (cold start) </a:t>
            </a:r>
          </a:p>
          <a:p>
            <a:endParaRPr lang="en-US" dirty="0"/>
          </a:p>
          <a:p>
            <a:r>
              <a:rPr lang="en-US" dirty="0"/>
              <a:t>problem is lack of positive examples.  Base rate is really low!  maybe very few people who </a:t>
            </a:r>
            <a:r>
              <a:rPr lang="en-US" dirty="0" err="1"/>
              <a:t>purchse</a:t>
            </a:r>
            <a:r>
              <a:rPr lang="en-US" dirty="0"/>
              <a:t>, and even less who purchased because the </a:t>
            </a:r>
            <a:r>
              <a:rPr lang="en-US" dirty="0" err="1"/>
              <a:t>boght</a:t>
            </a:r>
            <a:r>
              <a:rPr lang="en-US" dirty="0"/>
              <a:t> an ad!! </a:t>
            </a:r>
          </a:p>
          <a:p>
            <a:endParaRPr lang="en-US" dirty="0"/>
          </a:p>
          <a:p>
            <a:r>
              <a:rPr lang="en-US" dirty="0"/>
              <a:t>Or maybe we </a:t>
            </a:r>
            <a:r>
              <a:rPr lang="en-US" dirty="0" err="1"/>
              <a:t>havent</a:t>
            </a:r>
            <a:r>
              <a:rPr lang="en-US" dirty="0"/>
              <a:t> shown the ad yet!!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Proxy : don’t worry about click, or even purchase, just look at those who shopped there.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we get two orders of </a:t>
            </a:r>
            <a:r>
              <a:rPr lang="en-US" dirty="0" err="1"/>
              <a:t>magnitued</a:t>
            </a:r>
            <a:r>
              <a:rPr lang="en-US" dirty="0"/>
              <a:t> more of data, can get more signal. </a:t>
            </a:r>
          </a:p>
          <a:p>
            <a:endParaRPr lang="en-US" dirty="0"/>
          </a:p>
          <a:p>
            <a:r>
              <a:rPr lang="en-US" dirty="0"/>
              <a:t>lets just try and define </a:t>
            </a:r>
            <a:r>
              <a:rPr lang="en-US" dirty="0" err="1"/>
              <a:t>peopel</a:t>
            </a:r>
            <a:r>
              <a:rPr lang="en-US" dirty="0"/>
              <a:t> who are interested in Pottery Barn...without purchase.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44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is only for raw counts, also intensity, recency, proportion.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ways to do this!  Append demos to all purchases?  Or summarize all purchases in feature engineering…</a:t>
            </a:r>
            <a:r>
              <a:rPr lang="en-US" dirty="0" err="1"/>
              <a:t>follwoign</a:t>
            </a:r>
            <a:r>
              <a:rPr lang="en-US" dirty="0"/>
              <a:t> slides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attributes can we create? Number of sales, total sales, avg. sales, type of purchase, recency, max sale..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are modelling PURCHASES instead of users, someone with many transactions is much more represented in the data.  </a:t>
            </a:r>
          </a:p>
          <a:p>
            <a:endParaRPr lang="en-US" dirty="0"/>
          </a:p>
          <a:p>
            <a:r>
              <a:rPr lang="en-US" dirty="0"/>
              <a:t>Changes baseline.  Also much more data</a:t>
            </a:r>
          </a:p>
          <a:p>
            <a:endParaRPr lang="en-US" dirty="0"/>
          </a:p>
          <a:p>
            <a:r>
              <a:rPr lang="en-US" dirty="0"/>
              <a:t>And you don’t get the advantage of adding more features…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Netflix looked like in the early 2000s….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features?  What is the target?</a:t>
            </a:r>
          </a:p>
          <a:p>
            <a:endParaRPr lang="en-US" dirty="0"/>
          </a:p>
          <a:p>
            <a:r>
              <a:rPr lang="en-US" dirty="0"/>
              <a:t>Build a model for each movie. </a:t>
            </a:r>
          </a:p>
          <a:p>
            <a:endParaRPr lang="en-US" dirty="0"/>
          </a:p>
          <a:p>
            <a:r>
              <a:rPr lang="en-US" dirty="0"/>
              <a:t>Want to predict if someone will like Jurassic Park</a:t>
            </a:r>
          </a:p>
          <a:p>
            <a:r>
              <a:rPr lang="en-US" dirty="0"/>
              <a:t>Need a matrix – training data of all the people who watched Jurassic Park</a:t>
            </a:r>
          </a:p>
          <a:p>
            <a:r>
              <a:rPr lang="en-US" dirty="0"/>
              <a:t>Target is rating of JP</a:t>
            </a:r>
          </a:p>
          <a:p>
            <a:r>
              <a:rPr lang="en-US" dirty="0"/>
              <a:t>What are the features? </a:t>
            </a:r>
          </a:p>
          <a:p>
            <a:endParaRPr lang="en-US" dirty="0"/>
          </a:p>
          <a:p>
            <a:r>
              <a:rPr lang="en-US" dirty="0"/>
              <a:t>What is the average number of movies rated per user? </a:t>
            </a:r>
          </a:p>
          <a:p>
            <a:r>
              <a:rPr lang="en-US" dirty="0"/>
              <a:t>What is the average number of users that rate a movie? </a:t>
            </a:r>
          </a:p>
          <a:p>
            <a:r>
              <a:rPr lang="en-US" dirty="0"/>
              <a:t>Want to create features for the users, how can we do that?  Create 10 for users and 10 for movies…</a:t>
            </a:r>
          </a:p>
          <a:p>
            <a:r>
              <a:rPr lang="en-US" dirty="0"/>
              <a:t>Max rating user”. 17659 (is that real?) average is just over 200…</a:t>
            </a:r>
          </a:p>
          <a:p>
            <a:r>
              <a:rPr lang="en-US" dirty="0"/>
              <a:t>Max number of ratings movie? 240k – Miss Congeniality. </a:t>
            </a:r>
          </a:p>
          <a:p>
            <a:endParaRPr lang="en-US" dirty="0"/>
          </a:p>
          <a:p>
            <a:r>
              <a:rPr lang="en-US" dirty="0"/>
              <a:t>Number of movies rated</a:t>
            </a:r>
          </a:p>
          <a:p>
            <a:r>
              <a:rPr lang="en-US" dirty="0"/>
              <a:t>Average of movies rated</a:t>
            </a:r>
          </a:p>
          <a:p>
            <a:r>
              <a:rPr lang="en-US" dirty="0"/>
              <a:t>Max score</a:t>
            </a:r>
          </a:p>
          <a:p>
            <a:r>
              <a:rPr lang="en-US" dirty="0"/>
              <a:t>Min score</a:t>
            </a:r>
          </a:p>
          <a:p>
            <a:r>
              <a:rPr lang="en-US" dirty="0"/>
              <a:t>Average score</a:t>
            </a:r>
          </a:p>
          <a:p>
            <a:r>
              <a:rPr lang="en-US" dirty="0"/>
              <a:t>SD score</a:t>
            </a:r>
          </a:p>
          <a:p>
            <a:r>
              <a:rPr lang="en-US" dirty="0"/>
              <a:t>How did they rate similar movies to Jurassic park</a:t>
            </a:r>
            <a:br>
              <a:rPr lang="en-US" dirty="0"/>
            </a:br>
            <a:r>
              <a:rPr lang="en-US" dirty="0"/>
              <a:t>how did they rate movies with same director (if any) </a:t>
            </a:r>
          </a:p>
          <a:p>
            <a:r>
              <a:rPr lang="en-US" dirty="0"/>
              <a:t>% of ratings that are 5</a:t>
            </a:r>
          </a:p>
          <a:p>
            <a:r>
              <a:rPr lang="en-US" dirty="0"/>
              <a:t>Day span of ratings</a:t>
            </a:r>
          </a:p>
          <a:p>
            <a:r>
              <a:rPr lang="en-US" dirty="0"/>
              <a:t>Max ratings on a single day</a:t>
            </a:r>
          </a:p>
          <a:p>
            <a:r>
              <a:rPr lang="en-US" dirty="0"/>
              <a:t>Most recent rating (how many days ago)</a:t>
            </a:r>
          </a:p>
          <a:p>
            <a:r>
              <a:rPr lang="en-US" dirty="0"/>
              <a:t>DATE ISNT USEFUL!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</a:t>
            </a:r>
          </a:p>
          <a:p>
            <a:r>
              <a:rPr lang="en-US" dirty="0"/>
              <a:t>How many people rated it? </a:t>
            </a:r>
          </a:p>
          <a:p>
            <a:r>
              <a:rPr lang="en-US" dirty="0"/>
              <a:t>What is the span of time? 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Sub-genre</a:t>
            </a:r>
          </a:p>
          <a:p>
            <a:r>
              <a:rPr lang="en-US" dirty="0"/>
              <a:t>director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chat.openai.com</a:t>
            </a:r>
            <a:r>
              <a:rPr lang="en-US" dirty="0"/>
              <a:t>/c/1e721818-b012-4c35-985c-4cd07b939992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3/24/24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648D0-BF49-C78D-B1F7-B7612292F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3/24/24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3/24/24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3/24/24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3/24/24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3/24/24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3/24/24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76475" y="1892303"/>
            <a:ext cx="4362450" cy="3136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4"/>
          <p:cNvSpPr txBox="1">
            <a:spLocks/>
          </p:cNvSpPr>
          <p:nvPr userDrawn="1"/>
        </p:nvSpPr>
        <p:spPr>
          <a:xfrm>
            <a:off x="259192" y="6354622"/>
            <a:ext cx="311028" cy="37010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rgbClr val="EB55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1434D-D7DC-194B-91BA-8553EA1F6904}" type="slidenum">
              <a:rPr lang="en-US" sz="800" smtClean="0">
                <a:solidFill>
                  <a:srgbClr val="FFFFFF"/>
                </a:solidFill>
              </a:rPr>
              <a:pPr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4594" y="6273800"/>
            <a:ext cx="950552" cy="371480"/>
          </a:xfrm>
          <a:prstGeom prst="rect">
            <a:avLst/>
          </a:prstGeom>
        </p:spPr>
      </p:pic>
      <p:sp>
        <p:nvSpPr>
          <p:cNvPr id="16" name="Title 35"/>
          <p:cNvSpPr>
            <a:spLocks noGrp="1"/>
          </p:cNvSpPr>
          <p:nvPr>
            <p:ph type="title" hasCustomPrompt="1"/>
          </p:nvPr>
        </p:nvSpPr>
        <p:spPr>
          <a:xfrm>
            <a:off x="457200" y="309033"/>
            <a:ext cx="8229600" cy="593395"/>
          </a:xfrm>
          <a:prstGeom prst="rect">
            <a:avLst/>
          </a:prstGeom>
        </p:spPr>
        <p:txBody>
          <a:bodyPr vert="horz" anchor="ctr"/>
          <a:lstStyle>
            <a:lvl1pPr algn="l">
              <a:defRPr sz="2400" b="1">
                <a:solidFill>
                  <a:srgbClr val="E2212D"/>
                </a:solidFill>
              </a:defRPr>
            </a:lvl1pPr>
          </a:lstStyle>
          <a:p>
            <a:r>
              <a:rPr lang="en-US" dirty="0"/>
              <a:t>Add Top Section Master Title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0220" y="1293284"/>
            <a:ext cx="8229600" cy="433493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kern="1200" spc="0" baseline="0">
                <a:solidFill>
                  <a:schemeClr val="bg2">
                    <a:lumMod val="1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2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stillery_white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604" y="6348609"/>
            <a:ext cx="1137696" cy="443048"/>
          </a:xfrm>
          <a:prstGeom prst="rect">
            <a:avLst/>
          </a:prstGeom>
        </p:spPr>
      </p:pic>
      <p:sp>
        <p:nvSpPr>
          <p:cNvPr id="13" name="Content Placeholder 24"/>
          <p:cNvSpPr txBox="1">
            <a:spLocks/>
          </p:cNvSpPr>
          <p:nvPr userDrawn="1"/>
        </p:nvSpPr>
        <p:spPr>
          <a:xfrm>
            <a:off x="259192" y="6388491"/>
            <a:ext cx="311028" cy="37010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rgbClr val="EB55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1434D-D7DC-194B-91BA-8553EA1F6904}" type="slidenum">
              <a:rPr lang="en-US" sz="800" smtClean="0">
                <a:solidFill>
                  <a:srgbClr val="FFFFFF"/>
                </a:solidFill>
                <a:latin typeface="Calibri"/>
              </a:rPr>
              <a:pPr/>
              <a:t>‹#›</a:t>
            </a:fld>
            <a:endParaRPr lang="en-US" sz="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itle 35"/>
          <p:cNvSpPr>
            <a:spLocks noGrp="1"/>
          </p:cNvSpPr>
          <p:nvPr>
            <p:ph type="title" hasCustomPrompt="1"/>
          </p:nvPr>
        </p:nvSpPr>
        <p:spPr>
          <a:xfrm>
            <a:off x="457200" y="309033"/>
            <a:ext cx="8229600" cy="593395"/>
          </a:xfrm>
          <a:prstGeom prst="rect">
            <a:avLst/>
          </a:prstGeom>
        </p:spPr>
        <p:txBody>
          <a:bodyPr vert="horz" anchor="ctr"/>
          <a:lstStyle>
            <a:lvl1pPr algn="l">
              <a:defRPr sz="1900">
                <a:solidFill>
                  <a:srgbClr val="E2212D"/>
                </a:solidFill>
              </a:defRPr>
            </a:lvl1pPr>
          </a:lstStyle>
          <a:p>
            <a:r>
              <a:rPr lang="en-US" dirty="0"/>
              <a:t>Add Top Section Master Title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36301"/>
            <a:ext cx="8229600" cy="441463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kern="1200" spc="0">
                <a:solidFill>
                  <a:srgbClr val="E2212D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  <p:pic>
        <p:nvPicPr>
          <p:cNvPr id="5" name="Picture 4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26405E5B-87BA-9A11-02CA-49825F4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7800-B276-A64A-8AB0-19972C98F17B}" type="datetime1">
              <a:rPr lang="en-US" smtClean="0"/>
              <a:t>3/24/24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6450311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3/24/24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3/24/24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3/24/24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3/24/24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3/24/24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3/24/24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3/24/24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C07-3828-6FDB-8B93-EA871DD2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2553"/>
            <a:ext cx="7772400" cy="1470025"/>
          </a:xfrm>
        </p:spPr>
        <p:txBody>
          <a:bodyPr/>
          <a:lstStyle/>
          <a:p>
            <a:r>
              <a:rPr lang="en-US" dirty="0"/>
              <a:t>Topic 7 – Feature Engineering and Variable Selection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5E86-3AC1-27FE-A80E-914C9B63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 and Data Analysis</a:t>
            </a:r>
          </a:p>
          <a:p>
            <a:r>
              <a:rPr lang="en-US" sz="1800" dirty="0"/>
              <a:t>COR1-GB.1305</a:t>
            </a:r>
          </a:p>
          <a:p>
            <a:r>
              <a:rPr lang="en-US" dirty="0"/>
              <a:t>Prof: Chris </a:t>
            </a:r>
            <a:r>
              <a:rPr lang="en-US" dirty="0" err="1"/>
              <a:t>Volinsky</a:t>
            </a:r>
            <a:endParaRPr lang="en-US" dirty="0"/>
          </a:p>
          <a:p>
            <a:r>
              <a:rPr lang="en-US" dirty="0"/>
              <a:t>NYU Stern: 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9755-800C-BAA7-9886-5018A61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818-1F76-FDB4-6673-EC56622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DC22-246D-A492-B5D4-CFBDBBB2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things you may want to do to features before modelling: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Categorical Variable to dummies</a:t>
            </a:r>
          </a:p>
          <a:p>
            <a:r>
              <a:rPr lang="en-US" dirty="0"/>
              <a:t>Covert Numeric Variable to categorical</a:t>
            </a:r>
          </a:p>
          <a:p>
            <a:pPr lvl="1"/>
            <a:r>
              <a:rPr lang="en-US" dirty="0"/>
              <a:t>define highest 10% or H/M/L categories</a:t>
            </a:r>
          </a:p>
          <a:p>
            <a:pPr lvl="1"/>
            <a:r>
              <a:rPr lang="en-US" dirty="0"/>
              <a:t>Binning of target or attribute to account for long tail</a:t>
            </a:r>
          </a:p>
          <a:p>
            <a:r>
              <a:rPr lang="en-US" dirty="0"/>
              <a:t>Convert strings to date variables</a:t>
            </a:r>
          </a:p>
          <a:p>
            <a:r>
              <a:rPr lang="en-US" dirty="0"/>
              <a:t>Extract year/month/hour from date</a:t>
            </a:r>
          </a:p>
          <a:p>
            <a:r>
              <a:rPr lang="en-US" dirty="0"/>
              <a:t>Combine columns</a:t>
            </a:r>
          </a:p>
          <a:p>
            <a:pPr lvl="1"/>
            <a:r>
              <a:rPr lang="en-US" dirty="0"/>
              <a:t>Mean, max, min, or total might be more relevant than individuals</a:t>
            </a:r>
          </a:p>
          <a:p>
            <a:r>
              <a:rPr lang="en-US" dirty="0"/>
              <a:t>Standardize features</a:t>
            </a:r>
          </a:p>
          <a:p>
            <a:pPr lvl="1"/>
            <a:r>
              <a:rPr lang="en-US" dirty="0" err="1"/>
              <a:t>StandardScaler</a:t>
            </a:r>
            <a:r>
              <a:rPr lang="en-US" dirty="0"/>
              <a:t> – converts to Z-score</a:t>
            </a:r>
          </a:p>
          <a:p>
            <a:pPr lvl="1"/>
            <a:r>
              <a:rPr lang="en-US" dirty="0" err="1"/>
              <a:t>MinMaxScaler</a:t>
            </a:r>
            <a:r>
              <a:rPr lang="en-US" dirty="0"/>
              <a:t> – converts to [0,1]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1053-F4BD-5841-01F7-91E7DC25E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4365-9841-5451-35C2-32655F7B3F29}"/>
              </a:ext>
            </a:extLst>
          </p:cNvPr>
          <p:cNvSpPr txBox="1"/>
          <p:nvPr/>
        </p:nvSpPr>
        <p:spPr>
          <a:xfrm>
            <a:off x="5966460" y="5792206"/>
            <a:ext cx="179451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Creative!!</a:t>
            </a:r>
          </a:p>
        </p:txBody>
      </p:sp>
    </p:spTree>
    <p:extLst>
      <p:ext uri="{BB962C8B-B14F-4D97-AF65-F5344CB8AC3E}">
        <p14:creationId xmlns:p14="http://schemas.microsoft.com/office/powerpoint/2010/main" val="21342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F27F-C5EA-48B2-0FCE-6909A11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one more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87AB-4F33-B821-0BAA-43624AC2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2407101"/>
          </a:xfrm>
        </p:spPr>
        <p:txBody>
          <a:bodyPr/>
          <a:lstStyle/>
          <a:p>
            <a:r>
              <a:rPr lang="en-US" dirty="0"/>
              <a:t>Another example: network data – viral marketing</a:t>
            </a:r>
          </a:p>
          <a:p>
            <a:r>
              <a:rPr lang="en-US" dirty="0"/>
              <a:t>All we have is who communicated with who, and how much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631E-0A1E-8EE7-B604-C4AB07D3C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100192-9A3B-0BE2-0FFD-C8077E74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24574"/>
              </p:ext>
            </p:extLst>
          </p:nvPr>
        </p:nvGraphicFramePr>
        <p:xfrm>
          <a:off x="1062990" y="1981200"/>
          <a:ext cx="6557010" cy="36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505">
                  <a:extLst>
                    <a:ext uri="{9D8B030D-6E8A-4147-A177-3AD203B41FA5}">
                      <a16:colId xmlns:a16="http://schemas.microsoft.com/office/drawing/2014/main" val="2393555603"/>
                    </a:ext>
                  </a:extLst>
                </a:gridCol>
                <a:gridCol w="3278505">
                  <a:extLst>
                    <a:ext uri="{9D8B030D-6E8A-4147-A177-3AD203B41FA5}">
                      <a16:colId xmlns:a16="http://schemas.microsoft.com/office/drawing/2014/main" val="405363157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/>
                        <a:t>Network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8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directly communicate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77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2 hops 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Connectedness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dense is communication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Hop-1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iphone</a:t>
                      </a:r>
                      <a:r>
                        <a:rPr lang="en-US" dirty="0"/>
                        <a:t> users in hop-1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iphone</a:t>
                      </a:r>
                      <a:r>
                        <a:rPr lang="en-US" dirty="0"/>
                        <a:t> users in hop-2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6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Hop-1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minutes (or texts) to Hop-1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6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 overlap with Hop-2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network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8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A6769E-F31C-8585-F392-9506530544D3}"/>
              </a:ext>
            </a:extLst>
          </p:cNvPr>
          <p:cNvSpPr txBox="1"/>
          <p:nvPr/>
        </p:nvSpPr>
        <p:spPr>
          <a:xfrm>
            <a:off x="754380" y="5845115"/>
            <a:ext cx="7449732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 – top-2 buddies were more predictive than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6848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ACCE-D921-2C0F-D50F-463661D4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C7A42-4D9B-22D7-F657-B9DBA3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5462-AFE2-F0C2-BF87-4205B0BB8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56" y="1769441"/>
            <a:ext cx="5266123" cy="91440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384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7F8B-1E88-37AB-317D-8CDB16FC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Unimportant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1C75-6192-E715-3423-45BAEE91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4159701"/>
          </a:xfrm>
        </p:spPr>
        <p:txBody>
          <a:bodyPr/>
          <a:lstStyle/>
          <a:p>
            <a:r>
              <a:rPr lang="en-US" dirty="0"/>
              <a:t>It is helpful to remove unimportant attributes from your modelling. </a:t>
            </a:r>
          </a:p>
          <a:p>
            <a:endParaRPr lang="en-US" dirty="0"/>
          </a:p>
          <a:p>
            <a:r>
              <a:rPr lang="en-US" dirty="0"/>
              <a:t>Sometimes it is obvious (like a serial number), sometimes it is an iterative step after an initial modelling exercise</a:t>
            </a:r>
          </a:p>
          <a:p>
            <a:endParaRPr lang="en-US" dirty="0"/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Model Accuracy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Efficiency – for fitting and use modes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Unintended data leakage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CFDD-A083-E1D0-88A6-EBCE5660C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15975-1934-7EE4-593B-E7ABECE4465A}"/>
              </a:ext>
            </a:extLst>
          </p:cNvPr>
          <p:cNvSpPr txBox="1"/>
          <p:nvPr/>
        </p:nvSpPr>
        <p:spPr>
          <a:xfrm>
            <a:off x="1391920" y="5127833"/>
            <a:ext cx="7010399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some examples you might be handed (or can engineer) thousands, or even millions of attributes!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2251D-60A0-2671-85F4-9FDF84534508}"/>
              </a:ext>
            </a:extLst>
          </p:cNvPr>
          <p:cNvSpPr txBox="1"/>
          <p:nvPr/>
        </p:nvSpPr>
        <p:spPr>
          <a:xfrm>
            <a:off x="1391919" y="6045170"/>
            <a:ext cx="7010399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 can be done by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subtraction</a:t>
            </a:r>
          </a:p>
        </p:txBody>
      </p:sp>
      <p:pic>
        <p:nvPicPr>
          <p:cNvPr id="7" name="Picture 2" descr="How Bayesian methods embody Occam's razor | by Felix Laumann | NeuralSpace  | Medium">
            <a:extLst>
              <a:ext uri="{FF2B5EF4-FFF2-40B4-BE49-F238E27FC236}">
                <a16:creationId xmlns:a16="http://schemas.microsoft.com/office/drawing/2014/main" id="{52B6A646-FC2B-2307-4F41-9CBB02B8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97" y="3267857"/>
            <a:ext cx="2466363" cy="13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A2D7E-9465-169D-A417-548CDCE8A352}"/>
              </a:ext>
            </a:extLst>
          </p:cNvPr>
          <p:cNvSpPr txBox="1"/>
          <p:nvPr/>
        </p:nvSpPr>
        <p:spPr>
          <a:xfrm>
            <a:off x="6521622" y="2970944"/>
            <a:ext cx="1098378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4835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04C7-E8A8-24DE-2F4D-EAA4AF8A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6D95-1DA4-F729-44E4-23F60989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247959"/>
            <a:ext cx="8351520" cy="4814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Individual Feature Selection: identify each feature’s impact on the target: 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ROC curve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Regression table – find all of the significant features and remove non-sigs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(method used depends on classification v. regression; type of attribute)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do this iteratively, if there is collinearity.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0F80-81C6-6B4A-3D42-C097AAC9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4158-2EC3-31AC-17DD-5A8D276D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43850" cy="729214"/>
          </a:xfrm>
        </p:spPr>
        <p:txBody>
          <a:bodyPr/>
          <a:lstStyle/>
          <a:p>
            <a:r>
              <a:rPr lang="en-US" dirty="0"/>
              <a:t>Iterative Feature Selection by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363C-C614-08A9-E4D8-3260AE702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B93E3C-A660-38D3-ABE6-B754AC66AC4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03200" y="3480900"/>
                <a:ext cx="8229600" cy="2006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8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Backward elimination (Regression) </a:t>
                </a:r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Start with a model built on all data:</a:t>
                </a:r>
                <a:endPara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Strategy: eliminate one variable at each step that leads to the largest improvement in adjusted R</a:t>
                </a:r>
                <a:r>
                  <a:rPr lang="en-US" sz="18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Typically remove all levels of a categorical at the same time</a:t>
                </a:r>
              </a:p>
              <a:p>
                <a:pPr marL="342900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Rinse/repeat:</a:t>
                </a:r>
              </a:p>
              <a:p>
                <a:pPr marL="800100" lvl="1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Until none of the remaining variables when removed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800" baseline="300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adj</m:t>
                        </m:r>
                      </m:sub>
                    </m:sSub>
                  </m:oMath>
                </a14:m>
                <a:endParaRPr lang="en-US" sz="18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B93E3C-A660-38D3-ABE6-B754AC66AC4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3480900"/>
                <a:ext cx="8229600" cy="2006768"/>
              </a:xfrm>
              <a:prstGeom prst="rect">
                <a:avLst/>
              </a:prstGeom>
              <a:blipFill>
                <a:blip r:embed="rId3"/>
                <a:stretch>
                  <a:fillRect l="-462" t="-125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8852CC7-7ECE-4DAD-60B1-CC366F95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78664" y="729214"/>
            <a:ext cx="4999576" cy="239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2EB-A0D4-744E-A5EB-8AF4BA6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Lasso (L1)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F2ED-41CC-216D-57DD-1D59CF6D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(L1 Regularized) Regression is another way to reduce the number of features</a:t>
            </a:r>
          </a:p>
          <a:p>
            <a:r>
              <a:rPr lang="en-US" dirty="0"/>
              <a:t>Use CV to find the best value of lambda</a:t>
            </a:r>
          </a:p>
          <a:p>
            <a:r>
              <a:rPr lang="en-US" dirty="0"/>
              <a:t>Fit data with optimal lambda</a:t>
            </a:r>
          </a:p>
          <a:p>
            <a:r>
              <a:rPr lang="en-US" dirty="0"/>
              <a:t>Remove features with coefficient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C8F8-681E-1904-917B-0DA7FE31A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ED223E-A4CE-C14F-EC2C-CCA0AD3C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0" y="2626380"/>
            <a:ext cx="2769870" cy="38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 rot="19975231">
            <a:off x="4619964" y="4275507"/>
            <a:ext cx="1568032" cy="41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100 </a:t>
            </a:r>
            <a:r>
              <a:rPr lang="en-US" dirty="0" err="1"/>
              <a:t>ms</a:t>
            </a:r>
            <a:r>
              <a:rPr lang="en-US" dirty="0"/>
              <a:t> to bid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751058" y="2084917"/>
            <a:ext cx="2322575" cy="985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803403" y="1934697"/>
            <a:ext cx="1663701" cy="873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25995" y="4602660"/>
            <a:ext cx="1314896" cy="634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Work </a:t>
            </a:r>
          </a:p>
          <a:p>
            <a:r>
              <a:rPr lang="en-US" dirty="0"/>
              <a:t>with Brand</a:t>
            </a:r>
          </a:p>
        </p:txBody>
      </p:sp>
      <p:sp>
        <p:nvSpPr>
          <p:cNvPr id="18" name="TextBox 17"/>
          <p:cNvSpPr txBox="1"/>
          <p:nvPr/>
        </p:nvSpPr>
        <p:spPr>
          <a:xfrm rot="19998822">
            <a:off x="1714438" y="1656303"/>
            <a:ext cx="1739846" cy="64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Interacting with </a:t>
            </a:r>
          </a:p>
          <a:p>
            <a:r>
              <a:rPr lang="en-US" dirty="0"/>
              <a:t>brand sites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041263" y="5372100"/>
            <a:ext cx="28929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760291" y="3603562"/>
            <a:ext cx="0" cy="798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041268" y="3478110"/>
            <a:ext cx="2611607" cy="136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 rot="20013921">
            <a:off x="3881472" y="3545199"/>
            <a:ext cx="2176974" cy="739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If we win an auction </a:t>
            </a:r>
          </a:p>
          <a:p>
            <a:r>
              <a:rPr lang="en-US" dirty="0"/>
              <a:t>we serve ad of brand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8982" y="874962"/>
            <a:ext cx="4846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300 Million (US) consumer 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05960" y="5638733"/>
            <a:ext cx="2467673" cy="61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100 Billion</a:t>
            </a:r>
          </a:p>
          <a:p>
            <a:r>
              <a:rPr lang="en-US" dirty="0"/>
              <a:t>bid requests per day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9003" y="2436207"/>
            <a:ext cx="1320516" cy="116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7899414" y="2808479"/>
            <a:ext cx="567865" cy="16333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2063" y="1258813"/>
            <a:ext cx="1078559" cy="1047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4614" y="4833205"/>
            <a:ext cx="1306629" cy="105325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2411" y="2785240"/>
            <a:ext cx="737784" cy="19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loud 20"/>
          <p:cNvSpPr/>
          <p:nvPr/>
        </p:nvSpPr>
        <p:spPr bwMode="auto">
          <a:xfrm flipH="1">
            <a:off x="6727569" y="4540348"/>
            <a:ext cx="2065465" cy="1102310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Exchange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9400" y="2617374"/>
            <a:ext cx="1524000" cy="137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H="1" flipV="1">
            <a:off x="1130301" y="4108551"/>
            <a:ext cx="1016590" cy="6349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2212D"/>
            </a:solidFill>
            <a:prstDash val="dash"/>
            <a:round/>
            <a:headEnd type="arrow" w="sm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 rot="1365531">
            <a:off x="4868081" y="2044515"/>
            <a:ext cx="20869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sz="1600" dirty="0"/>
              <a:t>Using Digital Devices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2004817" y="3223309"/>
            <a:ext cx="47386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801446" y="2768454"/>
            <a:ext cx="1712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Measurement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3190" y="3280742"/>
            <a:ext cx="1545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Conversion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80D233-BB8A-3100-2BA7-03C29A4B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37620"/>
            <a:ext cx="6400800" cy="7292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300" b="0" dirty="0">
                <a:solidFill>
                  <a:srgbClr val="600592"/>
                </a:solidFill>
              </a:rPr>
              <a:t>Example: Online advertising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1ED4-BFF6-7C79-F86D-7E2527639436}"/>
              </a:ext>
            </a:extLst>
          </p:cNvPr>
          <p:cNvSpPr txBox="1"/>
          <p:nvPr/>
        </p:nvSpPr>
        <p:spPr>
          <a:xfrm>
            <a:off x="6444321" y="65064"/>
            <a:ext cx="2631939" cy="4985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Dstillery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targeting company based in NYC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01AE-0395-C4E0-8478-D8F944B03572}"/>
              </a:ext>
            </a:extLst>
          </p:cNvPr>
          <p:cNvSpPr txBox="1"/>
          <p:nvPr/>
        </p:nvSpPr>
        <p:spPr>
          <a:xfrm>
            <a:off x="6559405" y="574428"/>
            <a:ext cx="2451404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courtesy Claudia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Perlich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Dstillery - USVP/">
            <a:extLst>
              <a:ext uri="{FF2B5EF4-FFF2-40B4-BE49-F238E27FC236}">
                <a16:creationId xmlns:a16="http://schemas.microsoft.com/office/drawing/2014/main" id="{6F45360C-82CA-9236-45D0-D8E55AE1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07" y="5124954"/>
            <a:ext cx="666117" cy="6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7" grpId="0" animBg="1"/>
      <p:bldP spid="18" grpId="0" animBg="1"/>
      <p:bldP spid="34" grpId="0" animBg="1"/>
      <p:bldP spid="38" grpId="0"/>
      <p:bldP spid="40" grpId="0" animBg="1"/>
      <p:bldP spid="45" grpId="0" animBg="1"/>
      <p:bldP spid="21" grpId="0" animBg="1"/>
      <p:bldP spid="27" grpId="0" animBg="1"/>
      <p:bldP spid="37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761682"/>
          </a:xfrm>
        </p:spPr>
        <p:txBody>
          <a:bodyPr>
            <a:normAutofit/>
          </a:bodyPr>
          <a:lstStyle/>
          <a:p>
            <a:r>
              <a:rPr lang="en-US" dirty="0"/>
              <a:t>A real example….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2192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228600" y="1714500"/>
            <a:ext cx="7543800" cy="74295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</a:rPr>
              <a:t>10 Million Columns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7674258" y="3162954"/>
            <a:ext cx="22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1-50K Positives</a:t>
            </a:r>
          </a:p>
        </p:txBody>
      </p:sp>
    </p:spTree>
    <p:extLst>
      <p:ext uri="{BB962C8B-B14F-4D97-AF65-F5344CB8AC3E}">
        <p14:creationId xmlns:p14="http://schemas.microsoft.com/office/powerpoint/2010/main" val="24332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89100" y="2449325"/>
            <a:ext cx="988500" cy="3984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535453"/>
              </a:buClr>
              <a:buSzPct val="25000"/>
            </a:pPr>
            <a:r>
              <a:rPr lang="en" sz="1000">
                <a:solidFill>
                  <a:srgbClr val="535453"/>
                </a:solidFill>
              </a:rPr>
              <a:t>buzzfeed.com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rgbClr val="535453"/>
              </a:buClr>
              <a:buSzPct val="25000"/>
            </a:pPr>
            <a:r>
              <a:rPr lang="en" sz="1000">
                <a:solidFill>
                  <a:srgbClr val="535453"/>
                </a:solidFill>
              </a:rPr>
              <a:t>3/20/16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0175" y="1886350"/>
            <a:ext cx="10236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amazon.com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4/11/16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611" y="3028509"/>
            <a:ext cx="902477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nytimes.com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2/15/16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327725" y="2158438"/>
            <a:ext cx="10413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50.240.135.41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322260" y="2616983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166. 216.165.92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44567" y="3391183"/>
            <a:ext cx="1506900" cy="243900"/>
          </a:xfrm>
          <a:prstGeom prst="rect">
            <a:avLst/>
          </a:prstGeom>
          <a:noFill/>
          <a:ln w="9525" cap="flat" cmpd="sng">
            <a:solidFill>
              <a:srgbClr val="E42E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207.246.152.60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98911" y="4232667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108.49.133.218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44567" y="4814110"/>
            <a:ext cx="1506900" cy="228300"/>
          </a:xfrm>
          <a:prstGeom prst="rect">
            <a:avLst/>
          </a:prstGeom>
          <a:noFill/>
          <a:ln w="9525" cap="flat" cmpd="sng">
            <a:solidFill>
              <a:srgbClr val="E42E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38.104.253.134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74576" y="4224453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208.76.113.13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05468" y="3782382"/>
            <a:ext cx="872100" cy="3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Mlb.com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3/15/16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84877" y="4309901"/>
            <a:ext cx="9885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Etrade.com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4/25/16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80067" y="4893078"/>
            <a:ext cx="1555599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-US" sz="1000" kern="0" dirty="0" err="1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azure.microsoft</a:t>
            </a: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4/10/16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52775" y="1960112"/>
            <a:ext cx="1724999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10023-4592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04/15/16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323" y="1960112"/>
            <a:ext cx="1724999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10023-6924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04/20/16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38699" y="1960112"/>
            <a:ext cx="1725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10016-2324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03/10/16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03/14/16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045" y="3594011"/>
            <a:ext cx="849900" cy="1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r="-6281" b="-2280"/>
          <a:stretch/>
        </p:blipFill>
        <p:spPr>
          <a:xfrm>
            <a:off x="1595062" y="3664761"/>
            <a:ext cx="1104900" cy="1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536" y="1916943"/>
            <a:ext cx="1898700" cy="1400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882658" y="2085552"/>
            <a:ext cx="526516" cy="1044501"/>
            <a:chOff x="928013" y="965240"/>
            <a:chExt cx="526516" cy="1044501"/>
          </a:xfrm>
        </p:grpSpPr>
        <p:cxnSp>
          <p:nvCxnSpPr>
            <p:cNvPr id="117" name="Shape 117"/>
            <p:cNvCxnSpPr>
              <a:stCxn id="99" idx="3"/>
            </p:cNvCxnSpPr>
            <p:nvPr/>
          </p:nvCxnSpPr>
          <p:spPr>
            <a:xfrm>
              <a:off x="1119130" y="965240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Shape 120"/>
          <p:cNvGrpSpPr/>
          <p:nvPr/>
        </p:nvGrpSpPr>
        <p:grpSpPr>
          <a:xfrm>
            <a:off x="1147391" y="4023570"/>
            <a:ext cx="387300" cy="892083"/>
            <a:chOff x="928013" y="1117658"/>
            <a:chExt cx="387300" cy="892083"/>
          </a:xfrm>
        </p:grpSpPr>
        <p:cxnSp>
          <p:nvCxnSpPr>
            <p:cNvPr id="121" name="Shape 121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 flipH="1">
            <a:off x="2960198" y="2311606"/>
            <a:ext cx="804451" cy="1012004"/>
            <a:chOff x="510862" y="1117658"/>
            <a:chExt cx="804451" cy="1012004"/>
          </a:xfrm>
        </p:grpSpPr>
        <p:cxnSp>
          <p:nvCxnSpPr>
            <p:cNvPr id="125" name="Shape 125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 flipH="1">
              <a:off x="510862" y="1908263"/>
              <a:ext cx="772500" cy="2214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Shape 128"/>
          <p:cNvGrpSpPr/>
          <p:nvPr/>
        </p:nvGrpSpPr>
        <p:grpSpPr>
          <a:xfrm rot="10800000">
            <a:off x="2709054" y="3689616"/>
            <a:ext cx="1055590" cy="1226041"/>
            <a:chOff x="259722" y="1019642"/>
            <a:chExt cx="1055590" cy="1226041"/>
          </a:xfrm>
        </p:grpSpPr>
        <p:cxnSp>
          <p:nvCxnSpPr>
            <p:cNvPr id="129" name="Shape 129"/>
            <p:cNvCxnSpPr/>
            <p:nvPr/>
          </p:nvCxnSpPr>
          <p:spPr>
            <a:xfrm>
              <a:off x="259722" y="1019642"/>
              <a:ext cx="1023600" cy="199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 rot="10800000" flipH="1">
              <a:off x="259722" y="1908183"/>
              <a:ext cx="1023600" cy="337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Shape 132"/>
          <p:cNvSpPr txBox="1"/>
          <p:nvPr/>
        </p:nvSpPr>
        <p:spPr>
          <a:xfrm>
            <a:off x="1502664" y="1609160"/>
            <a:ext cx="1238399" cy="307800"/>
          </a:xfrm>
          <a:prstGeom prst="rect">
            <a:avLst/>
          </a:prstGeom>
          <a:noFill/>
          <a:ln w="9525" cap="flat" cmpd="sng">
            <a:solidFill>
              <a:srgbClr val="3488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14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350178" y="1607672"/>
            <a:ext cx="1238400" cy="307800"/>
          </a:xfrm>
          <a:prstGeom prst="rect">
            <a:avLst/>
          </a:prstGeom>
          <a:noFill/>
          <a:ln w="9525" cap="flat" cmpd="sng">
            <a:solidFill>
              <a:srgbClr val="3488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14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App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34723" y="5192951"/>
            <a:ext cx="11960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Phone/Tablet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03874" y="3310674"/>
            <a:ext cx="11961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Desktop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350571" y="5192951"/>
            <a:ext cx="11961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Phone/Tablet</a:t>
            </a:r>
          </a:p>
        </p:txBody>
      </p:sp>
      <p:cxnSp>
        <p:nvCxnSpPr>
          <p:cNvPr id="137" name="Shape 137"/>
          <p:cNvCxnSpPr/>
          <p:nvPr/>
        </p:nvCxnSpPr>
        <p:spPr>
          <a:xfrm flipH="1">
            <a:off x="5431316" y="4721939"/>
            <a:ext cx="1023600" cy="199500"/>
          </a:xfrm>
          <a:prstGeom prst="straightConnector1">
            <a:avLst/>
          </a:prstGeom>
          <a:noFill/>
          <a:ln w="28575" cap="rnd" cmpd="sng">
            <a:solidFill>
              <a:srgbClr val="E42E2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8" name="Shape 138"/>
          <p:cNvGrpSpPr/>
          <p:nvPr/>
        </p:nvGrpSpPr>
        <p:grpSpPr>
          <a:xfrm rot="-5400000" flipH="1">
            <a:off x="6609929" y="2269837"/>
            <a:ext cx="734979" cy="1724311"/>
            <a:chOff x="928013" y="1117657"/>
            <a:chExt cx="387300" cy="892085"/>
          </a:xfrm>
        </p:grpSpPr>
        <p:cxnSp>
          <p:nvCxnSpPr>
            <p:cNvPr id="139" name="Shape 139"/>
            <p:cNvCxnSpPr/>
            <p:nvPr/>
          </p:nvCxnSpPr>
          <p:spPr>
            <a:xfrm rot="-5400000" flipH="1">
              <a:off x="1011382" y="1054057"/>
              <a:ext cx="240300" cy="3675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1008982" y="1703442"/>
              <a:ext cx="245100" cy="3675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" name="Shape 142"/>
          <p:cNvGrpSpPr/>
          <p:nvPr/>
        </p:nvGrpSpPr>
        <p:grpSpPr>
          <a:xfrm flipH="1">
            <a:off x="7509185" y="3924849"/>
            <a:ext cx="387300" cy="892083"/>
            <a:chOff x="928013" y="1117658"/>
            <a:chExt cx="387300" cy="892083"/>
          </a:xfrm>
        </p:grpSpPr>
        <p:cxnSp>
          <p:nvCxnSpPr>
            <p:cNvPr id="143" name="Shape 143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7889864" y="3678291"/>
            <a:ext cx="11817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com.mlb.atbat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04/20/16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869271" y="4205814"/>
            <a:ext cx="13473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com.rovio.angry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02/26/16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369488" y="4797728"/>
            <a:ext cx="19377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com.myfitnesspal.android</a:t>
            </a:r>
            <a:b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3/25/16</a:t>
            </a:r>
            <a:b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4/18/16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580043" y="4138828"/>
            <a:ext cx="786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IDFA</a:t>
            </a:r>
          </a:p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31AB-26FC-94AE-756B</a:t>
            </a:r>
          </a:p>
        </p:txBody>
      </p:sp>
      <p:grpSp>
        <p:nvGrpSpPr>
          <p:cNvPr id="150" name="Shape 150"/>
          <p:cNvGrpSpPr/>
          <p:nvPr/>
        </p:nvGrpSpPr>
        <p:grpSpPr>
          <a:xfrm rot="10800000" flipH="1">
            <a:off x="5508778" y="3615762"/>
            <a:ext cx="1023600" cy="747904"/>
            <a:chOff x="259722" y="1497779"/>
            <a:chExt cx="1023600" cy="747904"/>
          </a:xfrm>
        </p:grpSpPr>
        <p:cxnSp>
          <p:nvCxnSpPr>
            <p:cNvPr id="151" name="Shape 151"/>
            <p:cNvCxnSpPr/>
            <p:nvPr/>
          </p:nvCxnSpPr>
          <p:spPr>
            <a:xfrm rot="10800000" flipH="1">
              <a:off x="259722" y="1908183"/>
              <a:ext cx="1023600" cy="337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895953" y="1497779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76" y="534611"/>
            <a:ext cx="8229600" cy="4449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Dstillery Data: </a:t>
            </a:r>
            <a:br>
              <a:rPr lang="en-US" sz="2400" b="1" dirty="0"/>
            </a:br>
            <a:r>
              <a:rPr lang="en-US" sz="2400" b="1" dirty="0"/>
              <a:t>100 Billion events per day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348951320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78" y="1015445"/>
            <a:ext cx="5223642" cy="5522705"/>
          </a:xfrm>
        </p:spPr>
        <p:txBody>
          <a:bodyPr/>
          <a:lstStyle/>
          <a:p>
            <a:r>
              <a:rPr lang="en-US" dirty="0"/>
              <a:t>The data you originally get access to is almost never the data you want to use in your modelling.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Depending on the situation you may need to add, or remove attributes before modelling</a:t>
            </a:r>
          </a:p>
          <a:p>
            <a:endParaRPr lang="en-US" dirty="0"/>
          </a:p>
          <a:p>
            <a:r>
              <a:rPr lang="en-US" dirty="0"/>
              <a:t>Adding attributes</a:t>
            </a:r>
          </a:p>
          <a:p>
            <a:pPr lvl="1"/>
            <a:r>
              <a:rPr lang="en-US" dirty="0"/>
              <a:t>Feature construction</a:t>
            </a:r>
          </a:p>
          <a:p>
            <a:pPr lvl="1"/>
            <a:r>
              <a:rPr lang="en-US" dirty="0"/>
              <a:t>Feature engineering</a:t>
            </a:r>
          </a:p>
          <a:p>
            <a:r>
              <a:rPr lang="en-US" dirty="0"/>
              <a:t>Removing Attributes</a:t>
            </a:r>
          </a:p>
          <a:p>
            <a:pPr lvl="1"/>
            <a:r>
              <a:rPr lang="en-US" dirty="0"/>
              <a:t>Dimension Reduction</a:t>
            </a:r>
          </a:p>
          <a:p>
            <a:pPr lvl="1"/>
            <a:r>
              <a:rPr lang="en-US" dirty="0"/>
              <a:t>Variable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99FA-C6DB-008D-6772-9035AB52EC4A}"/>
              </a:ext>
            </a:extLst>
          </p:cNvPr>
          <p:cNvSpPr txBox="1"/>
          <p:nvPr/>
        </p:nvSpPr>
        <p:spPr>
          <a:xfrm>
            <a:off x="3005959" y="613804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A2713-07DD-4AEF-CAC8-244BA60A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58" y="2165131"/>
            <a:ext cx="3355480" cy="2939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568518-83E8-CF04-7A2E-8A5C2E838F04}"/>
              </a:ext>
            </a:extLst>
          </p:cNvPr>
          <p:cNvSpPr/>
          <p:nvPr/>
        </p:nvSpPr>
        <p:spPr>
          <a:xfrm>
            <a:off x="7304690" y="2690649"/>
            <a:ext cx="1051034" cy="788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46B3-98CB-8907-EBFC-3323364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5B67-AB41-F5F8-831D-2BE562F8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Cold Start – how to model cases where we don’t have data yet to train on? </a:t>
            </a:r>
          </a:p>
          <a:p>
            <a:endParaRPr lang="en-US" dirty="0"/>
          </a:p>
          <a:p>
            <a:r>
              <a:rPr lang="en-US" dirty="0"/>
              <a:t>Rare events – what do we do if there are very few positive examples? </a:t>
            </a:r>
          </a:p>
          <a:p>
            <a:endParaRPr lang="en-US" dirty="0"/>
          </a:p>
          <a:p>
            <a:r>
              <a:rPr lang="en-US" dirty="0"/>
              <a:t>How do we think about reducing attribute space?</a:t>
            </a:r>
          </a:p>
          <a:p>
            <a:endParaRPr lang="en-US" dirty="0"/>
          </a:p>
          <a:p>
            <a:r>
              <a:rPr lang="en-US" dirty="0"/>
              <a:t>Do we need to engineer features?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EE53-8670-A398-5EE0-7E0341999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649200-79FC-6028-9BF8-4144EF37C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97591" y="3965483"/>
            <a:ext cx="3689209" cy="207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0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A08F-9F63-946F-B15D-D11F7BA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Reduction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3D9-7000-A45B-349C-BEA3BDA4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1243781"/>
          </a:xfrm>
        </p:spPr>
        <p:txBody>
          <a:bodyPr/>
          <a:lstStyle/>
          <a:p>
            <a:r>
              <a:rPr lang="en-US" dirty="0" err="1"/>
              <a:t>Dstillery</a:t>
            </a:r>
            <a:r>
              <a:rPr lang="en-US" dirty="0"/>
              <a:t> purchased data that allowed them to categorize all URLs into topics:</a:t>
            </a:r>
          </a:p>
          <a:p>
            <a:pPr lvl="1"/>
            <a:r>
              <a:rPr lang="en-US" dirty="0" err="1"/>
              <a:t>www.baseball-reference.com</a:t>
            </a:r>
            <a:r>
              <a:rPr lang="en-US" dirty="0"/>
              <a:t> =&gt; Sports/Baseball/</a:t>
            </a:r>
            <a:r>
              <a:rPr lang="en-US" dirty="0" err="1"/>
              <a:t>Major_League</a:t>
            </a:r>
            <a:r>
              <a:rPr lang="en-US" dirty="0"/>
              <a:t>/Statistics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FA2-49D3-56AB-0128-B12541A0E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21</a:t>
            </a:fld>
            <a:endParaRPr lang="en-US"/>
          </a:p>
        </p:txBody>
      </p:sp>
      <p:pic>
        <p:nvPicPr>
          <p:cNvPr id="6" name="Google Shape;258;p54">
            <a:extLst>
              <a:ext uri="{FF2B5EF4-FFF2-40B4-BE49-F238E27FC236}">
                <a16:creationId xmlns:a16="http://schemas.microsoft.com/office/drawing/2014/main" id="{5CE0EF6B-6A56-22E5-CC99-2EECE7F098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9" y="2550159"/>
            <a:ext cx="5353082" cy="35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6B516-B9C4-638B-8D87-8FAC66F54512}"/>
              </a:ext>
            </a:extLst>
          </p:cNvPr>
          <p:cNvSpPr txBox="1"/>
          <p:nvPr/>
        </p:nvSpPr>
        <p:spPr>
          <a:xfrm>
            <a:off x="5882640" y="2921168"/>
            <a:ext cx="280416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of poor quality or outdated, but good enough .. Maybe?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6BF51-4A8C-BFED-8CFE-EF74F8CB08C9}"/>
              </a:ext>
            </a:extLst>
          </p:cNvPr>
          <p:cNvSpPr txBox="1"/>
          <p:nvPr/>
        </p:nvSpPr>
        <p:spPr>
          <a:xfrm>
            <a:off x="5993161" y="4268470"/>
            <a:ext cx="248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reduce 10M columns to 1k columns</a:t>
            </a:r>
          </a:p>
        </p:txBody>
      </p:sp>
    </p:spTree>
    <p:extLst>
      <p:ext uri="{BB962C8B-B14F-4D97-AF65-F5344CB8AC3E}">
        <p14:creationId xmlns:p14="http://schemas.microsoft.com/office/powerpoint/2010/main" val="386553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DA50-54B3-76BB-38DF-43F41F3A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–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FD47-6FAA-E954-B350-C24D8DBA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7609840" cy="1294581"/>
          </a:xfrm>
        </p:spPr>
        <p:txBody>
          <a:bodyPr/>
          <a:lstStyle/>
          <a:p>
            <a:r>
              <a:rPr lang="en-US" dirty="0"/>
              <a:t>Principal Components Analysis (PCA)</a:t>
            </a:r>
          </a:p>
          <a:p>
            <a:pPr lvl="1"/>
            <a:r>
              <a:rPr lang="en-US" dirty="0"/>
              <a:t>One other possibility for dimension reduction when you have a lot of variables </a:t>
            </a:r>
          </a:p>
          <a:p>
            <a:r>
              <a:rPr lang="en-US" dirty="0"/>
              <a:t>Mathematically: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BB666-5F4E-8813-1867-29082E30B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22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AEB8A4-4AFF-7234-2C25-A591EA35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160" y="4524751"/>
            <a:ext cx="1188720" cy="1188720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3D60A8A5-D27B-72BD-F0D0-B3E73E080B07}"/>
              </a:ext>
            </a:extLst>
          </p:cNvPr>
          <p:cNvSpPr/>
          <p:nvPr/>
        </p:nvSpPr>
        <p:spPr bwMode="auto">
          <a:xfrm>
            <a:off x="2651760" y="2858394"/>
            <a:ext cx="4968240" cy="1581743"/>
          </a:xfrm>
          <a:prstGeom prst="cloudCallout">
            <a:avLst>
              <a:gd name="adj1" fmla="val -29422"/>
              <a:gd name="adj2" fmla="val 67639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projection of numerical values from a high dimensional space into a smaller dimensional space while retaining the maximal amount of information in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4EA1C-360C-D60E-743D-84427E4BA43C}"/>
              </a:ext>
            </a:extLst>
          </p:cNvPr>
          <p:cNvSpPr txBox="1"/>
          <p:nvPr/>
        </p:nvSpPr>
        <p:spPr>
          <a:xfrm>
            <a:off x="7620000" y="5836101"/>
            <a:ext cx="122661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ISL: Ch 6.3.1</a:t>
            </a:r>
          </a:p>
        </p:txBody>
      </p:sp>
    </p:spTree>
    <p:extLst>
      <p:ext uri="{BB962C8B-B14F-4D97-AF65-F5344CB8AC3E}">
        <p14:creationId xmlns:p14="http://schemas.microsoft.com/office/powerpoint/2010/main" val="211221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A4E3-1528-DC48-A85B-D8F2E208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3" y="159786"/>
            <a:ext cx="8229600" cy="729214"/>
          </a:xfrm>
        </p:spPr>
        <p:txBody>
          <a:bodyPr>
            <a:normAutofit/>
          </a:bodyPr>
          <a:lstStyle/>
          <a:p>
            <a:r>
              <a:rPr lang="en-US" dirty="0"/>
              <a:t>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1C10-EAF0-B340-A4D6-5BA5FF4A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66" y="4081556"/>
            <a:ext cx="7331074" cy="3094638"/>
          </a:xfrm>
        </p:spPr>
        <p:txBody>
          <a:bodyPr>
            <a:normAutofit/>
          </a:bodyPr>
          <a:lstStyle/>
          <a:p>
            <a:r>
              <a:rPr lang="en-US" sz="1800" b="0" dirty="0"/>
              <a:t>For two variables that are very correlated, a linear combination of them provides most of the information</a:t>
            </a:r>
          </a:p>
          <a:p>
            <a:r>
              <a:rPr lang="en-US" sz="1800" dirty="0"/>
              <a:t>Expand this to many dimensions </a:t>
            </a:r>
          </a:p>
          <a:p>
            <a:pPr lvl="1"/>
            <a:r>
              <a:rPr lang="en-US" sz="1600" dirty="0"/>
              <a:t>You can take a high-dim data set and reduce it to something much smaller and not lose much information</a:t>
            </a:r>
          </a:p>
          <a:p>
            <a:r>
              <a:rPr lang="en-US" sz="1800" dirty="0"/>
              <a:t>Principal Components Regression</a:t>
            </a:r>
          </a:p>
          <a:p>
            <a:pPr lvl="1"/>
            <a:r>
              <a:rPr lang="en-US" sz="1600" dirty="0"/>
              <a:t>Take original data and reduce to the top principal components</a:t>
            </a:r>
          </a:p>
          <a:p>
            <a:pPr lvl="1"/>
            <a:r>
              <a:rPr lang="en-US" sz="1600" dirty="0"/>
              <a:t>Fit regression on PC in stead of original data</a:t>
            </a:r>
          </a:p>
          <a:p>
            <a:r>
              <a:rPr lang="en-US" sz="1800" b="0" dirty="0"/>
              <a:t>Beware : variables should be normalize</a:t>
            </a:r>
            <a:r>
              <a:rPr lang="en-US" sz="1800" dirty="0"/>
              <a:t>d for PCA</a:t>
            </a:r>
            <a:endParaRPr lang="en-US" sz="1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DE1F0-DB7D-3F43-B785-5FBAF1B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760" y="6492241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fld id="{22F27C8E-632E-435E-8D7A-E81F227BC0D3}" type="slidenum">
              <a:rPr lang="en-US" sz="1400" b="0" smtClean="0"/>
              <a:pPr>
                <a:buNone/>
                <a:defRPr/>
              </a:pPr>
              <a:t>23</a:t>
            </a:fld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4D059-3CD5-DA4C-9AA8-83A3FA76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36" y="730270"/>
            <a:ext cx="3458527" cy="3351286"/>
          </a:xfrm>
          <a:prstGeom prst="rect">
            <a:avLst/>
          </a:prstGeom>
        </p:spPr>
      </p:pic>
      <p:cxnSp>
        <p:nvCxnSpPr>
          <p:cNvPr id="6" name="Google Shape;283;p56">
            <a:extLst>
              <a:ext uri="{FF2B5EF4-FFF2-40B4-BE49-F238E27FC236}">
                <a16:creationId xmlns:a16="http://schemas.microsoft.com/office/drawing/2014/main" id="{F5E57000-A340-DB43-B4B7-AB198DEF79CA}"/>
              </a:ext>
            </a:extLst>
          </p:cNvPr>
          <p:cNvCxnSpPr>
            <a:cxnSpLocks/>
          </p:cNvCxnSpPr>
          <p:nvPr/>
        </p:nvCxnSpPr>
        <p:spPr>
          <a:xfrm flipV="1">
            <a:off x="3863023" y="2056018"/>
            <a:ext cx="1295400" cy="7620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0AC9A0F-AF96-5BBC-CDE7-B21D3F6B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365759"/>
            <a:ext cx="1188720" cy="118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B9D46-630E-4B1F-BC65-B28AFB1F2D93}"/>
              </a:ext>
            </a:extLst>
          </p:cNvPr>
          <p:cNvSpPr txBox="1"/>
          <p:nvPr/>
        </p:nvSpPr>
        <p:spPr>
          <a:xfrm>
            <a:off x="7394142" y="1554479"/>
            <a:ext cx="122661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ISL: Ch 6.3.1</a:t>
            </a:r>
          </a:p>
        </p:txBody>
      </p:sp>
    </p:spTree>
    <p:extLst>
      <p:ext uri="{BB962C8B-B14F-4D97-AF65-F5344CB8AC3E}">
        <p14:creationId xmlns:p14="http://schemas.microsoft.com/office/powerpoint/2010/main" val="23715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2F9D-D49C-9CC0-00EE-51E423E7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324E-3850-9831-A8B0-DF7569D4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Dstillery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They employed many of these techniques at the same time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Principal components</a:t>
            </a:r>
          </a:p>
          <a:p>
            <a:pPr lvl="1"/>
            <a:r>
              <a:rPr lang="en-US" dirty="0"/>
              <a:t>Removal of useless variables</a:t>
            </a:r>
          </a:p>
          <a:p>
            <a:endParaRPr lang="en-US" dirty="0"/>
          </a:p>
          <a:p>
            <a:r>
              <a:rPr lang="en-US" dirty="0"/>
              <a:t>A model with about 4k attributes could perform as well or better than one with 10M</a:t>
            </a:r>
          </a:p>
          <a:p>
            <a:pPr lvl="1"/>
            <a:r>
              <a:rPr lang="en-US" dirty="0"/>
              <a:t>Ran much faster!</a:t>
            </a:r>
          </a:p>
          <a:p>
            <a:pPr lvl="1"/>
            <a:r>
              <a:rPr lang="en-US" dirty="0"/>
              <a:t>Easier to interpret</a:t>
            </a:r>
          </a:p>
          <a:p>
            <a:pPr lvl="1"/>
            <a:r>
              <a:rPr lang="en-US" dirty="0"/>
              <a:t>Learned a lot along the way!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2A2E-FDE9-6DB1-200B-51A7F9360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0A6-20FF-EF5B-A5F0-0FDB9DA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B1F0-44F5-914B-906D-D76F2C30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214938"/>
            <a:ext cx="8401050" cy="440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you get shouldn’t be the data you use!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Successful analyses include hard thought about creation or reduction in the data attributes</a:t>
            </a:r>
          </a:p>
          <a:p>
            <a:endParaRPr lang="en-US" dirty="0"/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Attribute creation through aggregation</a:t>
            </a:r>
          </a:p>
          <a:p>
            <a:pPr lvl="1"/>
            <a:r>
              <a:rPr lang="en-US" dirty="0"/>
              <a:t>Feature engineering through combination</a:t>
            </a:r>
          </a:p>
          <a:p>
            <a:r>
              <a:rPr lang="en-US" dirty="0"/>
              <a:t>Reduction</a:t>
            </a:r>
          </a:p>
          <a:p>
            <a:pPr lvl="1"/>
            <a:r>
              <a:rPr lang="en-US" dirty="0"/>
              <a:t>Removal via forward selection or univariate analysis</a:t>
            </a:r>
          </a:p>
          <a:p>
            <a:pPr lvl="1"/>
            <a:r>
              <a:rPr lang="en-US" dirty="0"/>
              <a:t>Mathematical methods like 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1375-25EE-D53C-79CC-F82B1E0A7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1EB8-B230-7A20-B236-1E05A07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8BB-4932-D37A-9F36-E8923AA77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Adding Attributes</a:t>
            </a:r>
          </a:p>
        </p:txBody>
      </p:sp>
    </p:spTree>
    <p:extLst>
      <p:ext uri="{BB962C8B-B14F-4D97-AF65-F5344CB8AC3E}">
        <p14:creationId xmlns:p14="http://schemas.microsoft.com/office/powerpoint/2010/main" val="807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B31-8050-C46C-321E-46CE3BD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DC8-61CD-629C-A89A-10A0EF9C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1059860"/>
            <a:ext cx="3447393" cy="109068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Sometimes features need to get created from multiple relational tables.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2B8B-78A4-18B2-8783-57B8C47D6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2E7DE4-924A-56A7-B08A-823C2648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83" y="2850098"/>
            <a:ext cx="4550979" cy="352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2400" kern="0" dirty="0"/>
              <a:t>Task: </a:t>
            </a:r>
          </a:p>
          <a:p>
            <a:pPr lvl="1">
              <a:buClrTx/>
            </a:pPr>
            <a:r>
              <a:rPr lang="en-US" kern="0" dirty="0"/>
              <a:t>Predict whether a customer will </a:t>
            </a:r>
          </a:p>
          <a:p>
            <a:pPr lvl="1">
              <a:buClrTx/>
              <a:buFontTx/>
              <a:buNone/>
            </a:pPr>
            <a:r>
              <a:rPr lang="en-US" kern="0" dirty="0"/>
              <a:t>   respond to a special offer, based on previous purchases</a:t>
            </a:r>
          </a:p>
          <a:p>
            <a:pPr lvl="1">
              <a:buClrTx/>
              <a:buFontTx/>
              <a:buNone/>
            </a:pPr>
            <a:endParaRPr lang="en-US" kern="0" dirty="0"/>
          </a:p>
          <a:p>
            <a:pPr>
              <a:buClrTx/>
            </a:pPr>
            <a:r>
              <a:rPr lang="en-US" sz="2400" kern="0" dirty="0"/>
              <a:t>Given: </a:t>
            </a:r>
          </a:p>
          <a:p>
            <a:pPr lvl="1">
              <a:buClrTx/>
            </a:pPr>
            <a:r>
              <a:rPr lang="en-US" kern="0" dirty="0"/>
              <a:t>Customer attributes/demographics</a:t>
            </a:r>
          </a:p>
          <a:p>
            <a:pPr lvl="1">
              <a:buClrTx/>
            </a:pPr>
            <a:r>
              <a:rPr lang="en-US" kern="0" dirty="0"/>
              <a:t>Additional table with previous orders</a:t>
            </a:r>
          </a:p>
          <a:p>
            <a:pPr lvl="1">
              <a:buClrTx/>
            </a:pPr>
            <a:endParaRPr lang="en-US" kern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766D67-BADE-4140-06E4-2062AC3E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73871"/>
              </p:ext>
            </p:extLst>
          </p:nvPr>
        </p:nvGraphicFramePr>
        <p:xfrm>
          <a:off x="3836275" y="989724"/>
          <a:ext cx="5071242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646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47B47-22FD-DFFE-80EE-242BD993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544"/>
              </p:ext>
            </p:extLst>
          </p:nvPr>
        </p:nvGraphicFramePr>
        <p:xfrm>
          <a:off x="4787462" y="2976543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9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16DE-897C-64D4-A1B5-66EEC6C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982"/>
            <a:ext cx="8229600" cy="72921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3BB4-2804-6F2C-7D99-1C83FA69D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3C55F5-AC5F-2C0C-7CAA-18E5B2476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13749"/>
              </p:ext>
            </p:extLst>
          </p:nvPr>
        </p:nvGraphicFramePr>
        <p:xfrm>
          <a:off x="178675" y="822286"/>
          <a:ext cx="4393325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9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705664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655584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837691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138167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sp>
        <p:nvSpPr>
          <p:cNvPr id="7" name="AutoShape 52">
            <a:extLst>
              <a:ext uri="{FF2B5EF4-FFF2-40B4-BE49-F238E27FC236}">
                <a16:creationId xmlns:a16="http://schemas.microsoft.com/office/drawing/2014/main" id="{1C0AFDC4-826E-4C20-3F2C-CE04DC9E84B2}"/>
              </a:ext>
            </a:extLst>
          </p:cNvPr>
          <p:cNvSpPr>
            <a:spLocks noChangeArrowheads="1"/>
          </p:cNvSpPr>
          <p:nvPr/>
        </p:nvSpPr>
        <p:spPr bwMode="auto">
          <a:xfrm rot="2661948">
            <a:off x="1803837" y="3136047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355">
            <a:extLst>
              <a:ext uri="{FF2B5EF4-FFF2-40B4-BE49-F238E27FC236}">
                <a16:creationId xmlns:a16="http://schemas.microsoft.com/office/drawing/2014/main" id="{3BF59D78-BD19-3A9B-9B49-B99D6882A265}"/>
              </a:ext>
            </a:extLst>
          </p:cNvPr>
          <p:cNvSpPr>
            <a:spLocks noChangeArrowheads="1"/>
          </p:cNvSpPr>
          <p:nvPr/>
        </p:nvSpPr>
        <p:spPr bwMode="auto">
          <a:xfrm rot="8067065">
            <a:off x="3548511" y="3102171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BE4BA2-EF34-1870-ACF2-3A3A4A30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95152"/>
              </p:ext>
            </p:extLst>
          </p:nvPr>
        </p:nvGraphicFramePr>
        <p:xfrm>
          <a:off x="372615" y="4999990"/>
          <a:ext cx="609599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769570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68116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95304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64175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122657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36207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6667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5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1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41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09EBA5-99DA-0497-ADF6-1F4BBEED6815}"/>
              </a:ext>
            </a:extLst>
          </p:cNvPr>
          <p:cNvSpPr txBox="1"/>
          <p:nvPr/>
        </p:nvSpPr>
        <p:spPr>
          <a:xfrm>
            <a:off x="630621" y="4611489"/>
            <a:ext cx="4737194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turn this into a supervised learning scenario?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2DA8A9E-8C1E-EA47-3991-47FF68D6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99975"/>
              </p:ext>
            </p:extLst>
          </p:nvPr>
        </p:nvGraphicFramePr>
        <p:xfrm>
          <a:off x="4819407" y="786956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60B6-FA41-1414-C43C-9158191A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82E-2C8B-A7A7-CF02-9F9BB0E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C210-6A8F-C707-CF92-D0887BA6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44" y="975755"/>
            <a:ext cx="6291756" cy="2115648"/>
          </a:xfrm>
        </p:spPr>
        <p:txBody>
          <a:bodyPr/>
          <a:lstStyle/>
          <a:p>
            <a:r>
              <a:rPr lang="en-US" dirty="0"/>
              <a:t>Feature Engineering: what attributes can we create from the original data that get at the behavior we want and allow us to model with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9ED5-4D7B-9CDB-B13A-0355B6A38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B075A5-666F-2CC4-A429-34AA9A3B3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98060"/>
              </p:ext>
            </p:extLst>
          </p:nvPr>
        </p:nvGraphicFramePr>
        <p:xfrm>
          <a:off x="4414346" y="4721628"/>
          <a:ext cx="4435365" cy="16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65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598331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555868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84359219"/>
                    </a:ext>
                  </a:extLst>
                </a:gridCol>
                <a:gridCol w="965049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Gend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Sum</a:t>
                      </a:r>
                      <a:br>
                        <a:rPr lang="en-US" sz="1200" b="1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$54.97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$79.97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31669B-C3CA-4433-B6E7-DD7989FC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9886"/>
              </p:ext>
            </p:extLst>
          </p:nvPr>
        </p:nvGraphicFramePr>
        <p:xfrm>
          <a:off x="73573" y="2774950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  <p:sp>
        <p:nvSpPr>
          <p:cNvPr id="10" name="Bent Arrow 9">
            <a:extLst>
              <a:ext uri="{FF2B5EF4-FFF2-40B4-BE49-F238E27FC236}">
                <a16:creationId xmlns:a16="http://schemas.microsoft.com/office/drawing/2014/main" id="{6E5A0CB3-4A3B-DC46-722B-E83DF295FA4A}"/>
              </a:ext>
            </a:extLst>
          </p:cNvPr>
          <p:cNvSpPr/>
          <p:nvPr/>
        </p:nvSpPr>
        <p:spPr bwMode="auto">
          <a:xfrm rot="5400000">
            <a:off x="5630029" y="2463986"/>
            <a:ext cx="1089596" cy="32056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772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FBB-CB4A-AD4E-282C-F2EBCDB9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010D-3917-69DB-F353-FD524883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72" y="905249"/>
            <a:ext cx="7814441" cy="922515"/>
          </a:xfrm>
        </p:spPr>
        <p:txBody>
          <a:bodyPr/>
          <a:lstStyle/>
          <a:p>
            <a:r>
              <a:rPr lang="en-US" dirty="0"/>
              <a:t>Naïve approach, just do a join: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BD3D-1E32-73E2-D30F-284E11885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65332-A40E-9FE5-E42B-0A293FAA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59083"/>
              </p:ext>
            </p:extLst>
          </p:nvPr>
        </p:nvGraphicFramePr>
        <p:xfrm>
          <a:off x="714704" y="1501228"/>
          <a:ext cx="79720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21">
                  <a:extLst>
                    <a:ext uri="{9D8B030D-6E8A-4147-A177-3AD203B41FA5}">
                      <a16:colId xmlns:a16="http://schemas.microsoft.com/office/drawing/2014/main" val="2607077548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167597596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378220814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3669253504"/>
                    </a:ext>
                  </a:extLst>
                </a:gridCol>
                <a:gridCol w="1262201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3493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145244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879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686048-FCBC-68B0-1467-4463679D8CDE}"/>
              </a:ext>
            </a:extLst>
          </p:cNvPr>
          <p:cNvSpPr txBox="1"/>
          <p:nvPr/>
        </p:nvSpPr>
        <p:spPr>
          <a:xfrm>
            <a:off x="1954924" y="5612524"/>
            <a:ext cx="574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could work, what might be the issues here? </a:t>
            </a:r>
          </a:p>
        </p:txBody>
      </p:sp>
    </p:spTree>
    <p:extLst>
      <p:ext uri="{BB962C8B-B14F-4D97-AF65-F5344CB8AC3E}">
        <p14:creationId xmlns:p14="http://schemas.microsoft.com/office/powerpoint/2010/main" val="14192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6359-D6C7-3B42-BC0B-E3699CC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494C-8655-4B97-9622-63BCDE24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5DB3D-8EFF-11E9-7EAD-3123AD14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1097359"/>
            <a:ext cx="5612130" cy="5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5570-2E76-E1A9-DB75-4CD86D24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Netflix Prize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AB40-195B-B8C9-2072-E5A93FED1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80538" y="6045528"/>
            <a:ext cx="2133600" cy="476250"/>
          </a:xfrm>
        </p:spPr>
        <p:txBody>
          <a:bodyPr/>
          <a:lstStyle/>
          <a:p>
            <a:fld id="{ABBEE3BA-F264-1746-880E-39AD601DF2B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Group 273">
            <a:extLst>
              <a:ext uri="{FF2B5EF4-FFF2-40B4-BE49-F238E27FC236}">
                <a16:creationId xmlns:a16="http://schemas.microsoft.com/office/drawing/2014/main" id="{76BEC846-823E-BC3A-5A81-F0D86EC6D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90769"/>
              </p:ext>
            </p:extLst>
          </p:nvPr>
        </p:nvGraphicFramePr>
        <p:xfrm>
          <a:off x="2051044" y="1646282"/>
          <a:ext cx="3791457" cy="3831314"/>
        </p:xfrm>
        <a:graphic>
          <a:graphicData uri="http://schemas.openxmlformats.org/drawingml/2006/table">
            <a:tbl>
              <a:tblPr rtl="1"/>
              <a:tblGrid>
                <a:gridCol w="124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date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score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movie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user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2002-01-03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2002-04-04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123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2003-05-03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2003-10-10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2004-12-12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234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2005-01-02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2005-01-31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6919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BA60FAF-AFF8-58FC-61D0-9CC394BFF9FC}"/>
              </a:ext>
            </a:extLst>
          </p:cNvPr>
          <p:cNvGrpSpPr/>
          <p:nvPr/>
        </p:nvGrpSpPr>
        <p:grpSpPr>
          <a:xfrm>
            <a:off x="1459275" y="948047"/>
            <a:ext cx="2252540" cy="631338"/>
            <a:chOff x="2539274" y="1457369"/>
            <a:chExt cx="2252540" cy="6313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C4E8D-7B7D-D0B9-060C-0E409225C394}"/>
                </a:ext>
              </a:extLst>
            </p:cNvPr>
            <p:cNvSpPr txBox="1"/>
            <p:nvPr/>
          </p:nvSpPr>
          <p:spPr>
            <a:xfrm>
              <a:off x="2539274" y="1457369"/>
              <a:ext cx="225254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480k unique users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CBDB13-378B-4CF3-C77B-BCF91A5098FF}"/>
                </a:ext>
              </a:extLst>
            </p:cNvPr>
            <p:cNvSpPr/>
            <p:nvPr/>
          </p:nvSpPr>
          <p:spPr bwMode="auto">
            <a:xfrm rot="5400000">
              <a:off x="3440581" y="1787607"/>
              <a:ext cx="231227" cy="3709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79DAA9-8170-2170-4427-2CCBD14224FC}"/>
              </a:ext>
            </a:extLst>
          </p:cNvPr>
          <p:cNvGrpSpPr/>
          <p:nvPr/>
        </p:nvGrpSpPr>
        <p:grpSpPr>
          <a:xfrm>
            <a:off x="2476195" y="5510559"/>
            <a:ext cx="2646109" cy="751562"/>
            <a:chOff x="3258207" y="5044966"/>
            <a:chExt cx="2646109" cy="751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A4DA64-4E57-401C-BB0D-02664DA6A9B0}"/>
                </a:ext>
              </a:extLst>
            </p:cNvPr>
            <p:cNvSpPr txBox="1"/>
            <p:nvPr/>
          </p:nvSpPr>
          <p:spPr>
            <a:xfrm>
              <a:off x="3258207" y="5396418"/>
              <a:ext cx="2646109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17,700 unique movies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3FA39BD-67EC-48F1-D0DC-5916A1579A1E}"/>
                </a:ext>
              </a:extLst>
            </p:cNvPr>
            <p:cNvSpPr/>
            <p:nvPr/>
          </p:nvSpPr>
          <p:spPr bwMode="auto">
            <a:xfrm rot="16200000">
              <a:off x="4004276" y="5099826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423ED3-040F-FC72-6A3E-216D7E8C1206}"/>
              </a:ext>
            </a:extLst>
          </p:cNvPr>
          <p:cNvGrpSpPr/>
          <p:nvPr/>
        </p:nvGrpSpPr>
        <p:grpSpPr>
          <a:xfrm>
            <a:off x="5985642" y="2041215"/>
            <a:ext cx="2381532" cy="400110"/>
            <a:chOff x="6272317" y="3470493"/>
            <a:chExt cx="2381532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82586D-555D-5188-71E8-0A150A8ABEB9}"/>
                </a:ext>
              </a:extLst>
            </p:cNvPr>
            <p:cNvSpPr txBox="1"/>
            <p:nvPr/>
          </p:nvSpPr>
          <p:spPr>
            <a:xfrm>
              <a:off x="6768781" y="3470493"/>
              <a:ext cx="1885068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 years of data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88D83AD-2FD3-9016-B147-078A803E2CFB}"/>
                </a:ext>
              </a:extLst>
            </p:cNvPr>
            <p:cNvSpPr/>
            <p:nvPr/>
          </p:nvSpPr>
          <p:spPr bwMode="auto">
            <a:xfrm rot="10800000">
              <a:off x="6272317" y="3483860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28FF36-53BD-237A-88BA-D38BA72AA1B8}"/>
              </a:ext>
            </a:extLst>
          </p:cNvPr>
          <p:cNvGrpSpPr/>
          <p:nvPr/>
        </p:nvGrpSpPr>
        <p:grpSpPr>
          <a:xfrm>
            <a:off x="100452" y="3149631"/>
            <a:ext cx="1912557" cy="412308"/>
            <a:chOff x="773114" y="3349328"/>
            <a:chExt cx="1912557" cy="412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A98C2-508E-1D40-7621-357749A9B208}"/>
                </a:ext>
              </a:extLst>
            </p:cNvPr>
            <p:cNvSpPr txBox="1"/>
            <p:nvPr/>
          </p:nvSpPr>
          <p:spPr>
            <a:xfrm>
              <a:off x="773114" y="3349328"/>
              <a:ext cx="141609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102M rows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97D335D-372C-FC77-F447-19D04707C8B4}"/>
                </a:ext>
              </a:extLst>
            </p:cNvPr>
            <p:cNvSpPr/>
            <p:nvPr/>
          </p:nvSpPr>
          <p:spPr bwMode="auto">
            <a:xfrm>
              <a:off x="2189207" y="3374893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D527D7-6D42-BB8B-85E8-0096C1FEFBA3}"/>
              </a:ext>
            </a:extLst>
          </p:cNvPr>
          <p:cNvSpPr txBox="1"/>
          <p:nvPr/>
        </p:nvSpPr>
        <p:spPr>
          <a:xfrm>
            <a:off x="7424640" y="415347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15B820-7C5E-515A-2218-6CA418FC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71780"/>
              </p:ext>
            </p:extLst>
          </p:nvPr>
        </p:nvGraphicFramePr>
        <p:xfrm>
          <a:off x="6433569" y="4597082"/>
          <a:ext cx="2464678" cy="136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14">
                  <a:extLst>
                    <a:ext uri="{9D8B030D-6E8A-4147-A177-3AD203B41FA5}">
                      <a16:colId xmlns:a16="http://schemas.microsoft.com/office/drawing/2014/main" val="1884039790"/>
                    </a:ext>
                  </a:extLst>
                </a:gridCol>
                <a:gridCol w="1674264">
                  <a:extLst>
                    <a:ext uri="{9D8B030D-6E8A-4147-A177-3AD203B41FA5}">
                      <a16:colId xmlns:a16="http://schemas.microsoft.com/office/drawing/2014/main" val="1289832975"/>
                    </a:ext>
                  </a:extLst>
                </a:gridCol>
              </a:tblGrid>
              <a:tr h="300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6182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Dinosaur Planet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8754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Midnight Run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23549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7503</TotalTime>
  <Words>2053</Words>
  <Application>Microsoft Macintosh PowerPoint</Application>
  <PresentationFormat>On-screen Show (4:3)</PresentationFormat>
  <Paragraphs>702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Questrial</vt:lpstr>
      <vt:lpstr>Tahoma</vt:lpstr>
      <vt:lpstr>Times New Roman</vt:lpstr>
      <vt:lpstr>Verdana</vt:lpstr>
      <vt:lpstr>1_SBE10</vt:lpstr>
      <vt:lpstr>Topic 7 – Feature Engineering and Variable Selection </vt:lpstr>
      <vt:lpstr>Feature Preparation</vt:lpstr>
      <vt:lpstr>PowerPoint Presentation</vt:lpstr>
      <vt:lpstr>Feature Engineering</vt:lpstr>
      <vt:lpstr>Feature Engineering</vt:lpstr>
      <vt:lpstr>Feature Engineering</vt:lpstr>
      <vt:lpstr>Feature Engineering</vt:lpstr>
      <vt:lpstr>Netflix Prize Example</vt:lpstr>
      <vt:lpstr>Netflix Prize Data</vt:lpstr>
      <vt:lpstr>Feature Engineering</vt:lpstr>
      <vt:lpstr>Feature engineering: one more example</vt:lpstr>
      <vt:lpstr>PowerPoint Presentation</vt:lpstr>
      <vt:lpstr>Removing Unimportant Attributes</vt:lpstr>
      <vt:lpstr>Feature Selection by Addition</vt:lpstr>
      <vt:lpstr>Iterative Feature Selection by Subtraction</vt:lpstr>
      <vt:lpstr>Recall: Lasso (L1) Regression</vt:lpstr>
      <vt:lpstr>Example: Online advertising</vt:lpstr>
      <vt:lpstr>A real example….</vt:lpstr>
      <vt:lpstr>Dstillery Data:  100 Billion events per day across devices</vt:lpstr>
      <vt:lpstr>Real world issues</vt:lpstr>
      <vt:lpstr>Feature Reduction - Clustering</vt:lpstr>
      <vt:lpstr>Dimension Reduction – Principal Components</vt:lpstr>
      <vt:lpstr>Principal Components</vt:lpstr>
      <vt:lpstr>Ad Clicks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volinsky</dc:creator>
  <cp:lastModifiedBy>chris volinsky</cp:lastModifiedBy>
  <cp:revision>31</cp:revision>
  <dcterms:created xsi:type="dcterms:W3CDTF">2023-07-07T20:20:38Z</dcterms:created>
  <dcterms:modified xsi:type="dcterms:W3CDTF">2024-03-25T01:43:46Z</dcterms:modified>
</cp:coreProperties>
</file>