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4"/>
  </p:notesMasterIdLst>
  <p:sldIdLst>
    <p:sldId id="256" r:id="rId2"/>
    <p:sldId id="257" r:id="rId3"/>
    <p:sldId id="259" r:id="rId4"/>
    <p:sldId id="296" r:id="rId5"/>
    <p:sldId id="323" r:id="rId6"/>
    <p:sldId id="346" r:id="rId7"/>
    <p:sldId id="298" r:id="rId8"/>
    <p:sldId id="299" r:id="rId9"/>
    <p:sldId id="304" r:id="rId10"/>
    <p:sldId id="322" r:id="rId11"/>
    <p:sldId id="307" r:id="rId12"/>
    <p:sldId id="326" r:id="rId13"/>
    <p:sldId id="308" r:id="rId14"/>
    <p:sldId id="309" r:id="rId15"/>
    <p:sldId id="312" r:id="rId16"/>
    <p:sldId id="325" r:id="rId17"/>
    <p:sldId id="313" r:id="rId18"/>
    <p:sldId id="338" r:id="rId19"/>
    <p:sldId id="339" r:id="rId20"/>
    <p:sldId id="343" r:id="rId21"/>
    <p:sldId id="345" r:id="rId22"/>
    <p:sldId id="344" r:id="rId23"/>
    <p:sldId id="340" r:id="rId24"/>
    <p:sldId id="314" r:id="rId25"/>
    <p:sldId id="310" r:id="rId26"/>
    <p:sldId id="316" r:id="rId27"/>
    <p:sldId id="315" r:id="rId28"/>
    <p:sldId id="324" r:id="rId29"/>
    <p:sldId id="333" r:id="rId30"/>
    <p:sldId id="327" r:id="rId31"/>
    <p:sldId id="330" r:id="rId32"/>
    <p:sldId id="334" r:id="rId33"/>
    <p:sldId id="328" r:id="rId34"/>
    <p:sldId id="335" r:id="rId35"/>
    <p:sldId id="329" r:id="rId36"/>
    <p:sldId id="336" r:id="rId37"/>
    <p:sldId id="331" r:id="rId38"/>
    <p:sldId id="341" r:id="rId39"/>
    <p:sldId id="342" r:id="rId40"/>
    <p:sldId id="337" r:id="rId41"/>
    <p:sldId id="317" r:id="rId42"/>
    <p:sldId id="318"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Karla" pitchFamily="2" charset="0"/>
      <p:regular r:id="rId49"/>
      <p:bold r:id="rId50"/>
      <p:italic r:id="rId51"/>
      <p:boldItalic r:id="rId52"/>
    </p:embeddedFont>
    <p:embeddedFont>
      <p:font typeface="Montserrat" panose="00000500000000000000" pitchFamily="2" charset="0"/>
      <p:regular r:id="rId53"/>
      <p:bold r:id="rId54"/>
      <p:italic r:id="rId55"/>
      <p:boldItalic r:id="rId56"/>
    </p:embeddedFont>
    <p:embeddedFont>
      <p:font typeface="Open Sans" panose="020B060603050402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6F3"/>
    <a:srgbClr val="FF9B09"/>
    <a:srgbClr val="3F51B5"/>
    <a:srgbClr val="CDDC39"/>
    <a:srgbClr val="00518E"/>
    <a:srgbClr val="92D050"/>
    <a:srgbClr val="FF9800"/>
    <a:srgbClr val="00BCD4"/>
    <a:srgbClr val="699832"/>
    <a:srgbClr val="E91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30FC04-E60C-445B-9C84-749C2441B467}">
  <a:tblStyle styleId="{E430FC04-E60C-445B-9C84-749C2441B46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2F8888-6F45-44FD-ABB7-5584A37B89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snapToGrid="0">
      <p:cViewPr varScale="1">
        <p:scale>
          <a:sx n="78" d="100"/>
          <a:sy n="78" d="100"/>
        </p:scale>
        <p:origin x="8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84117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425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573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53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292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50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c97b11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c97b11d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191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2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2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641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020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93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80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c97b11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c97b11d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187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590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c97b11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c97b11d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079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484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440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190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851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056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168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79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970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318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071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15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18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634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015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34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28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7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228600" y="2311400"/>
            <a:ext cx="4038600" cy="23876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2"/>
                </a:solidFill>
              </a:rPr>
              <a:t>Business Model Of Honey (Coupon Startup)</a:t>
            </a:r>
            <a:endParaRPr dirty="0">
              <a:solidFill>
                <a:schemeClr val="bg2"/>
              </a:solidFill>
            </a:endParaRPr>
          </a:p>
        </p:txBody>
      </p:sp>
      <p:grpSp>
        <p:nvGrpSpPr>
          <p:cNvPr id="77" name="Google Shape;77;p14"/>
          <p:cNvGrpSpPr/>
          <p:nvPr/>
        </p:nvGrpSpPr>
        <p:grpSpPr>
          <a:xfrm>
            <a:off x="550430" y="1261533"/>
            <a:ext cx="939703" cy="804333"/>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76;p14"/>
          <p:cNvSpPr txBox="1">
            <a:spLocks/>
          </p:cNvSpPr>
          <p:nvPr/>
        </p:nvSpPr>
        <p:spPr>
          <a:xfrm>
            <a:off x="4598451" y="1354659"/>
            <a:ext cx="4249087" cy="13794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3600"/>
              <a:buFont typeface="Montserrat"/>
              <a:buNone/>
              <a:defRPr sz="3600" b="1" i="0" u="none" strike="noStrike" cap="none">
                <a:solidFill>
                  <a:schemeClr val="dk2"/>
                </a:solidFill>
                <a:latin typeface="Montserrat"/>
                <a:ea typeface="Montserrat"/>
                <a:cs typeface="Montserrat"/>
                <a:sym typeface="Montserrat"/>
              </a:defRPr>
            </a:lvl9pPr>
          </a:lstStyle>
          <a:p>
            <a:pPr algn="ctr"/>
            <a:r>
              <a:rPr lang="en-US" sz="2200" dirty="0">
                <a:solidFill>
                  <a:schemeClr val="bg1"/>
                </a:solidFill>
              </a:rPr>
              <a:t>CASE STUDY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36" y="174797"/>
            <a:ext cx="1465491" cy="914400"/>
          </a:xfrm>
          <a:prstGeom prst="rect">
            <a:avLst/>
          </a:prstGeom>
        </p:spPr>
      </p:pic>
      <p:sp>
        <p:nvSpPr>
          <p:cNvPr id="3" name="Rectangle 2"/>
          <p:cNvSpPr/>
          <p:nvPr/>
        </p:nvSpPr>
        <p:spPr>
          <a:xfrm>
            <a:off x="5984421" y="3122835"/>
            <a:ext cx="2649165" cy="1677382"/>
          </a:xfrm>
          <a:prstGeom prst="rect">
            <a:avLst/>
          </a:prstGeom>
        </p:spPr>
        <p:txBody>
          <a:bodyPr wrap="square">
            <a:spAutoFit/>
          </a:bodyPr>
          <a:lstStyle/>
          <a:p>
            <a:pPr>
              <a:spcBef>
                <a:spcPts val="600"/>
              </a:spcBef>
            </a:pPr>
            <a:r>
              <a:rPr lang="en-US" sz="2000" b="1" dirty="0">
                <a:solidFill>
                  <a:schemeClr val="bg1"/>
                </a:solidFill>
                <a:latin typeface="Times New Roman" panose="02020603050405020304" pitchFamily="18" charset="0"/>
                <a:cs typeface="Times New Roman" panose="02020603050405020304" pitchFamily="18" charset="0"/>
              </a:rPr>
              <a:t>GROUP MEMBERS</a:t>
            </a:r>
            <a:r>
              <a:rPr lang="en-US" b="1" dirty="0">
                <a:solidFill>
                  <a:schemeClr val="bg1"/>
                </a:solidFill>
                <a:latin typeface="Times New Roman" panose="02020603050405020304" pitchFamily="18" charset="0"/>
                <a:cs typeface="Times New Roman" panose="02020603050405020304" pitchFamily="18" charset="0"/>
              </a:rPr>
              <a:t>:</a:t>
            </a:r>
          </a:p>
          <a:p>
            <a:pPr>
              <a:spcBef>
                <a:spcPts val="600"/>
              </a:spcBef>
            </a:pPr>
            <a:endParaRPr lang="en-US" b="1" dirty="0">
              <a:solidFill>
                <a:schemeClr val="bg1"/>
              </a:solidFill>
              <a:latin typeface="Times New Roman" panose="02020603050405020304" pitchFamily="18" charset="0"/>
              <a:cs typeface="Times New Roman" panose="02020603050405020304" pitchFamily="18" charset="0"/>
            </a:endParaRPr>
          </a:p>
          <a:p>
            <a:pPr lvl="0"/>
            <a:r>
              <a:rPr lang="en-US" sz="1600" b="1" dirty="0">
                <a:solidFill>
                  <a:schemeClr val="bg1"/>
                </a:solidFill>
                <a:latin typeface="Times New Roman" panose="02020603050405020304" pitchFamily="18" charset="0"/>
                <a:cs typeface="Times New Roman" panose="02020603050405020304" pitchFamily="18" charset="0"/>
              </a:rPr>
              <a:t>Rishikesh Singh</a:t>
            </a:r>
            <a:endParaRPr lang="en-US" sz="1600" dirty="0">
              <a:solidFill>
                <a:schemeClr val="bg1"/>
              </a:solidFill>
              <a:latin typeface="Times New Roman" panose="02020603050405020304" pitchFamily="18" charset="0"/>
              <a:cs typeface="Times New Roman" panose="02020603050405020304" pitchFamily="18" charset="0"/>
            </a:endParaRPr>
          </a:p>
          <a:p>
            <a:pPr lvl="0"/>
            <a:r>
              <a:rPr lang="en-US" sz="1600" b="1" dirty="0">
                <a:solidFill>
                  <a:schemeClr val="bg1"/>
                </a:solidFill>
                <a:latin typeface="Times New Roman" panose="02020603050405020304" pitchFamily="18" charset="0"/>
                <a:cs typeface="Times New Roman" panose="02020603050405020304" pitchFamily="18" charset="0"/>
              </a:rPr>
              <a:t>Md </a:t>
            </a:r>
            <a:r>
              <a:rPr lang="en-US" sz="1600" b="1" dirty="0" err="1">
                <a:solidFill>
                  <a:schemeClr val="bg1"/>
                </a:solidFill>
                <a:latin typeface="Times New Roman" panose="02020603050405020304" pitchFamily="18" charset="0"/>
                <a:cs typeface="Times New Roman" panose="02020603050405020304" pitchFamily="18" charset="0"/>
              </a:rPr>
              <a:t>Saquib</a:t>
            </a:r>
            <a:endParaRPr lang="en-US" sz="1600" dirty="0">
              <a:solidFill>
                <a:schemeClr val="bg1"/>
              </a:solidFill>
              <a:latin typeface="Times New Roman" panose="02020603050405020304" pitchFamily="18" charset="0"/>
              <a:cs typeface="Times New Roman" panose="02020603050405020304" pitchFamily="18" charset="0"/>
            </a:endParaRPr>
          </a:p>
          <a:p>
            <a:pPr lvl="0"/>
            <a:r>
              <a:rPr lang="en-US" sz="1600" b="1" dirty="0">
                <a:solidFill>
                  <a:schemeClr val="bg1"/>
                </a:solidFill>
                <a:latin typeface="Times New Roman" panose="02020603050405020304" pitchFamily="18" charset="0"/>
                <a:cs typeface="Times New Roman" panose="02020603050405020304" pitchFamily="18" charset="0"/>
              </a:rPr>
              <a:t>Vishal </a:t>
            </a:r>
            <a:r>
              <a:rPr lang="en-US" sz="1600" b="1" dirty="0" err="1">
                <a:solidFill>
                  <a:schemeClr val="bg1"/>
                </a:solidFill>
                <a:latin typeface="Times New Roman" panose="02020603050405020304" pitchFamily="18" charset="0"/>
                <a:cs typeface="Times New Roman" panose="02020603050405020304" pitchFamily="18" charset="0"/>
              </a:rPr>
              <a:t>Tomar</a:t>
            </a:r>
            <a:endParaRPr lang="en-US" sz="1600" dirty="0">
              <a:solidFill>
                <a:schemeClr val="bg1"/>
              </a:solidFill>
              <a:latin typeface="Times New Roman" panose="02020603050405020304" pitchFamily="18" charset="0"/>
              <a:cs typeface="Times New Roman" panose="02020603050405020304" pitchFamily="18" charset="0"/>
            </a:endParaRPr>
          </a:p>
          <a:p>
            <a:pPr lvl="0"/>
            <a:r>
              <a:rPr lang="en-US" sz="1600" b="1" dirty="0" err="1">
                <a:solidFill>
                  <a:schemeClr val="bg1"/>
                </a:solidFill>
                <a:latin typeface="Times New Roman" panose="02020603050405020304" pitchFamily="18" charset="0"/>
                <a:cs typeface="Times New Roman" panose="02020603050405020304" pitchFamily="18" charset="0"/>
              </a:rPr>
              <a:t>Harshal</a:t>
            </a:r>
            <a:r>
              <a:rPr lang="en-US" sz="1600" b="1" dirty="0">
                <a:solidFill>
                  <a:schemeClr val="bg1"/>
                </a:solidFill>
                <a:latin typeface="Times New Roman" panose="02020603050405020304" pitchFamily="18" charset="0"/>
                <a:cs typeface="Times New Roman" panose="02020603050405020304" pitchFamily="18" charset="0"/>
              </a:rPr>
              <a:t> Patil</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94CB1C-84C1-F9E4-1117-EEE55B99C62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4187563" y="-359776"/>
            <a:ext cx="5536752" cy="32426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4CAF50"/>
                </a:solidFill>
              </a:rPr>
              <a:t>Revenue</a:t>
            </a:r>
            <a:r>
              <a:rPr lang="en-US" dirty="0">
                <a:solidFill>
                  <a:schemeClr val="accent4"/>
                </a:solidFill>
              </a:rPr>
              <a:t> </a:t>
            </a:r>
            <a:r>
              <a:rPr lang="en-US" dirty="0">
                <a:solidFill>
                  <a:schemeClr val="bg2"/>
                </a:solidFill>
              </a:rPr>
              <a:t>Model</a:t>
            </a:r>
            <a:endParaRPr dirty="0">
              <a:solidFill>
                <a:schemeClr val="bg2"/>
              </a:solidFill>
            </a:endParaRPr>
          </a:p>
        </p:txBody>
      </p:sp>
      <p:sp>
        <p:nvSpPr>
          <p:cNvPr id="125" name="Google Shape;125;p19"/>
          <p:cNvSpPr txBox="1">
            <a:spLocks noGrp="1"/>
          </p:cNvSpPr>
          <p:nvPr>
            <p:ph type="body" idx="1"/>
          </p:nvPr>
        </p:nvSpPr>
        <p:spPr>
          <a:xfrm>
            <a:off x="362857" y="1026935"/>
            <a:ext cx="6887029" cy="3824514"/>
          </a:xfrm>
          <a:prstGeom prst="rect">
            <a:avLst/>
          </a:prstGeom>
        </p:spPr>
        <p:txBody>
          <a:bodyPr spcFirstLastPara="1" wrap="square" lIns="91425" tIns="91425" rIns="91425" bIns="91425" anchor="t" anchorCtr="0">
            <a:noAutofit/>
          </a:bodyPr>
          <a:lstStyle/>
          <a:p>
            <a:pPr lvl="0"/>
            <a:endParaRPr lang="en-US" sz="1800" dirty="0"/>
          </a:p>
          <a:p>
            <a:pPr lvl="0"/>
            <a:endParaRPr sz="1800" dirty="0"/>
          </a:p>
          <a:p>
            <a:pPr marL="0" lvl="0" indent="0" algn="l" rtl="0">
              <a:spcBef>
                <a:spcPts val="600"/>
              </a:spcBef>
              <a:spcAft>
                <a:spcPts val="0"/>
              </a:spcAft>
              <a:buNone/>
            </a:pPr>
            <a:endParaRPr sz="1800"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6" name="Google Shape;890;p50"/>
          <p:cNvGrpSpPr/>
          <p:nvPr/>
        </p:nvGrpSpPr>
        <p:grpSpPr>
          <a:xfrm>
            <a:off x="296208" y="423949"/>
            <a:ext cx="570159" cy="444731"/>
            <a:chOff x="5247525" y="3007275"/>
            <a:chExt cx="517575" cy="384825"/>
          </a:xfrm>
        </p:grpSpPr>
        <p:sp>
          <p:nvSpPr>
            <p:cNvPr id="17" name="Google Shape;891;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2;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021453F-17BC-C063-7DA6-84CA11DEDE13}"/>
              </a:ext>
            </a:extLst>
          </p:cNvPr>
          <p:cNvSpPr txBox="1"/>
          <p:nvPr/>
        </p:nvSpPr>
        <p:spPr>
          <a:xfrm>
            <a:off x="538319" y="1156729"/>
            <a:ext cx="6310993" cy="3498394"/>
          </a:xfrm>
          <a:prstGeom prst="rect">
            <a:avLst/>
          </a:prstGeom>
          <a:noFill/>
        </p:spPr>
        <p:txBody>
          <a:bodyPr wrap="square" rtlCol="0">
            <a:spAutoFit/>
          </a:bodyPr>
          <a:lstStyle/>
          <a:p>
            <a:pPr marL="285750" indent="-285750">
              <a:spcAft>
                <a:spcPts val="1560"/>
              </a:spcAft>
              <a:buFont typeface="Wingdings" panose="05000000000000000000" pitchFamily="2" charset="2"/>
              <a:buChar char="§"/>
            </a:pPr>
            <a:r>
              <a:rPr lang="en-IN"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This company makes money through </a:t>
            </a:r>
            <a:r>
              <a:rPr lang="en-IN"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Affiliation</a:t>
            </a:r>
            <a:r>
              <a:rPr lang="en-IN"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Honey majorly makes its money through commissions from its merchant partners. </a:t>
            </a:r>
          </a:p>
          <a:p>
            <a:pPr marL="285750" indent="-285750">
              <a:spcAft>
                <a:spcPts val="1560"/>
              </a:spcAft>
              <a:buFont typeface="Wingdings" panose="05000000000000000000" pitchFamily="2" charset="2"/>
              <a:buChar char="§"/>
            </a:pPr>
            <a:r>
              <a:rPr lang="en-IN"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When any of the users of the Honey browser extension app uses a coupon or promotional code to find an available discount and purchase a product, Honey gets a commission fee from the merchant.</a:t>
            </a:r>
          </a:p>
          <a:p>
            <a:pPr marL="285750" indent="-285750">
              <a:spcAft>
                <a:spcPts val="1560"/>
              </a:spcAft>
              <a:buFont typeface="Wingdings" panose="05000000000000000000" pitchFamily="2" charset="2"/>
              <a:buChar char="§"/>
            </a:pPr>
            <a:r>
              <a:rPr lang="en-IN"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The commission is a percentage of the total sales price, usually 0.5% to 10%, and sometimes as high as 20%.</a:t>
            </a:r>
            <a:endParaRPr lang="en-IN"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l">
              <a:spcAft>
                <a:spcPts val="1560"/>
              </a:spcAft>
              <a:buFont typeface="Wingdings" panose="05000000000000000000" pitchFamily="2" charset="2"/>
              <a:buChar char="§"/>
            </a:pPr>
            <a:r>
              <a:rPr lang="en-IN"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Honey tracks every sale and works with affiliates to confirm the purchases their users make. </a:t>
            </a:r>
          </a:p>
          <a:p>
            <a:pPr marL="285750" indent="-285750" algn="l">
              <a:spcAft>
                <a:spcPts val="1560"/>
              </a:spcAft>
              <a:buFont typeface="Wingdings" panose="05000000000000000000" pitchFamily="2" charset="2"/>
              <a:buChar char="§"/>
            </a:pPr>
            <a:r>
              <a:rPr lang="en-IN"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They work with over 20 affiliate networks. Honey has partnered with over 30,000 stores in industries ranging from fashion, food, and travel, to electronics and gadgets. </a:t>
            </a:r>
            <a:endParaRPr lang="en-IN"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0422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70071" y="2679089"/>
            <a:ext cx="3522300" cy="20707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4.</a:t>
            </a:r>
          </a:p>
          <a:p>
            <a:pPr marL="0" lvl="0" indent="0" algn="l" rtl="0">
              <a:spcBef>
                <a:spcPts val="0"/>
              </a:spcBef>
              <a:spcAft>
                <a:spcPts val="0"/>
              </a:spcAft>
              <a:buNone/>
            </a:pPr>
            <a:r>
              <a:rPr lang="en-US" dirty="0"/>
              <a:t>INVESTORS</a:t>
            </a:r>
            <a:endParaRPr dirty="0"/>
          </a:p>
        </p:txBody>
      </p:sp>
      <p:sp>
        <p:nvSpPr>
          <p:cNvPr id="112" name="Google Shape;112;p17"/>
          <p:cNvSpPr txBox="1">
            <a:spLocks noGrp="1"/>
          </p:cNvSpPr>
          <p:nvPr>
            <p:ph type="subTitle" idx="1"/>
          </p:nvPr>
        </p:nvSpPr>
        <p:spPr>
          <a:xfrm>
            <a:off x="6724950" y="3265699"/>
            <a:ext cx="1906200" cy="1378871"/>
          </a:xfrm>
          <a:prstGeom prst="rect">
            <a:avLst/>
          </a:prstGeom>
        </p:spPr>
        <p:txBody>
          <a:bodyPr spcFirstLastPara="1" wrap="square" lIns="91425" tIns="91425" rIns="91425" bIns="91425" anchor="b" anchorCtr="0">
            <a:noAutofit/>
          </a:bodyPr>
          <a:lstStyle/>
          <a:p>
            <a:pPr marL="0" indent="0"/>
            <a:r>
              <a:rPr lang="en-US" dirty="0"/>
              <a:t>This Company is funded by which Investors?</a:t>
            </a: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10" name="Google Shape;824;p50"/>
          <p:cNvGrpSpPr/>
          <p:nvPr/>
        </p:nvGrpSpPr>
        <p:grpSpPr>
          <a:xfrm>
            <a:off x="799610" y="2033677"/>
            <a:ext cx="518649" cy="572363"/>
            <a:chOff x="5961125" y="1623900"/>
            <a:chExt cx="427450" cy="448175"/>
          </a:xfrm>
        </p:grpSpPr>
        <p:sp>
          <p:nvSpPr>
            <p:cNvPr id="16" name="Google Shape;825;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6;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7;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8;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9;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30;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31;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86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76863"/>
            <a:ext cx="5324100" cy="845491"/>
          </a:xfrm>
          <a:prstGeom prst="rect">
            <a:avLst/>
          </a:prstGeom>
        </p:spPr>
        <p:txBody>
          <a:bodyPr spcFirstLastPara="1" wrap="square" lIns="91425" tIns="91425" rIns="91425" bIns="91425" anchor="b" anchorCtr="0">
            <a:noAutofit/>
          </a:bodyPr>
          <a:lstStyle/>
          <a:p>
            <a:pPr lvl="0"/>
            <a:r>
              <a:rPr lang="en-US" dirty="0"/>
              <a:t>Investors</a:t>
            </a:r>
            <a:endParaRPr dirty="0">
              <a:solidFill>
                <a:schemeClr val="accent4"/>
              </a:solidFill>
            </a:endParaRPr>
          </a:p>
        </p:txBody>
      </p:sp>
      <p:sp>
        <p:nvSpPr>
          <p:cNvPr id="125" name="Google Shape;125;p19"/>
          <p:cNvSpPr txBox="1">
            <a:spLocks noGrp="1"/>
          </p:cNvSpPr>
          <p:nvPr>
            <p:ph type="body" idx="1"/>
          </p:nvPr>
        </p:nvSpPr>
        <p:spPr>
          <a:xfrm>
            <a:off x="349121" y="940519"/>
            <a:ext cx="6749143" cy="3282598"/>
          </a:xfrm>
          <a:prstGeom prst="rect">
            <a:avLst/>
          </a:prstGeom>
        </p:spPr>
        <p:txBody>
          <a:bodyPr spcFirstLastPara="1" wrap="square" lIns="91425" tIns="91425" rIns="91425" bIns="91425" anchor="t" anchorCtr="0">
            <a:noAutofit/>
          </a:bodyPr>
          <a:lstStyle/>
          <a:p>
            <a:pPr marL="101600" indent="0">
              <a:lnSpc>
                <a:spcPct val="107000"/>
              </a:lnSpc>
              <a:spcAft>
                <a:spcPts val="800"/>
              </a:spcAft>
              <a:buNone/>
            </a:pP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Honey was able to raise a total of </a:t>
            </a:r>
            <a:r>
              <a:rPr lang="en-IN"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$31.8Million</a:t>
            </a: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 over </a:t>
            </a:r>
            <a:r>
              <a:rPr lang="en-IN"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 rounds</a:t>
            </a: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of its funding.</a:t>
            </a:r>
            <a:endParaRPr lang="en-IN" sz="1400" dirty="0">
              <a:effectLst/>
              <a:latin typeface="Open Sans" panose="020B0606030504020204" pitchFamily="34" charset="0"/>
              <a:ea typeface="Open Sans" panose="020B0606030504020204" pitchFamily="34" charset="0"/>
              <a:cs typeface="Open Sans" panose="020B0606030504020204" pitchFamily="34" charset="0"/>
            </a:endParaRPr>
          </a:p>
          <a:p>
            <a:pPr marL="101600" indent="0">
              <a:lnSpc>
                <a:spcPct val="107000"/>
              </a:lnSpc>
              <a:spcAft>
                <a:spcPts val="800"/>
              </a:spcAft>
              <a:buNone/>
            </a:pP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It is funded by 14 investors. Some of them are:</a:t>
            </a:r>
          </a:p>
          <a:p>
            <a:pPr marL="101600" indent="0">
              <a:lnSpc>
                <a:spcPct val="107000"/>
              </a:lnSpc>
              <a:spcAft>
                <a:spcPts val="800"/>
              </a:spcAft>
              <a:buNone/>
            </a:pPr>
            <a:endParaRPr lang="en-IN" sz="1200" dirty="0">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07000"/>
              </a:lnSpc>
              <a:spcAft>
                <a:spcPts val="800"/>
              </a:spcAft>
              <a:buFont typeface="Wingdings" panose="05000000000000000000" pitchFamily="2" charset="2"/>
              <a:buChar char="Ø"/>
              <a:tabLst>
                <a:tab pos="457200" algn="l"/>
              </a:tabLst>
            </a:pP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Citi Ventures</a:t>
            </a:r>
          </a:p>
          <a:p>
            <a:pPr marL="171450" indent="-171450">
              <a:lnSpc>
                <a:spcPct val="107000"/>
              </a:lnSpc>
              <a:spcAft>
                <a:spcPts val="800"/>
              </a:spcAft>
              <a:buFont typeface="Wingdings" panose="05000000000000000000" pitchFamily="2" charset="2"/>
              <a:buChar char="Ø"/>
              <a:tabLst>
                <a:tab pos="457200" algn="l"/>
              </a:tabLst>
            </a:pP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Trend investment group</a:t>
            </a:r>
          </a:p>
          <a:p>
            <a:pPr marL="171450" indent="-171450">
              <a:lnSpc>
                <a:spcPct val="107000"/>
              </a:lnSpc>
              <a:spcAft>
                <a:spcPts val="800"/>
              </a:spcAft>
              <a:buFont typeface="Wingdings" panose="05000000000000000000" pitchFamily="2" charset="2"/>
              <a:buChar char="Ø"/>
              <a:tabLst>
                <a:tab pos="457200" algn="l"/>
              </a:tabLst>
            </a:pP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Anthos Capital</a:t>
            </a:r>
          </a:p>
          <a:p>
            <a:pPr marL="171450" indent="-171450">
              <a:lnSpc>
                <a:spcPct val="107000"/>
              </a:lnSpc>
              <a:spcAft>
                <a:spcPts val="800"/>
              </a:spcAft>
              <a:buFont typeface="Wingdings" panose="05000000000000000000" pitchFamily="2" charset="2"/>
              <a:buChar char="Ø"/>
              <a:tabLst>
                <a:tab pos="457200" algn="l"/>
              </a:tabLst>
            </a:pP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Ludlow ventures</a:t>
            </a:r>
          </a:p>
          <a:p>
            <a:pPr marL="171450" indent="-171450">
              <a:lnSpc>
                <a:spcPct val="107000"/>
              </a:lnSpc>
              <a:spcAft>
                <a:spcPts val="800"/>
              </a:spcAft>
              <a:buFont typeface="Wingdings" panose="05000000000000000000" pitchFamily="2" charset="2"/>
              <a:buChar char="Ø"/>
              <a:tabLst>
                <a:tab pos="457200" algn="l"/>
              </a:tabLst>
            </a:pP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Mucker Capital</a:t>
            </a:r>
          </a:p>
          <a:p>
            <a:pPr marL="101600" lvl="0" indent="0">
              <a:buNone/>
            </a:pPr>
            <a:endParaRPr lang="en-US" sz="1800" dirty="0"/>
          </a:p>
          <a:p>
            <a:pPr lvl="0"/>
            <a:endParaRPr lang="en-US" dirty="0"/>
          </a:p>
          <a:p>
            <a:pPr lvl="0"/>
            <a:endParaRPr dirty="0"/>
          </a:p>
          <a:p>
            <a:pPr marL="0" lvl="0" indent="0" algn="l" rtl="0">
              <a:spcBef>
                <a:spcPts val="600"/>
              </a:spcBef>
              <a:spcAft>
                <a:spcPts val="0"/>
              </a:spcAft>
              <a:buNone/>
            </a:pPr>
            <a:endParaRPr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AA5A466-AE75-BDF6-83F1-128EF7C97649}"/>
              </a:ext>
            </a:extLst>
          </p:cNvPr>
          <p:cNvSpPr txBox="1"/>
          <p:nvPr/>
        </p:nvSpPr>
        <p:spPr>
          <a:xfrm>
            <a:off x="3077937" y="2447683"/>
            <a:ext cx="2392135" cy="2138086"/>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Ø"/>
              <a:tabLst>
                <a:tab pos="457200" algn="l"/>
              </a:tabLst>
            </a:pPr>
            <a:r>
              <a:rPr lang="en-IN" sz="16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Cedana</a:t>
            </a: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Capital</a:t>
            </a:r>
          </a:p>
          <a:p>
            <a:pPr marL="342900" lvl="0" indent="-342900">
              <a:lnSpc>
                <a:spcPct val="107000"/>
              </a:lnSpc>
              <a:spcAft>
                <a:spcPts val="800"/>
              </a:spcAft>
              <a:buFont typeface="Wingdings" panose="05000000000000000000" pitchFamily="2" charset="2"/>
              <a:buChar char="Ø"/>
              <a:tabLst>
                <a:tab pos="457200" algn="l"/>
              </a:tabLst>
            </a:pP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Wonder Ventures</a:t>
            </a:r>
          </a:p>
          <a:p>
            <a:pPr marL="342900" lvl="0" indent="-342900">
              <a:lnSpc>
                <a:spcPct val="107000"/>
              </a:lnSpc>
              <a:spcAft>
                <a:spcPts val="800"/>
              </a:spcAft>
              <a:buFont typeface="Wingdings" panose="05000000000000000000" pitchFamily="2" charset="2"/>
              <a:buChar char="Ø"/>
              <a:tabLst>
                <a:tab pos="457200" algn="l"/>
              </a:tabLst>
            </a:pP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BAM Ventures</a:t>
            </a:r>
          </a:p>
          <a:p>
            <a:pPr marL="342900" lvl="0" indent="-342900">
              <a:lnSpc>
                <a:spcPct val="107000"/>
              </a:lnSpc>
              <a:spcAft>
                <a:spcPts val="800"/>
              </a:spcAft>
              <a:buFont typeface="Wingdings" panose="05000000000000000000" pitchFamily="2" charset="2"/>
              <a:buChar char="Ø"/>
              <a:tabLst>
                <a:tab pos="457200" algn="l"/>
              </a:tabLst>
            </a:pP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Plug and Play</a:t>
            </a:r>
          </a:p>
          <a:p>
            <a:pPr marL="342900" lvl="0" indent="-342900">
              <a:lnSpc>
                <a:spcPct val="107000"/>
              </a:lnSpc>
              <a:spcAft>
                <a:spcPts val="800"/>
              </a:spcAft>
              <a:buFont typeface="Wingdings" panose="05000000000000000000" pitchFamily="2" charset="2"/>
              <a:buChar char="Ø"/>
              <a:tabLst>
                <a:tab pos="457200" algn="l"/>
              </a:tabLst>
            </a:pP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SGH Capital</a:t>
            </a:r>
          </a:p>
          <a:p>
            <a:endParaRPr lang="en-IN" dirty="0"/>
          </a:p>
        </p:txBody>
      </p:sp>
    </p:spTree>
    <p:extLst>
      <p:ext uri="{BB962C8B-B14F-4D97-AF65-F5344CB8AC3E}">
        <p14:creationId xmlns:p14="http://schemas.microsoft.com/office/powerpoint/2010/main" val="97632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70071" y="1760051"/>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5722"/>
                </a:solidFill>
              </a:rPr>
              <a:t>5.</a:t>
            </a:r>
          </a:p>
          <a:p>
            <a:pPr marL="0" lvl="0" indent="0" algn="l" rtl="0">
              <a:spcBef>
                <a:spcPts val="0"/>
              </a:spcBef>
              <a:spcAft>
                <a:spcPts val="0"/>
              </a:spcAft>
              <a:buNone/>
            </a:pPr>
            <a:r>
              <a:rPr lang="en-US" dirty="0"/>
              <a:t>CUSTOMER ANALYSIS</a:t>
            </a:r>
            <a:endParaRPr dirty="0"/>
          </a:p>
        </p:txBody>
      </p:sp>
      <p:sp>
        <p:nvSpPr>
          <p:cNvPr id="112" name="Google Shape;112;p17"/>
          <p:cNvSpPr txBox="1">
            <a:spLocks noGrp="1"/>
          </p:cNvSpPr>
          <p:nvPr>
            <p:ph type="subTitle" idx="1"/>
          </p:nvPr>
        </p:nvSpPr>
        <p:spPr>
          <a:xfrm>
            <a:off x="6370320" y="3265699"/>
            <a:ext cx="2260830" cy="1378871"/>
          </a:xfrm>
          <a:prstGeom prst="rect">
            <a:avLst/>
          </a:prstGeom>
        </p:spPr>
        <p:txBody>
          <a:bodyPr spcFirstLastPara="1" wrap="square" lIns="91425" tIns="91425" rIns="91425" bIns="91425" anchor="b" anchorCtr="0">
            <a:noAutofit/>
          </a:bodyPr>
          <a:lstStyle/>
          <a:p>
            <a:pPr marL="0" indent="0"/>
            <a:r>
              <a:rPr lang="en-US" sz="1600" dirty="0"/>
              <a:t>Customer analysis done to get what Segment the Customers belong to</a:t>
            </a: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1" name="Google Shape;772;p50"/>
          <p:cNvGrpSpPr/>
          <p:nvPr/>
        </p:nvGrpSpPr>
        <p:grpSpPr>
          <a:xfrm>
            <a:off x="670071" y="1682670"/>
            <a:ext cx="701529" cy="518058"/>
            <a:chOff x="1934025" y="1001650"/>
            <a:chExt cx="415300" cy="355600"/>
          </a:xfrm>
        </p:grpSpPr>
        <p:sp>
          <p:nvSpPr>
            <p:cNvPr id="12" name="Google Shape;773;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4;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5;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6;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509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F44336"/>
                </a:solidFill>
              </a:rPr>
              <a:t>Customer </a:t>
            </a:r>
            <a:r>
              <a:rPr lang="en-US" dirty="0">
                <a:solidFill>
                  <a:schemeClr val="bg2"/>
                </a:solidFill>
              </a:rPr>
              <a:t>Analysis</a:t>
            </a:r>
            <a:endParaRPr dirty="0">
              <a:solidFill>
                <a:schemeClr val="bg2"/>
              </a:solidFill>
            </a:endParaRPr>
          </a:p>
        </p:txBody>
      </p:sp>
      <p:sp>
        <p:nvSpPr>
          <p:cNvPr id="125" name="Google Shape;125;p19"/>
          <p:cNvSpPr txBox="1">
            <a:spLocks noGrp="1"/>
          </p:cNvSpPr>
          <p:nvPr>
            <p:ph type="body" idx="1"/>
          </p:nvPr>
        </p:nvSpPr>
        <p:spPr>
          <a:xfrm>
            <a:off x="362857" y="1026935"/>
            <a:ext cx="6887029" cy="3824514"/>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Currently providing its services to shopping sites in the </a:t>
            </a:r>
            <a:r>
              <a:rPr lang="en-IN" sz="16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US, UK, Canada, Australia</a:t>
            </a: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and some more, Honey’s focus is on customers involved in </a:t>
            </a:r>
            <a:r>
              <a:rPr lang="en-IN" sz="16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E-Commerce space</a:t>
            </a: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endParaRPr lang="en-IN" sz="16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buFont typeface="Symbol" panose="05050102010706020507" pitchFamily="18" charset="2"/>
              <a:buChar char=""/>
            </a:pP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Most of its members are millennials belonging to a young generation of both male and female. (</a:t>
            </a:r>
            <a:r>
              <a:rPr lang="en-IN" sz="16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Age 16-24</a:t>
            </a: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en-IN" sz="16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spcAft>
                <a:spcPts val="800"/>
              </a:spcAft>
              <a:buFont typeface="Symbol" panose="05050102010706020507" pitchFamily="18" charset="2"/>
              <a:buChar char=""/>
            </a:pP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Honey’s </a:t>
            </a:r>
            <a:r>
              <a:rPr lang="en-IN" sz="16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17 million</a:t>
            </a: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monthly active users take advantage of its suite of money-saving tools to track prices, get alerts, make lists, browse offers and participate in an </a:t>
            </a:r>
            <a:r>
              <a:rPr lang="en-IN" sz="16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Ebates</a:t>
            </a:r>
            <a:r>
              <a:rPr lang="en-IN" sz="16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-like rewards program called Honey Gold. </a:t>
            </a:r>
            <a:endParaRPr lang="en-IN" sz="1600" dirty="0">
              <a:effectLst/>
              <a:latin typeface="Open Sans" panose="020B0606030504020204" pitchFamily="34" charset="0"/>
              <a:ea typeface="Open Sans" panose="020B0606030504020204" pitchFamily="34" charset="0"/>
              <a:cs typeface="Open Sans" panose="020B0606030504020204" pitchFamily="34" charset="0"/>
            </a:endParaRPr>
          </a:p>
          <a:p>
            <a:pPr marL="101600" lvl="0" indent="0">
              <a:buNone/>
            </a:pPr>
            <a:endParaRPr lang="en-US" sz="1800" dirty="0">
              <a:solidFill>
                <a:schemeClr val="tx1">
                  <a:lumMod val="50000"/>
                </a:schemeClr>
              </a:solidFill>
            </a:endParaRPr>
          </a:p>
          <a:p>
            <a:pPr lvl="0"/>
            <a:endParaRPr sz="1800" dirty="0">
              <a:solidFill>
                <a:schemeClr val="tx1">
                  <a:lumMod val="50000"/>
                </a:schemeClr>
              </a:solidFill>
            </a:endParaRPr>
          </a:p>
          <a:p>
            <a:pPr marL="0" lvl="0" indent="0" algn="l" rtl="0">
              <a:spcBef>
                <a:spcPts val="600"/>
              </a:spcBef>
              <a:spcAft>
                <a:spcPts val="0"/>
              </a:spcAft>
              <a:buNone/>
            </a:pPr>
            <a:endParaRPr sz="1800" dirty="0">
              <a:solidFill>
                <a:schemeClr val="tx1">
                  <a:lumMod val="50000"/>
                </a:schemeClr>
              </a:solidFill>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8080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641042" y="155144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3F51B5"/>
                </a:solidFill>
              </a:rPr>
              <a:t>6.</a:t>
            </a:r>
            <a:br>
              <a:rPr lang="en" dirty="0"/>
            </a:br>
            <a:r>
              <a:rPr lang="en" dirty="0"/>
              <a:t>KEY COMPETITORS</a:t>
            </a:r>
            <a:endParaRPr dirty="0"/>
          </a:p>
        </p:txBody>
      </p:sp>
      <p:sp>
        <p:nvSpPr>
          <p:cNvPr id="437" name="Google Shape;437;p40"/>
          <p:cNvSpPr txBox="1">
            <a:spLocks noGrp="1"/>
          </p:cNvSpPr>
          <p:nvPr>
            <p:ph type="subTitle" idx="1"/>
          </p:nvPr>
        </p:nvSpPr>
        <p:spPr>
          <a:xfrm>
            <a:off x="6312795" y="3509540"/>
            <a:ext cx="23259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What are other Competitors this company fights with?</a:t>
            </a:r>
            <a:endParaRPr dirty="0"/>
          </a:p>
        </p:txBody>
      </p:sp>
    </p:spTree>
    <p:extLst>
      <p:ext uri="{BB962C8B-B14F-4D97-AF65-F5344CB8AC3E}">
        <p14:creationId xmlns:p14="http://schemas.microsoft.com/office/powerpoint/2010/main" val="46488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7986-9B53-412E-ACD2-053156E2AD19}"/>
              </a:ext>
            </a:extLst>
          </p:cNvPr>
          <p:cNvSpPr>
            <a:spLocks noGrp="1"/>
          </p:cNvSpPr>
          <p:nvPr>
            <p:ph type="title"/>
          </p:nvPr>
        </p:nvSpPr>
        <p:spPr>
          <a:xfrm>
            <a:off x="838250" y="650650"/>
            <a:ext cx="5324100" cy="485700"/>
          </a:xfrm>
        </p:spPr>
        <p:txBody>
          <a:bodyPr/>
          <a:lstStyle/>
          <a:p>
            <a:r>
              <a:rPr lang="en-IN" dirty="0"/>
              <a:t>Competitors:</a:t>
            </a:r>
          </a:p>
        </p:txBody>
      </p:sp>
      <p:sp>
        <p:nvSpPr>
          <p:cNvPr id="3" name="Text Placeholder 2">
            <a:extLst>
              <a:ext uri="{FF2B5EF4-FFF2-40B4-BE49-F238E27FC236}">
                <a16:creationId xmlns:a16="http://schemas.microsoft.com/office/drawing/2014/main" id="{51BEF758-DE5E-A721-3598-E8DC0ADFC1DB}"/>
              </a:ext>
            </a:extLst>
          </p:cNvPr>
          <p:cNvSpPr>
            <a:spLocks noGrp="1"/>
          </p:cNvSpPr>
          <p:nvPr>
            <p:ph type="body" idx="1"/>
          </p:nvPr>
        </p:nvSpPr>
        <p:spPr>
          <a:xfrm flipV="1">
            <a:off x="838250" y="3760649"/>
            <a:ext cx="5324100" cy="485700"/>
          </a:xfrm>
        </p:spPr>
        <p:txBody>
          <a:bodyPr/>
          <a:lstStyle/>
          <a:p>
            <a:r>
              <a:rPr lang="en-IN" dirty="0"/>
              <a:t>  </a:t>
            </a:r>
          </a:p>
        </p:txBody>
      </p:sp>
      <p:sp>
        <p:nvSpPr>
          <p:cNvPr id="4" name="Slide Number Placeholder 3">
            <a:extLst>
              <a:ext uri="{FF2B5EF4-FFF2-40B4-BE49-F238E27FC236}">
                <a16:creationId xmlns:a16="http://schemas.microsoft.com/office/drawing/2014/main" id="{FCB50DFD-90CB-8AFC-18D5-281D64DE6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aphicFrame>
        <p:nvGraphicFramePr>
          <p:cNvPr id="5" name="Table 5">
            <a:extLst>
              <a:ext uri="{FF2B5EF4-FFF2-40B4-BE49-F238E27FC236}">
                <a16:creationId xmlns:a16="http://schemas.microsoft.com/office/drawing/2014/main" id="{785C97FA-79B4-4670-7C4A-A6FE122236A3}"/>
              </a:ext>
            </a:extLst>
          </p:cNvPr>
          <p:cNvGraphicFramePr>
            <a:graphicFrameLocks noGrp="1"/>
          </p:cNvGraphicFramePr>
          <p:nvPr>
            <p:extLst>
              <p:ext uri="{D42A27DB-BD31-4B8C-83A1-F6EECF244321}">
                <p14:modId xmlns:p14="http://schemas.microsoft.com/office/powerpoint/2010/main" val="1498941274"/>
              </p:ext>
            </p:extLst>
          </p:nvPr>
        </p:nvGraphicFramePr>
        <p:xfrm>
          <a:off x="838250" y="1379200"/>
          <a:ext cx="4991050" cy="3478552"/>
        </p:xfrm>
        <a:graphic>
          <a:graphicData uri="http://schemas.openxmlformats.org/drawingml/2006/table">
            <a:tbl>
              <a:tblPr firstRow="1" bandRow="1">
                <a:tableStyleId>{9DCAF9ED-07DC-4A11-8D7F-57B35C25682E}</a:tableStyleId>
              </a:tblPr>
              <a:tblGrid>
                <a:gridCol w="2495525">
                  <a:extLst>
                    <a:ext uri="{9D8B030D-6E8A-4147-A177-3AD203B41FA5}">
                      <a16:colId xmlns:a16="http://schemas.microsoft.com/office/drawing/2014/main" val="549266798"/>
                    </a:ext>
                  </a:extLst>
                </a:gridCol>
                <a:gridCol w="2495525">
                  <a:extLst>
                    <a:ext uri="{9D8B030D-6E8A-4147-A177-3AD203B41FA5}">
                      <a16:colId xmlns:a16="http://schemas.microsoft.com/office/drawing/2014/main" val="809549369"/>
                    </a:ext>
                  </a:extLst>
                </a:gridCol>
              </a:tblGrid>
              <a:tr h="496936">
                <a:tc>
                  <a:txBody>
                    <a:bodyPr/>
                    <a:lstStyle/>
                    <a:p>
                      <a:r>
                        <a:rPr lang="en-IN" dirty="0"/>
                        <a:t>Name</a:t>
                      </a:r>
                    </a:p>
                  </a:txBody>
                  <a:tcPr/>
                </a:tc>
                <a:tc>
                  <a:txBody>
                    <a:bodyPr/>
                    <a:lstStyle/>
                    <a:p>
                      <a:r>
                        <a:rPr lang="en-IN" dirty="0"/>
                        <a:t>Funding</a:t>
                      </a:r>
                    </a:p>
                  </a:txBody>
                  <a:tcPr/>
                </a:tc>
                <a:extLst>
                  <a:ext uri="{0D108BD9-81ED-4DB2-BD59-A6C34878D82A}">
                    <a16:rowId xmlns:a16="http://schemas.microsoft.com/office/drawing/2014/main" val="345239153"/>
                  </a:ext>
                </a:extLst>
              </a:tr>
              <a:tr h="496936">
                <a:tc>
                  <a:txBody>
                    <a:bodyPr/>
                    <a:lstStyle/>
                    <a:p>
                      <a:r>
                        <a:rPr lang="en-IN" dirty="0"/>
                        <a:t>RetailMeNot</a:t>
                      </a:r>
                    </a:p>
                  </a:txBody>
                  <a:tcPr/>
                </a:tc>
                <a:tc>
                  <a:txBody>
                    <a:bodyPr/>
                    <a:lstStyle/>
                    <a:p>
                      <a:r>
                        <a:rPr lang="en-IN" dirty="0"/>
                        <a:t>$ 484 M</a:t>
                      </a:r>
                    </a:p>
                  </a:txBody>
                  <a:tcPr/>
                </a:tc>
                <a:extLst>
                  <a:ext uri="{0D108BD9-81ED-4DB2-BD59-A6C34878D82A}">
                    <a16:rowId xmlns:a16="http://schemas.microsoft.com/office/drawing/2014/main" val="11133767"/>
                  </a:ext>
                </a:extLst>
              </a:tr>
              <a:tr h="496936">
                <a:tc>
                  <a:txBody>
                    <a:bodyPr/>
                    <a:lstStyle/>
                    <a:p>
                      <a:r>
                        <a:rPr lang="en-IN" dirty="0" err="1"/>
                        <a:t>SlickDeals</a:t>
                      </a:r>
                      <a:endParaRPr lang="en-IN" dirty="0"/>
                    </a:p>
                  </a:txBody>
                  <a:tcPr/>
                </a:tc>
                <a:tc>
                  <a:txBody>
                    <a:bodyPr/>
                    <a:lstStyle/>
                    <a:p>
                      <a:r>
                        <a:rPr lang="en-IN" dirty="0"/>
                        <a:t>$ 61 M</a:t>
                      </a:r>
                    </a:p>
                  </a:txBody>
                  <a:tcPr/>
                </a:tc>
                <a:extLst>
                  <a:ext uri="{0D108BD9-81ED-4DB2-BD59-A6C34878D82A}">
                    <a16:rowId xmlns:a16="http://schemas.microsoft.com/office/drawing/2014/main" val="104768399"/>
                  </a:ext>
                </a:extLst>
              </a:tr>
              <a:tr h="496936">
                <a:tc>
                  <a:txBody>
                    <a:bodyPr/>
                    <a:lstStyle/>
                    <a:p>
                      <a:r>
                        <a:rPr lang="en-IN" dirty="0" err="1"/>
                        <a:t>Ghostery</a:t>
                      </a:r>
                      <a:endParaRPr lang="en-IN" dirty="0"/>
                    </a:p>
                  </a:txBody>
                  <a:tcPr/>
                </a:tc>
                <a:tc>
                  <a:txBody>
                    <a:bodyPr/>
                    <a:lstStyle/>
                    <a:p>
                      <a:r>
                        <a:rPr lang="en-IN" dirty="0"/>
                        <a:t>$ 9 M</a:t>
                      </a:r>
                    </a:p>
                  </a:txBody>
                  <a:tcPr/>
                </a:tc>
                <a:extLst>
                  <a:ext uri="{0D108BD9-81ED-4DB2-BD59-A6C34878D82A}">
                    <a16:rowId xmlns:a16="http://schemas.microsoft.com/office/drawing/2014/main" val="1586336040"/>
                  </a:ext>
                </a:extLst>
              </a:tr>
              <a:tr h="496936">
                <a:tc>
                  <a:txBody>
                    <a:bodyPr/>
                    <a:lstStyle/>
                    <a:p>
                      <a:r>
                        <a:rPr lang="en-IN" dirty="0"/>
                        <a:t>Savings</a:t>
                      </a:r>
                    </a:p>
                  </a:txBody>
                  <a:tcPr/>
                </a:tc>
                <a:tc>
                  <a:txBody>
                    <a:bodyPr/>
                    <a:lstStyle/>
                    <a:p>
                      <a:r>
                        <a:rPr lang="en-IN" dirty="0"/>
                        <a:t>$ 4 M</a:t>
                      </a:r>
                    </a:p>
                  </a:txBody>
                  <a:tcPr/>
                </a:tc>
                <a:extLst>
                  <a:ext uri="{0D108BD9-81ED-4DB2-BD59-A6C34878D82A}">
                    <a16:rowId xmlns:a16="http://schemas.microsoft.com/office/drawing/2014/main" val="1604073539"/>
                  </a:ext>
                </a:extLst>
              </a:tr>
              <a:tr h="496936">
                <a:tc>
                  <a:txBody>
                    <a:bodyPr/>
                    <a:lstStyle/>
                    <a:p>
                      <a:r>
                        <a:rPr lang="en-IN" dirty="0"/>
                        <a:t>Shopper</a:t>
                      </a:r>
                    </a:p>
                  </a:txBody>
                  <a:tcPr/>
                </a:tc>
                <a:tc>
                  <a:txBody>
                    <a:bodyPr/>
                    <a:lstStyle/>
                    <a:p>
                      <a:r>
                        <a:rPr lang="en-IN" dirty="0"/>
                        <a:t>--</a:t>
                      </a:r>
                    </a:p>
                  </a:txBody>
                  <a:tcPr/>
                </a:tc>
                <a:extLst>
                  <a:ext uri="{0D108BD9-81ED-4DB2-BD59-A6C34878D82A}">
                    <a16:rowId xmlns:a16="http://schemas.microsoft.com/office/drawing/2014/main" val="1355934423"/>
                  </a:ext>
                </a:extLst>
              </a:tr>
              <a:tr h="496936">
                <a:tc>
                  <a:txBody>
                    <a:bodyPr/>
                    <a:lstStyle/>
                    <a:p>
                      <a:r>
                        <a:rPr lang="en-IN" dirty="0"/>
                        <a:t>Piggy</a:t>
                      </a:r>
                    </a:p>
                  </a:txBody>
                  <a:tcPr/>
                </a:tc>
                <a:tc>
                  <a:txBody>
                    <a:bodyPr/>
                    <a:lstStyle/>
                    <a:p>
                      <a:r>
                        <a:rPr lang="en-IN" dirty="0"/>
                        <a:t>--</a:t>
                      </a:r>
                    </a:p>
                  </a:txBody>
                  <a:tcPr/>
                </a:tc>
                <a:extLst>
                  <a:ext uri="{0D108BD9-81ED-4DB2-BD59-A6C34878D82A}">
                    <a16:rowId xmlns:a16="http://schemas.microsoft.com/office/drawing/2014/main" val="1753613651"/>
                  </a:ext>
                </a:extLst>
              </a:tr>
            </a:tbl>
          </a:graphicData>
        </a:graphic>
      </p:graphicFrame>
    </p:spTree>
    <p:extLst>
      <p:ext uri="{BB962C8B-B14F-4D97-AF65-F5344CB8AC3E}">
        <p14:creationId xmlns:p14="http://schemas.microsoft.com/office/powerpoint/2010/main" val="424509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2196F3"/>
                </a:solidFill>
              </a:rPr>
              <a:t>Key </a:t>
            </a:r>
            <a:r>
              <a:rPr lang="en-US" dirty="0">
                <a:solidFill>
                  <a:schemeClr val="bg2"/>
                </a:solidFill>
              </a:rPr>
              <a:t>Competitors</a:t>
            </a:r>
            <a:endParaRPr dirty="0">
              <a:solidFill>
                <a:schemeClr val="bg2"/>
              </a:solidFill>
            </a:endParaRPr>
          </a:p>
        </p:txBody>
      </p:sp>
      <p:sp>
        <p:nvSpPr>
          <p:cNvPr id="125" name="Google Shape;125;p19"/>
          <p:cNvSpPr txBox="1">
            <a:spLocks noGrp="1"/>
          </p:cNvSpPr>
          <p:nvPr>
            <p:ph type="body" idx="1"/>
          </p:nvPr>
        </p:nvSpPr>
        <p:spPr>
          <a:xfrm>
            <a:off x="220437" y="983809"/>
            <a:ext cx="7249884" cy="4078048"/>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RetailMeNot</a:t>
            </a: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With a funding of $484 million, RetailMeNot is one of Honey’s biggest competitors. Founded on 27th October 2006, it is an American multinational company.</a:t>
            </a:r>
            <a:r>
              <a:rPr lang="en-IN"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endPar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Shopper</a:t>
            </a: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Honey’s one of the most popular competitors, Shopper helps its users to save maximum on every purchase by automatically applying all available &amp; valid coupons for their purchase.</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SlickDeals</a:t>
            </a: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It is a website/mobile app that helps its users save money by offering them the latest deals and discounts at their local stores.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Piggy</a:t>
            </a: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Piggy is a free-to-use browser extension that saves the time and money of its users by offering them coupon codes and cashback.</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Rakuten</a:t>
            </a:r>
            <a:r>
              <a:rPr lang="en-IN" sz="14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Rakuten is a browser extension that works as a free personal shopping assistant to help its users save money as much as possible while shopping online. </a:t>
            </a: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0225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E91E63"/>
                </a:solidFill>
              </a:rPr>
              <a:t>Revenue</a:t>
            </a:r>
            <a:endParaRPr dirty="0">
              <a:solidFill>
                <a:schemeClr val="bg2"/>
              </a:solidFill>
            </a:endParaRPr>
          </a:p>
        </p:txBody>
      </p:sp>
      <p:sp>
        <p:nvSpPr>
          <p:cNvPr id="125" name="Google Shape;125;p19"/>
          <p:cNvSpPr txBox="1">
            <a:spLocks noGrp="1"/>
          </p:cNvSpPr>
          <p:nvPr>
            <p:ph type="body" idx="1"/>
          </p:nvPr>
        </p:nvSpPr>
        <p:spPr>
          <a:xfrm>
            <a:off x="389775" y="1245724"/>
            <a:ext cx="5799755" cy="3057385"/>
          </a:xfrm>
          <a:prstGeom prst="rect">
            <a:avLst/>
          </a:prstGeom>
        </p:spPr>
        <p:txBody>
          <a:bodyPr spcFirstLastPara="1" wrap="square" lIns="91425" tIns="91425" rIns="91425" bIns="91425" anchor="t" anchorCtr="0">
            <a:noAutofit/>
          </a:bodyPr>
          <a:lstStyle/>
          <a:p>
            <a:pPr marL="101600" indent="0">
              <a:lnSpc>
                <a:spcPct val="107000"/>
              </a:lnSpc>
              <a:spcAft>
                <a:spcPts val="800"/>
              </a:spcAft>
              <a:buNone/>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Honey’s customer relationship consists 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Social media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Customer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31F8064-E068-4185-7102-01786576AE8E}"/>
              </a:ext>
            </a:extLst>
          </p:cNvPr>
          <p:cNvPicPr>
            <a:picLocks noChangeAspect="1"/>
          </p:cNvPicPr>
          <p:nvPr/>
        </p:nvPicPr>
        <p:blipFill>
          <a:blip r:embed="rId3"/>
          <a:stretch>
            <a:fillRect/>
          </a:stretch>
        </p:blipFill>
        <p:spPr>
          <a:xfrm>
            <a:off x="485566" y="1097147"/>
            <a:ext cx="6756155" cy="3731716"/>
          </a:xfrm>
          <a:prstGeom prst="rect">
            <a:avLst/>
          </a:prstGeom>
        </p:spPr>
      </p:pic>
    </p:spTree>
    <p:extLst>
      <p:ext uri="{BB962C8B-B14F-4D97-AF65-F5344CB8AC3E}">
        <p14:creationId xmlns:p14="http://schemas.microsoft.com/office/powerpoint/2010/main" val="50976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3F51B5"/>
                </a:solidFill>
              </a:rPr>
              <a:t>Employee</a:t>
            </a:r>
            <a:r>
              <a:rPr lang="en-US" dirty="0">
                <a:solidFill>
                  <a:schemeClr val="bg2"/>
                </a:solidFill>
              </a:rPr>
              <a:t> Count</a:t>
            </a:r>
            <a:endParaRPr dirty="0">
              <a:solidFill>
                <a:schemeClr val="bg2"/>
              </a:solidFill>
            </a:endParaRPr>
          </a:p>
        </p:txBody>
      </p:sp>
      <p:sp>
        <p:nvSpPr>
          <p:cNvPr id="125" name="Google Shape;125;p19"/>
          <p:cNvSpPr txBox="1">
            <a:spLocks noGrp="1"/>
          </p:cNvSpPr>
          <p:nvPr>
            <p:ph type="body" idx="1"/>
          </p:nvPr>
        </p:nvSpPr>
        <p:spPr>
          <a:xfrm>
            <a:off x="389775" y="1245724"/>
            <a:ext cx="5799755" cy="3057385"/>
          </a:xfrm>
          <a:prstGeom prst="rect">
            <a:avLst/>
          </a:prstGeom>
        </p:spPr>
        <p:txBody>
          <a:bodyPr spcFirstLastPara="1" wrap="square" lIns="91425" tIns="91425" rIns="91425" bIns="91425" anchor="t" anchorCtr="0">
            <a:noAutofit/>
          </a:bodyPr>
          <a:lstStyle/>
          <a:p>
            <a:pPr marL="101600" indent="0">
              <a:lnSpc>
                <a:spcPct val="107000"/>
              </a:lnSpc>
              <a:spcAft>
                <a:spcPts val="800"/>
              </a:spcAft>
              <a:buNone/>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Honey’s customer relationship consists 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Social media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Customer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BE11DFB-C840-50C1-C262-D1D703596A80}"/>
              </a:ext>
            </a:extLst>
          </p:cNvPr>
          <p:cNvPicPr>
            <a:picLocks noChangeAspect="1"/>
          </p:cNvPicPr>
          <p:nvPr/>
        </p:nvPicPr>
        <p:blipFill>
          <a:blip r:embed="rId3"/>
          <a:stretch>
            <a:fillRect/>
          </a:stretch>
        </p:blipFill>
        <p:spPr>
          <a:xfrm>
            <a:off x="389775" y="1127744"/>
            <a:ext cx="6834324" cy="3721132"/>
          </a:xfrm>
          <a:prstGeom prst="rect">
            <a:avLst/>
          </a:prstGeom>
        </p:spPr>
      </p:pic>
    </p:spTree>
    <p:extLst>
      <p:ext uri="{BB962C8B-B14F-4D97-AF65-F5344CB8AC3E}">
        <p14:creationId xmlns:p14="http://schemas.microsoft.com/office/powerpoint/2010/main" val="269089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955622" y="330552"/>
            <a:ext cx="4801500" cy="5475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CDDC39"/>
                </a:solidFill>
              </a:rPr>
              <a:t>CONTENTS</a:t>
            </a:r>
            <a:endParaRPr sz="2400" dirty="0">
              <a:solidFill>
                <a:srgbClr val="CDDC39"/>
              </a:solidFill>
            </a:endParaRPr>
          </a:p>
        </p:txBody>
      </p:sp>
      <p:sp>
        <p:nvSpPr>
          <p:cNvPr id="90" name="Google Shape;90;p15"/>
          <p:cNvSpPr txBox="1"/>
          <p:nvPr/>
        </p:nvSpPr>
        <p:spPr>
          <a:xfrm>
            <a:off x="955622" y="977205"/>
            <a:ext cx="5797436" cy="3835743"/>
          </a:xfrm>
          <a:prstGeom prst="rect">
            <a:avLst/>
          </a:prstGeom>
          <a:noFill/>
          <a:ln>
            <a:noFill/>
          </a:ln>
        </p:spPr>
        <p:txBody>
          <a:bodyPr spcFirstLastPara="1" wrap="square" lIns="91425" tIns="91425" rIns="91425" bIns="91425" anchor="t" anchorCtr="0">
            <a:noAutofit/>
          </a:bodyPr>
          <a:lstStyle/>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Introduction. </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Valuation &amp; Revenue</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Revenue Model</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Investors </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Customer Analysis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Key Competitors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Honey’s Customer Relationship</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Promotions, Collaborations &amp; Marketing Strategies </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Product Portfolio</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Detailed SWOT Analysis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Strategy for Customer Acquisition</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Marketing Strategy</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Challenges &amp; Learnings</a:t>
            </a:r>
          </a:p>
          <a:p>
            <a:pPr marL="342900" indent="-342900">
              <a:buFont typeface="+mj-lt"/>
              <a:buAutoNum type="arabicPeriod"/>
            </a:pPr>
            <a:r>
              <a:rPr lang="en-US" sz="1800" dirty="0">
                <a:solidFill>
                  <a:schemeClr val="tx1">
                    <a:lumMod val="50000"/>
                  </a:schemeClr>
                </a:solidFill>
                <a:latin typeface="Times New Roman" panose="02020603050405020304" pitchFamily="18" charset="0"/>
                <a:cs typeface="Times New Roman" panose="02020603050405020304" pitchFamily="18" charset="0"/>
              </a:rPr>
              <a:t>Conclusion</a:t>
            </a:r>
          </a:p>
          <a:p>
            <a:pPr marL="342900" indent="-342900">
              <a:buFont typeface="+mj-lt"/>
              <a:buAutoNum type="arabicPeriod"/>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93" name="Google Shape;9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 name="Google Shape;955;p50"/>
          <p:cNvGrpSpPr/>
          <p:nvPr/>
        </p:nvGrpSpPr>
        <p:grpSpPr>
          <a:xfrm>
            <a:off x="369805" y="383652"/>
            <a:ext cx="450252" cy="441371"/>
            <a:chOff x="576250" y="4319400"/>
            <a:chExt cx="442075" cy="442050"/>
          </a:xfrm>
        </p:grpSpPr>
        <p:sp>
          <p:nvSpPr>
            <p:cNvPr id="6" name="Google Shape;956;p5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7;p5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8;p5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9;p5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D89-0B67-9858-AC3A-DD846F6B9868}"/>
              </a:ext>
            </a:extLst>
          </p:cNvPr>
          <p:cNvSpPr>
            <a:spLocks noGrp="1"/>
          </p:cNvSpPr>
          <p:nvPr>
            <p:ph type="title"/>
          </p:nvPr>
        </p:nvSpPr>
        <p:spPr/>
        <p:txBody>
          <a:bodyPr/>
          <a:lstStyle/>
          <a:p>
            <a:r>
              <a:rPr lang="en-IN" dirty="0">
                <a:solidFill>
                  <a:srgbClr val="00B050"/>
                </a:solidFill>
              </a:rPr>
              <a:t>Engagement</a:t>
            </a:r>
          </a:p>
        </p:txBody>
      </p:sp>
      <p:sp>
        <p:nvSpPr>
          <p:cNvPr id="3" name="Text Placeholder 2">
            <a:extLst>
              <a:ext uri="{FF2B5EF4-FFF2-40B4-BE49-F238E27FC236}">
                <a16:creationId xmlns:a16="http://schemas.microsoft.com/office/drawing/2014/main" id="{8FCEE1FA-FC3D-313C-E141-698C6F7AF4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8391B98-850B-0445-664A-E611FE5B74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CF85B2B4-45E7-9CA1-FA19-D1381FA7985F}"/>
              </a:ext>
            </a:extLst>
          </p:cNvPr>
          <p:cNvPicPr>
            <a:picLocks noChangeAspect="1"/>
          </p:cNvPicPr>
          <p:nvPr/>
        </p:nvPicPr>
        <p:blipFill>
          <a:blip r:embed="rId2"/>
          <a:stretch>
            <a:fillRect/>
          </a:stretch>
        </p:blipFill>
        <p:spPr>
          <a:xfrm>
            <a:off x="439737" y="1450219"/>
            <a:ext cx="7298872" cy="3105645"/>
          </a:xfrm>
          <a:prstGeom prst="rect">
            <a:avLst/>
          </a:prstGeom>
        </p:spPr>
      </p:pic>
      <p:grpSp>
        <p:nvGrpSpPr>
          <p:cNvPr id="7" name="Google Shape;824;p50">
            <a:extLst>
              <a:ext uri="{FF2B5EF4-FFF2-40B4-BE49-F238E27FC236}">
                <a16:creationId xmlns:a16="http://schemas.microsoft.com/office/drawing/2014/main" id="{6422EACD-2C0C-5B0C-4B94-B17166643B1B}"/>
              </a:ext>
            </a:extLst>
          </p:cNvPr>
          <p:cNvGrpSpPr/>
          <p:nvPr/>
        </p:nvGrpSpPr>
        <p:grpSpPr>
          <a:xfrm>
            <a:off x="195944" y="587635"/>
            <a:ext cx="571500" cy="573459"/>
            <a:chOff x="5961125" y="1623900"/>
            <a:chExt cx="427450" cy="448175"/>
          </a:xfrm>
        </p:grpSpPr>
        <p:sp>
          <p:nvSpPr>
            <p:cNvPr id="8" name="Google Shape;825;p50">
              <a:extLst>
                <a:ext uri="{FF2B5EF4-FFF2-40B4-BE49-F238E27FC236}">
                  <a16:creationId xmlns:a16="http://schemas.microsoft.com/office/drawing/2014/main" id="{63A4A3BE-43A1-E333-BC28-F8690FCB67EF}"/>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6;p50">
              <a:extLst>
                <a:ext uri="{FF2B5EF4-FFF2-40B4-BE49-F238E27FC236}">
                  <a16:creationId xmlns:a16="http://schemas.microsoft.com/office/drawing/2014/main" id="{33AE524E-A70B-2948-E79C-2DAD027D1E94}"/>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7;p50">
              <a:extLst>
                <a:ext uri="{FF2B5EF4-FFF2-40B4-BE49-F238E27FC236}">
                  <a16:creationId xmlns:a16="http://schemas.microsoft.com/office/drawing/2014/main" id="{BF038F31-92CA-323B-8BC1-EBDE588535A2}"/>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28;p50">
              <a:extLst>
                <a:ext uri="{FF2B5EF4-FFF2-40B4-BE49-F238E27FC236}">
                  <a16:creationId xmlns:a16="http://schemas.microsoft.com/office/drawing/2014/main" id="{FDB00CAE-F460-274D-C86D-55C55A91B479}"/>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9;p50">
              <a:extLst>
                <a:ext uri="{FF2B5EF4-FFF2-40B4-BE49-F238E27FC236}">
                  <a16:creationId xmlns:a16="http://schemas.microsoft.com/office/drawing/2014/main" id="{0047D9C6-A26C-5BBA-8957-1AF4BB177207}"/>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30;p50">
              <a:extLst>
                <a:ext uri="{FF2B5EF4-FFF2-40B4-BE49-F238E27FC236}">
                  <a16:creationId xmlns:a16="http://schemas.microsoft.com/office/drawing/2014/main" id="{B1938CF1-A816-3FA2-579A-2AC4850B4BB1}"/>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31;p50">
              <a:extLst>
                <a:ext uri="{FF2B5EF4-FFF2-40B4-BE49-F238E27FC236}">
                  <a16:creationId xmlns:a16="http://schemas.microsoft.com/office/drawing/2014/main" id="{1373B451-CB89-8399-ABCD-B05EB274D244}"/>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06878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5799755" cy="517479"/>
          </a:xfrm>
          <a:prstGeom prst="rect">
            <a:avLst/>
          </a:prstGeom>
        </p:spPr>
        <p:txBody>
          <a:bodyPr spcFirstLastPara="1" wrap="square" lIns="91425" tIns="91425" rIns="91425" bIns="91425" anchor="b" anchorCtr="0">
            <a:noAutofit/>
          </a:bodyPr>
          <a:lstStyle/>
          <a:p>
            <a:pPr lvl="0"/>
            <a:r>
              <a:rPr lang="en-US" dirty="0">
                <a:solidFill>
                  <a:schemeClr val="accent3">
                    <a:lumMod val="60000"/>
                    <a:lumOff val="40000"/>
                  </a:schemeClr>
                </a:solidFill>
              </a:rPr>
              <a:t>Display</a:t>
            </a:r>
            <a:r>
              <a:rPr lang="en-US" dirty="0">
                <a:solidFill>
                  <a:srgbClr val="2196F3"/>
                </a:solidFill>
              </a:rPr>
              <a:t> </a:t>
            </a:r>
            <a:r>
              <a:rPr lang="en-US" dirty="0">
                <a:solidFill>
                  <a:schemeClr val="bg2"/>
                </a:solidFill>
              </a:rPr>
              <a:t>Advertising</a:t>
            </a:r>
            <a:endParaRPr dirty="0">
              <a:solidFill>
                <a:schemeClr val="bg2"/>
              </a:solidFill>
            </a:endParaRPr>
          </a:p>
        </p:txBody>
      </p:sp>
      <p:sp>
        <p:nvSpPr>
          <p:cNvPr id="125" name="Google Shape;125;p19"/>
          <p:cNvSpPr txBox="1">
            <a:spLocks noGrp="1"/>
          </p:cNvSpPr>
          <p:nvPr>
            <p:ph type="body" idx="1"/>
          </p:nvPr>
        </p:nvSpPr>
        <p:spPr>
          <a:xfrm>
            <a:off x="244042" y="771552"/>
            <a:ext cx="7593671" cy="4078048"/>
          </a:xfrm>
          <a:prstGeom prst="rect">
            <a:avLst/>
          </a:prstGeom>
        </p:spPr>
        <p:txBody>
          <a:bodyPr spcFirstLastPara="1" wrap="square" lIns="91425" tIns="91425" rIns="91425" bIns="91425" anchor="t" anchorCtr="0">
            <a:noAutofit/>
          </a:bodyPr>
          <a:lstStyle/>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1" name="Google Shape;893;p50"/>
          <p:cNvGrpSpPr/>
          <p:nvPr/>
        </p:nvGrpSpPr>
        <p:grpSpPr>
          <a:xfrm>
            <a:off x="244043" y="240869"/>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92BF5BB-BB5D-CA04-7845-29B69C14BC20}"/>
              </a:ext>
            </a:extLst>
          </p:cNvPr>
          <p:cNvPicPr>
            <a:picLocks noChangeAspect="1"/>
          </p:cNvPicPr>
          <p:nvPr/>
        </p:nvPicPr>
        <p:blipFill>
          <a:blip r:embed="rId3"/>
          <a:stretch>
            <a:fillRect/>
          </a:stretch>
        </p:blipFill>
        <p:spPr>
          <a:xfrm>
            <a:off x="373924" y="1161706"/>
            <a:ext cx="8247195" cy="3297739"/>
          </a:xfrm>
          <a:prstGeom prst="rect">
            <a:avLst/>
          </a:prstGeom>
        </p:spPr>
      </p:pic>
    </p:spTree>
    <p:extLst>
      <p:ext uri="{BB962C8B-B14F-4D97-AF65-F5344CB8AC3E}">
        <p14:creationId xmlns:p14="http://schemas.microsoft.com/office/powerpoint/2010/main" val="2828924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FAB0-3F6E-877C-D912-F793E71439FB}"/>
              </a:ext>
            </a:extLst>
          </p:cNvPr>
          <p:cNvSpPr>
            <a:spLocks noGrp="1"/>
          </p:cNvSpPr>
          <p:nvPr>
            <p:ph type="title"/>
          </p:nvPr>
        </p:nvSpPr>
        <p:spPr/>
        <p:txBody>
          <a:bodyPr/>
          <a:lstStyle/>
          <a:p>
            <a:r>
              <a:rPr lang="en-IN" dirty="0">
                <a:solidFill>
                  <a:srgbClr val="2196F3"/>
                </a:solidFill>
              </a:rPr>
              <a:t>Marketing Channels</a:t>
            </a:r>
          </a:p>
        </p:txBody>
      </p:sp>
      <p:sp>
        <p:nvSpPr>
          <p:cNvPr id="3" name="Text Placeholder 2">
            <a:extLst>
              <a:ext uri="{FF2B5EF4-FFF2-40B4-BE49-F238E27FC236}">
                <a16:creationId xmlns:a16="http://schemas.microsoft.com/office/drawing/2014/main" id="{E00F5F75-3A6B-A5A3-C912-3BA10900EAE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83BF71C-AA8C-9BAF-68E3-DDEC7F683E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CD4942BA-5E74-B930-E928-971B87CCDFF0}"/>
              </a:ext>
            </a:extLst>
          </p:cNvPr>
          <p:cNvPicPr>
            <a:picLocks noChangeAspect="1"/>
          </p:cNvPicPr>
          <p:nvPr/>
        </p:nvPicPr>
        <p:blipFill>
          <a:blip r:embed="rId2"/>
          <a:stretch>
            <a:fillRect/>
          </a:stretch>
        </p:blipFill>
        <p:spPr>
          <a:xfrm>
            <a:off x="342900" y="1404208"/>
            <a:ext cx="7104328" cy="3345643"/>
          </a:xfrm>
          <a:prstGeom prst="rect">
            <a:avLst/>
          </a:prstGeom>
        </p:spPr>
      </p:pic>
      <p:grpSp>
        <p:nvGrpSpPr>
          <p:cNvPr id="7" name="Google Shape;893;p50">
            <a:extLst>
              <a:ext uri="{FF2B5EF4-FFF2-40B4-BE49-F238E27FC236}">
                <a16:creationId xmlns:a16="http://schemas.microsoft.com/office/drawing/2014/main" id="{4EF9EF9D-E4A3-BCB9-348B-716CBEBC061D}"/>
              </a:ext>
            </a:extLst>
          </p:cNvPr>
          <p:cNvGrpSpPr/>
          <p:nvPr/>
        </p:nvGrpSpPr>
        <p:grpSpPr>
          <a:xfrm>
            <a:off x="191860" y="547008"/>
            <a:ext cx="551089" cy="547746"/>
            <a:chOff x="3951850" y="2985350"/>
            <a:chExt cx="407950" cy="416500"/>
          </a:xfrm>
        </p:grpSpPr>
        <p:sp>
          <p:nvSpPr>
            <p:cNvPr id="8" name="Google Shape;894;p50">
              <a:extLst>
                <a:ext uri="{FF2B5EF4-FFF2-40B4-BE49-F238E27FC236}">
                  <a16:creationId xmlns:a16="http://schemas.microsoft.com/office/drawing/2014/main" id="{D92E5222-A1AC-9944-01CB-A7D3071FD447}"/>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5;p50">
              <a:extLst>
                <a:ext uri="{FF2B5EF4-FFF2-40B4-BE49-F238E27FC236}">
                  <a16:creationId xmlns:a16="http://schemas.microsoft.com/office/drawing/2014/main" id="{4A4B8243-1104-F392-333C-A526EBCB9F86}"/>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6;p50">
              <a:extLst>
                <a:ext uri="{FF2B5EF4-FFF2-40B4-BE49-F238E27FC236}">
                  <a16:creationId xmlns:a16="http://schemas.microsoft.com/office/drawing/2014/main" id="{55439F46-DFFA-F631-3ABF-BD96385CA3C9}"/>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7;p50">
              <a:extLst>
                <a:ext uri="{FF2B5EF4-FFF2-40B4-BE49-F238E27FC236}">
                  <a16:creationId xmlns:a16="http://schemas.microsoft.com/office/drawing/2014/main" id="{BDE6F2AC-AA5D-71CC-4F3F-08C4DD786877}"/>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4550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chemeClr val="accent6">
                    <a:lumMod val="75000"/>
                  </a:schemeClr>
                </a:solidFill>
              </a:rPr>
              <a:t>Comparison of Revenue </a:t>
            </a:r>
            <a:r>
              <a:rPr lang="en-US" dirty="0">
                <a:solidFill>
                  <a:schemeClr val="bg2"/>
                </a:solidFill>
              </a:rPr>
              <a:t>&amp; Employee Count</a:t>
            </a:r>
            <a:endParaRPr dirty="0">
              <a:solidFill>
                <a:schemeClr val="bg2"/>
              </a:solidFill>
            </a:endParaRPr>
          </a:p>
        </p:txBody>
      </p:sp>
      <p:sp>
        <p:nvSpPr>
          <p:cNvPr id="125" name="Google Shape;125;p19"/>
          <p:cNvSpPr txBox="1">
            <a:spLocks noGrp="1"/>
          </p:cNvSpPr>
          <p:nvPr>
            <p:ph type="body" idx="1"/>
          </p:nvPr>
        </p:nvSpPr>
        <p:spPr>
          <a:xfrm>
            <a:off x="389775" y="1245724"/>
            <a:ext cx="5799755" cy="3057385"/>
          </a:xfrm>
          <a:prstGeom prst="rect">
            <a:avLst/>
          </a:prstGeom>
        </p:spPr>
        <p:txBody>
          <a:bodyPr spcFirstLastPara="1" wrap="square" lIns="91425" tIns="91425" rIns="91425" bIns="91425" anchor="t" anchorCtr="0">
            <a:noAutofit/>
          </a:bodyPr>
          <a:lstStyle/>
          <a:p>
            <a:pPr marL="101600" indent="0">
              <a:lnSpc>
                <a:spcPct val="107000"/>
              </a:lnSpc>
              <a:spcAft>
                <a:spcPts val="800"/>
              </a:spcAft>
              <a:buNone/>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Honey’s customer relationship consists 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Social media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Customer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671A15D-1ED0-D151-D89F-FC4F710CDC79}"/>
              </a:ext>
            </a:extLst>
          </p:cNvPr>
          <p:cNvPicPr>
            <a:picLocks noChangeAspect="1"/>
          </p:cNvPicPr>
          <p:nvPr/>
        </p:nvPicPr>
        <p:blipFill>
          <a:blip r:embed="rId3"/>
          <a:stretch>
            <a:fillRect/>
          </a:stretch>
        </p:blipFill>
        <p:spPr>
          <a:xfrm>
            <a:off x="389775" y="1179922"/>
            <a:ext cx="7885007" cy="3710223"/>
          </a:xfrm>
          <a:prstGeom prst="rect">
            <a:avLst/>
          </a:prstGeom>
        </p:spPr>
      </p:pic>
    </p:spTree>
    <p:extLst>
      <p:ext uri="{BB962C8B-B14F-4D97-AF65-F5344CB8AC3E}">
        <p14:creationId xmlns:p14="http://schemas.microsoft.com/office/powerpoint/2010/main" val="2956570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641042" y="155144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00BCD4"/>
                </a:solidFill>
              </a:rPr>
              <a:t>7.</a:t>
            </a:r>
            <a:br>
              <a:rPr lang="en" dirty="0"/>
            </a:br>
            <a:r>
              <a:rPr lang="en" dirty="0"/>
              <a:t>HONEY’S CUSTOMER RELATIONSHIPS</a:t>
            </a:r>
            <a:endParaRPr dirty="0"/>
          </a:p>
        </p:txBody>
      </p:sp>
      <p:sp>
        <p:nvSpPr>
          <p:cNvPr id="437" name="Google Shape;437;p40"/>
          <p:cNvSpPr txBox="1">
            <a:spLocks noGrp="1"/>
          </p:cNvSpPr>
          <p:nvPr>
            <p:ph type="subTitle" idx="1"/>
          </p:nvPr>
        </p:nvSpPr>
        <p:spPr>
          <a:xfrm>
            <a:off x="6312795" y="3509540"/>
            <a:ext cx="23259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How is Relationship is established by Honey with it’s Customers?</a:t>
            </a:r>
            <a:endParaRPr dirty="0"/>
          </a:p>
        </p:txBody>
      </p:sp>
      <p:grpSp>
        <p:nvGrpSpPr>
          <p:cNvPr id="4" name="Google Shape;758;p50"/>
          <p:cNvGrpSpPr/>
          <p:nvPr/>
        </p:nvGrpSpPr>
        <p:grpSpPr>
          <a:xfrm>
            <a:off x="699099" y="1312871"/>
            <a:ext cx="549129" cy="653815"/>
            <a:chOff x="4630125" y="278900"/>
            <a:chExt cx="400675" cy="456675"/>
          </a:xfrm>
        </p:grpSpPr>
        <p:sp>
          <p:nvSpPr>
            <p:cNvPr id="5" name="Google Shape;759;p5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60;p5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61;p5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62;p5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76257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E91E63"/>
                </a:solidFill>
              </a:rPr>
              <a:t>Honey’s</a:t>
            </a:r>
            <a:r>
              <a:rPr lang="en-US" dirty="0">
                <a:solidFill>
                  <a:schemeClr val="bg2"/>
                </a:solidFill>
              </a:rPr>
              <a:t> Customer Relationships</a:t>
            </a:r>
            <a:endParaRPr dirty="0">
              <a:solidFill>
                <a:schemeClr val="bg2"/>
              </a:solidFill>
            </a:endParaRPr>
          </a:p>
        </p:txBody>
      </p:sp>
      <p:sp>
        <p:nvSpPr>
          <p:cNvPr id="125" name="Google Shape;125;p19"/>
          <p:cNvSpPr txBox="1">
            <a:spLocks noGrp="1"/>
          </p:cNvSpPr>
          <p:nvPr>
            <p:ph type="body" idx="1"/>
          </p:nvPr>
        </p:nvSpPr>
        <p:spPr>
          <a:xfrm>
            <a:off x="389775" y="1245724"/>
            <a:ext cx="5799755" cy="3057385"/>
          </a:xfrm>
          <a:prstGeom prst="rect">
            <a:avLst/>
          </a:prstGeom>
        </p:spPr>
        <p:txBody>
          <a:bodyPr spcFirstLastPara="1" wrap="square" lIns="91425" tIns="91425" rIns="91425" bIns="91425" anchor="t" anchorCtr="0">
            <a:noAutofit/>
          </a:bodyPr>
          <a:lstStyle/>
          <a:p>
            <a:pPr marL="101600" indent="0">
              <a:lnSpc>
                <a:spcPct val="107000"/>
              </a:lnSpc>
              <a:spcAft>
                <a:spcPts val="800"/>
              </a:spcAft>
              <a:buNone/>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Honey’s customer relationship consists 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Social media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Customer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Open Sans" panose="020B0606030504020204" pitchFamily="34" charset="0"/>
              <a:buChar char="•"/>
            </a:pP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8766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435"/>
        <p:cNvGrpSpPr/>
        <p:nvPr/>
      </p:nvGrpSpPr>
      <p:grpSpPr>
        <a:xfrm>
          <a:off x="0" y="0"/>
          <a:ext cx="0" cy="0"/>
          <a:chOff x="0" y="0"/>
          <a:chExt cx="0" cy="0"/>
        </a:xfrm>
      </p:grpSpPr>
      <p:sp>
        <p:nvSpPr>
          <p:cNvPr id="436" name="Google Shape;436;p40"/>
          <p:cNvSpPr txBox="1">
            <a:spLocks noGrp="1"/>
          </p:cNvSpPr>
          <p:nvPr>
            <p:ph type="ctrTitle"/>
          </p:nvPr>
        </p:nvSpPr>
        <p:spPr>
          <a:xfrm>
            <a:off x="314471" y="2288304"/>
            <a:ext cx="3522300" cy="2989800"/>
          </a:xfrm>
          <a:prstGeom prst="rect">
            <a:avLst/>
          </a:prstGeom>
        </p:spPr>
        <p:txBody>
          <a:bodyPr spcFirstLastPara="1" wrap="square" lIns="91425" tIns="91425" rIns="91425" bIns="91425" anchor="b" anchorCtr="0">
            <a:noAutofit/>
          </a:bodyPr>
          <a:lstStyle/>
          <a:p>
            <a:r>
              <a:rPr lang="en" sz="7200" dirty="0">
                <a:solidFill>
                  <a:srgbClr val="92D050"/>
                </a:solidFill>
              </a:rPr>
              <a:t>8.</a:t>
            </a:r>
            <a:br>
              <a:rPr lang="en" dirty="0"/>
            </a:br>
            <a:r>
              <a:rPr lang="en-US" b="1" dirty="0">
                <a:solidFill>
                  <a:schemeClr val="bg2"/>
                </a:solidFill>
                <a:effectLst/>
                <a:latin typeface="Open Sans" panose="020B0606030504020204" pitchFamily="34" charset="0"/>
                <a:ea typeface="Calibri" panose="020F0502020204030204" pitchFamily="34" charset="0"/>
                <a:cs typeface="Times New Roman" panose="02020603050405020304" pitchFamily="18" charset="0"/>
              </a:rPr>
              <a:t>Promotions, Collaborations and marketing strategies: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437" name="Google Shape;437;p40"/>
          <p:cNvSpPr txBox="1">
            <a:spLocks noGrp="1"/>
          </p:cNvSpPr>
          <p:nvPr>
            <p:ph type="subTitle" idx="1"/>
          </p:nvPr>
        </p:nvSpPr>
        <p:spPr>
          <a:xfrm>
            <a:off x="6312795" y="3509540"/>
            <a:ext cx="2325900" cy="103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bg1"/>
                </a:solidFill>
                <a:effectLst/>
                <a:latin typeface="Open Sans" panose="020B0606030504020204" pitchFamily="34" charset="0"/>
                <a:ea typeface="Calibri" panose="020F0502020204030204" pitchFamily="34" charset="0"/>
                <a:cs typeface="Times New Roman" panose="02020603050405020304" pitchFamily="18" charset="0"/>
              </a:rPr>
              <a:t>Promotions, Collaborations and marketing strategies used by the company</a:t>
            </a:r>
            <a:endParaRPr dirty="0">
              <a:solidFill>
                <a:schemeClr val="bg1"/>
              </a:solidFill>
            </a:endParaRPr>
          </a:p>
        </p:txBody>
      </p:sp>
      <p:grpSp>
        <p:nvGrpSpPr>
          <p:cNvPr id="4" name="Google Shape;824;p50"/>
          <p:cNvGrpSpPr/>
          <p:nvPr/>
        </p:nvGrpSpPr>
        <p:grpSpPr>
          <a:xfrm>
            <a:off x="439737" y="1082630"/>
            <a:ext cx="601661" cy="677228"/>
            <a:chOff x="5961125" y="1623900"/>
            <a:chExt cx="427450" cy="448175"/>
          </a:xfrm>
        </p:grpSpPr>
        <p:sp>
          <p:nvSpPr>
            <p:cNvPr id="5" name="Google Shape;825;p5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6;p5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7;p5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8;p5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9;p5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0;p5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1;p5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112144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34933" y="122464"/>
            <a:ext cx="6666962" cy="1094013"/>
          </a:xfrm>
          <a:prstGeom prst="rect">
            <a:avLst/>
          </a:prstGeom>
        </p:spPr>
        <p:txBody>
          <a:bodyPr spcFirstLastPara="1" wrap="square" lIns="91425" tIns="91425" rIns="91425" bIns="91425" anchor="b" anchorCtr="0">
            <a:noAutofit/>
          </a:bodyPr>
          <a:lstStyle/>
          <a:p>
            <a:pPr>
              <a:lnSpc>
                <a:spcPct val="107000"/>
              </a:lnSpc>
              <a:spcAft>
                <a:spcPts val="800"/>
              </a:spcAft>
            </a:pPr>
            <a:r>
              <a:rPr lang="en-US" sz="2000" b="1" dirty="0">
                <a:solidFill>
                  <a:schemeClr val="bg2"/>
                </a:solidFill>
                <a:effectLst/>
                <a:latin typeface="Open Sans" panose="020B0606030504020204" pitchFamily="34" charset="0"/>
                <a:ea typeface="Calibri" panose="020F0502020204030204" pitchFamily="34" charset="0"/>
                <a:cs typeface="Times New Roman" panose="02020603050405020304" pitchFamily="18" charset="0"/>
              </a:rPr>
              <a:t>Promotions, </a:t>
            </a:r>
            <a:r>
              <a:rPr lang="en-US" sz="2000" b="1" dirty="0">
                <a:solidFill>
                  <a:schemeClr val="accent2">
                    <a:lumMod val="60000"/>
                    <a:lumOff val="40000"/>
                  </a:schemeClr>
                </a:solidFill>
                <a:effectLst/>
                <a:latin typeface="Open Sans" panose="020B0606030504020204" pitchFamily="34" charset="0"/>
                <a:ea typeface="Calibri" panose="020F0502020204030204" pitchFamily="34" charset="0"/>
                <a:cs typeface="Times New Roman" panose="02020603050405020304" pitchFamily="18" charset="0"/>
              </a:rPr>
              <a:t>Collaborations</a:t>
            </a:r>
            <a:r>
              <a:rPr lang="en-US" sz="2000" b="1" dirty="0">
                <a:solidFill>
                  <a:schemeClr val="bg2"/>
                </a:solidFill>
                <a:effectLst/>
                <a:latin typeface="Open Sans" panose="020B0606030504020204" pitchFamily="34" charset="0"/>
                <a:ea typeface="Calibri" panose="020F0502020204030204" pitchFamily="34" charset="0"/>
                <a:cs typeface="Times New Roman" panose="02020603050405020304" pitchFamily="18" charset="0"/>
              </a:rPr>
              <a:t> and marketing strategies: </a:t>
            </a:r>
            <a:endParaRPr lang="en-IN"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5" name="Google Shape;125;p19"/>
          <p:cNvSpPr txBox="1">
            <a:spLocks noGrp="1"/>
          </p:cNvSpPr>
          <p:nvPr>
            <p:ph type="body" idx="1"/>
          </p:nvPr>
        </p:nvSpPr>
        <p:spPr>
          <a:xfrm>
            <a:off x="376852" y="1301559"/>
            <a:ext cx="7025043" cy="3645092"/>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Font typeface="Symbol" panose="05050102010706020507" pitchFamily="18" charset="2"/>
              <a:buChar char=""/>
            </a:pP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Marketing strategies of these compony are very simple most of them offer app or browser to use at free of cost which will help people to get perfect coupon for saving money or to get maximum discount</a:t>
            </a:r>
            <a:endParaRPr lang="en-IN"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spcAft>
                <a:spcPts val="800"/>
              </a:spcAft>
              <a:buFont typeface="Symbol" panose="05050102010706020507" pitchFamily="18" charset="2"/>
              <a:buChar char=""/>
            </a:pP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These all compony have a separate option on their website which is of their press media news appearance or any official statement they have released </a:t>
            </a:r>
            <a:endParaRPr lang="en-IN"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spcAft>
                <a:spcPts val="800"/>
              </a:spcAft>
              <a:buFont typeface="Symbol" panose="05050102010706020507" pitchFamily="18" charset="2"/>
              <a:buChar char=""/>
            </a:pP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All of them have their social media account which is actively used by them to connect with people and for advertisement</a:t>
            </a:r>
            <a:endParaRPr lang="en-IN"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spcAft>
                <a:spcPts val="800"/>
              </a:spcAft>
              <a:buFont typeface="Symbol" panose="05050102010706020507" pitchFamily="18" charset="2"/>
              <a:buChar char=""/>
            </a:pPr>
            <a:r>
              <a:rPr lang="en-US" sz="1200" b="1" i="1" u="sng"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Honey</a:t>
            </a: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offers honey gold membership it contain Honey offers a </a:t>
            </a:r>
            <a:r>
              <a:rPr lang="en-US" sz="12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free rewards program</a:t>
            </a:r>
            <a:r>
              <a:rPr lang="en-US"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for all users known as Honey Gold. With Honey Gold, users can earn rewards when shopping at more than 5,500 retailers like Home Depot, Apple and Microsoft. They can then redeem rewards for gift cards at merchants like Chipotle, Sephora and Nordstrom</a:t>
            </a:r>
            <a:endParaRPr lang="en-IN" sz="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101600" lvl="0" indent="0">
              <a:buNone/>
            </a:pPr>
            <a:endParaRPr lang="en-US" sz="1400" dirty="0"/>
          </a:p>
          <a:p>
            <a:pPr lvl="0"/>
            <a:endParaRPr lang="en-US" sz="1400"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10" name="Google Shape;812;p50"/>
          <p:cNvGrpSpPr/>
          <p:nvPr/>
        </p:nvGrpSpPr>
        <p:grpSpPr>
          <a:xfrm>
            <a:off x="345686" y="445227"/>
            <a:ext cx="389247" cy="585723"/>
            <a:chOff x="3979850" y="1598950"/>
            <a:chExt cx="356825" cy="505375"/>
          </a:xfrm>
        </p:grpSpPr>
        <p:sp>
          <p:nvSpPr>
            <p:cNvPr id="11" name="Google Shape;813;p5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4;p5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8007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rgbClr val="FFC000"/>
                </a:solidFill>
              </a:rPr>
              <a:t>9. </a:t>
            </a:r>
            <a:br>
              <a:rPr lang="en-IN" dirty="0"/>
            </a:br>
            <a:r>
              <a:rPr lang="en-IN" dirty="0"/>
              <a:t>PRODUCT PORTFOLIO</a:t>
            </a:r>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p:txBody>
          <a:bodyPr/>
          <a:lstStyle/>
          <a:p>
            <a:r>
              <a:rPr lang="en-US" dirty="0"/>
              <a:t>What is the Product Portfolio?</a:t>
            </a:r>
            <a:endParaRPr lang="en-IN" dirty="0"/>
          </a:p>
        </p:txBody>
      </p:sp>
    </p:spTree>
    <p:extLst>
      <p:ext uri="{BB962C8B-B14F-4D97-AF65-F5344CB8AC3E}">
        <p14:creationId xmlns:p14="http://schemas.microsoft.com/office/powerpoint/2010/main" val="269771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3F51B5"/>
                </a:solidFill>
              </a:rPr>
              <a:t>Product</a:t>
            </a:r>
            <a:r>
              <a:rPr lang="en-US" dirty="0">
                <a:solidFill>
                  <a:srgbClr val="2196F3"/>
                </a:solidFill>
              </a:rPr>
              <a:t> </a:t>
            </a:r>
            <a:r>
              <a:rPr lang="en-US" dirty="0">
                <a:solidFill>
                  <a:schemeClr val="bg2"/>
                </a:solidFill>
              </a:rPr>
              <a:t>Portfolio</a:t>
            </a:r>
            <a:endParaRPr dirty="0">
              <a:solidFill>
                <a:schemeClr val="bg2"/>
              </a:solidFill>
            </a:endParaRPr>
          </a:p>
        </p:txBody>
      </p:sp>
      <p:sp>
        <p:nvSpPr>
          <p:cNvPr id="125" name="Google Shape;125;p19"/>
          <p:cNvSpPr txBox="1">
            <a:spLocks noGrp="1"/>
          </p:cNvSpPr>
          <p:nvPr>
            <p:ph type="body" idx="1"/>
          </p:nvPr>
        </p:nvSpPr>
        <p:spPr>
          <a:xfrm>
            <a:off x="220437" y="983809"/>
            <a:ext cx="7249884" cy="4078048"/>
          </a:xfrm>
          <a:prstGeom prst="rect">
            <a:avLst/>
          </a:prstGeom>
        </p:spPr>
        <p:txBody>
          <a:bodyPr spcFirstLastPara="1" wrap="square" lIns="91425" tIns="91425" rIns="91425" bIns="91425" anchor="t" anchorCtr="0">
            <a:noAutofit/>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latin typeface="Open Sans" panose="020B0606030504020204" pitchFamily="34" charset="0"/>
                <a:ea typeface="Calibri" panose="020F0502020204030204" pitchFamily="34" charset="0"/>
                <a:cs typeface="Times New Roman" panose="02020603050405020304" pitchFamily="18" charset="0"/>
              </a:rPr>
              <a:t>It mainly offers discount coupons. </a:t>
            </a:r>
            <a:endPar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latin typeface="Open Sans" panose="020B0606030504020204" pitchFamily="34" charset="0"/>
                <a:ea typeface="Calibri" panose="020F0502020204030204" pitchFamily="34" charset="0"/>
                <a:cs typeface="Times New Roman" panose="02020603050405020304" pitchFamily="18" charset="0"/>
              </a:rPr>
              <a:t>Other than that it has price history and price drop alerts feature to offer which is attractive for the user</a:t>
            </a:r>
            <a:endPar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latin typeface="Open Sans" panose="020B0606030504020204" pitchFamily="34" charset="0"/>
                <a:ea typeface="Calibri" panose="020F0502020204030204" pitchFamily="34" charset="0"/>
                <a:cs typeface="Times New Roman" panose="02020603050405020304" pitchFamily="18" charset="0"/>
              </a:rPr>
              <a:t>Honey Gold- When a user uses it’s service, gets some gold coin, which can be later redeemed to gift cards of certain amounts.</a:t>
            </a:r>
            <a:endPar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1600" lvl="0" indent="0">
              <a:buNone/>
            </a:pP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322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FFC107"/>
                </a:solidFill>
              </a:rPr>
              <a:t>1.</a:t>
            </a:r>
          </a:p>
          <a:p>
            <a:pPr marL="0" lvl="0" indent="0" algn="l" rtl="0">
              <a:spcBef>
                <a:spcPts val="0"/>
              </a:spcBef>
              <a:spcAft>
                <a:spcPts val="0"/>
              </a:spcAft>
              <a:buNone/>
            </a:pPr>
            <a:r>
              <a:rPr lang="en" dirty="0"/>
              <a:t>INTRODUCTION</a:t>
            </a:r>
            <a:endParaRPr dirty="0"/>
          </a:p>
        </p:txBody>
      </p:sp>
      <p:sp>
        <p:nvSpPr>
          <p:cNvPr id="112" name="Google Shape;112;p17"/>
          <p:cNvSpPr txBox="1">
            <a:spLocks noGrp="1"/>
          </p:cNvSpPr>
          <p:nvPr>
            <p:ph type="subTitle" idx="1"/>
          </p:nvPr>
        </p:nvSpPr>
        <p:spPr>
          <a:xfrm>
            <a:off x="6724950" y="3265699"/>
            <a:ext cx="1906200" cy="137887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Let’s start with a brief description of the company</a:t>
            </a:r>
            <a:endParaRPr dirty="0"/>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5" name="Google Shape;729;p50"/>
          <p:cNvGrpSpPr/>
          <p:nvPr/>
        </p:nvGrpSpPr>
        <p:grpSpPr>
          <a:xfrm>
            <a:off x="648300" y="2096505"/>
            <a:ext cx="437857" cy="545095"/>
            <a:chOff x="590250" y="244200"/>
            <a:chExt cx="407975" cy="532175"/>
          </a:xfrm>
        </p:grpSpPr>
        <p:sp>
          <p:nvSpPr>
            <p:cNvPr id="6" name="Google Shape;730;p5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7" name="Google Shape;731;p5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8" name="Google Shape;732;p5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9" name="Google Shape;733;p5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 name="Google Shape;734;p5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735;p5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 name="Google Shape;736;p5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3" name="Google Shape;737;p5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4" name="Google Shape;738;p5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 name="Google Shape;739;p5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6" name="Google Shape;740;p5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7" name="Google Shape;741;p5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8" name="Google Shape;742;p5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9" name="Google Shape;743;p5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rgbClr val="E91E63"/>
                </a:solidFill>
              </a:rPr>
              <a:t>10.</a:t>
            </a:r>
            <a:br>
              <a:rPr lang="en-IN" sz="7200" dirty="0">
                <a:solidFill>
                  <a:srgbClr val="E91E63"/>
                </a:solidFill>
              </a:rPr>
            </a:br>
            <a:r>
              <a:rPr lang="en-IN" sz="3200" b="1" dirty="0">
                <a:solidFill>
                  <a:schemeClr val="bg2"/>
                </a:solidFill>
                <a:effectLst/>
                <a:latin typeface="Open Sans" panose="020B0606030504020204" pitchFamily="34" charset="0"/>
                <a:ea typeface="Calibri" panose="020F0502020204030204" pitchFamily="34" charset="0"/>
              </a:rPr>
              <a:t>DETAILED SWOT ANALYSIS</a:t>
            </a:r>
            <a:endParaRPr lang="en-IN" sz="3200" dirty="0">
              <a:solidFill>
                <a:schemeClr val="bg2"/>
              </a:solidFill>
            </a:endParaRPr>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a:xfrm>
            <a:off x="5829300" y="3649421"/>
            <a:ext cx="2793686" cy="1031700"/>
          </a:xfrm>
        </p:spPr>
        <p:txBody>
          <a:bodyPr/>
          <a:lstStyle/>
          <a:p>
            <a:r>
              <a:rPr lang="en-US" dirty="0"/>
              <a:t>Detailed SWOT(</a:t>
            </a:r>
            <a:r>
              <a:rPr lang="en-US" sz="1800" b="0" i="0" u="none" strike="noStrike" dirty="0">
                <a:solidFill>
                  <a:schemeClr val="bg1"/>
                </a:solidFill>
                <a:effectLst/>
                <a:latin typeface="Arial" panose="020B0604020202020204" pitchFamily="34" charset="0"/>
              </a:rPr>
              <a:t>Strength, Weakness, Opportunities and Threat) analysis </a:t>
            </a:r>
          </a:p>
          <a:p>
            <a:endParaRPr lang="en-IN" dirty="0"/>
          </a:p>
        </p:txBody>
      </p:sp>
    </p:spTree>
    <p:extLst>
      <p:ext uri="{BB962C8B-B14F-4D97-AF65-F5344CB8AC3E}">
        <p14:creationId xmlns:p14="http://schemas.microsoft.com/office/powerpoint/2010/main" val="3710902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99832"/>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69432" y="163237"/>
            <a:ext cx="5799755" cy="517479"/>
          </a:xfrm>
          <a:prstGeom prst="rect">
            <a:avLst/>
          </a:prstGeom>
        </p:spPr>
        <p:txBody>
          <a:bodyPr spcFirstLastPara="1" wrap="square" lIns="91425" tIns="91425" rIns="91425" bIns="91425" anchor="b" anchorCtr="0">
            <a:noAutofit/>
          </a:bodyPr>
          <a:lstStyle/>
          <a:p>
            <a:pPr lvl="0"/>
            <a:r>
              <a:rPr lang="en-US" dirty="0">
                <a:solidFill>
                  <a:srgbClr val="699832"/>
                </a:solidFill>
              </a:rPr>
              <a:t>Detailed</a:t>
            </a:r>
            <a:r>
              <a:rPr lang="en-US" dirty="0">
                <a:solidFill>
                  <a:srgbClr val="2196F3"/>
                </a:solidFill>
              </a:rPr>
              <a:t> </a:t>
            </a:r>
            <a:r>
              <a:rPr lang="en-US" dirty="0">
                <a:solidFill>
                  <a:schemeClr val="bg2"/>
                </a:solidFill>
              </a:rPr>
              <a:t>SWOT</a:t>
            </a:r>
            <a:endParaRPr dirty="0">
              <a:solidFill>
                <a:schemeClr val="bg2"/>
              </a:solidFill>
            </a:endParaRPr>
          </a:p>
        </p:txBody>
      </p:sp>
      <p:sp>
        <p:nvSpPr>
          <p:cNvPr id="125" name="Google Shape;125;p19"/>
          <p:cNvSpPr txBox="1">
            <a:spLocks noGrp="1"/>
          </p:cNvSpPr>
          <p:nvPr>
            <p:ph type="body" idx="1"/>
          </p:nvPr>
        </p:nvSpPr>
        <p:spPr>
          <a:xfrm>
            <a:off x="163287" y="646528"/>
            <a:ext cx="7772399" cy="4431657"/>
          </a:xfrm>
          <a:prstGeom prst="rect">
            <a:avLst/>
          </a:prstGeom>
        </p:spPr>
        <p:txBody>
          <a:bodyPr spcFirstLastPara="1" wrap="square" lIns="91425" tIns="91425" rIns="91425" bIns="91425" anchor="t" anchorCtr="0">
            <a:noAutofit/>
          </a:bodyPr>
          <a:lstStyle/>
          <a:p>
            <a:pPr marL="101600" indent="0">
              <a:buNone/>
            </a:pPr>
            <a:r>
              <a:rPr lang="en-IN" sz="1600" b="1" dirty="0">
                <a:solidFill>
                  <a:srgbClr val="000000"/>
                </a:solidFill>
                <a:effectLst/>
                <a:latin typeface="Open Sans" panose="020B0606030504020204" pitchFamily="34" charset="0"/>
                <a:ea typeface="Times New Roman" panose="02020603050405020304" pitchFamily="18" charset="0"/>
              </a:rPr>
              <a:t>Honey’s Strengths</a:t>
            </a:r>
            <a:endParaRPr lang="en-IN" sz="1600" b="1" dirty="0">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IN"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Free for end 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Owned by a giant </a:t>
            </a:r>
            <a:r>
              <a:rPr lang="en-IN" sz="11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Paypal</a:t>
            </a:r>
            <a:r>
              <a:rPr lang="en-IN"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which gives edge over new entrants and </a:t>
            </a:r>
            <a:r>
              <a:rPr lang="en-IN" sz="11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startups</a:t>
            </a:r>
            <a:r>
              <a:rPr lang="en-IN"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Huge </a:t>
            </a:r>
            <a:r>
              <a:rPr lang="en-IN" sz="11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userbase</a:t>
            </a:r>
            <a:r>
              <a:rPr lang="en-IN"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of 17 million user and foot print over 1000s of online stores.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100" spc="10" dirty="0">
                <a:solidFill>
                  <a:srgbClr val="1A1A1A"/>
                </a:solidFill>
                <a:effectLst/>
                <a:latin typeface="Open Sans" panose="020B0606030504020204" pitchFamily="34" charset="0"/>
                <a:ea typeface="Calibri" panose="020F0502020204030204" pitchFamily="34" charset="0"/>
                <a:cs typeface="Times New Roman" panose="02020603050405020304" pitchFamily="18" charset="0"/>
              </a:rPr>
              <a:t>Unique Feature in Honey mobile app, where consumers can add items from different retailers to their cart and pay for them all at once. That has been something that nobody in retail has solved yet.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1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Initially launched for Chrome but recently introduced for Microsoft Edge, Safari, Firefox, and Opera. And also applications launched on Google play store as well as apple app store.</a:t>
            </a:r>
            <a:endParaRPr lang="en-IN"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buNone/>
            </a:pPr>
            <a:r>
              <a:rPr lang="en-IN" sz="1600" b="1" dirty="0">
                <a:solidFill>
                  <a:srgbClr val="000000"/>
                </a:solidFill>
                <a:effectLst/>
                <a:latin typeface="Open Sans" panose="020B0606030504020204" pitchFamily="34" charset="0"/>
                <a:ea typeface="Times New Roman" panose="02020603050405020304" pitchFamily="18" charset="0"/>
              </a:rPr>
              <a:t>Honey’s Weaknesses</a:t>
            </a:r>
            <a:endParaRPr lang="en-IN" sz="1600" b="1" dirty="0">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IN" sz="12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Brand Recognition</a:t>
            </a:r>
            <a:r>
              <a:rPr lang="en-IN" sz="1100" b="1"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t>
            </a:r>
            <a:r>
              <a:rPr lang="en-IN" sz="1100" b="1" dirty="0">
                <a:latin typeface="Calibri" panose="020F0502020204030204" pitchFamily="34" charset="0"/>
                <a:ea typeface="Times New Roman" panose="02020603050405020304" pitchFamily="18" charset="0"/>
                <a:cs typeface="Times New Roman" panose="02020603050405020304" pitchFamily="18" charset="0"/>
              </a:rPr>
              <a:t>  </a:t>
            </a:r>
            <a:r>
              <a:rPr lang="en-IN" sz="1100" dirty="0">
                <a:solidFill>
                  <a:srgbClr val="000000"/>
                </a:solidFill>
                <a:latin typeface="Open Sans" panose="020B0606030504020204" pitchFamily="34" charset="0"/>
                <a:ea typeface="Times New Roman" panose="02020603050405020304" pitchFamily="18" charset="0"/>
                <a:cs typeface="Times New Roman" panose="02020603050405020304" pitchFamily="18" charset="0"/>
              </a:rPr>
              <a:t>Yet to gain expected popularity in countries like India China and Indonesia where local players like </a:t>
            </a:r>
            <a:r>
              <a:rPr lang="en-IN" sz="1100" b="1" dirty="0" err="1">
                <a:solidFill>
                  <a:srgbClr val="000000"/>
                </a:solidFill>
                <a:latin typeface="Open Sans" panose="020B0606030504020204" pitchFamily="34" charset="0"/>
                <a:ea typeface="Calibri" panose="020F0502020204030204" pitchFamily="34" charset="0"/>
                <a:cs typeface="Times New Roman" panose="02020603050405020304" pitchFamily="18" charset="0"/>
              </a:rPr>
              <a:t>Brthe</a:t>
            </a:r>
            <a:r>
              <a:rPr lang="en-IN" sz="1100" b="1" dirty="0">
                <a:solidFill>
                  <a:srgbClr val="000000"/>
                </a:solidFill>
                <a:latin typeface="Open Sans" panose="020B0606030504020204" pitchFamily="34" charset="0"/>
                <a:ea typeface="Calibri" panose="020F0502020204030204" pitchFamily="34" charset="0"/>
                <a:cs typeface="Times New Roman" panose="02020603050405020304" pitchFamily="18" charset="0"/>
              </a:rPr>
              <a:t> (India) , </a:t>
            </a:r>
            <a:r>
              <a:rPr lang="en-IN" sz="1100" b="1" dirty="0" err="1">
                <a:solidFill>
                  <a:srgbClr val="000000"/>
                </a:solidFill>
                <a:latin typeface="Open Sans" panose="020B0606030504020204" pitchFamily="34" charset="0"/>
                <a:ea typeface="Calibri" panose="020F0502020204030204" pitchFamily="34" charset="0"/>
                <a:cs typeface="Times New Roman" panose="02020603050405020304" pitchFamily="18" charset="0"/>
              </a:rPr>
              <a:t>Weipinhui</a:t>
            </a:r>
            <a:r>
              <a:rPr lang="en-IN" sz="1100" b="1" dirty="0">
                <a:solidFill>
                  <a:srgbClr val="000000"/>
                </a:solidFill>
                <a:latin typeface="Open Sans" panose="020B0606030504020204" pitchFamily="34" charset="0"/>
                <a:ea typeface="Calibri" panose="020F0502020204030204" pitchFamily="34" charset="0"/>
                <a:cs typeface="Times New Roman" panose="02020603050405020304" pitchFamily="18" charset="0"/>
              </a:rPr>
              <a:t>(</a:t>
            </a:r>
            <a:r>
              <a:rPr lang="en-IN" sz="1100" b="1" dirty="0">
                <a:solidFill>
                  <a:schemeClr val="tx2">
                    <a:lumMod val="10000"/>
                  </a:schemeClr>
                </a:solidFill>
                <a:latin typeface="Open Sans" panose="020B0606030504020204" pitchFamily="34" charset="0"/>
                <a:ea typeface="Calibri" panose="020F0502020204030204" pitchFamily="34" charset="0"/>
                <a:cs typeface="Times New Roman" panose="02020603050405020304" pitchFamily="18" charset="0"/>
              </a:rPr>
              <a:t>China)</a:t>
            </a:r>
            <a:r>
              <a:rPr lang="en-IN" sz="1100" dirty="0">
                <a:solidFill>
                  <a:schemeClr val="tx2">
                    <a:lumMod val="10000"/>
                  </a:schemeClr>
                </a:solidFill>
                <a:latin typeface="Open Sans" panose="020B0606030504020204" pitchFamily="34" charset="0"/>
                <a:ea typeface="Calibri" panose="020F0502020204030204" pitchFamily="34" charset="0"/>
                <a:cs typeface="Times New Roman" panose="02020603050405020304" pitchFamily="18" charset="0"/>
              </a:rPr>
              <a:t>, </a:t>
            </a:r>
            <a:r>
              <a:rPr lang="en-IN" sz="1100" b="1" spc="10" dirty="0" err="1">
                <a:solidFill>
                  <a:schemeClr val="tx2">
                    <a:lumMod val="10000"/>
                  </a:schemeClr>
                </a:solidFill>
                <a:latin typeface="Open Sans" panose="020B0606030504020204" pitchFamily="34" charset="0"/>
                <a:ea typeface="Calibri" panose="020F0502020204030204" pitchFamily="34" charset="0"/>
                <a:cs typeface="Times New Roman" panose="02020603050405020304" pitchFamily="18" charset="0"/>
              </a:rPr>
              <a:t>Ralali</a:t>
            </a:r>
            <a:r>
              <a:rPr lang="en-IN" sz="1100" b="1">
                <a:solidFill>
                  <a:schemeClr val="tx2">
                    <a:lumMod val="10000"/>
                  </a:schemeClr>
                </a:solidFill>
                <a:latin typeface="Open Sans" panose="020B0606030504020204" pitchFamily="34" charset="0"/>
                <a:ea typeface="Calibri" panose="020F0502020204030204" pitchFamily="34" charset="0"/>
                <a:cs typeface="Times New Roman" panose="02020603050405020304" pitchFamily="18" charset="0"/>
              </a:rPr>
              <a:t>(Indonesia</a:t>
            </a:r>
            <a:r>
              <a:rPr lang="en-IN" sz="1100" b="1">
                <a:latin typeface="Open Sans" panose="020B0606030504020204" pitchFamily="34" charset="0"/>
                <a:ea typeface="Calibri" panose="020F0502020204030204" pitchFamily="34" charset="0"/>
                <a:cs typeface="Times New Roman" panose="02020603050405020304" pitchFamily="18" charset="0"/>
              </a:rPr>
              <a:t>) </a:t>
            </a:r>
            <a:r>
              <a:rPr lang="en-IN" sz="1100">
                <a:solidFill>
                  <a:srgbClr val="000000"/>
                </a:solidFill>
                <a:latin typeface="Open Sans" panose="020B0606030504020204" pitchFamily="34" charset="0"/>
                <a:ea typeface="Times New Roman" panose="02020603050405020304" pitchFamily="18" charset="0"/>
                <a:cs typeface="Times New Roman" panose="02020603050405020304" pitchFamily="18" charset="0"/>
              </a:rPr>
              <a:t>are comparatively more popular in their home location.</a:t>
            </a:r>
            <a:endParaRPr lang="en-IN" sz="11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Arial" panose="020B0604020202020204" pitchFamily="34" charset="0"/>
              <a:buChar char="•"/>
            </a:pPr>
            <a:r>
              <a:rPr lang="en-IN" sz="1200" b="1" spc="-60" dirty="0">
                <a:solidFill>
                  <a:srgbClr val="0C0C0C"/>
                </a:solidFill>
                <a:effectLst/>
                <a:latin typeface="Open Sans" panose="020B0606030504020204" pitchFamily="34" charset="0"/>
                <a:ea typeface="Calibri" panose="020F0502020204030204" pitchFamily="34" charset="0"/>
                <a:cs typeface="Times New Roman" panose="02020603050405020304" pitchFamily="18" charset="0"/>
              </a:rPr>
              <a:t>Tough Competitions:</a:t>
            </a:r>
            <a:r>
              <a:rPr lang="en-IN" sz="1200" b="1" dirty="0">
                <a:latin typeface="Calibri" panose="020F0502020204030204" pitchFamily="34" charset="0"/>
                <a:ea typeface="Calibri" panose="020F0502020204030204" pitchFamily="34" charset="0"/>
                <a:cs typeface="Times New Roman" panose="02020603050405020304" pitchFamily="18" charset="0"/>
              </a:rPr>
              <a:t>   </a:t>
            </a:r>
            <a:r>
              <a:rPr lang="en-IN" sz="1100" spc="-60" dirty="0">
                <a:solidFill>
                  <a:srgbClr val="0C0C0C"/>
                </a:solidFill>
                <a:effectLst/>
                <a:latin typeface="Open Sans" panose="020B0606030504020204" pitchFamily="34" charset="0"/>
                <a:ea typeface="Calibri" panose="020F0502020204030204" pitchFamily="34" charset="0"/>
              </a:rPr>
              <a:t>Other Competitors like Capital One Shopping (formerly </a:t>
            </a:r>
            <a:r>
              <a:rPr lang="en-IN" sz="1100" spc="-60" dirty="0" err="1">
                <a:solidFill>
                  <a:srgbClr val="0C0C0C"/>
                </a:solidFill>
                <a:effectLst/>
                <a:latin typeface="Open Sans" panose="020B0606030504020204" pitchFamily="34" charset="0"/>
                <a:ea typeface="Calibri" panose="020F0502020204030204" pitchFamily="34" charset="0"/>
              </a:rPr>
              <a:t>WikiBuy</a:t>
            </a:r>
            <a:r>
              <a:rPr lang="en-IN" sz="1100" spc="-60" dirty="0">
                <a:solidFill>
                  <a:srgbClr val="0C0C0C"/>
                </a:solidFill>
                <a:effectLst/>
                <a:latin typeface="Open Sans" panose="020B0606030504020204" pitchFamily="34" charset="0"/>
                <a:ea typeface="Calibri" panose="020F0502020204030204" pitchFamily="34" charset="0"/>
              </a:rPr>
              <a:t>) by </a:t>
            </a:r>
            <a:r>
              <a:rPr lang="en-IN" sz="1100" dirty="0">
                <a:solidFill>
                  <a:srgbClr val="2C2C2C"/>
                </a:solidFill>
                <a:effectLst/>
                <a:latin typeface="Open Sans" panose="020B0606030504020204" pitchFamily="34" charset="0"/>
                <a:ea typeface="Calibri" panose="020F0502020204030204" pitchFamily="34" charset="0"/>
              </a:rPr>
              <a:t>Capital One &amp; </a:t>
            </a:r>
            <a:r>
              <a:rPr lang="en-IN" sz="1100" b="1" spc="-25" dirty="0">
                <a:solidFill>
                  <a:srgbClr val="0C0C0C"/>
                </a:solidFill>
                <a:effectLst/>
                <a:latin typeface="Open Sans" panose="020B0606030504020204" pitchFamily="34" charset="0"/>
                <a:ea typeface="Calibri" panose="020F0502020204030204" pitchFamily="34" charset="0"/>
              </a:rPr>
              <a:t>Karma </a:t>
            </a:r>
            <a:r>
              <a:rPr lang="en-IN" sz="1100" spc="-25" dirty="0">
                <a:solidFill>
                  <a:srgbClr val="0C0C0C"/>
                </a:solidFill>
                <a:effectLst/>
                <a:latin typeface="Open Sans" panose="020B0606030504020204" pitchFamily="34" charset="0"/>
                <a:ea typeface="Calibri" panose="020F0502020204030204" pitchFamily="34" charset="0"/>
              </a:rPr>
              <a:t>also giving tough competition with some unique feature </a:t>
            </a:r>
            <a:r>
              <a:rPr lang="en-IN" sz="1100" dirty="0">
                <a:solidFill>
                  <a:srgbClr val="000000"/>
                </a:solidFill>
                <a:effectLst/>
                <a:latin typeface="Open Sans" panose="020B0606030504020204" pitchFamily="34" charset="0"/>
                <a:ea typeface="Calibri" panose="020F0502020204030204" pitchFamily="34" charset="0"/>
              </a:rPr>
              <a:t>Karma has predictive analytics bot which helps consumers make better shopping decisions prior to purchase, whether by opting for a better price, applying coupons, or letting you know to wait until the price drops even more.</a:t>
            </a:r>
            <a:endParaRPr lang="en-US" sz="1100"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21" name="Google Shape;893;p50"/>
          <p:cNvGrpSpPr/>
          <p:nvPr/>
        </p:nvGrpSpPr>
        <p:grpSpPr>
          <a:xfrm>
            <a:off x="220437" y="16323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5219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69432" y="163237"/>
            <a:ext cx="5799755" cy="517479"/>
          </a:xfrm>
          <a:prstGeom prst="rect">
            <a:avLst/>
          </a:prstGeom>
        </p:spPr>
        <p:txBody>
          <a:bodyPr spcFirstLastPara="1" wrap="square" lIns="91425" tIns="91425" rIns="91425" bIns="91425" anchor="b" anchorCtr="0">
            <a:noAutofit/>
          </a:bodyPr>
          <a:lstStyle/>
          <a:p>
            <a:pPr lvl="0"/>
            <a:r>
              <a:rPr lang="en-US" dirty="0">
                <a:solidFill>
                  <a:srgbClr val="00BCD4"/>
                </a:solidFill>
              </a:rPr>
              <a:t>Detailed</a:t>
            </a:r>
            <a:r>
              <a:rPr lang="en-US" dirty="0">
                <a:solidFill>
                  <a:srgbClr val="2196F3"/>
                </a:solidFill>
              </a:rPr>
              <a:t> </a:t>
            </a:r>
            <a:r>
              <a:rPr lang="en-US" dirty="0">
                <a:solidFill>
                  <a:schemeClr val="bg2"/>
                </a:solidFill>
              </a:rPr>
              <a:t>SWOT</a:t>
            </a:r>
            <a:endParaRPr dirty="0">
              <a:solidFill>
                <a:schemeClr val="bg2"/>
              </a:solidFill>
            </a:endParaRPr>
          </a:p>
        </p:txBody>
      </p:sp>
      <p:sp>
        <p:nvSpPr>
          <p:cNvPr id="125" name="Google Shape;125;p19"/>
          <p:cNvSpPr txBox="1">
            <a:spLocks noGrp="1"/>
          </p:cNvSpPr>
          <p:nvPr>
            <p:ph type="body" idx="1"/>
          </p:nvPr>
        </p:nvSpPr>
        <p:spPr>
          <a:xfrm>
            <a:off x="163288" y="646528"/>
            <a:ext cx="7413170" cy="4431657"/>
          </a:xfrm>
          <a:prstGeom prst="rect">
            <a:avLst/>
          </a:prstGeom>
        </p:spPr>
        <p:txBody>
          <a:bodyPr spcFirstLastPara="1" wrap="square" lIns="91425" tIns="91425" rIns="91425" bIns="91425" anchor="t" anchorCtr="0">
            <a:noAutofit/>
          </a:bodyPr>
          <a:lstStyle/>
          <a:p>
            <a:pPr marL="101600" indent="0">
              <a:buNone/>
            </a:pPr>
            <a:r>
              <a:rPr lang="en-IN" sz="1800" b="1" dirty="0">
                <a:solidFill>
                  <a:srgbClr val="000000"/>
                </a:solidFill>
                <a:effectLst/>
                <a:latin typeface="Open Sans" panose="020B0606030504020204" pitchFamily="34" charset="0"/>
                <a:ea typeface="Times New Roman" panose="02020603050405020304" pitchFamily="18" charset="0"/>
              </a:rPr>
              <a:t>Honey’s Opportunities</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IN" sz="13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Integration in </a:t>
            </a:r>
            <a:r>
              <a:rPr lang="en-IN" sz="1300" b="1"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Paypal</a:t>
            </a:r>
            <a:r>
              <a:rPr lang="en-IN" sz="13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payment interface</a:t>
            </a:r>
            <a:r>
              <a:rPr lang="en-IN" sz="13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a:t>
            </a:r>
            <a:r>
              <a:rPr lang="en-IN" sz="1300" dirty="0">
                <a:latin typeface="Calibri" panose="020F0502020204030204" pitchFamily="34" charset="0"/>
                <a:ea typeface="Calibri" panose="020F0502020204030204" pitchFamily="34" charset="0"/>
                <a:cs typeface="Times New Roman" panose="02020603050405020304" pitchFamily="18" charset="0"/>
              </a:rPr>
              <a:t> </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We can soon witness the integration of coupons with payment apps. Cashback, rewards, and loyalty programs will be accessible in PayPal wallet.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300" b="1" kern="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New User Acquisition:</a:t>
            </a:r>
            <a:r>
              <a:rPr lang="en-IN" sz="1300" b="1" dirty="0">
                <a:latin typeface="Calibri" panose="020F0502020204030204" pitchFamily="34" charset="0"/>
                <a:ea typeface="Times New Roman" panose="02020603050405020304" pitchFamily="18" charset="0"/>
                <a:cs typeface="Times New Roman" panose="02020603050405020304" pitchFamily="18" charset="0"/>
              </a:rPr>
              <a:t>  </a:t>
            </a:r>
            <a:r>
              <a:rPr lang="en-IN" sz="1200" kern="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Access to </a:t>
            </a:r>
            <a:r>
              <a:rPr lang="en-IN" sz="1200" kern="1800" dirty="0" err="1">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Paypal’s</a:t>
            </a:r>
            <a:r>
              <a:rPr lang="en-IN" sz="1200" kern="1800" dirty="0">
                <a:solidFill>
                  <a:srgbClr val="000000"/>
                </a:solidFill>
                <a:effectLst/>
                <a:latin typeface="Open Sans" panose="020B0606030504020204" pitchFamily="34" charset="0"/>
                <a:ea typeface="Times New Roman" panose="02020603050405020304" pitchFamily="18" charset="0"/>
                <a:cs typeface="Times New Roman" panose="02020603050405020304" pitchFamily="18" charset="0"/>
              </a:rPr>
              <a:t> 300 million user base including huge number of Merchants. </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It can extend its services to more countries. Honey can attract more users through marketing.</a:t>
            </a:r>
          </a:p>
          <a:p>
            <a:pPr marL="0" lvl="0" indent="0">
              <a:lnSpc>
                <a:spcPct val="115000"/>
              </a:lnSpc>
              <a:buNone/>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IN" sz="1800" b="1" dirty="0">
                <a:solidFill>
                  <a:srgbClr val="000000"/>
                </a:solidFill>
                <a:effectLst/>
                <a:latin typeface="Open Sans" panose="020B0606030504020204" pitchFamily="34" charset="0"/>
                <a:ea typeface="Times New Roman" panose="02020603050405020304" pitchFamily="18" charset="0"/>
              </a:rPr>
              <a:t>Honey’s Threats</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15000"/>
              </a:lnSpc>
              <a:buFont typeface="Arial" panose="020B0604020202020204" pitchFamily="34" charset="0"/>
              <a:buChar char="•"/>
            </a:pPr>
            <a:r>
              <a:rPr lang="en-IN" sz="13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From Tech-Giants:</a:t>
            </a:r>
            <a:r>
              <a:rPr lang="en-IN" sz="1300" b="1" dirty="0">
                <a:latin typeface="Calibri" panose="020F0502020204030204" pitchFamily="34" charset="0"/>
                <a:ea typeface="Calibri" panose="020F0502020204030204" pitchFamily="34" charset="0"/>
                <a:cs typeface="Times New Roman" panose="02020603050405020304" pitchFamily="18" charset="0"/>
              </a:rPr>
              <a:t>  </a:t>
            </a:r>
            <a:r>
              <a:rPr lang="en-IN" sz="1200" dirty="0">
                <a:solidFill>
                  <a:srgbClr val="000000"/>
                </a:solidFill>
                <a:latin typeface="Open Sans" panose="020B0606030504020204" pitchFamily="34" charset="0"/>
                <a:ea typeface="Calibri" panose="020F0502020204030204" pitchFamily="34" charset="0"/>
                <a:cs typeface="Times New Roman" panose="02020603050405020304" pitchFamily="18" charset="0"/>
              </a:rPr>
              <a:t>L</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ike </a:t>
            </a: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Amazon</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and </a:t>
            </a: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Google</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who has already become challenger to </a:t>
            </a:r>
            <a:r>
              <a:rPr lang="en-IN"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Paypal</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as well with their own payment service. Google Shopping and Amazon Assistance also helps with Coupon and can softly restrict Honey on their platform.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1300" b="1" dirty="0">
                <a:solidFill>
                  <a:srgbClr val="000000"/>
                </a:solidFill>
                <a:effectLst/>
                <a:latin typeface="Open Sans" panose="020B0606030504020204" pitchFamily="34" charset="0"/>
                <a:ea typeface="Times New Roman" panose="02020603050405020304" pitchFamily="18" charset="0"/>
              </a:rPr>
              <a:t>Misinformation:  </a:t>
            </a:r>
            <a:r>
              <a:rPr lang="en-IN" sz="1200" dirty="0">
                <a:solidFill>
                  <a:srgbClr val="000000"/>
                </a:solidFill>
                <a:effectLst/>
                <a:latin typeface="Open Sans" panose="020B0606030504020204" pitchFamily="34" charset="0"/>
                <a:ea typeface="Times New Roman" panose="02020603050405020304" pitchFamily="18" charset="0"/>
              </a:rPr>
              <a:t>Amazon released a statement and prompted its users to uninstall Honey. The e-commerce giant named “security issues” as the reason, stating that user’s data would be at risk.</a:t>
            </a:r>
            <a:endParaRPr lang="en-IN" sz="1200" dirty="0">
              <a:effectLst/>
              <a:latin typeface="Times New Roman" panose="02020603050405020304" pitchFamily="18" charset="0"/>
              <a:ea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21" name="Google Shape;893;p50"/>
          <p:cNvGrpSpPr/>
          <p:nvPr/>
        </p:nvGrpSpPr>
        <p:grpSpPr>
          <a:xfrm>
            <a:off x="220437" y="16323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3506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9B0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rgbClr val="FF9800"/>
                </a:solidFill>
              </a:rPr>
              <a:t>11.</a:t>
            </a:r>
            <a:br>
              <a:rPr lang="en-IN" dirty="0"/>
            </a:br>
            <a:r>
              <a:rPr lang="en-IN" sz="3200" dirty="0">
                <a:solidFill>
                  <a:schemeClr val="bg2"/>
                </a:solidFill>
                <a:latin typeface="Open Sans" panose="020B0606030504020204" pitchFamily="34" charset="0"/>
                <a:cs typeface="Times New Roman" panose="02020603050405020304" pitchFamily="18" charset="0"/>
              </a:rPr>
              <a:t>S</a:t>
            </a:r>
            <a:r>
              <a:rPr lang="en-IN" sz="3200" b="1" dirty="0">
                <a:solidFill>
                  <a:schemeClr val="bg2"/>
                </a:solidFill>
                <a:effectLst/>
                <a:latin typeface="Open Sans" panose="020B0606030504020204" pitchFamily="34" charset="0"/>
                <a:ea typeface="Calibri" panose="020F0502020204030204" pitchFamily="34" charset="0"/>
                <a:cs typeface="Times New Roman" panose="02020603050405020304" pitchFamily="18" charset="0"/>
              </a:rPr>
              <a:t>TRATEGY FOR CUSTOMER ACQUISITION</a:t>
            </a:r>
            <a:endParaRPr lang="en-IN" dirty="0"/>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a:xfrm>
            <a:off x="6147707" y="3265700"/>
            <a:ext cx="2483443" cy="1031700"/>
          </a:xfrm>
        </p:spPr>
        <p:txBody>
          <a:bodyPr/>
          <a:lstStyle/>
          <a:p>
            <a:r>
              <a:rPr lang="en-US" dirty="0"/>
              <a:t>What are strategies used  by the company to acquire customer?</a:t>
            </a:r>
            <a:endParaRPr lang="en-IN" dirty="0"/>
          </a:p>
        </p:txBody>
      </p:sp>
    </p:spTree>
    <p:extLst>
      <p:ext uri="{BB962C8B-B14F-4D97-AF65-F5344CB8AC3E}">
        <p14:creationId xmlns:p14="http://schemas.microsoft.com/office/powerpoint/2010/main" val="205845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5799755" cy="517479"/>
          </a:xfrm>
          <a:prstGeom prst="rect">
            <a:avLst/>
          </a:prstGeom>
        </p:spPr>
        <p:txBody>
          <a:bodyPr spcFirstLastPara="1" wrap="square" lIns="91425" tIns="91425" rIns="91425" bIns="91425" anchor="b" anchorCtr="0">
            <a:noAutofit/>
          </a:bodyPr>
          <a:lstStyle/>
          <a:p>
            <a:pPr lvl="0"/>
            <a:r>
              <a:rPr lang="en-IN" dirty="0">
                <a:solidFill>
                  <a:schemeClr val="bg2"/>
                </a:solidFill>
              </a:rPr>
              <a:t> </a:t>
            </a:r>
            <a:endParaRPr dirty="0">
              <a:solidFill>
                <a:schemeClr val="bg2"/>
              </a:solidFill>
            </a:endParaRPr>
          </a:p>
        </p:txBody>
      </p:sp>
      <p:sp>
        <p:nvSpPr>
          <p:cNvPr id="125" name="Google Shape;125;p19"/>
          <p:cNvSpPr txBox="1">
            <a:spLocks noGrp="1"/>
          </p:cNvSpPr>
          <p:nvPr>
            <p:ph type="body" idx="1"/>
          </p:nvPr>
        </p:nvSpPr>
        <p:spPr>
          <a:xfrm>
            <a:off x="244043" y="206681"/>
            <a:ext cx="7071158" cy="4695949"/>
          </a:xfrm>
          <a:prstGeom prst="rect">
            <a:avLst/>
          </a:prstGeom>
        </p:spPr>
        <p:txBody>
          <a:bodyPr spcFirstLastPara="1" wrap="square" lIns="91425" tIns="91425" rIns="91425" bIns="91425" anchor="t" anchorCtr="0">
            <a:noAutofit/>
          </a:bodyPr>
          <a:lstStyle/>
          <a:p>
            <a:pPr marL="342900" lvl="0" indent="-342900">
              <a:lnSpc>
                <a:spcPct val="107000"/>
              </a:lnSpc>
              <a:spcBef>
                <a:spcPts val="1350"/>
              </a:spcBef>
              <a:spcAft>
                <a:spcPts val="1800"/>
              </a:spcAft>
              <a:buSzPts val="1000"/>
              <a:buFont typeface="Symbol" panose="05050102010706020507" pitchFamily="18" charset="2"/>
              <a:buChar char=""/>
              <a:tabLst>
                <a:tab pos="457200" algn="l"/>
              </a:tabLst>
            </a:pPr>
            <a:r>
              <a:rPr lang="en-IN" sz="1400" b="1"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Price History</a:t>
            </a:r>
            <a:r>
              <a:rPr lang="en-IN" sz="14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 On Amazon, Honey tracks the prices of products from over 30 days to about 120 days. It notifies users about price changes and helps them to make informed decisions before purchasing a product.</a:t>
            </a:r>
            <a:endParaRPr lang="en-IN" sz="1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350"/>
              </a:spcBef>
              <a:spcAft>
                <a:spcPts val="1800"/>
              </a:spcAft>
              <a:buSzPts val="1000"/>
              <a:buFont typeface="Symbol" panose="05050102010706020507" pitchFamily="18" charset="2"/>
              <a:buChar char=""/>
              <a:tabLst>
                <a:tab pos="457200" algn="l"/>
              </a:tabLst>
            </a:pPr>
            <a:r>
              <a:rPr lang="en-IN" sz="1400" b="1" dirty="0" err="1">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Referal</a:t>
            </a:r>
            <a:r>
              <a:rPr lang="en-IN" sz="14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 When anyone joins Honey through a referral link, both the referred friend and the referral can receive a 500 Honey Gold Referral bonus.</a:t>
            </a:r>
            <a:endParaRPr lang="en-IN" sz="1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350"/>
              </a:spcBef>
              <a:spcAft>
                <a:spcPts val="1800"/>
              </a:spcAft>
              <a:buSzPts val="1000"/>
              <a:buFont typeface="Symbol" panose="05050102010706020507" pitchFamily="18" charset="2"/>
              <a:buChar char=""/>
              <a:tabLst>
                <a:tab pos="457200" algn="l"/>
              </a:tabLst>
            </a:pPr>
            <a:r>
              <a:rPr lang="en-IN" sz="1400" b="1"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Advent to Mobile Space</a:t>
            </a:r>
            <a:r>
              <a:rPr lang="en-IN" sz="14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 – Originally a web browser extension, Honey has now entered mobile space too. Now users can add products from different sites to a single cart. As Honey states – the extension goes with you. The app brings everything to you.</a:t>
            </a:r>
            <a:endParaRPr lang="en-IN" sz="14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350"/>
              </a:spcBef>
              <a:spcAft>
                <a:spcPts val="1800"/>
              </a:spcAft>
              <a:buSzPts val="1000"/>
              <a:buFont typeface="Symbol" panose="05050102010706020507" pitchFamily="18" charset="2"/>
              <a:buChar char=""/>
              <a:tabLst>
                <a:tab pos="457200" algn="l"/>
              </a:tabLst>
            </a:pPr>
            <a:r>
              <a:rPr lang="en-IN" sz="14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Along with its wide range of services, Honey also provides tips to its members to make better buying decisions. This feature is at present, only available in the US.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101600" lvl="0" indent="0">
              <a:buNone/>
            </a:pPr>
            <a:endParaRPr lang="en-US" sz="1400"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3393913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chemeClr val="accent6">
                    <a:lumMod val="75000"/>
                  </a:schemeClr>
                </a:solidFill>
              </a:rPr>
              <a:t>12.</a:t>
            </a:r>
            <a:br>
              <a:rPr lang="en-IN" dirty="0"/>
            </a:br>
            <a:r>
              <a:rPr lang="en-IN" dirty="0"/>
              <a:t>MARKETING STRATEGY</a:t>
            </a:r>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a:xfrm>
            <a:off x="6425293" y="3265700"/>
            <a:ext cx="2205857" cy="1031700"/>
          </a:xfrm>
        </p:spPr>
        <p:txBody>
          <a:bodyPr/>
          <a:lstStyle/>
          <a:p>
            <a:r>
              <a:rPr lang="en-US" dirty="0"/>
              <a:t>What Marketing Strategy is used by the company?</a:t>
            </a:r>
            <a:endParaRPr lang="en-IN" dirty="0"/>
          </a:p>
        </p:txBody>
      </p:sp>
    </p:spTree>
    <p:extLst>
      <p:ext uri="{BB962C8B-B14F-4D97-AF65-F5344CB8AC3E}">
        <p14:creationId xmlns:p14="http://schemas.microsoft.com/office/powerpoint/2010/main" val="1770027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5799755" cy="517479"/>
          </a:xfrm>
          <a:prstGeom prst="rect">
            <a:avLst/>
          </a:prstGeom>
        </p:spPr>
        <p:txBody>
          <a:bodyPr spcFirstLastPara="1" wrap="square" lIns="91425" tIns="91425" rIns="91425" bIns="91425" anchor="b" anchorCtr="0">
            <a:noAutofit/>
          </a:bodyPr>
          <a:lstStyle/>
          <a:p>
            <a:pPr lvl="0"/>
            <a:r>
              <a:rPr lang="en-US" dirty="0">
                <a:solidFill>
                  <a:srgbClr val="00518E"/>
                </a:solidFill>
              </a:rPr>
              <a:t>Marketing </a:t>
            </a:r>
            <a:r>
              <a:rPr lang="en-US" dirty="0">
                <a:solidFill>
                  <a:schemeClr val="bg2"/>
                </a:solidFill>
              </a:rPr>
              <a:t>Strategy</a:t>
            </a:r>
            <a:endParaRPr dirty="0">
              <a:solidFill>
                <a:schemeClr val="bg2"/>
              </a:solidFill>
            </a:endParaRPr>
          </a:p>
        </p:txBody>
      </p:sp>
      <p:sp>
        <p:nvSpPr>
          <p:cNvPr id="125" name="Google Shape;125;p19"/>
          <p:cNvSpPr txBox="1">
            <a:spLocks noGrp="1"/>
          </p:cNvSpPr>
          <p:nvPr>
            <p:ph type="body" idx="1"/>
          </p:nvPr>
        </p:nvSpPr>
        <p:spPr>
          <a:xfrm>
            <a:off x="244042" y="771552"/>
            <a:ext cx="6981351" cy="4078048"/>
          </a:xfrm>
          <a:prstGeom prst="rect">
            <a:avLst/>
          </a:prstGeom>
        </p:spPr>
        <p:txBody>
          <a:bodyPr spcFirstLastPara="1" wrap="square" lIns="91425" tIns="91425" rIns="91425" bIns="91425" anchor="t" anchorCtr="0">
            <a:noAutofit/>
          </a:bodyPr>
          <a:lstStyle/>
          <a:p>
            <a:pPr marL="342900" marR="228600" lvl="0" indent="-342900">
              <a:lnSpc>
                <a:spcPct val="107000"/>
              </a:lnSpc>
              <a:buFont typeface="Symbol" panose="05050102010706020507" pitchFamily="18" charset="2"/>
              <a:buChar char=""/>
            </a:pPr>
            <a:r>
              <a:rPr lang="en-IN" sz="16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Over the past 2 years, they have appeared on </a:t>
            </a:r>
            <a:r>
              <a:rPr lang="en-IN" sz="1600" b="1"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100+ podcasts </a:t>
            </a:r>
            <a:r>
              <a:rPr lang="en-IN" sz="16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and over </a:t>
            </a:r>
            <a:r>
              <a:rPr lang="en-IN" sz="1600" b="1"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400 YouTube channels </a:t>
            </a:r>
            <a:r>
              <a:rPr lang="en-IN" sz="16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whilst their strongest content categories are Gaming, Lifestyle and Entertainment.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28600" lvl="0" indent="-342900">
              <a:lnSpc>
                <a:spcPct val="107000"/>
              </a:lnSpc>
              <a:buFont typeface="Symbol" panose="05050102010706020507" pitchFamily="18" charset="2"/>
              <a:buChar char=""/>
            </a:pPr>
            <a:r>
              <a:rPr lang="en-IN" sz="16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Their best performing sponsored video was with </a:t>
            </a:r>
            <a:r>
              <a:rPr lang="en-IN" sz="1600" b="1"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PewDiePie</a:t>
            </a:r>
            <a:r>
              <a:rPr lang="en-IN" sz="16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 in September 2019, which attracted </a:t>
            </a:r>
            <a:r>
              <a:rPr lang="en-IN" sz="1600" b="1"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59 million views</a:t>
            </a:r>
            <a:r>
              <a:rPr lang="en-IN" sz="16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28600" lvl="0" indent="-342900">
              <a:lnSpc>
                <a:spcPct val="107000"/>
              </a:lnSpc>
              <a:spcAft>
                <a:spcPts val="800"/>
              </a:spcAft>
              <a:buFont typeface="Symbol" panose="05050102010706020507" pitchFamily="18" charset="2"/>
              <a:buChar char=""/>
            </a:pPr>
            <a:r>
              <a:rPr lang="en-IN" sz="16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In 2020, Honey launched a web series called "</a:t>
            </a:r>
            <a:r>
              <a:rPr lang="en-IN" sz="1600" b="1"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Honey Originals</a:t>
            </a:r>
            <a:r>
              <a:rPr lang="en-IN" sz="160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 interviewing some of the major YouTube stars they had sponsored in the past, and solidifying their YouTube presence.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2" name="Google Shape;952;p50">
            <a:extLst>
              <a:ext uri="{FF2B5EF4-FFF2-40B4-BE49-F238E27FC236}">
                <a16:creationId xmlns:a16="http://schemas.microsoft.com/office/drawing/2014/main" id="{41D95C61-84CE-81A6-E421-0515E8AC5E58}"/>
              </a:ext>
            </a:extLst>
          </p:cNvPr>
          <p:cNvGrpSpPr/>
          <p:nvPr/>
        </p:nvGrpSpPr>
        <p:grpSpPr>
          <a:xfrm>
            <a:off x="256947" y="245210"/>
            <a:ext cx="412509" cy="430192"/>
            <a:chOff x="6643075" y="3664250"/>
            <a:chExt cx="407950" cy="407975"/>
          </a:xfrm>
        </p:grpSpPr>
        <p:sp>
          <p:nvSpPr>
            <p:cNvPr id="3" name="Google Shape;953;p50">
              <a:extLst>
                <a:ext uri="{FF2B5EF4-FFF2-40B4-BE49-F238E27FC236}">
                  <a16:creationId xmlns:a16="http://schemas.microsoft.com/office/drawing/2014/main" id="{AF19686A-0D7A-9681-0746-19A60F9A5227}"/>
                </a:ext>
              </a:extLst>
            </p:cNvPr>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54;p50">
              <a:extLst>
                <a:ext uri="{FF2B5EF4-FFF2-40B4-BE49-F238E27FC236}">
                  <a16:creationId xmlns:a16="http://schemas.microsoft.com/office/drawing/2014/main" id="{65877B46-F5CE-980D-2213-A314B9F56222}"/>
                </a:ext>
              </a:extLst>
            </p:cNvPr>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8608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6460776" cy="517479"/>
          </a:xfrm>
          <a:prstGeom prst="rect">
            <a:avLst/>
          </a:prstGeom>
        </p:spPr>
        <p:txBody>
          <a:bodyPr spcFirstLastPara="1" wrap="square" lIns="91425" tIns="91425" rIns="91425" bIns="91425" anchor="b" anchorCtr="0">
            <a:noAutofit/>
          </a:bodyPr>
          <a:lstStyle/>
          <a:p>
            <a:pPr lvl="0"/>
            <a:r>
              <a:rPr lang="en-US" dirty="0">
                <a:solidFill>
                  <a:schemeClr val="accent3">
                    <a:lumMod val="60000"/>
                    <a:lumOff val="40000"/>
                  </a:schemeClr>
                </a:solidFill>
              </a:rPr>
              <a:t>Guesstimates for </a:t>
            </a:r>
            <a:r>
              <a:rPr lang="en-US" dirty="0">
                <a:solidFill>
                  <a:schemeClr val="bg2"/>
                </a:solidFill>
              </a:rPr>
              <a:t>American Customers</a:t>
            </a:r>
            <a:endParaRPr dirty="0">
              <a:solidFill>
                <a:schemeClr val="bg2"/>
              </a:solidFill>
            </a:endParaRPr>
          </a:p>
        </p:txBody>
      </p:sp>
      <p:sp>
        <p:nvSpPr>
          <p:cNvPr id="125" name="Google Shape;125;p19"/>
          <p:cNvSpPr txBox="1">
            <a:spLocks noGrp="1"/>
          </p:cNvSpPr>
          <p:nvPr>
            <p:ph type="body" idx="1"/>
          </p:nvPr>
        </p:nvSpPr>
        <p:spPr>
          <a:xfrm>
            <a:off x="244042" y="771552"/>
            <a:ext cx="7593671" cy="4078048"/>
          </a:xfrm>
          <a:prstGeom prst="rect">
            <a:avLst/>
          </a:prstGeom>
        </p:spPr>
        <p:txBody>
          <a:bodyPr spcFirstLastPara="1" wrap="square" lIns="91425" tIns="91425" rIns="91425" bIns="91425" anchor="t" anchorCtr="0">
            <a:noAutofit/>
          </a:bodyPr>
          <a:lstStyle/>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21" name="Google Shape;893;p50"/>
          <p:cNvGrpSpPr/>
          <p:nvPr/>
        </p:nvGrpSpPr>
        <p:grpSpPr>
          <a:xfrm>
            <a:off x="244043" y="240869"/>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FF077B7-D740-A010-C41D-A24DA03EE807}"/>
              </a:ext>
            </a:extLst>
          </p:cNvPr>
          <p:cNvPicPr>
            <a:picLocks noChangeAspect="1"/>
          </p:cNvPicPr>
          <p:nvPr/>
        </p:nvPicPr>
        <p:blipFill>
          <a:blip r:embed="rId3"/>
          <a:stretch>
            <a:fillRect/>
          </a:stretch>
        </p:blipFill>
        <p:spPr>
          <a:xfrm>
            <a:off x="531360" y="724161"/>
            <a:ext cx="6963454" cy="4363283"/>
          </a:xfrm>
          <a:prstGeom prst="rect">
            <a:avLst/>
          </a:prstGeom>
        </p:spPr>
      </p:pic>
    </p:spTree>
    <p:extLst>
      <p:ext uri="{BB962C8B-B14F-4D97-AF65-F5344CB8AC3E}">
        <p14:creationId xmlns:p14="http://schemas.microsoft.com/office/powerpoint/2010/main" val="2789175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9B0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rgbClr val="FF9B09"/>
                </a:solidFill>
              </a:rPr>
              <a:t>13.</a:t>
            </a:r>
            <a:br>
              <a:rPr lang="en-IN" dirty="0"/>
            </a:br>
            <a:r>
              <a:rPr lang="en-IN" dirty="0"/>
              <a:t>CHALLENGES &amp; LEARNINGS</a:t>
            </a:r>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a:xfrm>
            <a:off x="6441621" y="3265700"/>
            <a:ext cx="2189529" cy="1031700"/>
          </a:xfrm>
        </p:spPr>
        <p:txBody>
          <a:bodyPr/>
          <a:lstStyle/>
          <a:p>
            <a:r>
              <a:rPr lang="en-US" dirty="0"/>
              <a:t>Challenges faced &amp; Learning had from this project</a:t>
            </a:r>
            <a:endParaRPr lang="en-IN" dirty="0"/>
          </a:p>
        </p:txBody>
      </p:sp>
    </p:spTree>
    <p:extLst>
      <p:ext uri="{BB962C8B-B14F-4D97-AF65-F5344CB8AC3E}">
        <p14:creationId xmlns:p14="http://schemas.microsoft.com/office/powerpoint/2010/main" val="2788611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196F3"/>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46260" y="206682"/>
            <a:ext cx="5799755" cy="517479"/>
          </a:xfrm>
          <a:prstGeom prst="rect">
            <a:avLst/>
          </a:prstGeom>
        </p:spPr>
        <p:txBody>
          <a:bodyPr spcFirstLastPara="1" wrap="square" lIns="91425" tIns="91425" rIns="91425" bIns="91425" anchor="b" anchorCtr="0">
            <a:noAutofit/>
          </a:bodyPr>
          <a:lstStyle/>
          <a:p>
            <a:pPr lvl="0"/>
            <a:r>
              <a:rPr lang="en-US" dirty="0">
                <a:solidFill>
                  <a:srgbClr val="2196F3"/>
                </a:solidFill>
              </a:rPr>
              <a:t>Challenges &amp; </a:t>
            </a:r>
            <a:r>
              <a:rPr lang="en-US" dirty="0">
                <a:solidFill>
                  <a:schemeClr val="bg2"/>
                </a:solidFill>
              </a:rPr>
              <a:t>Learnings </a:t>
            </a:r>
            <a:endParaRPr dirty="0">
              <a:solidFill>
                <a:schemeClr val="bg2"/>
              </a:solidFill>
            </a:endParaRPr>
          </a:p>
        </p:txBody>
      </p:sp>
      <p:sp>
        <p:nvSpPr>
          <p:cNvPr id="125" name="Google Shape;125;p19"/>
          <p:cNvSpPr txBox="1">
            <a:spLocks noGrp="1"/>
          </p:cNvSpPr>
          <p:nvPr>
            <p:ph type="body" idx="1"/>
          </p:nvPr>
        </p:nvSpPr>
        <p:spPr>
          <a:xfrm>
            <a:off x="244042" y="771552"/>
            <a:ext cx="6981351" cy="4078048"/>
          </a:xfrm>
          <a:prstGeom prst="rect">
            <a:avLst/>
          </a:prstGeom>
        </p:spPr>
        <p:txBody>
          <a:bodyPr spcFirstLastPara="1" wrap="square" lIns="91425" tIns="91425" rIns="91425" bIns="91425" anchor="t" anchorCtr="0">
            <a:noAutofit/>
          </a:bodyPr>
          <a:lstStyle/>
          <a:p>
            <a:pPr marL="101600" lvl="0" indent="0">
              <a:buNone/>
            </a:pPr>
            <a:r>
              <a:rPr lang="en-US" b="1" dirty="0">
                <a:solidFill>
                  <a:schemeClr val="tx1">
                    <a:lumMod val="50000"/>
                  </a:schemeClr>
                </a:solidFill>
                <a:latin typeface="Times New Roman" panose="02020603050405020304" pitchFamily="18" charset="0"/>
                <a:cs typeface="Times New Roman" panose="02020603050405020304" pitchFamily="18" charset="0"/>
              </a:rPr>
              <a:t>Challenges:</a:t>
            </a:r>
          </a:p>
          <a:p>
            <a:r>
              <a:rPr lang="en-US" dirty="0">
                <a:solidFill>
                  <a:schemeClr val="tx1">
                    <a:lumMod val="50000"/>
                  </a:schemeClr>
                </a:solidFill>
                <a:latin typeface="Times New Roman" panose="02020603050405020304" pitchFamily="18" charset="0"/>
                <a:cs typeface="Times New Roman" panose="02020603050405020304" pitchFamily="18" charset="0"/>
              </a:rPr>
              <a:t>Research Part</a:t>
            </a:r>
          </a:p>
          <a:p>
            <a:r>
              <a:rPr lang="en-US" dirty="0">
                <a:solidFill>
                  <a:schemeClr val="tx1">
                    <a:lumMod val="50000"/>
                  </a:schemeClr>
                </a:solidFill>
                <a:latin typeface="Times New Roman" panose="02020603050405020304" pitchFamily="18" charset="0"/>
                <a:cs typeface="Times New Roman" panose="02020603050405020304" pitchFamily="18" charset="0"/>
              </a:rPr>
              <a:t>Fetching of the related data was very difficult</a:t>
            </a:r>
          </a:p>
          <a:p>
            <a:r>
              <a:rPr lang="en-US" dirty="0">
                <a:solidFill>
                  <a:schemeClr val="tx1">
                    <a:lumMod val="50000"/>
                  </a:schemeClr>
                </a:solidFill>
                <a:latin typeface="Times New Roman" panose="02020603050405020304" pitchFamily="18" charset="0"/>
                <a:cs typeface="Times New Roman" panose="02020603050405020304" pitchFamily="18" charset="0"/>
              </a:rPr>
              <a:t>The sensitive data were not easily available</a:t>
            </a:r>
          </a:p>
          <a:p>
            <a:r>
              <a:rPr lang="en-US" dirty="0">
                <a:solidFill>
                  <a:schemeClr val="tx1">
                    <a:lumMod val="50000"/>
                  </a:schemeClr>
                </a:solidFill>
                <a:latin typeface="Times New Roman" panose="02020603050405020304" pitchFamily="18" charset="0"/>
                <a:cs typeface="Times New Roman" panose="02020603050405020304" pitchFamily="18" charset="0"/>
              </a:rPr>
              <a:t>Lack of Transparency of the company data</a:t>
            </a: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101600" lvl="0" indent="0">
              <a:buNone/>
            </a:pPr>
            <a:r>
              <a:rPr lang="en-US" b="1" dirty="0">
                <a:solidFill>
                  <a:schemeClr val="tx1">
                    <a:lumMod val="50000"/>
                  </a:schemeClr>
                </a:solidFill>
                <a:latin typeface="Times New Roman" panose="02020603050405020304" pitchFamily="18" charset="0"/>
                <a:cs typeface="Times New Roman" panose="02020603050405020304" pitchFamily="18" charset="0"/>
              </a:rPr>
              <a:t>Learnings:</a:t>
            </a:r>
          </a:p>
          <a:p>
            <a:r>
              <a:rPr lang="en-US" dirty="0">
                <a:solidFill>
                  <a:schemeClr val="tx1">
                    <a:lumMod val="50000"/>
                  </a:schemeClr>
                </a:solidFill>
                <a:latin typeface="Times New Roman" panose="02020603050405020304" pitchFamily="18" charset="0"/>
                <a:cs typeface="Times New Roman" panose="02020603050405020304" pitchFamily="18" charset="0"/>
              </a:rPr>
              <a:t>How a research is done for a Company</a:t>
            </a:r>
          </a:p>
          <a:p>
            <a:r>
              <a:rPr lang="en-US" dirty="0">
                <a:solidFill>
                  <a:schemeClr val="tx1">
                    <a:lumMod val="50000"/>
                  </a:schemeClr>
                </a:solidFill>
                <a:latin typeface="Times New Roman" panose="02020603050405020304" pitchFamily="18" charset="0"/>
                <a:cs typeface="Times New Roman" panose="02020603050405020304" pitchFamily="18" charset="0"/>
              </a:rPr>
              <a:t>Case study </a:t>
            </a:r>
          </a:p>
          <a:p>
            <a:r>
              <a:rPr lang="en-US" dirty="0">
                <a:solidFill>
                  <a:schemeClr val="tx1">
                    <a:lumMod val="50000"/>
                  </a:schemeClr>
                </a:solidFill>
                <a:latin typeface="Times New Roman" panose="02020603050405020304" pitchFamily="18" charset="0"/>
                <a:cs typeface="Times New Roman" panose="02020603050405020304" pitchFamily="18" charset="0"/>
              </a:rPr>
              <a:t>How to apply Frameworks for a company </a:t>
            </a:r>
          </a:p>
          <a:p>
            <a:pPr marL="101600" lvl="0" indent="0">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lvl="0"/>
            <a:endParaRPr lang="en-US"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2" name="Google Shape;952;p50">
            <a:extLst>
              <a:ext uri="{FF2B5EF4-FFF2-40B4-BE49-F238E27FC236}">
                <a16:creationId xmlns:a16="http://schemas.microsoft.com/office/drawing/2014/main" id="{41D95C61-84CE-81A6-E421-0515E8AC5E58}"/>
              </a:ext>
            </a:extLst>
          </p:cNvPr>
          <p:cNvGrpSpPr/>
          <p:nvPr/>
        </p:nvGrpSpPr>
        <p:grpSpPr>
          <a:xfrm>
            <a:off x="256947" y="245210"/>
            <a:ext cx="412509" cy="430192"/>
            <a:chOff x="6643075" y="3664250"/>
            <a:chExt cx="407950" cy="407975"/>
          </a:xfrm>
        </p:grpSpPr>
        <p:sp>
          <p:nvSpPr>
            <p:cNvPr id="3" name="Google Shape;953;p50">
              <a:extLst>
                <a:ext uri="{FF2B5EF4-FFF2-40B4-BE49-F238E27FC236}">
                  <a16:creationId xmlns:a16="http://schemas.microsoft.com/office/drawing/2014/main" id="{AF19686A-0D7A-9681-0746-19A60F9A5227}"/>
                </a:ext>
              </a:extLst>
            </p:cNvPr>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54;p50">
              <a:extLst>
                <a:ext uri="{FF2B5EF4-FFF2-40B4-BE49-F238E27FC236}">
                  <a16:creationId xmlns:a16="http://schemas.microsoft.com/office/drawing/2014/main" id="{65877B46-F5CE-980D-2213-A314B9F56222}"/>
                </a:ext>
              </a:extLst>
            </p:cNvPr>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2304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163" y="201769"/>
            <a:ext cx="5324100" cy="5497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bg2"/>
                </a:solidFill>
              </a:rPr>
              <a:t>About </a:t>
            </a:r>
            <a:r>
              <a:rPr lang="en-US" dirty="0">
                <a:solidFill>
                  <a:schemeClr val="accent4"/>
                </a:solidFill>
              </a:rPr>
              <a:t>Honey:</a:t>
            </a:r>
            <a:endParaRPr dirty="0">
              <a:solidFill>
                <a:schemeClr val="accent4"/>
              </a:solidFill>
            </a:endParaRPr>
          </a:p>
        </p:txBody>
      </p:sp>
      <p:sp>
        <p:nvSpPr>
          <p:cNvPr id="125" name="Google Shape;125;p19"/>
          <p:cNvSpPr txBox="1">
            <a:spLocks noGrp="1"/>
          </p:cNvSpPr>
          <p:nvPr>
            <p:ph type="body" idx="1"/>
          </p:nvPr>
        </p:nvSpPr>
        <p:spPr>
          <a:xfrm>
            <a:off x="420915" y="736512"/>
            <a:ext cx="6814456" cy="4406904"/>
          </a:xfrm>
          <a:prstGeom prst="rect">
            <a:avLst/>
          </a:prstGeom>
        </p:spPr>
        <p:txBody>
          <a:bodyPr spcFirstLastPara="1" wrap="square" lIns="91425" tIns="91425" rIns="91425" bIns="91425" anchor="t" anchorCtr="0">
            <a:noAutofit/>
          </a:bodyPr>
          <a:lstStyle/>
          <a:p>
            <a:pPr marL="101600" indent="0">
              <a:lnSpc>
                <a:spcPct val="107000"/>
              </a:lnSpc>
              <a:spcAft>
                <a:spcPts val="800"/>
              </a:spcAft>
              <a:buNone/>
            </a:pPr>
            <a:r>
              <a:rPr lang="en-IN" sz="1200" dirty="0">
                <a:solidFill>
                  <a:srgbClr val="080808"/>
                </a:solidFill>
                <a:effectLst/>
                <a:latin typeface="Open Sans" panose="020B0606030504020204" pitchFamily="34" charset="0"/>
                <a:ea typeface="Open Sans" panose="020B0606030504020204" pitchFamily="34" charset="0"/>
                <a:cs typeface="Open Sans" panose="020B0606030504020204" pitchFamily="34" charset="0"/>
              </a:rPr>
              <a:t>The </a:t>
            </a:r>
            <a:r>
              <a:rPr lang="en-IN" sz="1200" b="1" dirty="0">
                <a:solidFill>
                  <a:srgbClr val="080808"/>
                </a:solidFill>
                <a:effectLst/>
                <a:latin typeface="Open Sans" panose="020B0606030504020204" pitchFamily="34" charset="0"/>
                <a:ea typeface="Open Sans" panose="020B0606030504020204" pitchFamily="34" charset="0"/>
                <a:cs typeface="Open Sans" panose="020B0606030504020204" pitchFamily="34" charset="0"/>
              </a:rPr>
              <a:t>Honey Business Model </a:t>
            </a:r>
            <a:r>
              <a:rPr lang="en-IN" sz="1200" dirty="0">
                <a:solidFill>
                  <a:srgbClr val="080808"/>
                </a:solidFill>
                <a:effectLst/>
                <a:latin typeface="Open Sans" panose="020B0606030504020204" pitchFamily="34" charset="0"/>
                <a:ea typeface="Open Sans" panose="020B0606030504020204" pitchFamily="34" charset="0"/>
                <a:cs typeface="Open Sans" panose="020B0606030504020204" pitchFamily="34" charset="0"/>
              </a:rPr>
              <a:t>operates as a free browser extension app that offers its users promotional codes, automatic coupons, and saving deals for buying products on supported e-commerce websites. </a:t>
            </a:r>
          </a:p>
          <a:p>
            <a:pPr marL="101600" indent="0">
              <a:lnSpc>
                <a:spcPct val="107000"/>
              </a:lnSpc>
              <a:spcAft>
                <a:spcPts val="800"/>
              </a:spcAft>
              <a:buNone/>
            </a:pPr>
            <a:r>
              <a:rPr lang="en-IN" sz="1200" b="1" dirty="0">
                <a:solidFill>
                  <a:srgbClr val="080808"/>
                </a:solidFill>
                <a:effectLst/>
                <a:latin typeface="Open Sans" panose="020B0606030504020204" pitchFamily="34" charset="0"/>
                <a:ea typeface="Calibri" panose="020F0502020204030204" pitchFamily="34" charset="0"/>
                <a:cs typeface="Times New Roman" panose="02020603050405020304" pitchFamily="18" charset="0"/>
              </a:rPr>
              <a:t>Honey aims to help its users save money through mouth-watering discounts when they shop online.</a:t>
            </a:r>
            <a:endParaRPr lang="en-IN" sz="1200" b="1"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Industry:</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Online coupons, E-commerce, shopping,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Founded:  </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October 2012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Founders:  </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George </a:t>
            </a:r>
            <a:r>
              <a:rPr lang="en-IN" sz="12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Ruan</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Ryan Hudson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Headquarters:</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Los Angeles, California, United States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Number of employees:</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209 (worldwide, 2018)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Parent Company:</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PayPal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Total Funding Amount:</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$31.8 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Investors:</a:t>
            </a:r>
            <a:r>
              <a:rPr lang="en-IN" sz="12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14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2" name="Google Shape;1094;p50"/>
          <p:cNvGrpSpPr/>
          <p:nvPr/>
        </p:nvGrpSpPr>
        <p:grpSpPr>
          <a:xfrm>
            <a:off x="420915" y="258209"/>
            <a:ext cx="370114" cy="549799"/>
            <a:chOff x="6718575" y="2318625"/>
            <a:chExt cx="256950" cy="407375"/>
          </a:xfrm>
        </p:grpSpPr>
        <p:sp>
          <p:nvSpPr>
            <p:cNvPr id="13" name="Google Shape;1095;p5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4" name="Google Shape;1096;p5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5" name="Google Shape;1097;p5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6" name="Google Shape;1098;p5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7" name="Google Shape;1099;p5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8" name="Google Shape;1100;p5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9" name="Google Shape;1101;p5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sp>
          <p:nvSpPr>
            <p:cNvPr id="20" name="Google Shape;1102;p5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spTree>
    <p:extLst>
      <p:ext uri="{BB962C8B-B14F-4D97-AF65-F5344CB8AC3E}">
        <p14:creationId xmlns:p14="http://schemas.microsoft.com/office/powerpoint/2010/main" val="1459249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5F-3BFA-C75D-53B8-A189D60D0855}"/>
              </a:ext>
            </a:extLst>
          </p:cNvPr>
          <p:cNvSpPr>
            <a:spLocks noGrp="1"/>
          </p:cNvSpPr>
          <p:nvPr>
            <p:ph type="ctrTitle"/>
          </p:nvPr>
        </p:nvSpPr>
        <p:spPr/>
        <p:txBody>
          <a:bodyPr/>
          <a:lstStyle/>
          <a:p>
            <a:r>
              <a:rPr lang="en-IN" sz="7200" dirty="0">
                <a:solidFill>
                  <a:srgbClr val="00B050"/>
                </a:solidFill>
              </a:rPr>
              <a:t>14.</a:t>
            </a:r>
            <a:br>
              <a:rPr lang="en-IN" dirty="0"/>
            </a:br>
            <a:r>
              <a:rPr lang="en-IN" dirty="0"/>
              <a:t>CONCLUSION</a:t>
            </a:r>
          </a:p>
        </p:txBody>
      </p:sp>
      <p:sp>
        <p:nvSpPr>
          <p:cNvPr id="3" name="Subtitle 2">
            <a:extLst>
              <a:ext uri="{FF2B5EF4-FFF2-40B4-BE49-F238E27FC236}">
                <a16:creationId xmlns:a16="http://schemas.microsoft.com/office/drawing/2014/main" id="{FD4592EF-94D1-C7B5-A120-352FD5E1350B}"/>
              </a:ext>
            </a:extLst>
          </p:cNvPr>
          <p:cNvSpPr>
            <a:spLocks noGrp="1"/>
          </p:cNvSpPr>
          <p:nvPr>
            <p:ph type="subTitle" idx="1"/>
          </p:nvPr>
        </p:nvSpPr>
        <p:spPr/>
        <p:txBody>
          <a:bodyPr/>
          <a:lstStyle/>
          <a:p>
            <a:r>
              <a:rPr lang="en-US" dirty="0"/>
              <a:t>Final Conclusion about the case study</a:t>
            </a:r>
            <a:endParaRPr lang="en-IN" dirty="0"/>
          </a:p>
        </p:txBody>
      </p:sp>
    </p:spTree>
    <p:extLst>
      <p:ext uri="{BB962C8B-B14F-4D97-AF65-F5344CB8AC3E}">
        <p14:creationId xmlns:p14="http://schemas.microsoft.com/office/powerpoint/2010/main" val="364764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900539" y="126419"/>
            <a:ext cx="5799755" cy="517479"/>
          </a:xfrm>
          <a:prstGeom prst="rect">
            <a:avLst/>
          </a:prstGeom>
        </p:spPr>
        <p:txBody>
          <a:bodyPr spcFirstLastPara="1" wrap="square" lIns="91425" tIns="91425" rIns="91425" bIns="91425" anchor="b" anchorCtr="0">
            <a:noAutofit/>
          </a:bodyPr>
          <a:lstStyle/>
          <a:p>
            <a:pPr lvl="0"/>
            <a:r>
              <a:rPr lang="en-US" dirty="0">
                <a:solidFill>
                  <a:schemeClr val="bg2"/>
                </a:solidFill>
              </a:rPr>
              <a:t>In the </a:t>
            </a:r>
            <a:r>
              <a:rPr lang="en-US" dirty="0">
                <a:solidFill>
                  <a:srgbClr val="CDDC39"/>
                </a:solidFill>
              </a:rPr>
              <a:t>End</a:t>
            </a:r>
            <a:r>
              <a:rPr lang="en-US" dirty="0">
                <a:solidFill>
                  <a:schemeClr val="bg2"/>
                </a:solidFill>
              </a:rPr>
              <a:t>…</a:t>
            </a:r>
            <a:endParaRPr dirty="0">
              <a:solidFill>
                <a:schemeClr val="bg2"/>
              </a:solidFill>
            </a:endParaRPr>
          </a:p>
        </p:txBody>
      </p:sp>
      <p:sp>
        <p:nvSpPr>
          <p:cNvPr id="125" name="Google Shape;125;p19"/>
          <p:cNvSpPr txBox="1">
            <a:spLocks noGrp="1"/>
          </p:cNvSpPr>
          <p:nvPr>
            <p:ph type="body" idx="1"/>
          </p:nvPr>
        </p:nvSpPr>
        <p:spPr>
          <a:xfrm>
            <a:off x="240264" y="643898"/>
            <a:ext cx="7433258" cy="4300592"/>
          </a:xfrm>
          <a:prstGeom prst="rect">
            <a:avLst/>
          </a:prstGeom>
        </p:spPr>
        <p:txBody>
          <a:bodyPr spcFirstLastPara="1" wrap="square" lIns="91425" tIns="91425" rIns="91425" bIns="91425" anchor="t" anchorCtr="0">
            <a:noAutofit/>
          </a:bodyPr>
          <a:lstStyle/>
          <a:p>
            <a:pPr>
              <a:spcAft>
                <a:spcPts val="1560"/>
              </a:spcAft>
            </a:pPr>
            <a:r>
              <a:rPr lang="en-IN" sz="1600" dirty="0">
                <a:solidFill>
                  <a:srgbClr val="000000"/>
                </a:solidFill>
                <a:effectLst/>
                <a:latin typeface="Open Sans" panose="020B0606030504020204" pitchFamily="34" charset="0"/>
                <a:ea typeface="Times New Roman" panose="02020603050405020304" pitchFamily="18" charset="0"/>
              </a:rPr>
              <a:t>The Honey Business Model is determined to help its users save money and time at </a:t>
            </a:r>
            <a:r>
              <a:rPr lang="en-IN" sz="1600" b="1" dirty="0">
                <a:solidFill>
                  <a:srgbClr val="000000"/>
                </a:solidFill>
                <a:effectLst/>
                <a:latin typeface="Open Sans" panose="020B0606030504020204" pitchFamily="34" charset="0"/>
                <a:ea typeface="Times New Roman" panose="02020603050405020304" pitchFamily="18" charset="0"/>
              </a:rPr>
              <a:t>no extra cost </a:t>
            </a:r>
            <a:r>
              <a:rPr lang="en-IN" sz="1600" dirty="0">
                <a:solidFill>
                  <a:srgbClr val="000000"/>
                </a:solidFill>
                <a:effectLst/>
                <a:latin typeface="Open Sans" panose="020B0606030504020204" pitchFamily="34" charset="0"/>
                <a:ea typeface="Times New Roman" panose="02020603050405020304" pitchFamily="18" charset="0"/>
              </a:rPr>
              <a:t>when shopping online. This is achieved by offering users the best deals and discounts on whatever product they are trying to purchase. </a:t>
            </a:r>
          </a:p>
          <a:p>
            <a:pPr>
              <a:spcAft>
                <a:spcPts val="1560"/>
              </a:spcAft>
            </a:pPr>
            <a:r>
              <a:rPr lang="en-IN" sz="1600" dirty="0">
                <a:solidFill>
                  <a:srgbClr val="000000"/>
                </a:solidFill>
                <a:effectLst/>
                <a:latin typeface="Open Sans" panose="020B0606030504020204" pitchFamily="34" charset="0"/>
                <a:ea typeface="Times New Roman" panose="02020603050405020304" pitchFamily="18" charset="0"/>
              </a:rPr>
              <a:t>In addition to saving money and time, Honey helps its users to make </a:t>
            </a:r>
            <a:r>
              <a:rPr lang="en-IN" sz="1600" b="1" dirty="0">
                <a:solidFill>
                  <a:srgbClr val="000000"/>
                </a:solidFill>
                <a:effectLst/>
                <a:latin typeface="Open Sans" panose="020B0606030504020204" pitchFamily="34" charset="0"/>
                <a:ea typeface="Times New Roman" panose="02020603050405020304" pitchFamily="18" charset="0"/>
              </a:rPr>
              <a:t>healthy decisions</a:t>
            </a:r>
            <a:r>
              <a:rPr lang="en-IN" sz="1600" dirty="0">
                <a:solidFill>
                  <a:srgbClr val="000000"/>
                </a:solidFill>
                <a:effectLst/>
                <a:latin typeface="Open Sans" panose="020B0606030504020204" pitchFamily="34" charset="0"/>
                <a:ea typeface="Times New Roman" panose="02020603050405020304" pitchFamily="18" charset="0"/>
              </a:rPr>
              <a:t> while shopping. The price history feature tells a user the best time to buy a product. </a:t>
            </a:r>
            <a:endParaRPr lang="en-IN" sz="1600" dirty="0">
              <a:effectLst/>
              <a:latin typeface="Times New Roman" panose="02020603050405020304" pitchFamily="18" charset="0"/>
              <a:ea typeface="Times New Roman" panose="02020603050405020304" pitchFamily="18" charset="0"/>
            </a:endParaRPr>
          </a:p>
          <a:p>
            <a:pPr algn="l">
              <a:spcAft>
                <a:spcPts val="1560"/>
              </a:spcAft>
            </a:pPr>
            <a:r>
              <a:rPr lang="en-IN" sz="1600" dirty="0">
                <a:solidFill>
                  <a:srgbClr val="000000"/>
                </a:solidFill>
                <a:effectLst/>
                <a:latin typeface="Open Sans" panose="020B0606030504020204" pitchFamily="34" charset="0"/>
                <a:ea typeface="Times New Roman" panose="02020603050405020304" pitchFamily="18" charset="0"/>
              </a:rPr>
              <a:t>Honey operates an </a:t>
            </a:r>
            <a:r>
              <a:rPr lang="en-IN" sz="1600" b="1" dirty="0">
                <a:solidFill>
                  <a:srgbClr val="000000"/>
                </a:solidFill>
                <a:effectLst/>
                <a:latin typeface="Open Sans" panose="020B0606030504020204" pitchFamily="34" charset="0"/>
                <a:ea typeface="Times New Roman" panose="02020603050405020304" pitchFamily="18" charset="0"/>
              </a:rPr>
              <a:t>affiliate marketing business model </a:t>
            </a:r>
            <a:r>
              <a:rPr lang="en-IN" sz="1600" dirty="0">
                <a:solidFill>
                  <a:srgbClr val="000000"/>
                </a:solidFill>
                <a:effectLst/>
                <a:latin typeface="Open Sans" panose="020B0606030504020204" pitchFamily="34" charset="0"/>
                <a:ea typeface="Times New Roman" panose="02020603050405020304" pitchFamily="18" charset="0"/>
              </a:rPr>
              <a:t>and generates revenue solely from affiliate commissions. The commission Honey receives on each customer purchase depends on the deal made with the merchant/e-commerce store. </a:t>
            </a:r>
          </a:p>
          <a:p>
            <a:pPr algn="l">
              <a:spcAft>
                <a:spcPts val="1560"/>
              </a:spcAft>
            </a:pPr>
            <a:r>
              <a:rPr lang="en-IN" sz="1600" dirty="0">
                <a:solidFill>
                  <a:srgbClr val="000000"/>
                </a:solidFill>
                <a:effectLst/>
                <a:latin typeface="Open Sans" panose="020B0606030504020204" pitchFamily="34" charset="0"/>
                <a:ea typeface="Times New Roman" panose="02020603050405020304" pitchFamily="18" charset="0"/>
              </a:rPr>
              <a:t>The Honey business model is effective and has generated </a:t>
            </a:r>
            <a:r>
              <a:rPr lang="en-IN" sz="1600" b="1" dirty="0">
                <a:solidFill>
                  <a:srgbClr val="000000"/>
                </a:solidFill>
                <a:effectLst/>
                <a:latin typeface="Open Sans" panose="020B0606030504020204" pitchFamily="34" charset="0"/>
                <a:ea typeface="Times New Roman" panose="02020603050405020304" pitchFamily="18" charset="0"/>
              </a:rPr>
              <a:t>millions of dollars in revenue </a:t>
            </a:r>
            <a:r>
              <a:rPr lang="en-IN" sz="1600" dirty="0">
                <a:solidFill>
                  <a:srgbClr val="000000"/>
                </a:solidFill>
                <a:effectLst/>
                <a:latin typeface="Open Sans" panose="020B0606030504020204" pitchFamily="34" charset="0"/>
                <a:ea typeface="Times New Roman" panose="02020603050405020304" pitchFamily="18" charset="0"/>
              </a:rPr>
              <a:t>as its user base grows.</a:t>
            </a:r>
            <a:endParaRPr lang="en-IN" sz="1600" dirty="0">
              <a:effectLst/>
              <a:latin typeface="Times New Roman" panose="02020603050405020304" pitchFamily="18" charset="0"/>
              <a:ea typeface="Times New Roman" panose="02020603050405020304" pitchFamily="18" charset="0"/>
            </a:endParaRPr>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grpSp>
        <p:nvGrpSpPr>
          <p:cNvPr id="10" name="Google Shape;806;p50"/>
          <p:cNvGrpSpPr/>
          <p:nvPr/>
        </p:nvGrpSpPr>
        <p:grpSpPr>
          <a:xfrm>
            <a:off x="240264" y="119468"/>
            <a:ext cx="529647" cy="517479"/>
            <a:chOff x="2594050" y="1631825"/>
            <a:chExt cx="439625" cy="439625"/>
          </a:xfrm>
        </p:grpSpPr>
        <p:sp>
          <p:nvSpPr>
            <p:cNvPr id="11" name="Google Shape;807;p5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8;p5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9;p5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0;p5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3610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532185" y="3061906"/>
            <a:ext cx="3756786" cy="11437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rgbClr val="FFC107"/>
                </a:solidFill>
              </a:rPr>
              <a:t>THANK YOU!</a:t>
            </a:r>
            <a:br>
              <a:rPr lang="en" sz="4000" dirty="0">
                <a:solidFill>
                  <a:srgbClr val="FFC107"/>
                </a:solidFill>
              </a:rPr>
            </a:br>
            <a:r>
              <a:rPr lang="en-US" sz="2800" dirty="0">
                <a:solidFill>
                  <a:schemeClr val="bg2"/>
                </a:solidFill>
              </a:rPr>
              <a:t>Any</a:t>
            </a:r>
            <a:r>
              <a:rPr lang="en" sz="2800" dirty="0">
                <a:solidFill>
                  <a:schemeClr val="bg2"/>
                </a:solidFill>
              </a:rPr>
              <a:t> Questions?</a:t>
            </a:r>
            <a:endParaRPr lang="en" sz="4000" dirty="0">
              <a:solidFill>
                <a:srgbClr val="FFC107"/>
              </a:solidFill>
            </a:endParaRP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grpSp>
        <p:nvGrpSpPr>
          <p:cNvPr id="14" name="Google Shape;847;p50"/>
          <p:cNvGrpSpPr/>
          <p:nvPr/>
        </p:nvGrpSpPr>
        <p:grpSpPr>
          <a:xfrm>
            <a:off x="619271" y="2292065"/>
            <a:ext cx="596443" cy="589020"/>
            <a:chOff x="1278900" y="2333250"/>
            <a:chExt cx="381175" cy="381175"/>
          </a:xfrm>
        </p:grpSpPr>
        <p:sp>
          <p:nvSpPr>
            <p:cNvPr id="15" name="Google Shape;848;p5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9;p5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0;p5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51;p5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736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8D24-BA06-ED97-340B-26B05B72D482}"/>
              </a:ext>
            </a:extLst>
          </p:cNvPr>
          <p:cNvSpPr>
            <a:spLocks noGrp="1"/>
          </p:cNvSpPr>
          <p:nvPr>
            <p:ph type="title"/>
          </p:nvPr>
        </p:nvSpPr>
        <p:spPr/>
        <p:txBody>
          <a:bodyPr/>
          <a:lstStyle/>
          <a:p>
            <a:r>
              <a:rPr lang="en-IN" dirty="0"/>
              <a:t>Honey Monthly Users Details</a:t>
            </a:r>
          </a:p>
        </p:txBody>
      </p:sp>
      <p:sp>
        <p:nvSpPr>
          <p:cNvPr id="3" name="Text Placeholder 2">
            <a:extLst>
              <a:ext uri="{FF2B5EF4-FFF2-40B4-BE49-F238E27FC236}">
                <a16:creationId xmlns:a16="http://schemas.microsoft.com/office/drawing/2014/main" id="{FFB39361-CB24-B35B-8E78-FE40B77F790A}"/>
              </a:ext>
            </a:extLst>
          </p:cNvPr>
          <p:cNvSpPr>
            <a:spLocks noGrp="1"/>
          </p:cNvSpPr>
          <p:nvPr>
            <p:ph type="body" idx="1"/>
          </p:nvPr>
        </p:nvSpPr>
        <p:spPr>
          <a:xfrm>
            <a:off x="838250" y="3945001"/>
            <a:ext cx="6305500" cy="684149"/>
          </a:xfrm>
        </p:spPr>
        <p:txBody>
          <a:bodyPr/>
          <a:lstStyle/>
          <a:p>
            <a:r>
              <a:rPr lang="en-IN" dirty="0"/>
              <a:t>  </a:t>
            </a:r>
          </a:p>
        </p:txBody>
      </p:sp>
      <p:sp>
        <p:nvSpPr>
          <p:cNvPr id="4" name="Slide Number Placeholder 3">
            <a:extLst>
              <a:ext uri="{FF2B5EF4-FFF2-40B4-BE49-F238E27FC236}">
                <a16:creationId xmlns:a16="http://schemas.microsoft.com/office/drawing/2014/main" id="{A6FF3428-1551-C02F-FF61-AF606FE536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5" name="Table 5">
            <a:extLst>
              <a:ext uri="{FF2B5EF4-FFF2-40B4-BE49-F238E27FC236}">
                <a16:creationId xmlns:a16="http://schemas.microsoft.com/office/drawing/2014/main" id="{EA85DD79-C9A3-9E1D-9D89-015EFACB641A}"/>
              </a:ext>
            </a:extLst>
          </p:cNvPr>
          <p:cNvGraphicFramePr>
            <a:graphicFrameLocks noGrp="1"/>
          </p:cNvGraphicFramePr>
          <p:nvPr>
            <p:extLst>
              <p:ext uri="{D42A27DB-BD31-4B8C-83A1-F6EECF244321}">
                <p14:modId xmlns:p14="http://schemas.microsoft.com/office/powerpoint/2010/main" val="1684036552"/>
              </p:ext>
            </p:extLst>
          </p:nvPr>
        </p:nvGraphicFramePr>
        <p:xfrm>
          <a:off x="742950" y="1641020"/>
          <a:ext cx="6400800" cy="2608980"/>
        </p:xfrm>
        <a:graphic>
          <a:graphicData uri="http://schemas.openxmlformats.org/drawingml/2006/table">
            <a:tbl>
              <a:tblPr firstRow="1" bandRow="1">
                <a:tableStyleId>{BDBED569-4797-4DF1-A0F4-6AAB3CD982D8}</a:tableStyleId>
              </a:tblPr>
              <a:tblGrid>
                <a:gridCol w="1600200">
                  <a:extLst>
                    <a:ext uri="{9D8B030D-6E8A-4147-A177-3AD203B41FA5}">
                      <a16:colId xmlns:a16="http://schemas.microsoft.com/office/drawing/2014/main" val="2950173800"/>
                    </a:ext>
                  </a:extLst>
                </a:gridCol>
                <a:gridCol w="1600200">
                  <a:extLst>
                    <a:ext uri="{9D8B030D-6E8A-4147-A177-3AD203B41FA5}">
                      <a16:colId xmlns:a16="http://schemas.microsoft.com/office/drawing/2014/main" val="1265105600"/>
                    </a:ext>
                  </a:extLst>
                </a:gridCol>
                <a:gridCol w="1600200">
                  <a:extLst>
                    <a:ext uri="{9D8B030D-6E8A-4147-A177-3AD203B41FA5}">
                      <a16:colId xmlns:a16="http://schemas.microsoft.com/office/drawing/2014/main" val="1163779007"/>
                    </a:ext>
                  </a:extLst>
                </a:gridCol>
                <a:gridCol w="1600200">
                  <a:extLst>
                    <a:ext uri="{9D8B030D-6E8A-4147-A177-3AD203B41FA5}">
                      <a16:colId xmlns:a16="http://schemas.microsoft.com/office/drawing/2014/main" val="2084649212"/>
                    </a:ext>
                  </a:extLst>
                </a:gridCol>
              </a:tblGrid>
              <a:tr h="661980">
                <a:tc>
                  <a:txBody>
                    <a:bodyPr/>
                    <a:lstStyle/>
                    <a:p>
                      <a:pPr algn="ctr"/>
                      <a:r>
                        <a:rPr lang="en-IN" dirty="0"/>
                        <a:t>Country</a:t>
                      </a:r>
                    </a:p>
                  </a:txBody>
                  <a:tcPr/>
                </a:tc>
                <a:tc>
                  <a:txBody>
                    <a:bodyPr/>
                    <a:lstStyle/>
                    <a:p>
                      <a:r>
                        <a:rPr lang="en-IN" dirty="0"/>
                        <a:t>Share Of Monthly Visitors</a:t>
                      </a:r>
                    </a:p>
                  </a:txBody>
                  <a:tcPr/>
                </a:tc>
                <a:tc>
                  <a:txBody>
                    <a:bodyPr/>
                    <a:lstStyle/>
                    <a:p>
                      <a:r>
                        <a:rPr lang="en-IN" dirty="0"/>
                        <a:t>Site’s Rank In Country</a:t>
                      </a:r>
                    </a:p>
                  </a:txBody>
                  <a:tcPr/>
                </a:tc>
                <a:tc>
                  <a:txBody>
                    <a:bodyPr/>
                    <a:lstStyle/>
                    <a:p>
                      <a:r>
                        <a:rPr lang="en-IN" dirty="0"/>
                        <a:t>Monthly Visitors Growth</a:t>
                      </a:r>
                    </a:p>
                  </a:txBody>
                  <a:tcPr/>
                </a:tc>
                <a:extLst>
                  <a:ext uri="{0D108BD9-81ED-4DB2-BD59-A6C34878D82A}">
                    <a16:rowId xmlns:a16="http://schemas.microsoft.com/office/drawing/2014/main" val="1685848174"/>
                  </a:ext>
                </a:extLst>
              </a:tr>
              <a:tr h="389400">
                <a:tc>
                  <a:txBody>
                    <a:bodyPr/>
                    <a:lstStyle/>
                    <a:p>
                      <a:r>
                        <a:rPr lang="en-IN" dirty="0"/>
                        <a:t>United States</a:t>
                      </a:r>
                    </a:p>
                  </a:txBody>
                  <a:tcPr/>
                </a:tc>
                <a:tc>
                  <a:txBody>
                    <a:bodyPr/>
                    <a:lstStyle/>
                    <a:p>
                      <a:r>
                        <a:rPr lang="en-IN" dirty="0"/>
                        <a:t> 69%</a:t>
                      </a:r>
                    </a:p>
                  </a:txBody>
                  <a:tcPr/>
                </a:tc>
                <a:tc>
                  <a:txBody>
                    <a:bodyPr/>
                    <a:lstStyle/>
                    <a:p>
                      <a:r>
                        <a:rPr lang="en-IN" dirty="0"/>
                        <a:t>1,319</a:t>
                      </a:r>
                    </a:p>
                  </a:txBody>
                  <a:tcPr/>
                </a:tc>
                <a:tc>
                  <a:txBody>
                    <a:bodyPr/>
                    <a:lstStyle/>
                    <a:p>
                      <a:r>
                        <a:rPr lang="en-IN" dirty="0"/>
                        <a:t>0.42%</a:t>
                      </a:r>
                    </a:p>
                  </a:txBody>
                  <a:tcPr/>
                </a:tc>
                <a:extLst>
                  <a:ext uri="{0D108BD9-81ED-4DB2-BD59-A6C34878D82A}">
                    <a16:rowId xmlns:a16="http://schemas.microsoft.com/office/drawing/2014/main" val="2899744402"/>
                  </a:ext>
                </a:extLst>
              </a:tr>
              <a:tr h="389400">
                <a:tc>
                  <a:txBody>
                    <a:bodyPr/>
                    <a:lstStyle/>
                    <a:p>
                      <a:r>
                        <a:rPr lang="en-IN" dirty="0"/>
                        <a:t>Canada</a:t>
                      </a:r>
                    </a:p>
                  </a:txBody>
                  <a:tcPr/>
                </a:tc>
                <a:tc>
                  <a:txBody>
                    <a:bodyPr/>
                    <a:lstStyle/>
                    <a:p>
                      <a:r>
                        <a:rPr lang="en-IN" dirty="0"/>
                        <a:t>7%</a:t>
                      </a:r>
                    </a:p>
                  </a:txBody>
                  <a:tcPr/>
                </a:tc>
                <a:tc>
                  <a:txBody>
                    <a:bodyPr/>
                    <a:lstStyle/>
                    <a:p>
                      <a:r>
                        <a:rPr lang="en-IN" dirty="0"/>
                        <a:t>1,508</a:t>
                      </a:r>
                    </a:p>
                  </a:txBody>
                  <a:tcPr/>
                </a:tc>
                <a:tc>
                  <a:txBody>
                    <a:bodyPr/>
                    <a:lstStyle/>
                    <a:p>
                      <a:r>
                        <a:rPr lang="en-IN" dirty="0"/>
                        <a:t>0.22%</a:t>
                      </a:r>
                    </a:p>
                  </a:txBody>
                  <a:tcPr/>
                </a:tc>
                <a:extLst>
                  <a:ext uri="{0D108BD9-81ED-4DB2-BD59-A6C34878D82A}">
                    <a16:rowId xmlns:a16="http://schemas.microsoft.com/office/drawing/2014/main" val="872853453"/>
                  </a:ext>
                </a:extLst>
              </a:tr>
              <a:tr h="389400">
                <a:tc>
                  <a:txBody>
                    <a:bodyPr/>
                    <a:lstStyle/>
                    <a:p>
                      <a:r>
                        <a:rPr lang="en-IN" dirty="0"/>
                        <a:t>United Kingdom</a:t>
                      </a:r>
                    </a:p>
                  </a:txBody>
                  <a:tcPr/>
                </a:tc>
                <a:tc>
                  <a:txBody>
                    <a:bodyPr/>
                    <a:lstStyle/>
                    <a:p>
                      <a:r>
                        <a:rPr lang="en-IN" dirty="0"/>
                        <a:t>6%</a:t>
                      </a:r>
                    </a:p>
                  </a:txBody>
                  <a:tcPr/>
                </a:tc>
                <a:tc>
                  <a:txBody>
                    <a:bodyPr/>
                    <a:lstStyle/>
                    <a:p>
                      <a:r>
                        <a:rPr lang="en-IN" dirty="0"/>
                        <a:t>2,610</a:t>
                      </a:r>
                    </a:p>
                  </a:txBody>
                  <a:tcPr/>
                </a:tc>
                <a:tc>
                  <a:txBody>
                    <a:bodyPr/>
                    <a:lstStyle/>
                    <a:p>
                      <a:r>
                        <a:rPr lang="en-IN" dirty="0"/>
                        <a:t>0.29%</a:t>
                      </a:r>
                    </a:p>
                  </a:txBody>
                  <a:tcPr/>
                </a:tc>
                <a:extLst>
                  <a:ext uri="{0D108BD9-81ED-4DB2-BD59-A6C34878D82A}">
                    <a16:rowId xmlns:a16="http://schemas.microsoft.com/office/drawing/2014/main" val="3156779758"/>
                  </a:ext>
                </a:extLst>
              </a:tr>
              <a:tr h="389400">
                <a:tc>
                  <a:txBody>
                    <a:bodyPr/>
                    <a:lstStyle/>
                    <a:p>
                      <a:r>
                        <a:rPr lang="en-IN" dirty="0"/>
                        <a:t>Australia</a:t>
                      </a:r>
                    </a:p>
                  </a:txBody>
                  <a:tcPr/>
                </a:tc>
                <a:tc>
                  <a:txBody>
                    <a:bodyPr/>
                    <a:lstStyle/>
                    <a:p>
                      <a:r>
                        <a:rPr lang="en-IN" dirty="0"/>
                        <a:t>3%</a:t>
                      </a:r>
                    </a:p>
                  </a:txBody>
                  <a:tcPr/>
                </a:tc>
                <a:tc>
                  <a:txBody>
                    <a:bodyPr/>
                    <a:lstStyle/>
                    <a:p>
                      <a:r>
                        <a:rPr lang="en-IN" dirty="0"/>
                        <a:t>1,977</a:t>
                      </a:r>
                    </a:p>
                  </a:txBody>
                  <a:tcPr/>
                </a:tc>
                <a:tc>
                  <a:txBody>
                    <a:bodyPr/>
                    <a:lstStyle/>
                    <a:p>
                      <a:r>
                        <a:rPr lang="en-IN" dirty="0"/>
                        <a:t>-0.04%</a:t>
                      </a:r>
                    </a:p>
                  </a:txBody>
                  <a:tcPr/>
                </a:tc>
                <a:extLst>
                  <a:ext uri="{0D108BD9-81ED-4DB2-BD59-A6C34878D82A}">
                    <a16:rowId xmlns:a16="http://schemas.microsoft.com/office/drawing/2014/main" val="3534341642"/>
                  </a:ext>
                </a:extLst>
              </a:tr>
              <a:tr h="389400">
                <a:tc>
                  <a:txBody>
                    <a:bodyPr/>
                    <a:lstStyle/>
                    <a:p>
                      <a:r>
                        <a:rPr lang="en-IN" dirty="0"/>
                        <a:t>India</a:t>
                      </a:r>
                    </a:p>
                  </a:txBody>
                  <a:tcPr/>
                </a:tc>
                <a:tc>
                  <a:txBody>
                    <a:bodyPr/>
                    <a:lstStyle/>
                    <a:p>
                      <a:r>
                        <a:rPr lang="en-IN" dirty="0"/>
                        <a:t>3%</a:t>
                      </a:r>
                    </a:p>
                  </a:txBody>
                  <a:tcPr/>
                </a:tc>
                <a:tc>
                  <a:txBody>
                    <a:bodyPr/>
                    <a:lstStyle/>
                    <a:p>
                      <a:r>
                        <a:rPr lang="en-IN" dirty="0"/>
                        <a:t>5,379</a:t>
                      </a:r>
                    </a:p>
                  </a:txBody>
                  <a:tcPr/>
                </a:tc>
                <a:tc>
                  <a:txBody>
                    <a:bodyPr/>
                    <a:lstStyle/>
                    <a:p>
                      <a:r>
                        <a:rPr lang="en-IN" dirty="0"/>
                        <a:t>-1.05%</a:t>
                      </a:r>
                    </a:p>
                  </a:txBody>
                  <a:tcPr/>
                </a:tc>
                <a:extLst>
                  <a:ext uri="{0D108BD9-81ED-4DB2-BD59-A6C34878D82A}">
                    <a16:rowId xmlns:a16="http://schemas.microsoft.com/office/drawing/2014/main" val="311211067"/>
                  </a:ext>
                </a:extLst>
              </a:tr>
            </a:tbl>
          </a:graphicData>
        </a:graphic>
      </p:graphicFrame>
    </p:spTree>
    <p:extLst>
      <p:ext uri="{BB962C8B-B14F-4D97-AF65-F5344CB8AC3E}">
        <p14:creationId xmlns:p14="http://schemas.microsoft.com/office/powerpoint/2010/main" val="20563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423949"/>
            <a:ext cx="5799755" cy="517479"/>
          </a:xfrm>
          <a:prstGeom prst="rect">
            <a:avLst/>
          </a:prstGeom>
        </p:spPr>
        <p:txBody>
          <a:bodyPr spcFirstLastPara="1" wrap="square" lIns="91425" tIns="91425" rIns="91425" bIns="91425" anchor="b" anchorCtr="0">
            <a:noAutofit/>
          </a:bodyPr>
          <a:lstStyle/>
          <a:p>
            <a:pPr lvl="0"/>
            <a:r>
              <a:rPr lang="en-US" dirty="0">
                <a:solidFill>
                  <a:srgbClr val="4CAF50"/>
                </a:solidFill>
              </a:rPr>
              <a:t>Geography</a:t>
            </a:r>
            <a:r>
              <a:rPr lang="en-US" dirty="0">
                <a:solidFill>
                  <a:schemeClr val="accent4"/>
                </a:solidFill>
              </a:rPr>
              <a:t> </a:t>
            </a:r>
            <a:r>
              <a:rPr lang="en-US" dirty="0">
                <a:solidFill>
                  <a:schemeClr val="bg2"/>
                </a:solidFill>
              </a:rPr>
              <a:t>: User Base</a:t>
            </a:r>
            <a:endParaRPr dirty="0">
              <a:solidFill>
                <a:schemeClr val="bg2"/>
              </a:solidFill>
            </a:endParaRPr>
          </a:p>
        </p:txBody>
      </p:sp>
      <p:sp>
        <p:nvSpPr>
          <p:cNvPr id="125" name="Google Shape;125;p19"/>
          <p:cNvSpPr txBox="1">
            <a:spLocks noGrp="1"/>
          </p:cNvSpPr>
          <p:nvPr>
            <p:ph type="body" idx="1"/>
          </p:nvPr>
        </p:nvSpPr>
        <p:spPr>
          <a:xfrm>
            <a:off x="362857" y="1026935"/>
            <a:ext cx="6887029" cy="3824514"/>
          </a:xfrm>
          <a:prstGeom prst="rect">
            <a:avLst/>
          </a:prstGeom>
        </p:spPr>
        <p:txBody>
          <a:bodyPr spcFirstLastPara="1" wrap="square" lIns="91425" tIns="91425" rIns="91425" bIns="91425" anchor="t" anchorCtr="0">
            <a:noAutofit/>
          </a:bodyPr>
          <a:lstStyle/>
          <a:p>
            <a:pPr lvl="0"/>
            <a:endParaRPr lang="en-US" sz="1800" dirty="0"/>
          </a:p>
          <a:p>
            <a:pPr lvl="0"/>
            <a:endParaRPr sz="1800" dirty="0"/>
          </a:p>
          <a:p>
            <a:pPr marL="0" lvl="0" indent="0" algn="l" rtl="0">
              <a:spcBef>
                <a:spcPts val="600"/>
              </a:spcBef>
              <a:spcAft>
                <a:spcPts val="0"/>
              </a:spcAft>
              <a:buNone/>
            </a:pPr>
            <a:endParaRPr sz="1800"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6" name="Google Shape;890;p50"/>
          <p:cNvGrpSpPr/>
          <p:nvPr/>
        </p:nvGrpSpPr>
        <p:grpSpPr>
          <a:xfrm>
            <a:off x="296208" y="423949"/>
            <a:ext cx="570159" cy="444731"/>
            <a:chOff x="5247525" y="3007275"/>
            <a:chExt cx="517575" cy="384825"/>
          </a:xfrm>
        </p:grpSpPr>
        <p:sp>
          <p:nvSpPr>
            <p:cNvPr id="17" name="Google Shape;891;p5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2;p5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E6179FF-8630-0735-60DC-33DF01F48DDF}"/>
              </a:ext>
            </a:extLst>
          </p:cNvPr>
          <p:cNvPicPr>
            <a:picLocks noChangeAspect="1"/>
          </p:cNvPicPr>
          <p:nvPr/>
        </p:nvPicPr>
        <p:blipFill>
          <a:blip r:embed="rId3"/>
          <a:stretch>
            <a:fillRect/>
          </a:stretch>
        </p:blipFill>
        <p:spPr>
          <a:xfrm>
            <a:off x="296208" y="1244814"/>
            <a:ext cx="8543227" cy="3388755"/>
          </a:xfrm>
          <a:prstGeom prst="rect">
            <a:avLst/>
          </a:prstGeom>
        </p:spPr>
      </p:pic>
    </p:spTree>
    <p:extLst>
      <p:ext uri="{BB962C8B-B14F-4D97-AF65-F5344CB8AC3E}">
        <p14:creationId xmlns:p14="http://schemas.microsoft.com/office/powerpoint/2010/main" val="300828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70071" y="1760051"/>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002060"/>
                </a:solidFill>
              </a:rPr>
              <a:t>2.</a:t>
            </a:r>
          </a:p>
          <a:p>
            <a:pPr marL="0" lvl="0" indent="0" algn="l" rtl="0">
              <a:spcBef>
                <a:spcPts val="0"/>
              </a:spcBef>
              <a:spcAft>
                <a:spcPts val="0"/>
              </a:spcAft>
              <a:buNone/>
            </a:pPr>
            <a:r>
              <a:rPr lang="en-US" dirty="0"/>
              <a:t>VALUATION &amp; REVENUE</a:t>
            </a:r>
          </a:p>
        </p:txBody>
      </p:sp>
      <p:sp>
        <p:nvSpPr>
          <p:cNvPr id="112" name="Google Shape;112;p17"/>
          <p:cNvSpPr txBox="1">
            <a:spLocks noGrp="1"/>
          </p:cNvSpPr>
          <p:nvPr>
            <p:ph type="subTitle" idx="1"/>
          </p:nvPr>
        </p:nvSpPr>
        <p:spPr>
          <a:xfrm>
            <a:off x="6724950" y="3265699"/>
            <a:ext cx="1906200" cy="1378871"/>
          </a:xfrm>
          <a:prstGeom prst="rect">
            <a:avLst/>
          </a:prstGeom>
        </p:spPr>
        <p:txBody>
          <a:bodyPr spcFirstLastPara="1" wrap="square" lIns="91425" tIns="91425" rIns="91425" bIns="91425" anchor="b" anchorCtr="0">
            <a:noAutofit/>
          </a:bodyPr>
          <a:lstStyle/>
          <a:p>
            <a:pPr marL="0" lvl="0" indent="0"/>
            <a:r>
              <a:rPr lang="en-US" dirty="0"/>
              <a:t>Valuation &amp; Revenue of the Company</a:t>
            </a: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1" name="Google Shape;772;p50"/>
          <p:cNvGrpSpPr/>
          <p:nvPr/>
        </p:nvGrpSpPr>
        <p:grpSpPr>
          <a:xfrm>
            <a:off x="670071" y="2101770"/>
            <a:ext cx="701529" cy="518058"/>
            <a:chOff x="1934025" y="1001650"/>
            <a:chExt cx="415300" cy="355600"/>
          </a:xfrm>
        </p:grpSpPr>
        <p:sp>
          <p:nvSpPr>
            <p:cNvPr id="12" name="Google Shape;773;p5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4;p5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5;p5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6;p5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07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18E"/>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68674" y="76863"/>
            <a:ext cx="5324100" cy="845491"/>
          </a:xfrm>
          <a:prstGeom prst="rect">
            <a:avLst/>
          </a:prstGeom>
        </p:spPr>
        <p:txBody>
          <a:bodyPr spcFirstLastPara="1" wrap="square" lIns="91425" tIns="91425" rIns="91425" bIns="91425" anchor="b" anchorCtr="0">
            <a:noAutofit/>
          </a:bodyPr>
          <a:lstStyle/>
          <a:p>
            <a:pPr lvl="0"/>
            <a:r>
              <a:rPr lang="en-US" dirty="0"/>
              <a:t>Valuation &amp; Revenue:</a:t>
            </a:r>
            <a:endParaRPr dirty="0">
              <a:solidFill>
                <a:schemeClr val="accent4"/>
              </a:solidFill>
            </a:endParaRPr>
          </a:p>
        </p:txBody>
      </p:sp>
      <p:sp>
        <p:nvSpPr>
          <p:cNvPr id="125" name="Google Shape;125;p19"/>
          <p:cNvSpPr txBox="1">
            <a:spLocks noGrp="1"/>
          </p:cNvSpPr>
          <p:nvPr>
            <p:ph type="body" idx="1"/>
          </p:nvPr>
        </p:nvSpPr>
        <p:spPr>
          <a:xfrm>
            <a:off x="349121" y="1132668"/>
            <a:ext cx="6749143" cy="3282598"/>
          </a:xfrm>
          <a:prstGeom prst="rect">
            <a:avLst/>
          </a:prstGeom>
        </p:spPr>
        <p:txBody>
          <a:bodyPr spcFirstLastPara="1" wrap="square" lIns="91425" tIns="91425" rIns="91425" bIns="91425" anchor="t" anchorCtr="0">
            <a:noAutofit/>
          </a:bodyPr>
          <a:lstStyle/>
          <a:p>
            <a:pPr marL="342900" indent="-342900">
              <a:lnSpc>
                <a:spcPct val="107000"/>
              </a:lnSpc>
              <a:spcAft>
                <a:spcPts val="800"/>
              </a:spcAft>
              <a:buFont typeface="Wingdings" panose="05000000000000000000" pitchFamily="2" charset="2"/>
              <a:buChar char="Ø"/>
              <a:tabLst>
                <a:tab pos="457200" algn="l"/>
              </a:tabLst>
            </a:pPr>
            <a:r>
              <a:rPr lang="en-IN" sz="18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VALUATION</a:t>
            </a: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-Honey was </a:t>
            </a:r>
            <a:r>
              <a:rPr lang="en-IN" sz="18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acquired by PayPal in January 2020 for $4 Billion</a:t>
            </a: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tabLst>
                <a:tab pos="457200" algn="l"/>
              </a:tabLst>
            </a:pPr>
            <a:r>
              <a:rPr lang="en-IN" sz="18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REVENUE</a:t>
            </a: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According to PayPal, the annual revenue of </a:t>
            </a:r>
            <a:r>
              <a:rPr lang="en-IN" sz="1800" dirty="0" err="1">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Paypal</a:t>
            </a: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Honey in the 2018 audited report was </a:t>
            </a:r>
            <a:r>
              <a:rPr lang="en-IN" sz="18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$100 million</a:t>
            </a:r>
            <a:r>
              <a:rPr lang="en-IN" sz="1800"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 and the company is currently </a:t>
            </a:r>
            <a:r>
              <a:rPr lang="en-IN" sz="1800" b="1" dirty="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growing at a rate of more than 100% annually.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01600" lvl="0" indent="0">
              <a:buNone/>
            </a:pPr>
            <a:endParaRPr lang="en-US" sz="1800" dirty="0"/>
          </a:p>
          <a:p>
            <a:pPr lvl="0"/>
            <a:endParaRPr lang="en-US" dirty="0"/>
          </a:p>
          <a:p>
            <a:pPr lvl="0"/>
            <a:endParaRPr dirty="0"/>
          </a:p>
          <a:p>
            <a:pPr marL="0" lvl="0" indent="0" algn="l" rtl="0">
              <a:spcBef>
                <a:spcPts val="600"/>
              </a:spcBef>
              <a:spcAft>
                <a:spcPts val="0"/>
              </a:spcAft>
              <a:buNone/>
            </a:pPr>
            <a:endParaRPr dirty="0"/>
          </a:p>
        </p:txBody>
      </p:sp>
      <p:sp>
        <p:nvSpPr>
          <p:cNvPr id="133" name="Google Shape;133;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1" name="Google Shape;893;p50"/>
          <p:cNvGrpSpPr/>
          <p:nvPr/>
        </p:nvGrpSpPr>
        <p:grpSpPr>
          <a:xfrm>
            <a:off x="307789" y="457227"/>
            <a:ext cx="461643" cy="483292"/>
            <a:chOff x="3951850" y="2985350"/>
            <a:chExt cx="407950" cy="416500"/>
          </a:xfrm>
        </p:grpSpPr>
        <p:sp>
          <p:nvSpPr>
            <p:cNvPr id="22" name="Google Shape;894;p5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5;p5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6;p5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7;p5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617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284"/>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70071" y="1760051"/>
            <a:ext cx="3522300" cy="298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009284"/>
                </a:solidFill>
              </a:rPr>
              <a:t>3.</a:t>
            </a:r>
          </a:p>
          <a:p>
            <a:pPr marL="0" lvl="0" indent="0" algn="l" rtl="0">
              <a:spcBef>
                <a:spcPts val="0"/>
              </a:spcBef>
              <a:spcAft>
                <a:spcPts val="0"/>
              </a:spcAft>
              <a:buNone/>
            </a:pPr>
            <a:r>
              <a:rPr lang="en-US" dirty="0"/>
              <a:t>REVENUE MODEL</a:t>
            </a:r>
            <a:endParaRPr dirty="0"/>
          </a:p>
        </p:txBody>
      </p:sp>
      <p:sp>
        <p:nvSpPr>
          <p:cNvPr id="112" name="Google Shape;112;p17"/>
          <p:cNvSpPr txBox="1">
            <a:spLocks noGrp="1"/>
          </p:cNvSpPr>
          <p:nvPr>
            <p:ph type="subTitle" idx="1"/>
          </p:nvPr>
        </p:nvSpPr>
        <p:spPr>
          <a:xfrm>
            <a:off x="6656740" y="3254951"/>
            <a:ext cx="1906200" cy="1378871"/>
          </a:xfrm>
          <a:prstGeom prst="rect">
            <a:avLst/>
          </a:prstGeom>
        </p:spPr>
        <p:txBody>
          <a:bodyPr spcFirstLastPara="1" wrap="square" lIns="91425" tIns="91425" rIns="91425" bIns="91425" anchor="b" anchorCtr="0">
            <a:noAutofit/>
          </a:bodyPr>
          <a:lstStyle/>
          <a:p>
            <a:pPr marL="0" indent="0"/>
            <a:r>
              <a:rPr lang="en-US" dirty="0"/>
              <a:t>What is the earning source?</a:t>
            </a:r>
          </a:p>
        </p:txBody>
      </p:sp>
      <p:sp>
        <p:nvSpPr>
          <p:cNvPr id="113" name="Google Shape;113;p17"/>
          <p:cNvSpPr txBox="1">
            <a:spLocks noGrp="1"/>
          </p:cNvSpPr>
          <p:nvPr>
            <p:ph type="sldNum" idx="4294967295"/>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7" name="Google Shape;924;p50"/>
          <p:cNvGrpSpPr/>
          <p:nvPr/>
        </p:nvGrpSpPr>
        <p:grpSpPr>
          <a:xfrm>
            <a:off x="768265" y="2110740"/>
            <a:ext cx="519516" cy="518160"/>
            <a:chOff x="3292425" y="3664250"/>
            <a:chExt cx="397025" cy="391525"/>
          </a:xfrm>
        </p:grpSpPr>
        <p:sp>
          <p:nvSpPr>
            <p:cNvPr id="18" name="Google Shape;925;p5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6;p5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7;p5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5988659"/>
      </p:ext>
    </p:extLst>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2508</TotalTime>
  <Words>2002</Words>
  <Application>Microsoft Office PowerPoint</Application>
  <PresentationFormat>On-screen Show (16:9)</PresentationFormat>
  <Paragraphs>260</Paragraphs>
  <Slides>42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Wingdings</vt:lpstr>
      <vt:lpstr>Open Sans</vt:lpstr>
      <vt:lpstr>Times New Roman</vt:lpstr>
      <vt:lpstr>Montserrat</vt:lpstr>
      <vt:lpstr>Calibri</vt:lpstr>
      <vt:lpstr>Karla</vt:lpstr>
      <vt:lpstr>Symbol</vt:lpstr>
      <vt:lpstr>Arviragus template</vt:lpstr>
      <vt:lpstr>Business Model Of Honey (Coupon Startup)</vt:lpstr>
      <vt:lpstr>CONTENTS</vt:lpstr>
      <vt:lpstr>1. INTRODUCTION</vt:lpstr>
      <vt:lpstr>About Honey:</vt:lpstr>
      <vt:lpstr>Honey Monthly Users Details</vt:lpstr>
      <vt:lpstr>Geography : User Base</vt:lpstr>
      <vt:lpstr>2. VALUATION &amp; REVENUE</vt:lpstr>
      <vt:lpstr>Valuation &amp; Revenue:</vt:lpstr>
      <vt:lpstr>3. REVENUE MODEL</vt:lpstr>
      <vt:lpstr>Revenue Model</vt:lpstr>
      <vt:lpstr>4. INVESTORS</vt:lpstr>
      <vt:lpstr>Investors</vt:lpstr>
      <vt:lpstr>5. CUSTOMER ANALYSIS</vt:lpstr>
      <vt:lpstr>Customer Analysis</vt:lpstr>
      <vt:lpstr>6. KEY COMPETITORS</vt:lpstr>
      <vt:lpstr>Competitors:</vt:lpstr>
      <vt:lpstr>Key Competitors</vt:lpstr>
      <vt:lpstr>Revenue</vt:lpstr>
      <vt:lpstr>Employee Count</vt:lpstr>
      <vt:lpstr>Engagement</vt:lpstr>
      <vt:lpstr>Display Advertising</vt:lpstr>
      <vt:lpstr>Marketing Channels</vt:lpstr>
      <vt:lpstr>Comparison of Revenue &amp; Employee Count</vt:lpstr>
      <vt:lpstr>7. HONEY’S CUSTOMER RELATIONSHIPS</vt:lpstr>
      <vt:lpstr>Honey’s Customer Relationships</vt:lpstr>
      <vt:lpstr>8. Promotions, Collaborations and marketing strategies:  </vt:lpstr>
      <vt:lpstr>Promotions, Collaborations and marketing strategies: </vt:lpstr>
      <vt:lpstr>9.  PRODUCT PORTFOLIO</vt:lpstr>
      <vt:lpstr>Product Portfolio</vt:lpstr>
      <vt:lpstr>10. DETAILED SWOT ANALYSIS</vt:lpstr>
      <vt:lpstr>Detailed SWOT</vt:lpstr>
      <vt:lpstr>Detailed SWOT</vt:lpstr>
      <vt:lpstr>11. STRATEGY FOR CUSTOMER ACQUISITION</vt:lpstr>
      <vt:lpstr> </vt:lpstr>
      <vt:lpstr>12. MARKETING STRATEGY</vt:lpstr>
      <vt:lpstr>Marketing Strategy</vt:lpstr>
      <vt:lpstr>Guesstimates for American Customers</vt:lpstr>
      <vt:lpstr>13. CHALLENGES &amp; LEARNINGS</vt:lpstr>
      <vt:lpstr>Challenges &amp; Learnings </vt:lpstr>
      <vt:lpstr>14. CONCLUSION</vt:lpstr>
      <vt:lpstr>In the End…</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DONATION SYSTEM FOR AN NGO</dc:title>
  <dc:creator>Om Jadhav</dc:creator>
  <cp:lastModifiedBy>Rishikesh Singh</cp:lastModifiedBy>
  <cp:revision>112</cp:revision>
  <dcterms:modified xsi:type="dcterms:W3CDTF">2022-12-29T07:22:28Z</dcterms:modified>
</cp:coreProperties>
</file>