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0"/>
  </p:notesMasterIdLst>
  <p:sldIdLst>
    <p:sldId id="256" r:id="rId2"/>
    <p:sldId id="257" r:id="rId3"/>
    <p:sldId id="259" r:id="rId4"/>
    <p:sldId id="296" r:id="rId5"/>
    <p:sldId id="298" r:id="rId6"/>
    <p:sldId id="299" r:id="rId7"/>
    <p:sldId id="304" r:id="rId8"/>
    <p:sldId id="322" r:id="rId9"/>
    <p:sldId id="307" r:id="rId10"/>
    <p:sldId id="326" r:id="rId11"/>
    <p:sldId id="308" r:id="rId12"/>
    <p:sldId id="309" r:id="rId13"/>
    <p:sldId id="312" r:id="rId14"/>
    <p:sldId id="313" r:id="rId15"/>
    <p:sldId id="314" r:id="rId16"/>
    <p:sldId id="310" r:id="rId17"/>
    <p:sldId id="331" r:id="rId18"/>
    <p:sldId id="343" r:id="rId19"/>
    <p:sldId id="330" r:id="rId20"/>
    <p:sldId id="333" r:id="rId21"/>
    <p:sldId id="337" r:id="rId22"/>
    <p:sldId id="344" r:id="rId23"/>
    <p:sldId id="329" r:id="rId24"/>
    <p:sldId id="345" r:id="rId25"/>
    <p:sldId id="346" r:id="rId26"/>
    <p:sldId id="341" r:id="rId27"/>
    <p:sldId id="342" r:id="rId28"/>
    <p:sldId id="318" r:id="rId29"/>
  </p:sldIdLst>
  <p:sldSz cx="9144000" cy="5143500" type="screen16x9"/>
  <p:notesSz cx="6858000" cy="9144000"/>
  <p:embeddedFontLst>
    <p:embeddedFont>
      <p:font typeface="Karla" pitchFamily="2"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a:srgbClr val="699832"/>
    <a:srgbClr val="ECD300"/>
    <a:srgbClr val="3F51B5"/>
    <a:srgbClr val="2196F3"/>
    <a:srgbClr val="FF9B09"/>
    <a:srgbClr val="CDDC39"/>
    <a:srgbClr val="92D050"/>
    <a:srgbClr val="FF9800"/>
    <a:srgbClr val="00B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30FC04-E60C-445B-9C84-749C2441B467}">
  <a:tblStyle styleId="{E430FC04-E60C-445B-9C84-749C2441B46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2F8888-6F45-44FD-ABB7-5584A37B89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snapToGrid="0">
      <p:cViewPr varScale="1">
        <p:scale>
          <a:sx n="78" d="100"/>
          <a:sy n="78" d="100"/>
        </p:scale>
        <p:origin x="8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53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292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50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c97b11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c97b11d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191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21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c97b11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c97b11d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187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590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798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56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19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440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167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814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294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318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15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18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01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34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28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7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57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vivek468/superstore-dataset-final?select=Sample+-+Superstore.cs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228600" y="2311400"/>
            <a:ext cx="4038600" cy="17625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chemeClr val="accent2"/>
                </a:solidFill>
              </a:rPr>
              <a:t>SuperStore</a:t>
            </a:r>
            <a:r>
              <a:rPr lang="en-US" dirty="0">
                <a:solidFill>
                  <a:schemeClr val="accent2"/>
                </a:solidFill>
              </a:rPr>
              <a:t> Sales Analysis</a:t>
            </a:r>
            <a:endParaRPr dirty="0">
              <a:solidFill>
                <a:schemeClr val="bg2"/>
              </a:solidFill>
            </a:endParaRPr>
          </a:p>
        </p:txBody>
      </p:sp>
      <p:grpSp>
        <p:nvGrpSpPr>
          <p:cNvPr id="77" name="Google Shape;77;p14"/>
          <p:cNvGrpSpPr/>
          <p:nvPr/>
        </p:nvGrpSpPr>
        <p:grpSpPr>
          <a:xfrm>
            <a:off x="411082" y="347162"/>
            <a:ext cx="707426" cy="583568"/>
            <a:chOff x="5292575" y="3681900"/>
            <a:chExt cx="420150" cy="373275"/>
          </a:xfrm>
        </p:grpSpPr>
        <p:sp>
          <p:nvSpPr>
            <p:cNvPr id="78" name="Google Shape;78;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76;p14"/>
          <p:cNvSpPr txBox="1">
            <a:spLocks/>
          </p:cNvSpPr>
          <p:nvPr/>
        </p:nvSpPr>
        <p:spPr>
          <a:xfrm>
            <a:off x="4986691" y="2349723"/>
            <a:ext cx="4038599" cy="6120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9pPr>
          </a:lstStyle>
          <a:p>
            <a:pPr algn="ctr"/>
            <a:r>
              <a:rPr lang="en-US" sz="2200" dirty="0">
                <a:solidFill>
                  <a:schemeClr val="bg1"/>
                </a:solidFill>
              </a:rPr>
              <a:t>DATA ANALYSIS PROJECT</a:t>
            </a:r>
          </a:p>
        </p:txBody>
      </p:sp>
      <p:sp>
        <p:nvSpPr>
          <p:cNvPr id="3" name="Rectangle 2"/>
          <p:cNvSpPr/>
          <p:nvPr/>
        </p:nvSpPr>
        <p:spPr>
          <a:xfrm>
            <a:off x="6065536" y="3857620"/>
            <a:ext cx="2649165" cy="938719"/>
          </a:xfrm>
          <a:prstGeom prst="rect">
            <a:avLst/>
          </a:prstGeom>
        </p:spPr>
        <p:txBody>
          <a:bodyPr wrap="square">
            <a:spAutoFit/>
          </a:bodyPr>
          <a:lstStyle/>
          <a:p>
            <a:pPr>
              <a:spcBef>
                <a:spcPts val="600"/>
              </a:spcBef>
            </a:pPr>
            <a:r>
              <a:rPr lang="en-US" sz="2000" b="1" dirty="0">
                <a:solidFill>
                  <a:schemeClr val="bg1"/>
                </a:solidFill>
                <a:latin typeface="Times New Roman" panose="02020603050405020304" pitchFamily="18" charset="0"/>
                <a:cs typeface="Times New Roman" panose="02020603050405020304" pitchFamily="18" charset="0"/>
              </a:rPr>
              <a:t>PREPARED BY</a:t>
            </a:r>
            <a:r>
              <a:rPr lang="en-US" b="1" dirty="0">
                <a:solidFill>
                  <a:schemeClr val="bg1"/>
                </a:solidFill>
                <a:latin typeface="Times New Roman" panose="02020603050405020304" pitchFamily="18" charset="0"/>
                <a:cs typeface="Times New Roman" panose="02020603050405020304" pitchFamily="18" charset="0"/>
              </a:rPr>
              <a:t>:</a:t>
            </a:r>
          </a:p>
          <a:p>
            <a:pPr>
              <a:spcBef>
                <a:spcPts val="600"/>
              </a:spcBef>
            </a:pPr>
            <a:endParaRPr lang="en-US" b="1" dirty="0">
              <a:solidFill>
                <a:schemeClr val="bg1"/>
              </a:solidFill>
              <a:latin typeface="Times New Roman" panose="02020603050405020304" pitchFamily="18" charset="0"/>
              <a:cs typeface="Times New Roman" panose="02020603050405020304" pitchFamily="18" charset="0"/>
            </a:endParaRPr>
          </a:p>
          <a:p>
            <a:pPr lvl="0"/>
            <a:r>
              <a:rPr lang="en-US" sz="1600" b="1" dirty="0">
                <a:solidFill>
                  <a:schemeClr val="bg1"/>
                </a:solidFill>
                <a:latin typeface="Times New Roman" panose="02020603050405020304" pitchFamily="18" charset="0"/>
                <a:cs typeface="Times New Roman" panose="02020603050405020304" pitchFamily="18" charset="0"/>
              </a:rPr>
              <a:t>Rishikesh Singh</a:t>
            </a: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D896B1C-639B-725F-4D9F-4C14B60994C6}"/>
              </a:ext>
            </a:extLst>
          </p:cNvPr>
          <p:cNvPicPr>
            <a:picLocks noChangeAspect="1"/>
          </p:cNvPicPr>
          <p:nvPr/>
        </p:nvPicPr>
        <p:blipFill>
          <a:blip r:embed="rId3"/>
          <a:stretch>
            <a:fillRect/>
          </a:stretch>
        </p:blipFill>
        <p:spPr>
          <a:xfrm>
            <a:off x="0" y="684148"/>
            <a:ext cx="3363737" cy="2442773"/>
          </a:xfrm>
          <a:prstGeom prst="rect">
            <a:avLst/>
          </a:prstGeom>
        </p:spPr>
      </p:pic>
      <p:pic>
        <p:nvPicPr>
          <p:cNvPr id="8" name="Picture 7">
            <a:extLst>
              <a:ext uri="{FF2B5EF4-FFF2-40B4-BE49-F238E27FC236}">
                <a16:creationId xmlns:a16="http://schemas.microsoft.com/office/drawing/2014/main" id="{6E7A1EC9-F67C-0C6E-083F-7CC292E04CE8}"/>
              </a:ext>
            </a:extLst>
          </p:cNvPr>
          <p:cNvPicPr>
            <a:picLocks noChangeAspect="1"/>
          </p:cNvPicPr>
          <p:nvPr/>
        </p:nvPicPr>
        <p:blipFill>
          <a:blip r:embed="rId4"/>
          <a:stretch>
            <a:fillRect/>
          </a:stretch>
        </p:blipFill>
        <p:spPr>
          <a:xfrm>
            <a:off x="4986691" y="324834"/>
            <a:ext cx="3941035" cy="20502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76863"/>
            <a:ext cx="5324100" cy="845491"/>
          </a:xfrm>
          <a:prstGeom prst="rect">
            <a:avLst/>
          </a:prstGeom>
        </p:spPr>
        <p:txBody>
          <a:bodyPr spcFirstLastPara="1" wrap="square" lIns="91425" tIns="91425" rIns="91425" bIns="91425" anchor="b" anchorCtr="0">
            <a:noAutofit/>
          </a:bodyPr>
          <a:lstStyle/>
          <a:p>
            <a:pPr lvl="0"/>
            <a:r>
              <a:rPr lang="en-US" dirty="0"/>
              <a:t>Assumptions</a:t>
            </a:r>
            <a:endParaRPr dirty="0">
              <a:solidFill>
                <a:schemeClr val="accent4"/>
              </a:solidFill>
            </a:endParaRPr>
          </a:p>
        </p:txBody>
      </p:sp>
      <p:sp>
        <p:nvSpPr>
          <p:cNvPr id="125" name="Google Shape;125;p19"/>
          <p:cNvSpPr txBox="1">
            <a:spLocks noGrp="1"/>
          </p:cNvSpPr>
          <p:nvPr>
            <p:ph type="body" idx="1"/>
          </p:nvPr>
        </p:nvSpPr>
        <p:spPr>
          <a:xfrm>
            <a:off x="349121" y="1085331"/>
            <a:ext cx="6749143" cy="3184589"/>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600" dirty="0">
                <a:solidFill>
                  <a:schemeClr val="tx2">
                    <a:lumMod val="10000"/>
                  </a:schemeClr>
                </a:solidFill>
              </a:rPr>
              <a:t>The superstore dataset contains a representative sample of all transactions conducted by the store during the time period covered by the dataset which is from 2011 to 2015.</a:t>
            </a:r>
          </a:p>
          <a:p>
            <a:pPr>
              <a:buFont typeface="Wingdings" panose="05000000000000000000" pitchFamily="2" charset="2"/>
              <a:buChar char="Ø"/>
            </a:pPr>
            <a:r>
              <a:rPr lang="en-US" sz="1600" dirty="0">
                <a:solidFill>
                  <a:schemeClr val="tx2">
                    <a:lumMod val="10000"/>
                  </a:schemeClr>
                </a:solidFill>
              </a:rPr>
              <a:t>The data in the superstore dataset is accurate and has been cleaned and preprocessed prior to analysis.</a:t>
            </a:r>
          </a:p>
          <a:p>
            <a:pPr>
              <a:buFont typeface="Wingdings" panose="05000000000000000000" pitchFamily="2" charset="2"/>
              <a:buChar char="Ø"/>
            </a:pPr>
            <a:r>
              <a:rPr lang="en-US" sz="1600" dirty="0">
                <a:solidFill>
                  <a:schemeClr val="tx2">
                    <a:lumMod val="10000"/>
                  </a:schemeClr>
                </a:solidFill>
              </a:rPr>
              <a:t>The superstore dataset covers a sufficient time period to allow for the identification of trends or patterns in sales and profitability.</a:t>
            </a:r>
          </a:p>
          <a:p>
            <a:pPr>
              <a:buFont typeface="Wingdings" panose="05000000000000000000" pitchFamily="2" charset="2"/>
              <a:buChar char="Ø"/>
            </a:pPr>
            <a:r>
              <a:rPr lang="en-US" sz="1600" dirty="0">
                <a:solidFill>
                  <a:schemeClr val="tx2">
                    <a:lumMod val="10000"/>
                  </a:schemeClr>
                </a:solidFill>
              </a:rPr>
              <a:t>The Super Store dataset is not impacted by any significant outliers or anomalies that could skew the results of any analysis conducted on the dataset.</a:t>
            </a:r>
            <a:endParaRPr lang="en-IN" sz="1600" dirty="0">
              <a:solidFill>
                <a:schemeClr val="tx2">
                  <a:lumMod val="10000"/>
                </a:schemeClr>
              </a:solidFill>
            </a:endParaRPr>
          </a:p>
          <a:p>
            <a:pPr marL="101600" indent="0">
              <a:lnSpc>
                <a:spcPct val="107000"/>
              </a:lnSpc>
              <a:spcAft>
                <a:spcPts val="800"/>
              </a:spcAft>
              <a:buNone/>
            </a:pPr>
            <a:endParaRPr lang="en-IN" sz="1200" dirty="0">
              <a:effectLst/>
              <a:latin typeface="Open Sans" panose="020B0606030504020204" pitchFamily="34" charset="0"/>
              <a:ea typeface="Open Sans" panose="020B0606030504020204" pitchFamily="34" charset="0"/>
              <a:cs typeface="Open Sans" panose="020B0606030504020204" pitchFamily="34" charset="0"/>
            </a:endParaRPr>
          </a:p>
          <a:p>
            <a:pPr marL="101600" lvl="0" indent="0">
              <a:buNone/>
            </a:pPr>
            <a:endParaRPr dirty="0"/>
          </a:p>
          <a:p>
            <a:pPr marL="0" lvl="0" indent="0" algn="l" rtl="0">
              <a:spcBef>
                <a:spcPts val="600"/>
              </a:spcBef>
              <a:spcAft>
                <a:spcPts val="0"/>
              </a:spcAft>
              <a:buNone/>
            </a:pPr>
            <a:endParaRPr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7632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D300"/>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70071" y="1760051"/>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ECD300"/>
                </a:solidFill>
              </a:rPr>
              <a:t>5.</a:t>
            </a:r>
          </a:p>
          <a:p>
            <a:pPr marL="0" lvl="0" indent="0" algn="l" rtl="0">
              <a:spcBef>
                <a:spcPts val="0"/>
              </a:spcBef>
              <a:spcAft>
                <a:spcPts val="0"/>
              </a:spcAft>
              <a:buNone/>
            </a:pPr>
            <a:r>
              <a:rPr lang="en-US" dirty="0"/>
              <a:t>SOME RESEARCH  QUESTIONS</a:t>
            </a:r>
            <a:endParaRPr dirty="0"/>
          </a:p>
        </p:txBody>
      </p:sp>
      <p:sp>
        <p:nvSpPr>
          <p:cNvPr id="112" name="Google Shape;112;p17"/>
          <p:cNvSpPr txBox="1">
            <a:spLocks noGrp="1"/>
          </p:cNvSpPr>
          <p:nvPr>
            <p:ph type="subTitle" idx="1"/>
          </p:nvPr>
        </p:nvSpPr>
        <p:spPr>
          <a:xfrm>
            <a:off x="6370320" y="3265699"/>
            <a:ext cx="2260830" cy="1378871"/>
          </a:xfrm>
          <a:prstGeom prst="rect">
            <a:avLst/>
          </a:prstGeom>
        </p:spPr>
        <p:txBody>
          <a:bodyPr spcFirstLastPara="1" wrap="square" lIns="91425" tIns="91425" rIns="91425" bIns="91425" anchor="b" anchorCtr="0">
            <a:noAutofit/>
          </a:bodyPr>
          <a:lstStyle/>
          <a:p>
            <a:pPr marL="0" indent="0"/>
            <a:r>
              <a:rPr lang="en-US" sz="1600" dirty="0"/>
              <a:t>Some research questions to help understanding the problem statement</a:t>
            </a: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11" name="Google Shape;772;p50"/>
          <p:cNvGrpSpPr/>
          <p:nvPr/>
        </p:nvGrpSpPr>
        <p:grpSpPr>
          <a:xfrm>
            <a:off x="572100" y="1214065"/>
            <a:ext cx="701529" cy="518058"/>
            <a:chOff x="1934025" y="1001650"/>
            <a:chExt cx="415300" cy="355600"/>
          </a:xfrm>
        </p:grpSpPr>
        <p:sp>
          <p:nvSpPr>
            <p:cNvPr id="12" name="Google Shape;773;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4;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5;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6;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509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F44336"/>
                </a:solidFill>
              </a:rPr>
              <a:t>Research </a:t>
            </a:r>
            <a:r>
              <a:rPr lang="en-US" dirty="0">
                <a:solidFill>
                  <a:schemeClr val="bg2"/>
                </a:solidFill>
              </a:rPr>
              <a:t>Questions</a:t>
            </a:r>
            <a:endParaRPr dirty="0">
              <a:solidFill>
                <a:schemeClr val="bg2"/>
              </a:solidFill>
            </a:endParaRPr>
          </a:p>
        </p:txBody>
      </p:sp>
      <p:sp>
        <p:nvSpPr>
          <p:cNvPr id="125" name="Google Shape;125;p19"/>
          <p:cNvSpPr txBox="1">
            <a:spLocks noGrp="1"/>
          </p:cNvSpPr>
          <p:nvPr>
            <p:ph type="body" idx="1"/>
          </p:nvPr>
        </p:nvSpPr>
        <p:spPr>
          <a:xfrm>
            <a:off x="362857" y="1026935"/>
            <a:ext cx="6887029" cy="3824514"/>
          </a:xfrm>
          <a:prstGeom prst="rect">
            <a:avLst/>
          </a:prstGeom>
        </p:spPr>
        <p:txBody>
          <a:bodyPr spcFirstLastPara="1" wrap="square" lIns="91425" tIns="91425" rIns="91425" bIns="91425" anchor="t" anchorCtr="0">
            <a:noAutofit/>
          </a:bodyPr>
          <a:lstStyle/>
          <a:p>
            <a:pPr marL="0" indent="0" algn="just">
              <a:buNone/>
            </a:pPr>
            <a:r>
              <a:rPr lang="en-IN" sz="1600" dirty="0">
                <a:solidFill>
                  <a:schemeClr val="tx2">
                    <a:lumMod val="10000"/>
                  </a:schemeClr>
                </a:solidFill>
              </a:rPr>
              <a:t>We’re </a:t>
            </a:r>
            <a:r>
              <a:rPr lang="en-US" sz="1600" dirty="0">
                <a:solidFill>
                  <a:schemeClr val="tx2">
                    <a:lumMod val="10000"/>
                  </a:schemeClr>
                </a:solidFill>
              </a:rPr>
              <a:t>interested in understanding which factors contribute to high sales in the superstore.</a:t>
            </a:r>
          </a:p>
          <a:p>
            <a:pPr>
              <a:buFont typeface="Wingdings" panose="05000000000000000000" pitchFamily="2" charset="2"/>
              <a:buChar char="Ø"/>
            </a:pPr>
            <a:r>
              <a:rPr lang="en-US" sz="1600" dirty="0">
                <a:solidFill>
                  <a:schemeClr val="tx2">
                    <a:lumMod val="10000"/>
                  </a:schemeClr>
                </a:solidFill>
              </a:rPr>
              <a:t>Which product categories have the highest profit margins in the Super Store?</a:t>
            </a:r>
          </a:p>
          <a:p>
            <a:pPr>
              <a:buFont typeface="Wingdings" panose="05000000000000000000" pitchFamily="2" charset="2"/>
              <a:buChar char="Ø"/>
            </a:pPr>
            <a:r>
              <a:rPr lang="en-US" sz="1600" dirty="0">
                <a:solidFill>
                  <a:schemeClr val="tx2">
                    <a:lumMod val="10000"/>
                  </a:schemeClr>
                </a:solidFill>
              </a:rPr>
              <a:t>Are there any significant differences in sales between the East region and other regions?</a:t>
            </a:r>
          </a:p>
          <a:p>
            <a:pPr>
              <a:buFont typeface="Wingdings" panose="05000000000000000000" pitchFamily="2" charset="2"/>
              <a:buChar char="Ø"/>
            </a:pPr>
            <a:r>
              <a:rPr lang="en-US" sz="1600" dirty="0">
                <a:solidFill>
                  <a:schemeClr val="tx2">
                    <a:lumMod val="10000"/>
                  </a:schemeClr>
                </a:solidFill>
              </a:rPr>
              <a:t>How do sales vary by product category during different months of the year?</a:t>
            </a:r>
          </a:p>
          <a:p>
            <a:pPr>
              <a:buFont typeface="Wingdings" panose="05000000000000000000" pitchFamily="2" charset="2"/>
              <a:buChar char="Ø"/>
            </a:pPr>
            <a:r>
              <a:rPr lang="en-US" sz="1600" dirty="0">
                <a:solidFill>
                  <a:schemeClr val="tx2">
                    <a:lumMod val="10000"/>
                  </a:schemeClr>
                </a:solidFill>
              </a:rPr>
              <a:t>What is the rate of returned products for orders with same-day shipping compared to other shipping options?</a:t>
            </a:r>
          </a:p>
          <a:p>
            <a:pPr>
              <a:buFont typeface="Wingdings" panose="05000000000000000000" pitchFamily="2" charset="2"/>
              <a:buChar char="Ø"/>
            </a:pPr>
            <a:r>
              <a:rPr lang="en-US" sz="1600" dirty="0">
                <a:solidFill>
                  <a:schemeClr val="tx2">
                    <a:lumMod val="10000"/>
                  </a:schemeClr>
                </a:solidFill>
              </a:rPr>
              <a:t>How do sales and profit vary by product category on weekdays compared to weekends?</a:t>
            </a:r>
          </a:p>
          <a:p>
            <a:pPr marL="101600" lvl="0" indent="0">
              <a:buNone/>
            </a:pPr>
            <a:endParaRPr lang="en-US" sz="1800" dirty="0">
              <a:solidFill>
                <a:schemeClr val="tx1">
                  <a:lumMod val="50000"/>
                </a:schemeClr>
              </a:solidFill>
            </a:endParaRPr>
          </a:p>
          <a:p>
            <a:pPr lvl="0"/>
            <a:endParaRPr sz="1800" dirty="0">
              <a:solidFill>
                <a:schemeClr val="tx1">
                  <a:lumMod val="50000"/>
                </a:schemeClr>
              </a:solidFill>
            </a:endParaRPr>
          </a:p>
          <a:p>
            <a:pPr marL="0" lvl="0" indent="0" algn="l" rtl="0">
              <a:spcBef>
                <a:spcPts val="600"/>
              </a:spcBef>
              <a:spcAft>
                <a:spcPts val="0"/>
              </a:spcAft>
              <a:buNone/>
            </a:pPr>
            <a:endParaRPr sz="1800" dirty="0">
              <a:solidFill>
                <a:schemeClr val="tx1">
                  <a:lumMod val="50000"/>
                </a:schemeClr>
              </a:solidFill>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8080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641042" y="155144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3F51B5"/>
                </a:solidFill>
              </a:rPr>
              <a:t>6.</a:t>
            </a:r>
            <a:br>
              <a:rPr lang="en" dirty="0"/>
            </a:br>
            <a:r>
              <a:rPr lang="en" dirty="0"/>
              <a:t>FORMULATING HYPOTHESES</a:t>
            </a:r>
            <a:endParaRPr dirty="0"/>
          </a:p>
        </p:txBody>
      </p:sp>
      <p:sp>
        <p:nvSpPr>
          <p:cNvPr id="437" name="Google Shape;437;p40"/>
          <p:cNvSpPr txBox="1">
            <a:spLocks noGrp="1"/>
          </p:cNvSpPr>
          <p:nvPr>
            <p:ph type="subTitle" idx="1"/>
          </p:nvPr>
        </p:nvSpPr>
        <p:spPr>
          <a:xfrm>
            <a:off x="6312795" y="3509540"/>
            <a:ext cx="23259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Formulating Hypothesis </a:t>
            </a:r>
            <a:r>
              <a:rPr lang="en-US" b="0" i="0" dirty="0">
                <a:solidFill>
                  <a:srgbClr val="D1D5DB"/>
                </a:solidFill>
                <a:effectLst/>
                <a:latin typeface="Söhne"/>
              </a:rPr>
              <a:t>to guide the project's goals and objectives</a:t>
            </a:r>
            <a:endParaRPr dirty="0"/>
          </a:p>
        </p:txBody>
      </p:sp>
      <p:sp>
        <p:nvSpPr>
          <p:cNvPr id="5" name="TextBox 4">
            <a:extLst>
              <a:ext uri="{FF2B5EF4-FFF2-40B4-BE49-F238E27FC236}">
                <a16:creationId xmlns:a16="http://schemas.microsoft.com/office/drawing/2014/main" id="{EF02248A-76DE-2023-27D6-46398C2F27EA}"/>
              </a:ext>
            </a:extLst>
          </p:cNvPr>
          <p:cNvSpPr txBox="1"/>
          <p:nvPr/>
        </p:nvSpPr>
        <p:spPr>
          <a:xfrm>
            <a:off x="8482693" y="4686300"/>
            <a:ext cx="457200" cy="307777"/>
          </a:xfrm>
          <a:prstGeom prst="rect">
            <a:avLst/>
          </a:prstGeom>
          <a:noFill/>
        </p:spPr>
        <p:txBody>
          <a:bodyPr wrap="square" rtlCol="0">
            <a:spAutoFit/>
          </a:bodyPr>
          <a:lstStyle/>
          <a:p>
            <a:r>
              <a:rPr lang="en-IN" b="1" dirty="0">
                <a:solidFill>
                  <a:schemeClr val="bg1"/>
                </a:solidFill>
                <a:latin typeface="Montserrat" panose="00000500000000000000" pitchFamily="2" charset="0"/>
              </a:rPr>
              <a:t>13</a:t>
            </a:r>
          </a:p>
        </p:txBody>
      </p:sp>
      <p:grpSp>
        <p:nvGrpSpPr>
          <p:cNvPr id="2" name="Google Shape;824;p50">
            <a:extLst>
              <a:ext uri="{FF2B5EF4-FFF2-40B4-BE49-F238E27FC236}">
                <a16:creationId xmlns:a16="http://schemas.microsoft.com/office/drawing/2014/main" id="{66BDBAEE-8B78-24C1-27D0-9BB623691EEB}"/>
              </a:ext>
            </a:extLst>
          </p:cNvPr>
          <p:cNvGrpSpPr/>
          <p:nvPr/>
        </p:nvGrpSpPr>
        <p:grpSpPr>
          <a:xfrm>
            <a:off x="758789" y="1796912"/>
            <a:ext cx="518649" cy="572363"/>
            <a:chOff x="5961125" y="1623900"/>
            <a:chExt cx="427450" cy="448175"/>
          </a:xfrm>
        </p:grpSpPr>
        <p:sp>
          <p:nvSpPr>
            <p:cNvPr id="3" name="Google Shape;825;p50">
              <a:extLst>
                <a:ext uri="{FF2B5EF4-FFF2-40B4-BE49-F238E27FC236}">
                  <a16:creationId xmlns:a16="http://schemas.microsoft.com/office/drawing/2014/main" id="{5FD0403A-286C-A6F1-3B49-7EE01CCA7999}"/>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26;p50">
              <a:extLst>
                <a:ext uri="{FF2B5EF4-FFF2-40B4-BE49-F238E27FC236}">
                  <a16:creationId xmlns:a16="http://schemas.microsoft.com/office/drawing/2014/main" id="{F1468B7D-3A29-1874-9A33-4F0A41BC740F}"/>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7;p50">
              <a:extLst>
                <a:ext uri="{FF2B5EF4-FFF2-40B4-BE49-F238E27FC236}">
                  <a16:creationId xmlns:a16="http://schemas.microsoft.com/office/drawing/2014/main" id="{394238F8-0548-4577-15C0-66819C480461}"/>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8;p50">
              <a:extLst>
                <a:ext uri="{FF2B5EF4-FFF2-40B4-BE49-F238E27FC236}">
                  <a16:creationId xmlns:a16="http://schemas.microsoft.com/office/drawing/2014/main" id="{E983CDAC-2E2C-60D5-C7C2-C4E7EE2ABE43}"/>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9;p50">
              <a:extLst>
                <a:ext uri="{FF2B5EF4-FFF2-40B4-BE49-F238E27FC236}">
                  <a16:creationId xmlns:a16="http://schemas.microsoft.com/office/drawing/2014/main" id="{CA79F7D7-F296-1573-1A88-0F18A091DE27}"/>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0;p50">
              <a:extLst>
                <a:ext uri="{FF2B5EF4-FFF2-40B4-BE49-F238E27FC236}">
                  <a16:creationId xmlns:a16="http://schemas.microsoft.com/office/drawing/2014/main" id="{84293318-C524-3587-DF68-67F774BFA2D2}"/>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1;p50">
              <a:extLst>
                <a:ext uri="{FF2B5EF4-FFF2-40B4-BE49-F238E27FC236}">
                  <a16:creationId xmlns:a16="http://schemas.microsoft.com/office/drawing/2014/main" id="{65F6221E-AB78-4912-246B-E4968DEA13E1}"/>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488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699832"/>
                </a:solidFill>
              </a:rPr>
              <a:t>Formulate</a:t>
            </a:r>
            <a:r>
              <a:rPr lang="en-US" dirty="0">
                <a:solidFill>
                  <a:srgbClr val="2196F3"/>
                </a:solidFill>
              </a:rPr>
              <a:t> </a:t>
            </a:r>
            <a:r>
              <a:rPr lang="en-US" dirty="0">
                <a:solidFill>
                  <a:schemeClr val="bg2"/>
                </a:solidFill>
              </a:rPr>
              <a:t>Hypothesis</a:t>
            </a:r>
            <a:endParaRPr dirty="0">
              <a:solidFill>
                <a:schemeClr val="bg2"/>
              </a:solidFill>
            </a:endParaRPr>
          </a:p>
        </p:txBody>
      </p:sp>
      <p:sp>
        <p:nvSpPr>
          <p:cNvPr id="125" name="Google Shape;125;p19"/>
          <p:cNvSpPr txBox="1">
            <a:spLocks noGrp="1"/>
          </p:cNvSpPr>
          <p:nvPr>
            <p:ph type="body" idx="1"/>
          </p:nvPr>
        </p:nvSpPr>
        <p:spPr>
          <a:xfrm>
            <a:off x="220437" y="1245723"/>
            <a:ext cx="6923313" cy="2382273"/>
          </a:xfrm>
          <a:prstGeom prst="rect">
            <a:avLst/>
          </a:prstGeom>
        </p:spPr>
        <p:txBody>
          <a:bodyPr spcFirstLastPara="1" wrap="square" lIns="91425" tIns="91425" rIns="91425" bIns="91425" anchor="t" anchorCtr="0">
            <a:noAutofit/>
          </a:bodyPr>
          <a:lstStyle/>
          <a:p>
            <a:r>
              <a:rPr lang="en-US" sz="1600" b="1" dirty="0">
                <a:solidFill>
                  <a:schemeClr val="tx2">
                    <a:lumMod val="10000"/>
                  </a:schemeClr>
                </a:solidFill>
              </a:rPr>
              <a:t>Hypothesis 1:  </a:t>
            </a:r>
            <a:r>
              <a:rPr lang="en-US" sz="1600" dirty="0">
                <a:solidFill>
                  <a:schemeClr val="tx2">
                    <a:lumMod val="10000"/>
                  </a:schemeClr>
                </a:solidFill>
              </a:rPr>
              <a:t>Technology products have the highest profit margin compared to other product categories.</a:t>
            </a:r>
          </a:p>
          <a:p>
            <a:r>
              <a:rPr lang="en-US" sz="1600" b="1" dirty="0">
                <a:solidFill>
                  <a:schemeClr val="tx2">
                    <a:lumMod val="10000"/>
                  </a:schemeClr>
                </a:solidFill>
              </a:rPr>
              <a:t>Hypothesis 2</a:t>
            </a:r>
            <a:r>
              <a:rPr lang="en-US" sz="1600" dirty="0">
                <a:solidFill>
                  <a:schemeClr val="tx2">
                    <a:lumMod val="10000"/>
                  </a:schemeClr>
                </a:solidFill>
              </a:rPr>
              <a:t>:  The East region has the highest sales compared to other regions.</a:t>
            </a:r>
          </a:p>
          <a:p>
            <a:r>
              <a:rPr lang="en-US" sz="1600" b="1" dirty="0">
                <a:solidFill>
                  <a:schemeClr val="tx2">
                    <a:lumMod val="10000"/>
                  </a:schemeClr>
                </a:solidFill>
              </a:rPr>
              <a:t>Hypothesis 3:  </a:t>
            </a:r>
            <a:r>
              <a:rPr lang="en-US" sz="1600" dirty="0">
                <a:solidFill>
                  <a:schemeClr val="tx2">
                    <a:lumMod val="10000"/>
                  </a:schemeClr>
                </a:solidFill>
              </a:rPr>
              <a:t>Sales are higher during certain months of the year.</a:t>
            </a:r>
          </a:p>
          <a:p>
            <a:r>
              <a:rPr lang="en-US" sz="1600" b="1" dirty="0">
                <a:solidFill>
                  <a:schemeClr val="tx2">
                    <a:lumMod val="10000"/>
                  </a:schemeClr>
                </a:solidFill>
              </a:rPr>
              <a:t>Hypothesis 4:  </a:t>
            </a:r>
            <a:r>
              <a:rPr lang="en-US" sz="1600" dirty="0">
                <a:solidFill>
                  <a:schemeClr val="tx2">
                    <a:lumMod val="10000"/>
                  </a:schemeClr>
                </a:solidFill>
              </a:rPr>
              <a:t>Orders with same-day shipping have the lowest rate of returned products.</a:t>
            </a:r>
          </a:p>
          <a:p>
            <a:r>
              <a:rPr lang="en-US" sz="1600" b="1" dirty="0">
                <a:solidFill>
                  <a:schemeClr val="tx2">
                    <a:lumMod val="10000"/>
                  </a:schemeClr>
                </a:solidFill>
              </a:rPr>
              <a:t>Hypothesis 5:  </a:t>
            </a:r>
            <a:r>
              <a:rPr lang="en-US" sz="1600" dirty="0">
                <a:solidFill>
                  <a:schemeClr val="tx2">
                    <a:lumMod val="10000"/>
                  </a:schemeClr>
                </a:solidFill>
              </a:rPr>
              <a:t>The company's profit is more on weekdays than on weekends.</a:t>
            </a:r>
            <a:endParaRPr lang="en-IN" sz="1600" dirty="0">
              <a:solidFill>
                <a:schemeClr val="tx2">
                  <a:lumMod val="10000"/>
                </a:schemeClr>
              </a:solidFill>
            </a:endParaRP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022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641042" y="155144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00BCD4"/>
                </a:solidFill>
              </a:rPr>
              <a:t>7.</a:t>
            </a:r>
            <a:br>
              <a:rPr lang="en" dirty="0"/>
            </a:br>
            <a:r>
              <a:rPr lang="en" dirty="0"/>
              <a:t>TESTING </a:t>
            </a:r>
            <a:br>
              <a:rPr lang="en" dirty="0"/>
            </a:br>
            <a:r>
              <a:rPr lang="en" dirty="0"/>
              <a:t>ALL 5 </a:t>
            </a:r>
            <a:br>
              <a:rPr lang="en" dirty="0"/>
            </a:br>
            <a:r>
              <a:rPr lang="en" dirty="0"/>
              <a:t>HYPOTHESES </a:t>
            </a:r>
            <a:endParaRPr dirty="0"/>
          </a:p>
        </p:txBody>
      </p:sp>
      <p:sp>
        <p:nvSpPr>
          <p:cNvPr id="437" name="Google Shape;437;p40"/>
          <p:cNvSpPr txBox="1">
            <a:spLocks noGrp="1"/>
          </p:cNvSpPr>
          <p:nvPr>
            <p:ph type="subTitle" idx="1"/>
          </p:nvPr>
        </p:nvSpPr>
        <p:spPr>
          <a:xfrm>
            <a:off x="6312795" y="3509540"/>
            <a:ext cx="23259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D1D5DB"/>
                </a:solidFill>
                <a:latin typeface="Söhne"/>
              </a:rPr>
              <a:t>T</a:t>
            </a:r>
            <a:r>
              <a:rPr lang="en-US" b="0" i="0" dirty="0">
                <a:solidFill>
                  <a:srgbClr val="D1D5DB"/>
                </a:solidFill>
                <a:effectLst/>
                <a:latin typeface="Söhne"/>
              </a:rPr>
              <a:t>esting whether these Hypothesis are supported by the evidence or not.</a:t>
            </a:r>
            <a:endParaRPr dirty="0"/>
          </a:p>
        </p:txBody>
      </p:sp>
      <p:grpSp>
        <p:nvGrpSpPr>
          <p:cNvPr id="4" name="Google Shape;758;p50"/>
          <p:cNvGrpSpPr/>
          <p:nvPr/>
        </p:nvGrpSpPr>
        <p:grpSpPr>
          <a:xfrm>
            <a:off x="699099" y="1312871"/>
            <a:ext cx="549129" cy="653815"/>
            <a:chOff x="4630125" y="278900"/>
            <a:chExt cx="400675" cy="456675"/>
          </a:xfrm>
        </p:grpSpPr>
        <p:sp>
          <p:nvSpPr>
            <p:cNvPr id="5" name="Google Shape;759;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60;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61;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62;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8C2C939-1761-686E-4ABC-570FB16395A2}"/>
              </a:ext>
            </a:extLst>
          </p:cNvPr>
          <p:cNvSpPr txBox="1"/>
          <p:nvPr/>
        </p:nvSpPr>
        <p:spPr>
          <a:xfrm>
            <a:off x="8499022" y="4749718"/>
            <a:ext cx="783771" cy="307777"/>
          </a:xfrm>
          <a:prstGeom prst="rect">
            <a:avLst/>
          </a:prstGeom>
          <a:noFill/>
        </p:spPr>
        <p:txBody>
          <a:bodyPr wrap="square" rtlCol="0">
            <a:spAutoFit/>
          </a:bodyPr>
          <a:lstStyle/>
          <a:p>
            <a:r>
              <a:rPr lang="en-IN" b="1" dirty="0">
                <a:solidFill>
                  <a:schemeClr val="bg1"/>
                </a:solidFill>
              </a:rPr>
              <a:t>15</a:t>
            </a:r>
          </a:p>
        </p:txBody>
      </p:sp>
    </p:spTree>
    <p:extLst>
      <p:ext uri="{BB962C8B-B14F-4D97-AF65-F5344CB8AC3E}">
        <p14:creationId xmlns:p14="http://schemas.microsoft.com/office/powerpoint/2010/main" val="3576257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E91E63"/>
                </a:solidFill>
              </a:rPr>
              <a:t>Testing The </a:t>
            </a:r>
            <a:r>
              <a:rPr lang="en-US" dirty="0">
                <a:solidFill>
                  <a:schemeClr val="bg2"/>
                </a:solidFill>
              </a:rPr>
              <a:t>Hypothesis: 1</a:t>
            </a:r>
            <a:endParaRPr dirty="0">
              <a:solidFill>
                <a:schemeClr val="bg2"/>
              </a:solidFill>
            </a:endParaRPr>
          </a:p>
        </p:txBody>
      </p:sp>
      <p:sp>
        <p:nvSpPr>
          <p:cNvPr id="125" name="Google Shape;125;p19"/>
          <p:cNvSpPr txBox="1">
            <a:spLocks noGrp="1"/>
          </p:cNvSpPr>
          <p:nvPr>
            <p:ph type="body" idx="1"/>
          </p:nvPr>
        </p:nvSpPr>
        <p:spPr>
          <a:xfrm>
            <a:off x="389775" y="1127744"/>
            <a:ext cx="2919173" cy="3836141"/>
          </a:xfrm>
          <a:prstGeom prst="rect">
            <a:avLst/>
          </a:prstGeom>
        </p:spPr>
        <p:txBody>
          <a:bodyPr spcFirstLastPara="1" wrap="square" lIns="91425" tIns="91425" rIns="91425" bIns="91425" anchor="t" anchorCtr="0">
            <a:noAutofit/>
          </a:bodyPr>
          <a:lstStyle/>
          <a:p>
            <a:r>
              <a:rPr lang="en-US" sz="1600" b="1" i="1" u="sng" dirty="0"/>
              <a:t>Hypothesis 1</a:t>
            </a:r>
            <a:r>
              <a:rPr lang="en-US" sz="1600" b="1" i="1" dirty="0"/>
              <a:t>:  </a:t>
            </a:r>
            <a:r>
              <a:rPr lang="en-US" sz="1600" b="1" dirty="0"/>
              <a:t>Technology products have the highest profit margin compared to other product categories.</a:t>
            </a:r>
            <a:endParaRPr lang="en-US" sz="1600" dirty="0"/>
          </a:p>
          <a:p>
            <a:r>
              <a:rPr lang="en-US" sz="1600" dirty="0"/>
              <a:t>The Hypothesis is supported as technology products have the highest profit margin of the three categories</a:t>
            </a:r>
            <a:r>
              <a:rPr lang="en-US" sz="1800" dirty="0"/>
              <a:t>.</a:t>
            </a:r>
            <a:endParaRPr lang="en-IN" sz="1800"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35E3652-23ED-E7F2-4B6A-473C9828AC04}"/>
              </a:ext>
            </a:extLst>
          </p:cNvPr>
          <p:cNvPicPr>
            <a:picLocks noChangeAspect="1"/>
          </p:cNvPicPr>
          <p:nvPr/>
        </p:nvPicPr>
        <p:blipFill rotWithShape="1">
          <a:blip r:embed="rId3"/>
          <a:srcRect l="-804" t="-386" r="14401" b="-386"/>
          <a:stretch/>
        </p:blipFill>
        <p:spPr>
          <a:xfrm>
            <a:off x="3184071" y="1127744"/>
            <a:ext cx="3855226" cy="3381379"/>
          </a:xfrm>
          <a:prstGeom prst="rect">
            <a:avLst/>
          </a:prstGeom>
        </p:spPr>
      </p:pic>
    </p:spTree>
    <p:extLst>
      <p:ext uri="{BB962C8B-B14F-4D97-AF65-F5344CB8AC3E}">
        <p14:creationId xmlns:p14="http://schemas.microsoft.com/office/powerpoint/2010/main" val="286876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5799755" cy="517479"/>
          </a:xfrm>
          <a:prstGeom prst="rect">
            <a:avLst/>
          </a:prstGeom>
        </p:spPr>
        <p:txBody>
          <a:bodyPr spcFirstLastPara="1" wrap="square" lIns="91425" tIns="91425" rIns="91425" bIns="91425" anchor="b" anchorCtr="0">
            <a:noAutofit/>
          </a:bodyPr>
          <a:lstStyle/>
          <a:p>
            <a:pPr lvl="0"/>
            <a:r>
              <a:rPr lang="en-US" dirty="0">
                <a:solidFill>
                  <a:schemeClr val="accent3">
                    <a:lumMod val="60000"/>
                    <a:lumOff val="40000"/>
                  </a:schemeClr>
                </a:solidFill>
              </a:rPr>
              <a:t>Testing The </a:t>
            </a:r>
            <a:r>
              <a:rPr lang="en-US" dirty="0">
                <a:solidFill>
                  <a:schemeClr val="bg2"/>
                </a:solidFill>
              </a:rPr>
              <a:t>Hypothesis: 2</a:t>
            </a:r>
            <a:endParaRPr dirty="0">
              <a:solidFill>
                <a:schemeClr val="bg2"/>
              </a:solidFill>
            </a:endParaRPr>
          </a:p>
        </p:txBody>
      </p:sp>
      <p:sp>
        <p:nvSpPr>
          <p:cNvPr id="125" name="Google Shape;125;p19"/>
          <p:cNvSpPr txBox="1">
            <a:spLocks noGrp="1"/>
          </p:cNvSpPr>
          <p:nvPr>
            <p:ph type="body" idx="1"/>
          </p:nvPr>
        </p:nvSpPr>
        <p:spPr>
          <a:xfrm>
            <a:off x="244042" y="1240970"/>
            <a:ext cx="2376694" cy="2808515"/>
          </a:xfrm>
          <a:prstGeom prst="rect">
            <a:avLst/>
          </a:prstGeom>
        </p:spPr>
        <p:txBody>
          <a:bodyPr spcFirstLastPara="1" wrap="square" lIns="91425" tIns="91425" rIns="91425" bIns="91425" anchor="t" anchorCtr="0">
            <a:noAutofit/>
          </a:bodyPr>
          <a:lstStyle/>
          <a:p>
            <a:pPr algn="just"/>
            <a:r>
              <a:rPr lang="en-US" sz="1600" b="1" i="1" u="sng" dirty="0"/>
              <a:t>Hypothesis 2</a:t>
            </a:r>
            <a:r>
              <a:rPr lang="en-US" sz="1600" b="1" i="1" dirty="0"/>
              <a:t>: </a:t>
            </a:r>
            <a:r>
              <a:rPr lang="en-US" sz="1600" b="1" dirty="0"/>
              <a:t>The East region has the highest sales compared to other regions</a:t>
            </a:r>
            <a:r>
              <a:rPr lang="en-US" sz="1600" dirty="0"/>
              <a:t>.</a:t>
            </a:r>
          </a:p>
          <a:p>
            <a:r>
              <a:rPr lang="en-US" sz="1600" dirty="0"/>
              <a:t>The hypothesis is not supported as the Central region has the highest sales</a:t>
            </a: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1" name="Google Shape;893;p50"/>
          <p:cNvGrpSpPr/>
          <p:nvPr/>
        </p:nvGrpSpPr>
        <p:grpSpPr>
          <a:xfrm>
            <a:off x="244043" y="240869"/>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E327C9E-C48F-7099-1FDA-C009DE598A7C}"/>
              </a:ext>
            </a:extLst>
          </p:cNvPr>
          <p:cNvPicPr>
            <a:picLocks noChangeAspect="1"/>
          </p:cNvPicPr>
          <p:nvPr/>
        </p:nvPicPr>
        <p:blipFill rotWithShape="1">
          <a:blip r:embed="rId3"/>
          <a:srcRect l="-1" r="12312"/>
          <a:stretch/>
        </p:blipFill>
        <p:spPr>
          <a:xfrm>
            <a:off x="2620736" y="1080516"/>
            <a:ext cx="4509574" cy="4062935"/>
          </a:xfrm>
          <a:prstGeom prst="rect">
            <a:avLst/>
          </a:prstGeom>
        </p:spPr>
      </p:pic>
    </p:spTree>
    <p:extLst>
      <p:ext uri="{BB962C8B-B14F-4D97-AF65-F5344CB8AC3E}">
        <p14:creationId xmlns:p14="http://schemas.microsoft.com/office/powerpoint/2010/main" val="2789175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D300"/>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5799755" cy="517479"/>
          </a:xfrm>
          <a:prstGeom prst="rect">
            <a:avLst/>
          </a:prstGeom>
        </p:spPr>
        <p:txBody>
          <a:bodyPr spcFirstLastPara="1" wrap="square" lIns="91425" tIns="91425" rIns="91425" bIns="91425" anchor="b" anchorCtr="0">
            <a:noAutofit/>
          </a:bodyPr>
          <a:lstStyle/>
          <a:p>
            <a:pPr lvl="0"/>
            <a:r>
              <a:rPr lang="en-US" dirty="0">
                <a:solidFill>
                  <a:srgbClr val="ECD300"/>
                </a:solidFill>
              </a:rPr>
              <a:t>Testing The </a:t>
            </a:r>
            <a:r>
              <a:rPr lang="en-US" dirty="0">
                <a:solidFill>
                  <a:schemeClr val="bg2"/>
                </a:solidFill>
              </a:rPr>
              <a:t>Hypothesis: 3</a:t>
            </a:r>
            <a:endParaRPr dirty="0">
              <a:solidFill>
                <a:schemeClr val="bg2"/>
              </a:solidFill>
            </a:endParaRPr>
          </a:p>
        </p:txBody>
      </p:sp>
      <p:sp>
        <p:nvSpPr>
          <p:cNvPr id="125" name="Google Shape;125;p19"/>
          <p:cNvSpPr txBox="1">
            <a:spLocks noGrp="1"/>
          </p:cNvSpPr>
          <p:nvPr>
            <p:ph type="body" idx="1"/>
          </p:nvPr>
        </p:nvSpPr>
        <p:spPr>
          <a:xfrm>
            <a:off x="244043" y="1224642"/>
            <a:ext cx="2539978" cy="3624957"/>
          </a:xfrm>
          <a:prstGeom prst="rect">
            <a:avLst/>
          </a:prstGeom>
        </p:spPr>
        <p:txBody>
          <a:bodyPr spcFirstLastPara="1" wrap="square" lIns="91425" tIns="91425" rIns="91425" bIns="91425" anchor="t" anchorCtr="0">
            <a:noAutofit/>
          </a:bodyPr>
          <a:lstStyle/>
          <a:p>
            <a:r>
              <a:rPr lang="en-US" sz="1600" b="1" i="1" u="sng" dirty="0"/>
              <a:t>Hypothesis 3</a:t>
            </a:r>
            <a:r>
              <a:rPr lang="en-US" sz="1600" b="1" i="1" dirty="0"/>
              <a:t>: </a:t>
            </a:r>
            <a:r>
              <a:rPr lang="en-US" sz="1600" b="1" dirty="0"/>
              <a:t>Sales are higher during certain months of the year.</a:t>
            </a:r>
            <a:endParaRPr lang="en-US" sz="1600" dirty="0"/>
          </a:p>
          <a:p>
            <a:r>
              <a:rPr lang="en-US" sz="1600" dirty="0"/>
              <a:t>Sales are higher in November and December. </a:t>
            </a:r>
          </a:p>
          <a:p>
            <a:r>
              <a:rPr lang="en-US" sz="1600" dirty="0"/>
              <a:t>This supports our hypothesis that sales are higher during certain months of the year.</a:t>
            </a: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1" name="Google Shape;893;p50"/>
          <p:cNvGrpSpPr/>
          <p:nvPr/>
        </p:nvGrpSpPr>
        <p:grpSpPr>
          <a:xfrm>
            <a:off x="244043" y="240869"/>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06C72B1-1545-70EA-6AC0-486876029D01}"/>
              </a:ext>
            </a:extLst>
          </p:cNvPr>
          <p:cNvPicPr>
            <a:picLocks noChangeAspect="1"/>
          </p:cNvPicPr>
          <p:nvPr/>
        </p:nvPicPr>
        <p:blipFill rotWithShape="1">
          <a:blip r:embed="rId3"/>
          <a:srcRect r="10782"/>
          <a:stretch/>
        </p:blipFill>
        <p:spPr>
          <a:xfrm>
            <a:off x="2596243" y="1392846"/>
            <a:ext cx="4477834" cy="3292744"/>
          </a:xfrm>
          <a:prstGeom prst="rect">
            <a:avLst/>
          </a:prstGeom>
        </p:spPr>
      </p:pic>
    </p:spTree>
    <p:extLst>
      <p:ext uri="{BB962C8B-B14F-4D97-AF65-F5344CB8AC3E}">
        <p14:creationId xmlns:p14="http://schemas.microsoft.com/office/powerpoint/2010/main" val="89450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99832"/>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69432" y="163237"/>
            <a:ext cx="5799755" cy="517479"/>
          </a:xfrm>
          <a:prstGeom prst="rect">
            <a:avLst/>
          </a:prstGeom>
        </p:spPr>
        <p:txBody>
          <a:bodyPr spcFirstLastPara="1" wrap="square" lIns="91425" tIns="91425" rIns="91425" bIns="91425" anchor="b" anchorCtr="0">
            <a:noAutofit/>
          </a:bodyPr>
          <a:lstStyle/>
          <a:p>
            <a:pPr lvl="0"/>
            <a:r>
              <a:rPr lang="en-US" dirty="0">
                <a:solidFill>
                  <a:srgbClr val="699832"/>
                </a:solidFill>
              </a:rPr>
              <a:t>Testing The </a:t>
            </a:r>
            <a:r>
              <a:rPr lang="en-US" dirty="0">
                <a:solidFill>
                  <a:schemeClr val="bg2"/>
                </a:solidFill>
              </a:rPr>
              <a:t>Hypothesis: 4</a:t>
            </a:r>
            <a:endParaRPr dirty="0">
              <a:solidFill>
                <a:schemeClr val="bg2"/>
              </a:solidFill>
            </a:endParaRPr>
          </a:p>
        </p:txBody>
      </p:sp>
      <p:sp>
        <p:nvSpPr>
          <p:cNvPr id="125" name="Google Shape;125;p19"/>
          <p:cNvSpPr txBox="1">
            <a:spLocks noGrp="1"/>
          </p:cNvSpPr>
          <p:nvPr>
            <p:ph type="body" idx="1"/>
          </p:nvPr>
        </p:nvSpPr>
        <p:spPr>
          <a:xfrm>
            <a:off x="163288" y="951734"/>
            <a:ext cx="2424792" cy="4126451"/>
          </a:xfrm>
          <a:prstGeom prst="rect">
            <a:avLst/>
          </a:prstGeom>
        </p:spPr>
        <p:txBody>
          <a:bodyPr spcFirstLastPara="1" wrap="square" lIns="91425" tIns="91425" rIns="91425" bIns="91425" anchor="t" anchorCtr="0">
            <a:noAutofit/>
          </a:bodyPr>
          <a:lstStyle/>
          <a:p>
            <a:pPr algn="just"/>
            <a:r>
              <a:rPr lang="en-US" sz="1600" b="1" i="1" u="sng" dirty="0"/>
              <a:t>Hypothesis 4</a:t>
            </a:r>
            <a:r>
              <a:rPr lang="en-US" sz="1600" b="1" i="1" dirty="0"/>
              <a:t>: </a:t>
            </a:r>
            <a:r>
              <a:rPr lang="en-US" sz="1600" b="1" dirty="0"/>
              <a:t>Orders with same-day shipping have the lowest rate of returned products</a:t>
            </a:r>
            <a:r>
              <a:rPr lang="en-US" sz="1600" dirty="0"/>
              <a:t>.</a:t>
            </a:r>
          </a:p>
          <a:p>
            <a:pPr algn="just"/>
            <a:r>
              <a:rPr lang="en-US" sz="1600" dirty="0"/>
              <a:t>The hypothesis is supported as orders with same-day shipping have the lowest rate of returned products.</a:t>
            </a: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1" name="Google Shape;893;p50"/>
          <p:cNvGrpSpPr/>
          <p:nvPr/>
        </p:nvGrpSpPr>
        <p:grpSpPr>
          <a:xfrm>
            <a:off x="220437" y="16323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8312E38-BBCF-776F-7BAF-71DEA88A4262}"/>
              </a:ext>
            </a:extLst>
          </p:cNvPr>
          <p:cNvPicPr>
            <a:picLocks noChangeAspect="1"/>
          </p:cNvPicPr>
          <p:nvPr/>
        </p:nvPicPr>
        <p:blipFill rotWithShape="1">
          <a:blip r:embed="rId3"/>
          <a:srcRect l="2" r="10490"/>
          <a:stretch/>
        </p:blipFill>
        <p:spPr>
          <a:xfrm>
            <a:off x="2775857" y="1134295"/>
            <a:ext cx="4298730" cy="3977291"/>
          </a:xfrm>
          <a:prstGeom prst="rect">
            <a:avLst/>
          </a:prstGeom>
        </p:spPr>
      </p:pic>
    </p:spTree>
    <p:extLst>
      <p:ext uri="{BB962C8B-B14F-4D97-AF65-F5344CB8AC3E}">
        <p14:creationId xmlns:p14="http://schemas.microsoft.com/office/powerpoint/2010/main" val="262521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955622" y="330552"/>
            <a:ext cx="4801500" cy="5475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CDDC39"/>
                </a:solidFill>
              </a:rPr>
              <a:t>CONTENTS</a:t>
            </a:r>
            <a:endParaRPr sz="2400" dirty="0">
              <a:solidFill>
                <a:srgbClr val="CDDC39"/>
              </a:solidFill>
            </a:endParaRPr>
          </a:p>
        </p:txBody>
      </p:sp>
      <p:sp>
        <p:nvSpPr>
          <p:cNvPr id="90" name="Google Shape;90;p15"/>
          <p:cNvSpPr txBox="1"/>
          <p:nvPr/>
        </p:nvSpPr>
        <p:spPr>
          <a:xfrm>
            <a:off x="955622" y="977205"/>
            <a:ext cx="5797436" cy="3835743"/>
          </a:xfrm>
          <a:prstGeom prst="rect">
            <a:avLst/>
          </a:prstGeom>
          <a:noFill/>
          <a:ln>
            <a:noFill/>
          </a:ln>
        </p:spPr>
        <p:txBody>
          <a:bodyPr spcFirstLastPara="1" wrap="square" lIns="91425" tIns="91425" rIns="91425" bIns="91425" anchor="t" anchorCtr="0">
            <a:noAutofit/>
          </a:bodyPr>
          <a:lstStyle/>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Problem Statement</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Gathering &amp; Cleaning Data</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Exploring The Data</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Assumptions</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Research Questions</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Formulating Hypothesis</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Testing All 5 Hypothesis</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Conclusion</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Suggestions</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Challenges &amp; Learnings</a:t>
            </a:r>
          </a:p>
        </p:txBody>
      </p:sp>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 name="Google Shape;955;p50"/>
          <p:cNvGrpSpPr/>
          <p:nvPr/>
        </p:nvGrpSpPr>
        <p:grpSpPr>
          <a:xfrm>
            <a:off x="369805" y="383652"/>
            <a:ext cx="450252" cy="441371"/>
            <a:chOff x="576250" y="4319400"/>
            <a:chExt cx="442075" cy="442050"/>
          </a:xfrm>
        </p:grpSpPr>
        <p:sp>
          <p:nvSpPr>
            <p:cNvPr id="6" name="Google Shape;956;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7;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8;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9;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3F51B5"/>
                </a:solidFill>
              </a:rPr>
              <a:t>Testing The </a:t>
            </a:r>
            <a:r>
              <a:rPr lang="en-US" dirty="0">
                <a:solidFill>
                  <a:schemeClr val="bg2"/>
                </a:solidFill>
              </a:rPr>
              <a:t>Hypothesis: 5</a:t>
            </a:r>
            <a:endParaRPr dirty="0">
              <a:solidFill>
                <a:schemeClr val="bg2"/>
              </a:solidFill>
            </a:endParaRPr>
          </a:p>
        </p:txBody>
      </p:sp>
      <p:sp>
        <p:nvSpPr>
          <p:cNvPr id="125" name="Google Shape;125;p19"/>
          <p:cNvSpPr txBox="1">
            <a:spLocks noGrp="1"/>
          </p:cNvSpPr>
          <p:nvPr>
            <p:ph type="body" idx="1"/>
          </p:nvPr>
        </p:nvSpPr>
        <p:spPr>
          <a:xfrm>
            <a:off x="220437" y="1127743"/>
            <a:ext cx="2661556" cy="3934113"/>
          </a:xfrm>
          <a:prstGeom prst="rect">
            <a:avLst/>
          </a:prstGeom>
        </p:spPr>
        <p:txBody>
          <a:bodyPr spcFirstLastPara="1" wrap="square" lIns="91425" tIns="91425" rIns="91425" bIns="91425" anchor="t" anchorCtr="0">
            <a:noAutofit/>
          </a:bodyPr>
          <a:lstStyle/>
          <a:p>
            <a:r>
              <a:rPr lang="en-US" sz="1600" b="1" i="1" u="sng" dirty="0"/>
              <a:t>Hypothesis 5</a:t>
            </a:r>
            <a:r>
              <a:rPr lang="en-US" sz="1600" b="1" i="1" dirty="0"/>
              <a:t>: </a:t>
            </a:r>
            <a:r>
              <a:rPr lang="en-US" sz="1600" b="1" dirty="0"/>
              <a:t>The Company's profit is more on weekdays than on weekends.</a:t>
            </a:r>
            <a:endParaRPr lang="en-US" sz="1600" dirty="0"/>
          </a:p>
          <a:p>
            <a:r>
              <a:rPr lang="en-US" sz="1600" dirty="0"/>
              <a:t>The hypothesis is supported as the company's profit is higher on weekdays compared to weekends.</a:t>
            </a: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B937645-1607-AC32-0E89-6CD59963E0A2}"/>
              </a:ext>
            </a:extLst>
          </p:cNvPr>
          <p:cNvPicPr>
            <a:picLocks noChangeAspect="1"/>
          </p:cNvPicPr>
          <p:nvPr/>
        </p:nvPicPr>
        <p:blipFill rotWithShape="1">
          <a:blip r:embed="rId3"/>
          <a:srcRect l="3" r="15203"/>
          <a:stretch/>
        </p:blipFill>
        <p:spPr>
          <a:xfrm>
            <a:off x="2781543" y="1127743"/>
            <a:ext cx="4234523" cy="3705514"/>
          </a:xfrm>
          <a:prstGeom prst="rect">
            <a:avLst/>
          </a:prstGeom>
        </p:spPr>
      </p:pic>
    </p:spTree>
    <p:extLst>
      <p:ext uri="{BB962C8B-B14F-4D97-AF65-F5344CB8AC3E}">
        <p14:creationId xmlns:p14="http://schemas.microsoft.com/office/powerpoint/2010/main" val="2093226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5F-3BFA-C75D-53B8-A189D60D0855}"/>
              </a:ext>
            </a:extLst>
          </p:cNvPr>
          <p:cNvSpPr>
            <a:spLocks noGrp="1"/>
          </p:cNvSpPr>
          <p:nvPr>
            <p:ph type="ctrTitle"/>
          </p:nvPr>
        </p:nvSpPr>
        <p:spPr/>
        <p:txBody>
          <a:bodyPr/>
          <a:lstStyle/>
          <a:p>
            <a:r>
              <a:rPr lang="en-IN" sz="7200" dirty="0">
                <a:solidFill>
                  <a:srgbClr val="00B050"/>
                </a:solidFill>
              </a:rPr>
              <a:t>8.</a:t>
            </a:r>
            <a:br>
              <a:rPr lang="en-IN" dirty="0"/>
            </a:br>
            <a:r>
              <a:rPr lang="en-IN" dirty="0"/>
              <a:t>CONCLUSION</a:t>
            </a:r>
          </a:p>
        </p:txBody>
      </p:sp>
      <p:sp>
        <p:nvSpPr>
          <p:cNvPr id="3" name="Subtitle 2">
            <a:extLst>
              <a:ext uri="{FF2B5EF4-FFF2-40B4-BE49-F238E27FC236}">
                <a16:creationId xmlns:a16="http://schemas.microsoft.com/office/drawing/2014/main" id="{FD4592EF-94D1-C7B5-A120-352FD5E1350B}"/>
              </a:ext>
            </a:extLst>
          </p:cNvPr>
          <p:cNvSpPr>
            <a:spLocks noGrp="1"/>
          </p:cNvSpPr>
          <p:nvPr>
            <p:ph type="subTitle" idx="1"/>
          </p:nvPr>
        </p:nvSpPr>
        <p:spPr/>
        <p:txBody>
          <a:bodyPr/>
          <a:lstStyle/>
          <a:p>
            <a:r>
              <a:rPr lang="en-US" dirty="0"/>
              <a:t>Final Conclusion about the formulated hypothesis</a:t>
            </a:r>
            <a:endParaRPr lang="en-IN" dirty="0"/>
          </a:p>
        </p:txBody>
      </p:sp>
      <p:sp>
        <p:nvSpPr>
          <p:cNvPr id="4" name="TextBox 3">
            <a:extLst>
              <a:ext uri="{FF2B5EF4-FFF2-40B4-BE49-F238E27FC236}">
                <a16:creationId xmlns:a16="http://schemas.microsoft.com/office/drawing/2014/main" id="{CE06F320-9253-6175-4129-DAAFEF144B8D}"/>
              </a:ext>
            </a:extLst>
          </p:cNvPr>
          <p:cNvSpPr txBox="1"/>
          <p:nvPr/>
        </p:nvSpPr>
        <p:spPr>
          <a:xfrm>
            <a:off x="8631150" y="4835723"/>
            <a:ext cx="718457" cy="307777"/>
          </a:xfrm>
          <a:prstGeom prst="rect">
            <a:avLst/>
          </a:prstGeom>
          <a:noFill/>
        </p:spPr>
        <p:txBody>
          <a:bodyPr wrap="square" rtlCol="0">
            <a:spAutoFit/>
          </a:bodyPr>
          <a:lstStyle/>
          <a:p>
            <a:r>
              <a:rPr lang="en-IN" b="1" dirty="0">
                <a:solidFill>
                  <a:schemeClr val="bg1"/>
                </a:solidFill>
                <a:latin typeface="Montserrat" panose="00000500000000000000" pitchFamily="2" charset="0"/>
              </a:rPr>
              <a:t>21</a:t>
            </a:r>
          </a:p>
        </p:txBody>
      </p:sp>
      <p:grpSp>
        <p:nvGrpSpPr>
          <p:cNvPr id="5" name="Google Shape;890;p50">
            <a:extLst>
              <a:ext uri="{FF2B5EF4-FFF2-40B4-BE49-F238E27FC236}">
                <a16:creationId xmlns:a16="http://schemas.microsoft.com/office/drawing/2014/main" id="{1D6B9636-75D9-BF82-EA7A-DB61EF437BFB}"/>
              </a:ext>
            </a:extLst>
          </p:cNvPr>
          <p:cNvGrpSpPr/>
          <p:nvPr/>
        </p:nvGrpSpPr>
        <p:grpSpPr>
          <a:xfrm>
            <a:off x="692443" y="1975163"/>
            <a:ext cx="570159" cy="444731"/>
            <a:chOff x="5247525" y="3007275"/>
            <a:chExt cx="517575" cy="384825"/>
          </a:xfrm>
        </p:grpSpPr>
        <p:sp>
          <p:nvSpPr>
            <p:cNvPr id="6" name="Google Shape;891;p50">
              <a:extLst>
                <a:ext uri="{FF2B5EF4-FFF2-40B4-BE49-F238E27FC236}">
                  <a16:creationId xmlns:a16="http://schemas.microsoft.com/office/drawing/2014/main" id="{064593AE-01AD-D004-6CE5-55025B583139}"/>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2;p50">
              <a:extLst>
                <a:ext uri="{FF2B5EF4-FFF2-40B4-BE49-F238E27FC236}">
                  <a16:creationId xmlns:a16="http://schemas.microsoft.com/office/drawing/2014/main" id="{230B026E-7661-ECB3-CCC0-94E4D6101A70}"/>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4764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5799755" cy="517479"/>
          </a:xfrm>
          <a:prstGeom prst="rect">
            <a:avLst/>
          </a:prstGeom>
        </p:spPr>
        <p:txBody>
          <a:bodyPr spcFirstLastPara="1" wrap="square" lIns="91425" tIns="91425" rIns="91425" bIns="91425" anchor="b" anchorCtr="0">
            <a:noAutofit/>
          </a:bodyPr>
          <a:lstStyle/>
          <a:p>
            <a:pPr lvl="0"/>
            <a:r>
              <a:rPr lang="en-US" dirty="0">
                <a:solidFill>
                  <a:srgbClr val="00518E"/>
                </a:solidFill>
              </a:rPr>
              <a:t>AT THE </a:t>
            </a:r>
            <a:r>
              <a:rPr lang="en-US" dirty="0">
                <a:solidFill>
                  <a:schemeClr val="bg2"/>
                </a:solidFill>
              </a:rPr>
              <a:t>END…</a:t>
            </a:r>
            <a:endParaRPr dirty="0">
              <a:solidFill>
                <a:schemeClr val="bg2"/>
              </a:solidFill>
            </a:endParaRPr>
          </a:p>
        </p:txBody>
      </p:sp>
      <p:sp>
        <p:nvSpPr>
          <p:cNvPr id="125" name="Google Shape;125;p19"/>
          <p:cNvSpPr txBox="1">
            <a:spLocks noGrp="1"/>
          </p:cNvSpPr>
          <p:nvPr>
            <p:ph type="body" idx="1"/>
          </p:nvPr>
        </p:nvSpPr>
        <p:spPr>
          <a:xfrm>
            <a:off x="244042" y="771552"/>
            <a:ext cx="6981351" cy="4078048"/>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Ø"/>
            </a:pPr>
            <a:r>
              <a:rPr lang="en-US" sz="1600" b="0" i="0" dirty="0">
                <a:solidFill>
                  <a:schemeClr val="tx2">
                    <a:lumMod val="10000"/>
                  </a:schemeClr>
                </a:solidFill>
                <a:effectLst/>
                <a:latin typeface="Karla" pitchFamily="2" charset="0"/>
              </a:rPr>
              <a:t>The analysis reveals that when compared to other products, technology-based products have the highest profit margin.</a:t>
            </a:r>
          </a:p>
          <a:p>
            <a:pPr algn="l">
              <a:buFont typeface="Wingdings" panose="05000000000000000000" pitchFamily="2" charset="2"/>
              <a:buChar char="Ø"/>
            </a:pPr>
            <a:r>
              <a:rPr lang="en-US" sz="1600" b="0" i="0" dirty="0">
                <a:solidFill>
                  <a:schemeClr val="tx2">
                    <a:lumMod val="10000"/>
                  </a:schemeClr>
                </a:solidFill>
                <a:effectLst/>
                <a:latin typeface="Karla" pitchFamily="2" charset="0"/>
              </a:rPr>
              <a:t>During weekdays, the company's profit is observed to be higher than on weekends. Moreover, sales tend to increase in specific months of the year.</a:t>
            </a:r>
          </a:p>
          <a:p>
            <a:pPr algn="l">
              <a:buFont typeface="Wingdings" panose="05000000000000000000" pitchFamily="2" charset="2"/>
              <a:buChar char="Ø"/>
            </a:pPr>
            <a:r>
              <a:rPr lang="en-US" sz="1600" b="0" i="0" dirty="0">
                <a:solidFill>
                  <a:schemeClr val="tx2">
                    <a:lumMod val="10000"/>
                  </a:schemeClr>
                </a:solidFill>
                <a:effectLst/>
                <a:latin typeface="Karla" pitchFamily="2" charset="0"/>
              </a:rPr>
              <a:t>The analysis demonstrates that orders with same-day shipping have the lowest rate of returned products. However, the data does not support the hypothesis that the East region has higher sales than other regions.</a:t>
            </a:r>
          </a:p>
          <a:p>
            <a:pPr algn="l">
              <a:buFont typeface="Wingdings" panose="05000000000000000000" pitchFamily="2" charset="2"/>
              <a:buChar char="Ø"/>
            </a:pPr>
            <a:r>
              <a:rPr lang="en-US" sz="1600" b="0" i="0" dirty="0">
                <a:solidFill>
                  <a:schemeClr val="tx2">
                    <a:lumMod val="10000"/>
                  </a:schemeClr>
                </a:solidFill>
                <a:effectLst/>
                <a:latin typeface="Karla" pitchFamily="2" charset="0"/>
              </a:rPr>
              <a:t>These findings offer valuable insights into the company's performance and may serve as a guide for future decision-making.</a:t>
            </a:r>
          </a:p>
          <a:p>
            <a:pPr algn="l">
              <a:buFont typeface="Wingdings" panose="05000000000000000000" pitchFamily="2" charset="2"/>
              <a:buChar char="Ø"/>
            </a:pPr>
            <a:r>
              <a:rPr lang="en-US" sz="1600" b="0" i="0" dirty="0">
                <a:solidFill>
                  <a:schemeClr val="tx2">
                    <a:lumMod val="10000"/>
                  </a:schemeClr>
                </a:solidFill>
                <a:effectLst/>
                <a:latin typeface="Karla" pitchFamily="2" charset="0"/>
              </a:rPr>
              <a:t>It should be acknowledged that additional research may be necessary to fully comprehend the underlying factors that influence these observations.</a:t>
            </a: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 name="Google Shape;952;p50">
            <a:extLst>
              <a:ext uri="{FF2B5EF4-FFF2-40B4-BE49-F238E27FC236}">
                <a16:creationId xmlns:a16="http://schemas.microsoft.com/office/drawing/2014/main" id="{41D95C61-84CE-81A6-E421-0515E8AC5E58}"/>
              </a:ext>
            </a:extLst>
          </p:cNvPr>
          <p:cNvGrpSpPr/>
          <p:nvPr/>
        </p:nvGrpSpPr>
        <p:grpSpPr>
          <a:xfrm>
            <a:off x="256947" y="245210"/>
            <a:ext cx="412509" cy="430192"/>
            <a:chOff x="6643075" y="3664250"/>
            <a:chExt cx="407950" cy="407975"/>
          </a:xfrm>
        </p:grpSpPr>
        <p:sp>
          <p:nvSpPr>
            <p:cNvPr id="3" name="Google Shape;953;p50">
              <a:extLst>
                <a:ext uri="{FF2B5EF4-FFF2-40B4-BE49-F238E27FC236}">
                  <a16:creationId xmlns:a16="http://schemas.microsoft.com/office/drawing/2014/main" id="{AF19686A-0D7A-9681-0746-19A60F9A5227}"/>
                </a:ext>
              </a:extLst>
            </p:cNvPr>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54;p50">
              <a:extLst>
                <a:ext uri="{FF2B5EF4-FFF2-40B4-BE49-F238E27FC236}">
                  <a16:creationId xmlns:a16="http://schemas.microsoft.com/office/drawing/2014/main" id="{65877B46-F5CE-980D-2213-A314B9F56222}"/>
                </a:ext>
              </a:extLst>
            </p:cNvPr>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57400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5F-3BFA-C75D-53B8-A189D60D0855}"/>
              </a:ext>
            </a:extLst>
          </p:cNvPr>
          <p:cNvSpPr>
            <a:spLocks noGrp="1"/>
          </p:cNvSpPr>
          <p:nvPr>
            <p:ph type="ctrTitle"/>
          </p:nvPr>
        </p:nvSpPr>
        <p:spPr/>
        <p:txBody>
          <a:bodyPr/>
          <a:lstStyle/>
          <a:p>
            <a:r>
              <a:rPr lang="en-IN" sz="7200" dirty="0">
                <a:solidFill>
                  <a:schemeClr val="accent6">
                    <a:lumMod val="75000"/>
                  </a:schemeClr>
                </a:solidFill>
              </a:rPr>
              <a:t>9.</a:t>
            </a:r>
            <a:br>
              <a:rPr lang="en-IN" dirty="0"/>
            </a:br>
            <a:r>
              <a:rPr lang="en-IN" dirty="0"/>
              <a:t>SUGGESTIONS</a:t>
            </a:r>
          </a:p>
        </p:txBody>
      </p:sp>
      <p:sp>
        <p:nvSpPr>
          <p:cNvPr id="3" name="Subtitle 2">
            <a:extLst>
              <a:ext uri="{FF2B5EF4-FFF2-40B4-BE49-F238E27FC236}">
                <a16:creationId xmlns:a16="http://schemas.microsoft.com/office/drawing/2014/main" id="{FD4592EF-94D1-C7B5-A120-352FD5E1350B}"/>
              </a:ext>
            </a:extLst>
          </p:cNvPr>
          <p:cNvSpPr>
            <a:spLocks noGrp="1"/>
          </p:cNvSpPr>
          <p:nvPr>
            <p:ph type="subTitle" idx="1"/>
          </p:nvPr>
        </p:nvSpPr>
        <p:spPr>
          <a:xfrm>
            <a:off x="5804807" y="3265700"/>
            <a:ext cx="2826343" cy="1031700"/>
          </a:xfrm>
        </p:spPr>
        <p:txBody>
          <a:bodyPr/>
          <a:lstStyle/>
          <a:p>
            <a:r>
              <a:rPr lang="en-US" dirty="0"/>
              <a:t>Suggestions </a:t>
            </a:r>
            <a:r>
              <a:rPr lang="en-US" sz="1800" dirty="0"/>
              <a:t>to optimize its product offerings and improve its revenue and profitability</a:t>
            </a:r>
            <a:endParaRPr lang="en-IN" dirty="0"/>
          </a:p>
        </p:txBody>
      </p:sp>
      <p:sp>
        <p:nvSpPr>
          <p:cNvPr id="5" name="TextBox 4">
            <a:extLst>
              <a:ext uri="{FF2B5EF4-FFF2-40B4-BE49-F238E27FC236}">
                <a16:creationId xmlns:a16="http://schemas.microsoft.com/office/drawing/2014/main" id="{98F7B698-578E-D241-1812-947BED9CC92A}"/>
              </a:ext>
            </a:extLst>
          </p:cNvPr>
          <p:cNvSpPr txBox="1"/>
          <p:nvPr/>
        </p:nvSpPr>
        <p:spPr>
          <a:xfrm>
            <a:off x="8548007" y="4776107"/>
            <a:ext cx="530679" cy="307777"/>
          </a:xfrm>
          <a:prstGeom prst="rect">
            <a:avLst/>
          </a:prstGeom>
          <a:noFill/>
        </p:spPr>
        <p:txBody>
          <a:bodyPr wrap="square" rtlCol="0">
            <a:spAutoFit/>
          </a:bodyPr>
          <a:lstStyle/>
          <a:p>
            <a:r>
              <a:rPr lang="en-IN" b="1" dirty="0">
                <a:solidFill>
                  <a:schemeClr val="bg1"/>
                </a:solidFill>
              </a:rPr>
              <a:t>23</a:t>
            </a:r>
          </a:p>
        </p:txBody>
      </p:sp>
      <p:grpSp>
        <p:nvGrpSpPr>
          <p:cNvPr id="4" name="Google Shape;1094;p50">
            <a:extLst>
              <a:ext uri="{FF2B5EF4-FFF2-40B4-BE49-F238E27FC236}">
                <a16:creationId xmlns:a16="http://schemas.microsoft.com/office/drawing/2014/main" id="{A56B062F-C72A-379C-9139-722FC64C2A8F}"/>
              </a:ext>
            </a:extLst>
          </p:cNvPr>
          <p:cNvGrpSpPr/>
          <p:nvPr/>
        </p:nvGrpSpPr>
        <p:grpSpPr>
          <a:xfrm>
            <a:off x="648300" y="1826009"/>
            <a:ext cx="583292" cy="811056"/>
            <a:chOff x="6718575" y="2318625"/>
            <a:chExt cx="256950" cy="407375"/>
          </a:xfrm>
        </p:grpSpPr>
        <p:sp>
          <p:nvSpPr>
            <p:cNvPr id="6" name="Google Shape;1095;p50">
              <a:extLst>
                <a:ext uri="{FF2B5EF4-FFF2-40B4-BE49-F238E27FC236}">
                  <a16:creationId xmlns:a16="http://schemas.microsoft.com/office/drawing/2014/main" id="{26959A34-1D46-F6A8-5987-F66DAAD2DE88}"/>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7" name="Google Shape;1096;p50">
              <a:extLst>
                <a:ext uri="{FF2B5EF4-FFF2-40B4-BE49-F238E27FC236}">
                  <a16:creationId xmlns:a16="http://schemas.microsoft.com/office/drawing/2014/main" id="{A63DD9A1-8C9C-A134-97B3-D0378547A3CF}"/>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8" name="Google Shape;1097;p50">
              <a:extLst>
                <a:ext uri="{FF2B5EF4-FFF2-40B4-BE49-F238E27FC236}">
                  <a16:creationId xmlns:a16="http://schemas.microsoft.com/office/drawing/2014/main" id="{2558A078-24E8-6906-5488-147E388287CB}"/>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9" name="Google Shape;1098;p50">
              <a:extLst>
                <a:ext uri="{FF2B5EF4-FFF2-40B4-BE49-F238E27FC236}">
                  <a16:creationId xmlns:a16="http://schemas.microsoft.com/office/drawing/2014/main" id="{D859029D-3988-3455-CB7A-32C16E878B77}"/>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0" name="Google Shape;1099;p50">
              <a:extLst>
                <a:ext uri="{FF2B5EF4-FFF2-40B4-BE49-F238E27FC236}">
                  <a16:creationId xmlns:a16="http://schemas.microsoft.com/office/drawing/2014/main" id="{0617C3F5-A8E7-7B84-8FC6-86F2A5983DDE}"/>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1" name="Google Shape;1100;p50">
              <a:extLst>
                <a:ext uri="{FF2B5EF4-FFF2-40B4-BE49-F238E27FC236}">
                  <a16:creationId xmlns:a16="http://schemas.microsoft.com/office/drawing/2014/main" id="{CB68A800-042B-B8E0-6D96-A41AEB006D3E}"/>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2" name="Google Shape;1101;p50">
              <a:extLst>
                <a:ext uri="{FF2B5EF4-FFF2-40B4-BE49-F238E27FC236}">
                  <a16:creationId xmlns:a16="http://schemas.microsoft.com/office/drawing/2014/main" id="{108A9D07-5405-2378-EC79-4ED452E8EC25}"/>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sp>
          <p:nvSpPr>
            <p:cNvPr id="13" name="Google Shape;1102;p50">
              <a:extLst>
                <a:ext uri="{FF2B5EF4-FFF2-40B4-BE49-F238E27FC236}">
                  <a16:creationId xmlns:a16="http://schemas.microsoft.com/office/drawing/2014/main" id="{1D91DB28-FEAA-5D2C-F935-0FBC7DBDF6C1}"/>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grpSp>
    </p:spTree>
    <p:extLst>
      <p:ext uri="{BB962C8B-B14F-4D97-AF65-F5344CB8AC3E}">
        <p14:creationId xmlns:p14="http://schemas.microsoft.com/office/powerpoint/2010/main" val="1770027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6493433" cy="517479"/>
          </a:xfrm>
          <a:prstGeom prst="rect">
            <a:avLst/>
          </a:prstGeom>
        </p:spPr>
        <p:txBody>
          <a:bodyPr spcFirstLastPara="1" wrap="square" lIns="91425" tIns="91425" rIns="91425" bIns="91425" anchor="b" anchorCtr="0">
            <a:noAutofit/>
          </a:bodyPr>
          <a:lstStyle/>
          <a:p>
            <a:pPr lvl="0"/>
            <a:r>
              <a:rPr lang="en-US" dirty="0">
                <a:solidFill>
                  <a:schemeClr val="accent3">
                    <a:lumMod val="60000"/>
                    <a:lumOff val="40000"/>
                  </a:schemeClr>
                </a:solidFill>
              </a:rPr>
              <a:t>Suggestions to</a:t>
            </a:r>
            <a:r>
              <a:rPr lang="en-US" dirty="0">
                <a:solidFill>
                  <a:schemeClr val="bg2"/>
                </a:solidFill>
              </a:rPr>
              <a:t> Improve It’s Revenue </a:t>
            </a:r>
            <a:endParaRPr dirty="0">
              <a:solidFill>
                <a:schemeClr val="bg2"/>
              </a:solidFill>
            </a:endParaRPr>
          </a:p>
        </p:txBody>
      </p:sp>
      <p:sp>
        <p:nvSpPr>
          <p:cNvPr id="125" name="Google Shape;125;p19"/>
          <p:cNvSpPr txBox="1">
            <a:spLocks noGrp="1"/>
          </p:cNvSpPr>
          <p:nvPr>
            <p:ph type="body" idx="1"/>
          </p:nvPr>
        </p:nvSpPr>
        <p:spPr>
          <a:xfrm>
            <a:off x="421821" y="869433"/>
            <a:ext cx="6975022" cy="4078048"/>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Ø"/>
            </a:pPr>
            <a:r>
              <a:rPr lang="en-US" sz="1600" b="0" i="0" dirty="0">
                <a:solidFill>
                  <a:schemeClr val="tx2">
                    <a:lumMod val="10000"/>
                  </a:schemeClr>
                </a:solidFill>
                <a:effectLst/>
                <a:latin typeface="Karla" pitchFamily="2" charset="0"/>
              </a:rPr>
              <a:t>To increase its profits, the company should prioritize the development and promotion of technology products, while reducing the production and marketing of products with lower profit margins.</a:t>
            </a:r>
          </a:p>
          <a:p>
            <a:pPr algn="l">
              <a:buFont typeface="Wingdings" panose="05000000000000000000" pitchFamily="2" charset="2"/>
              <a:buChar char="Ø"/>
            </a:pPr>
            <a:r>
              <a:rPr lang="en-US" sz="1600" b="0" i="0" dirty="0">
                <a:solidFill>
                  <a:schemeClr val="tx2">
                    <a:lumMod val="10000"/>
                  </a:schemeClr>
                </a:solidFill>
                <a:effectLst/>
                <a:latin typeface="Karla" pitchFamily="2" charset="0"/>
              </a:rPr>
              <a:t>The highest sales are observed in the Central region, and the company could focus more on this area. Furthermore, the company should reassess its sales and marketing strategies in other regions.</a:t>
            </a:r>
          </a:p>
          <a:p>
            <a:pPr algn="l">
              <a:buFont typeface="Wingdings" panose="05000000000000000000" pitchFamily="2" charset="2"/>
              <a:buChar char="Ø"/>
            </a:pPr>
            <a:r>
              <a:rPr lang="en-US" sz="1600" b="0" i="0" dirty="0">
                <a:solidFill>
                  <a:schemeClr val="tx2">
                    <a:lumMod val="10000"/>
                  </a:schemeClr>
                </a:solidFill>
                <a:effectLst/>
                <a:latin typeface="Karla" pitchFamily="2" charset="0"/>
              </a:rPr>
              <a:t>Maximizing sales during November and December should be a key focus for the company. This could be achieved by increasing the stock of popular products during this period, launching targeted marketing campaigns, and offering promotions or discounts to customers. However, the company should also explore methods to maintain sales during slower months, such as introducing new products or services or providing incentives to customers through promotions and discounts.</a:t>
            </a:r>
          </a:p>
          <a:p>
            <a:pPr marL="101600" lvl="0" indent="0">
              <a:buNone/>
            </a:pPr>
            <a:endParaRPr lang="en-US" sz="1400"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1" name="Google Shape;893;p50"/>
          <p:cNvGrpSpPr/>
          <p:nvPr/>
        </p:nvGrpSpPr>
        <p:grpSpPr>
          <a:xfrm>
            <a:off x="244043" y="240869"/>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4684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5" y="367393"/>
            <a:ext cx="6160775" cy="702128"/>
          </a:xfrm>
          <a:prstGeom prst="rect">
            <a:avLst/>
          </a:prstGeom>
        </p:spPr>
        <p:txBody>
          <a:bodyPr spcFirstLastPara="1" wrap="square" lIns="91425" tIns="91425" rIns="91425" bIns="91425" anchor="b" anchorCtr="0">
            <a:noAutofit/>
          </a:bodyPr>
          <a:lstStyle/>
          <a:p>
            <a:pPr lvl="0"/>
            <a:r>
              <a:rPr lang="en-US" dirty="0">
                <a:solidFill>
                  <a:srgbClr val="00518E"/>
                </a:solidFill>
              </a:rPr>
              <a:t>Suggestions To </a:t>
            </a:r>
            <a:r>
              <a:rPr lang="en-US" dirty="0">
                <a:solidFill>
                  <a:schemeClr val="bg2"/>
                </a:solidFill>
              </a:rPr>
              <a:t>Improve It’s Revenue &amp; Profitability</a:t>
            </a:r>
            <a:endParaRPr dirty="0">
              <a:solidFill>
                <a:schemeClr val="accent4"/>
              </a:solidFill>
            </a:endParaRPr>
          </a:p>
        </p:txBody>
      </p:sp>
      <p:sp>
        <p:nvSpPr>
          <p:cNvPr id="125" name="Google Shape;125;p19"/>
          <p:cNvSpPr txBox="1">
            <a:spLocks noGrp="1"/>
          </p:cNvSpPr>
          <p:nvPr>
            <p:ph type="body" idx="1"/>
          </p:nvPr>
        </p:nvSpPr>
        <p:spPr>
          <a:xfrm>
            <a:off x="349121" y="1132668"/>
            <a:ext cx="6794629" cy="3282598"/>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Ø"/>
            </a:pPr>
            <a:r>
              <a:rPr lang="en-US" sz="1600" b="0" i="0" dirty="0">
                <a:solidFill>
                  <a:schemeClr val="tx2">
                    <a:lumMod val="10000"/>
                  </a:schemeClr>
                </a:solidFill>
                <a:effectLst/>
                <a:latin typeface="Karla" pitchFamily="2" charset="0"/>
              </a:rPr>
              <a:t>To provide better service to customers, the company could explore the possibility of increasing its same-day shipping options. This might require optimizing the inventory and supply chain processes to ensure quick and efficient shipping of products.</a:t>
            </a:r>
          </a:p>
          <a:p>
            <a:pPr algn="l">
              <a:buFont typeface="Wingdings" panose="05000000000000000000" pitchFamily="2" charset="2"/>
              <a:buChar char="Ø"/>
            </a:pPr>
            <a:r>
              <a:rPr lang="en-US" sz="1600" b="0" i="0" dirty="0">
                <a:solidFill>
                  <a:schemeClr val="tx2">
                    <a:lumMod val="10000"/>
                  </a:schemeClr>
                </a:solidFill>
                <a:effectLst/>
                <a:latin typeface="Karla" pitchFamily="2" charset="0"/>
              </a:rPr>
              <a:t>To enhance weekend sales, the company could concentrate on various kinds of promotions or sales strategies. For instance, the company could offer weekend-specific promotions or discounts or launch targeted marketing campaigns to attract weekend shoppers. In-store special events or activities during weekends could also be an option to attract customers and boost sales. Furthermore, the company could focus on offering products and services that are popular among weekend shoppers, such as home entertainment or outdoor products.</a:t>
            </a:r>
          </a:p>
          <a:p>
            <a:pPr lvl="0"/>
            <a:endParaRPr lang="en-US" dirty="0"/>
          </a:p>
          <a:p>
            <a:pPr lvl="0"/>
            <a:endParaRPr dirty="0"/>
          </a:p>
          <a:p>
            <a:pPr marL="0" lvl="0" indent="0" algn="l" rtl="0">
              <a:spcBef>
                <a:spcPts val="600"/>
              </a:spcBef>
              <a:spcAft>
                <a:spcPts val="0"/>
              </a:spcAft>
              <a:buNone/>
            </a:pPr>
            <a:endParaRPr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1765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9B0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5F-3BFA-C75D-53B8-A189D60D0855}"/>
              </a:ext>
            </a:extLst>
          </p:cNvPr>
          <p:cNvSpPr>
            <a:spLocks noGrp="1"/>
          </p:cNvSpPr>
          <p:nvPr>
            <p:ph type="ctrTitle"/>
          </p:nvPr>
        </p:nvSpPr>
        <p:spPr/>
        <p:txBody>
          <a:bodyPr/>
          <a:lstStyle/>
          <a:p>
            <a:r>
              <a:rPr lang="en-IN" sz="7200" dirty="0">
                <a:solidFill>
                  <a:srgbClr val="FF9B09"/>
                </a:solidFill>
              </a:rPr>
              <a:t>10.</a:t>
            </a:r>
            <a:br>
              <a:rPr lang="en-IN" dirty="0"/>
            </a:br>
            <a:r>
              <a:rPr lang="en-IN" dirty="0"/>
              <a:t>CHALLENGES &amp; LEARNINGS</a:t>
            </a:r>
          </a:p>
        </p:txBody>
      </p:sp>
      <p:sp>
        <p:nvSpPr>
          <p:cNvPr id="3" name="Subtitle 2">
            <a:extLst>
              <a:ext uri="{FF2B5EF4-FFF2-40B4-BE49-F238E27FC236}">
                <a16:creationId xmlns:a16="http://schemas.microsoft.com/office/drawing/2014/main" id="{FD4592EF-94D1-C7B5-A120-352FD5E1350B}"/>
              </a:ext>
            </a:extLst>
          </p:cNvPr>
          <p:cNvSpPr>
            <a:spLocks noGrp="1"/>
          </p:cNvSpPr>
          <p:nvPr>
            <p:ph type="subTitle" idx="1"/>
          </p:nvPr>
        </p:nvSpPr>
        <p:spPr>
          <a:xfrm>
            <a:off x="6441621" y="3265700"/>
            <a:ext cx="2189529" cy="1031700"/>
          </a:xfrm>
        </p:spPr>
        <p:txBody>
          <a:bodyPr/>
          <a:lstStyle/>
          <a:p>
            <a:r>
              <a:rPr lang="en-US" dirty="0"/>
              <a:t>Challenges faced &amp; Learning had from this project</a:t>
            </a:r>
            <a:endParaRPr lang="en-IN" dirty="0"/>
          </a:p>
        </p:txBody>
      </p:sp>
      <p:sp>
        <p:nvSpPr>
          <p:cNvPr id="4" name="TextBox 3">
            <a:extLst>
              <a:ext uri="{FF2B5EF4-FFF2-40B4-BE49-F238E27FC236}">
                <a16:creationId xmlns:a16="http://schemas.microsoft.com/office/drawing/2014/main" id="{2DF2DB1E-E8DB-B7DC-3ADC-2B3805EC3194}"/>
              </a:ext>
            </a:extLst>
          </p:cNvPr>
          <p:cNvSpPr txBox="1"/>
          <p:nvPr/>
        </p:nvSpPr>
        <p:spPr>
          <a:xfrm>
            <a:off x="8631151" y="4849586"/>
            <a:ext cx="455700" cy="307777"/>
          </a:xfrm>
          <a:prstGeom prst="rect">
            <a:avLst/>
          </a:prstGeom>
          <a:noFill/>
        </p:spPr>
        <p:txBody>
          <a:bodyPr wrap="square" rtlCol="0">
            <a:spAutoFit/>
          </a:bodyPr>
          <a:lstStyle/>
          <a:p>
            <a:r>
              <a:rPr lang="en-IN" b="1" dirty="0">
                <a:solidFill>
                  <a:schemeClr val="bg1"/>
                </a:solidFill>
                <a:latin typeface="Montserrat" panose="00000500000000000000" pitchFamily="2" charset="0"/>
              </a:rPr>
              <a:t>26</a:t>
            </a:r>
          </a:p>
        </p:txBody>
      </p:sp>
      <p:grpSp>
        <p:nvGrpSpPr>
          <p:cNvPr id="5" name="Google Shape;824;p50">
            <a:extLst>
              <a:ext uri="{FF2B5EF4-FFF2-40B4-BE49-F238E27FC236}">
                <a16:creationId xmlns:a16="http://schemas.microsoft.com/office/drawing/2014/main" id="{2B1F8882-3988-7AE9-8E11-6775A67147C1}"/>
              </a:ext>
            </a:extLst>
          </p:cNvPr>
          <p:cNvGrpSpPr/>
          <p:nvPr/>
        </p:nvGrpSpPr>
        <p:grpSpPr>
          <a:xfrm>
            <a:off x="807775" y="1592805"/>
            <a:ext cx="653632" cy="652374"/>
            <a:chOff x="5961125" y="1623900"/>
            <a:chExt cx="427450" cy="448175"/>
          </a:xfrm>
        </p:grpSpPr>
        <p:sp>
          <p:nvSpPr>
            <p:cNvPr id="6" name="Google Shape;825;p50">
              <a:extLst>
                <a:ext uri="{FF2B5EF4-FFF2-40B4-BE49-F238E27FC236}">
                  <a16:creationId xmlns:a16="http://schemas.microsoft.com/office/drawing/2014/main" id="{56302700-CFDB-D4DA-08F3-A520F414CB69}"/>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6;p50">
              <a:extLst>
                <a:ext uri="{FF2B5EF4-FFF2-40B4-BE49-F238E27FC236}">
                  <a16:creationId xmlns:a16="http://schemas.microsoft.com/office/drawing/2014/main" id="{D920B4EF-11A2-9D40-1642-090F98AEABE9}"/>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7;p50">
              <a:extLst>
                <a:ext uri="{FF2B5EF4-FFF2-40B4-BE49-F238E27FC236}">
                  <a16:creationId xmlns:a16="http://schemas.microsoft.com/office/drawing/2014/main" id="{4E8A0169-A210-9409-B66C-FC8C92DB0F9E}"/>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8;p50">
              <a:extLst>
                <a:ext uri="{FF2B5EF4-FFF2-40B4-BE49-F238E27FC236}">
                  <a16:creationId xmlns:a16="http://schemas.microsoft.com/office/drawing/2014/main" id="{57744091-A61F-1E87-14FA-FA46568E6E1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9;p50">
              <a:extLst>
                <a:ext uri="{FF2B5EF4-FFF2-40B4-BE49-F238E27FC236}">
                  <a16:creationId xmlns:a16="http://schemas.microsoft.com/office/drawing/2014/main" id="{1D70A375-C05F-F23A-82A6-BE4FD1628F04}"/>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0;p50">
              <a:extLst>
                <a:ext uri="{FF2B5EF4-FFF2-40B4-BE49-F238E27FC236}">
                  <a16:creationId xmlns:a16="http://schemas.microsoft.com/office/drawing/2014/main" id="{630502AA-5B16-67F5-01B7-F9599A85AED9}"/>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1;p50">
              <a:extLst>
                <a:ext uri="{FF2B5EF4-FFF2-40B4-BE49-F238E27FC236}">
                  <a16:creationId xmlns:a16="http://schemas.microsoft.com/office/drawing/2014/main" id="{D701D50D-DBF3-2AFE-814D-03DF17736252}"/>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861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196F3"/>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5799755" cy="517479"/>
          </a:xfrm>
          <a:prstGeom prst="rect">
            <a:avLst/>
          </a:prstGeom>
        </p:spPr>
        <p:txBody>
          <a:bodyPr spcFirstLastPara="1" wrap="square" lIns="91425" tIns="91425" rIns="91425" bIns="91425" anchor="b" anchorCtr="0">
            <a:noAutofit/>
          </a:bodyPr>
          <a:lstStyle/>
          <a:p>
            <a:pPr lvl="0"/>
            <a:r>
              <a:rPr lang="en-US" dirty="0">
                <a:solidFill>
                  <a:srgbClr val="2196F3"/>
                </a:solidFill>
              </a:rPr>
              <a:t>Challenges &amp; </a:t>
            </a:r>
            <a:r>
              <a:rPr lang="en-US" dirty="0">
                <a:solidFill>
                  <a:schemeClr val="bg2"/>
                </a:solidFill>
              </a:rPr>
              <a:t>Learnings </a:t>
            </a:r>
            <a:endParaRPr dirty="0">
              <a:solidFill>
                <a:schemeClr val="bg2"/>
              </a:solidFill>
            </a:endParaRPr>
          </a:p>
        </p:txBody>
      </p:sp>
      <p:sp>
        <p:nvSpPr>
          <p:cNvPr id="125" name="Google Shape;125;p19"/>
          <p:cNvSpPr txBox="1">
            <a:spLocks noGrp="1"/>
          </p:cNvSpPr>
          <p:nvPr>
            <p:ph type="body" idx="1"/>
          </p:nvPr>
        </p:nvSpPr>
        <p:spPr>
          <a:xfrm>
            <a:off x="244042" y="771552"/>
            <a:ext cx="6981351" cy="4078048"/>
          </a:xfrm>
          <a:prstGeom prst="rect">
            <a:avLst/>
          </a:prstGeom>
        </p:spPr>
        <p:txBody>
          <a:bodyPr spcFirstLastPara="1" wrap="square" lIns="91425" tIns="91425" rIns="91425" bIns="91425" anchor="t" anchorCtr="0">
            <a:noAutofit/>
          </a:bodyPr>
          <a:lstStyle/>
          <a:p>
            <a:pPr marL="101600" lvl="0" indent="0">
              <a:buNone/>
            </a:pPr>
            <a:r>
              <a:rPr lang="en-US" b="1" dirty="0">
                <a:solidFill>
                  <a:schemeClr val="tx1">
                    <a:lumMod val="50000"/>
                  </a:schemeClr>
                </a:solidFill>
                <a:latin typeface="Times New Roman" panose="02020603050405020304" pitchFamily="18" charset="0"/>
                <a:cs typeface="Times New Roman" panose="02020603050405020304" pitchFamily="18" charset="0"/>
              </a:rPr>
              <a:t>Challenges:</a:t>
            </a:r>
          </a:p>
          <a:p>
            <a:pPr>
              <a:buFont typeface="Wingdings" panose="05000000000000000000" pitchFamily="2" charset="2"/>
              <a:buChar char="Ø"/>
            </a:pPr>
            <a:r>
              <a:rPr lang="en-US" sz="1600" dirty="0">
                <a:solidFill>
                  <a:schemeClr val="tx1">
                    <a:lumMod val="50000"/>
                  </a:schemeClr>
                </a:solidFill>
                <a:latin typeface="Karla" pitchFamily="2" charset="0"/>
                <a:cs typeface="Times New Roman" panose="02020603050405020304" pitchFamily="18" charset="0"/>
              </a:rPr>
              <a:t>Visual Representation of Data</a:t>
            </a:r>
          </a:p>
          <a:p>
            <a:pPr>
              <a:buFont typeface="Wingdings" panose="05000000000000000000" pitchFamily="2" charset="2"/>
              <a:buChar char="Ø"/>
            </a:pPr>
            <a:r>
              <a:rPr lang="en-US" sz="1600" dirty="0">
                <a:solidFill>
                  <a:schemeClr val="tx1">
                    <a:lumMod val="50000"/>
                  </a:schemeClr>
                </a:solidFill>
                <a:latin typeface="Karla" pitchFamily="2" charset="0"/>
                <a:cs typeface="Times New Roman" panose="02020603050405020304" pitchFamily="18" charset="0"/>
              </a:rPr>
              <a:t>Coming up with Suggestions</a:t>
            </a:r>
          </a:p>
          <a:p>
            <a:pPr marL="101600" lvl="0" indent="0">
              <a:buNone/>
            </a:pPr>
            <a:endParaRPr lang="en-US" b="1" dirty="0">
              <a:solidFill>
                <a:schemeClr val="tx1">
                  <a:lumMod val="50000"/>
                </a:schemeClr>
              </a:solidFill>
              <a:latin typeface="Times New Roman" panose="02020603050405020304" pitchFamily="18" charset="0"/>
              <a:cs typeface="Times New Roman" panose="02020603050405020304" pitchFamily="18" charset="0"/>
            </a:endParaRPr>
          </a:p>
          <a:p>
            <a:pPr marL="101600" lvl="0" indent="0">
              <a:buNone/>
            </a:pPr>
            <a:r>
              <a:rPr lang="en-US" b="1" dirty="0">
                <a:solidFill>
                  <a:schemeClr val="tx1">
                    <a:lumMod val="50000"/>
                  </a:schemeClr>
                </a:solidFill>
                <a:latin typeface="Times New Roman" panose="02020603050405020304" pitchFamily="18" charset="0"/>
                <a:cs typeface="Times New Roman" panose="02020603050405020304" pitchFamily="18" charset="0"/>
              </a:rPr>
              <a:t>Learnings:</a:t>
            </a:r>
          </a:p>
          <a:p>
            <a:pPr lvl="0">
              <a:buFont typeface="Wingdings" panose="05000000000000000000" pitchFamily="2" charset="2"/>
              <a:buChar char="Ø"/>
            </a:pPr>
            <a:r>
              <a:rPr lang="en-US" sz="1600" dirty="0">
                <a:solidFill>
                  <a:schemeClr val="tx1">
                    <a:lumMod val="50000"/>
                  </a:schemeClr>
                </a:solidFill>
                <a:latin typeface="Karla" pitchFamily="2" charset="0"/>
                <a:cs typeface="Times New Roman" panose="02020603050405020304" pitchFamily="18" charset="0"/>
              </a:rPr>
              <a:t>Cleaning the Dataset</a:t>
            </a:r>
          </a:p>
          <a:p>
            <a:pPr lvl="0">
              <a:buFont typeface="Wingdings" panose="05000000000000000000" pitchFamily="2" charset="2"/>
              <a:buChar char="Ø"/>
            </a:pPr>
            <a:r>
              <a:rPr lang="en-US" sz="1600" dirty="0">
                <a:solidFill>
                  <a:schemeClr val="tx1">
                    <a:lumMod val="50000"/>
                  </a:schemeClr>
                </a:solidFill>
                <a:latin typeface="Karla" pitchFamily="2" charset="0"/>
                <a:cs typeface="Times New Roman" panose="02020603050405020304" pitchFamily="18" charset="0"/>
              </a:rPr>
              <a:t>Performing EDA on the Dataset</a:t>
            </a:r>
          </a:p>
          <a:p>
            <a:pPr lvl="0">
              <a:buFont typeface="Wingdings" panose="05000000000000000000" pitchFamily="2" charset="2"/>
              <a:buChar char="Ø"/>
            </a:pPr>
            <a:r>
              <a:rPr lang="en-US" sz="1600" dirty="0">
                <a:solidFill>
                  <a:schemeClr val="tx1">
                    <a:lumMod val="50000"/>
                  </a:schemeClr>
                </a:solidFill>
                <a:latin typeface="Karla" pitchFamily="2" charset="0"/>
                <a:cs typeface="Times New Roman" panose="02020603050405020304" pitchFamily="18" charset="0"/>
              </a:rPr>
              <a:t>Formulating Hypothesis and testing them</a:t>
            </a: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2" name="Google Shape;952;p50">
            <a:extLst>
              <a:ext uri="{FF2B5EF4-FFF2-40B4-BE49-F238E27FC236}">
                <a16:creationId xmlns:a16="http://schemas.microsoft.com/office/drawing/2014/main" id="{41D95C61-84CE-81A6-E421-0515E8AC5E58}"/>
              </a:ext>
            </a:extLst>
          </p:cNvPr>
          <p:cNvGrpSpPr/>
          <p:nvPr/>
        </p:nvGrpSpPr>
        <p:grpSpPr>
          <a:xfrm>
            <a:off x="256947" y="245210"/>
            <a:ext cx="412509" cy="430192"/>
            <a:chOff x="6643075" y="3664250"/>
            <a:chExt cx="407950" cy="407975"/>
          </a:xfrm>
        </p:grpSpPr>
        <p:sp>
          <p:nvSpPr>
            <p:cNvPr id="3" name="Google Shape;953;p50">
              <a:extLst>
                <a:ext uri="{FF2B5EF4-FFF2-40B4-BE49-F238E27FC236}">
                  <a16:creationId xmlns:a16="http://schemas.microsoft.com/office/drawing/2014/main" id="{AF19686A-0D7A-9681-0746-19A60F9A5227}"/>
                </a:ext>
              </a:extLst>
            </p:cNvPr>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54;p50">
              <a:extLst>
                <a:ext uri="{FF2B5EF4-FFF2-40B4-BE49-F238E27FC236}">
                  <a16:creationId xmlns:a16="http://schemas.microsoft.com/office/drawing/2014/main" id="{65877B46-F5CE-980D-2213-A314B9F56222}"/>
                </a:ext>
              </a:extLst>
            </p:cNvPr>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23041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532185" y="3061906"/>
            <a:ext cx="3756786" cy="11437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rgbClr val="FFC107"/>
                </a:solidFill>
              </a:rPr>
              <a:t>THANK YOU!</a:t>
            </a:r>
            <a:br>
              <a:rPr lang="en" sz="4000" dirty="0">
                <a:solidFill>
                  <a:srgbClr val="FFC107"/>
                </a:solidFill>
              </a:rPr>
            </a:br>
            <a:r>
              <a:rPr lang="en-US" sz="2800" dirty="0">
                <a:solidFill>
                  <a:schemeClr val="bg2"/>
                </a:solidFill>
              </a:rPr>
              <a:t>Any</a:t>
            </a:r>
            <a:r>
              <a:rPr lang="en" sz="2800" dirty="0">
                <a:solidFill>
                  <a:schemeClr val="bg2"/>
                </a:solidFill>
              </a:rPr>
              <a:t> Questions?</a:t>
            </a:r>
            <a:endParaRPr lang="en" sz="4000" dirty="0">
              <a:solidFill>
                <a:srgbClr val="FFC107"/>
              </a:solidFill>
            </a:endParaRP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14" name="Google Shape;847;p50"/>
          <p:cNvGrpSpPr/>
          <p:nvPr/>
        </p:nvGrpSpPr>
        <p:grpSpPr>
          <a:xfrm>
            <a:off x="619271" y="2292065"/>
            <a:ext cx="596443" cy="589020"/>
            <a:chOff x="1278900" y="2333250"/>
            <a:chExt cx="381175" cy="381175"/>
          </a:xfrm>
        </p:grpSpPr>
        <p:sp>
          <p:nvSpPr>
            <p:cNvPr id="15" name="Google Shape;848;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9;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0;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51;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736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48300" y="3200400"/>
            <a:ext cx="3522300" cy="1144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rPr>
              <a:t>1.</a:t>
            </a:r>
          </a:p>
          <a:p>
            <a:pPr marL="0" lvl="0" indent="0" algn="l" rtl="0">
              <a:spcBef>
                <a:spcPts val="0"/>
              </a:spcBef>
              <a:spcAft>
                <a:spcPts val="0"/>
              </a:spcAft>
              <a:buNone/>
            </a:pPr>
            <a:r>
              <a:rPr lang="en" dirty="0"/>
              <a:t>PROBLEM STATEMENT</a:t>
            </a:r>
            <a:endParaRPr dirty="0"/>
          </a:p>
        </p:txBody>
      </p:sp>
      <p:sp>
        <p:nvSpPr>
          <p:cNvPr id="112" name="Google Shape;112;p17"/>
          <p:cNvSpPr txBox="1">
            <a:spLocks noGrp="1"/>
          </p:cNvSpPr>
          <p:nvPr>
            <p:ph type="subTitle" idx="1"/>
          </p:nvPr>
        </p:nvSpPr>
        <p:spPr>
          <a:xfrm>
            <a:off x="6724950" y="3265699"/>
            <a:ext cx="1906200" cy="137887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Let’s start with a brief description of the problem statement</a:t>
            </a:r>
            <a:endParaRPr dirty="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5" name="Google Shape;729;p50"/>
          <p:cNvGrpSpPr/>
          <p:nvPr/>
        </p:nvGrpSpPr>
        <p:grpSpPr>
          <a:xfrm>
            <a:off x="648300" y="964740"/>
            <a:ext cx="437857" cy="1151360"/>
            <a:chOff x="590250" y="-347695"/>
            <a:chExt cx="407975" cy="1124070"/>
          </a:xfrm>
        </p:grpSpPr>
        <p:sp>
          <p:nvSpPr>
            <p:cNvPr id="6" name="Google Shape;730;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731;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 name="Google Shape;732;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 name="Google Shape;733;p50"/>
            <p:cNvSpPr/>
            <p:nvPr/>
          </p:nvSpPr>
          <p:spPr>
            <a:xfrm>
              <a:off x="722823" y="-34769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 name="Google Shape;734;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Google Shape;735;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 name="Google Shape;736;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 name="Google Shape;737;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4" name="Google Shape;738;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5" name="Google Shape;739;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6" name="Google Shape;740;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7" name="Google Shape;741;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8" name="Google Shape;742;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9" name="Google Shape;743;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163" y="201769"/>
            <a:ext cx="5324100" cy="5497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bg2"/>
                </a:solidFill>
              </a:rPr>
              <a:t>Problem </a:t>
            </a:r>
            <a:r>
              <a:rPr lang="en-US" dirty="0">
                <a:solidFill>
                  <a:schemeClr val="accent4"/>
                </a:solidFill>
              </a:rPr>
              <a:t>Statement:</a:t>
            </a:r>
            <a:endParaRPr dirty="0">
              <a:solidFill>
                <a:schemeClr val="accent4"/>
              </a:solidFill>
            </a:endParaRPr>
          </a:p>
        </p:txBody>
      </p:sp>
      <p:sp>
        <p:nvSpPr>
          <p:cNvPr id="125" name="Google Shape;125;p19"/>
          <p:cNvSpPr txBox="1">
            <a:spLocks noGrp="1"/>
          </p:cNvSpPr>
          <p:nvPr>
            <p:ph type="body" idx="1"/>
          </p:nvPr>
        </p:nvSpPr>
        <p:spPr>
          <a:xfrm>
            <a:off x="420915" y="933192"/>
            <a:ext cx="6814456" cy="4210224"/>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Ø"/>
            </a:pPr>
            <a:r>
              <a:rPr lang="en-US" sz="1600" dirty="0">
                <a:solidFill>
                  <a:schemeClr val="tx2">
                    <a:lumMod val="10000"/>
                  </a:schemeClr>
                </a:solidFill>
              </a:rPr>
              <a:t>The Superstore dataset provides sales and profit data for a variety of products across different categories and regions.</a:t>
            </a:r>
          </a:p>
          <a:p>
            <a:pPr algn="just">
              <a:buFont typeface="Wingdings" panose="05000000000000000000" pitchFamily="2" charset="2"/>
              <a:buChar char="Ø"/>
            </a:pPr>
            <a:r>
              <a:rPr lang="en-US" sz="1600" dirty="0">
                <a:solidFill>
                  <a:schemeClr val="tx2">
                    <a:lumMod val="10000"/>
                  </a:schemeClr>
                </a:solidFill>
              </a:rPr>
              <a:t>The goal of this project is to analyze this data and identify insights that can help the company improve its business performance in future. </a:t>
            </a:r>
          </a:p>
          <a:p>
            <a:pPr algn="just">
              <a:buFont typeface="Wingdings" panose="05000000000000000000" pitchFamily="2" charset="2"/>
              <a:buChar char="Ø"/>
            </a:pPr>
            <a:r>
              <a:rPr lang="en-US" sz="1600" dirty="0">
                <a:solidFill>
                  <a:schemeClr val="tx2">
                    <a:lumMod val="10000"/>
                  </a:schemeClr>
                </a:solidFill>
              </a:rPr>
              <a:t>Specifically, we aim to answer questions such as: which product categories are the most profitable? Which regions have the highest sales and profit? What are the most profitable products? </a:t>
            </a:r>
          </a:p>
          <a:p>
            <a:pPr algn="just">
              <a:buFont typeface="Wingdings" panose="05000000000000000000" pitchFamily="2" charset="2"/>
              <a:buChar char="Ø"/>
            </a:pPr>
            <a:r>
              <a:rPr lang="en-US" sz="1600" dirty="0">
                <a:solidFill>
                  <a:schemeClr val="tx2">
                    <a:lumMod val="10000"/>
                  </a:schemeClr>
                </a:solidFill>
              </a:rPr>
              <a:t>By answering such questions, our aim is to provide suggestions for the company on how to improve its revenue and profitability.</a:t>
            </a:r>
            <a:endParaRPr lang="en-IN" sz="1600" dirty="0">
              <a:solidFill>
                <a:schemeClr val="tx2">
                  <a:lumMod val="10000"/>
                </a:schemeClr>
              </a:solidFill>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grpSp>
        <p:nvGrpSpPr>
          <p:cNvPr id="12" name="Google Shape;1094;p50"/>
          <p:cNvGrpSpPr/>
          <p:nvPr/>
        </p:nvGrpSpPr>
        <p:grpSpPr>
          <a:xfrm>
            <a:off x="420915" y="258209"/>
            <a:ext cx="370114" cy="549799"/>
            <a:chOff x="6718575" y="2318625"/>
            <a:chExt cx="256950" cy="407375"/>
          </a:xfrm>
        </p:grpSpPr>
        <p:sp>
          <p:nvSpPr>
            <p:cNvPr id="13" name="Google Shape;1095;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4" name="Google Shape;1096;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5" name="Google Shape;1097;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6" name="Google Shape;1098;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7" name="Google Shape;1099;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8" name="Google Shape;1100;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9" name="Google Shape;1101;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sp>
          <p:nvSpPr>
            <p:cNvPr id="20" name="Google Shape;1102;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grpSp>
    </p:spTree>
    <p:extLst>
      <p:ext uri="{BB962C8B-B14F-4D97-AF65-F5344CB8AC3E}">
        <p14:creationId xmlns:p14="http://schemas.microsoft.com/office/powerpoint/2010/main" val="145924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70071" y="1760051"/>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002060"/>
                </a:solidFill>
              </a:rPr>
              <a:t>2.</a:t>
            </a:r>
          </a:p>
          <a:p>
            <a:pPr marL="0" lvl="0" indent="0" algn="l" rtl="0">
              <a:spcBef>
                <a:spcPts val="0"/>
              </a:spcBef>
              <a:spcAft>
                <a:spcPts val="0"/>
              </a:spcAft>
              <a:buNone/>
            </a:pPr>
            <a:r>
              <a:rPr lang="en-US" dirty="0"/>
              <a:t>GATHERING &amp;</a:t>
            </a:r>
            <a:br>
              <a:rPr lang="en-US" dirty="0"/>
            </a:br>
            <a:r>
              <a:rPr lang="en-US" dirty="0"/>
              <a:t>CLEANING </a:t>
            </a:r>
            <a:br>
              <a:rPr lang="en-US" dirty="0"/>
            </a:br>
            <a:r>
              <a:rPr lang="en-US" dirty="0"/>
              <a:t>DATA</a:t>
            </a:r>
          </a:p>
        </p:txBody>
      </p:sp>
      <p:sp>
        <p:nvSpPr>
          <p:cNvPr id="112" name="Google Shape;112;p17"/>
          <p:cNvSpPr txBox="1">
            <a:spLocks noGrp="1"/>
          </p:cNvSpPr>
          <p:nvPr>
            <p:ph type="subTitle" idx="1"/>
          </p:nvPr>
        </p:nvSpPr>
        <p:spPr>
          <a:xfrm>
            <a:off x="6724950" y="3265699"/>
            <a:ext cx="1906200" cy="1378871"/>
          </a:xfrm>
          <a:prstGeom prst="rect">
            <a:avLst/>
          </a:prstGeom>
        </p:spPr>
        <p:txBody>
          <a:bodyPr spcFirstLastPara="1" wrap="square" lIns="91425" tIns="91425" rIns="91425" bIns="91425" anchor="b" anchorCtr="0">
            <a:noAutofit/>
          </a:bodyPr>
          <a:lstStyle/>
          <a:p>
            <a:pPr marL="0" lvl="0" indent="0"/>
            <a:r>
              <a:rPr lang="en-US" dirty="0"/>
              <a:t>Gathering and cleaning of dataset</a:t>
            </a: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1" name="Google Shape;772;p50"/>
          <p:cNvGrpSpPr/>
          <p:nvPr/>
        </p:nvGrpSpPr>
        <p:grpSpPr>
          <a:xfrm>
            <a:off x="613521" y="1162877"/>
            <a:ext cx="701529" cy="518058"/>
            <a:chOff x="1934025" y="1001650"/>
            <a:chExt cx="415300" cy="355600"/>
          </a:xfrm>
        </p:grpSpPr>
        <p:sp>
          <p:nvSpPr>
            <p:cNvPr id="12" name="Google Shape;773;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4;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5;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6;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07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76863"/>
            <a:ext cx="5324100" cy="845491"/>
          </a:xfrm>
          <a:prstGeom prst="rect">
            <a:avLst/>
          </a:prstGeom>
        </p:spPr>
        <p:txBody>
          <a:bodyPr spcFirstLastPara="1" wrap="square" lIns="91425" tIns="91425" rIns="91425" bIns="91425" anchor="b" anchorCtr="0">
            <a:noAutofit/>
          </a:bodyPr>
          <a:lstStyle/>
          <a:p>
            <a:pPr lvl="0"/>
            <a:r>
              <a:rPr lang="en-US" dirty="0"/>
              <a:t>Gathering &amp; Cleaning Data:</a:t>
            </a:r>
            <a:endParaRPr dirty="0">
              <a:solidFill>
                <a:schemeClr val="accent4"/>
              </a:solidFill>
            </a:endParaRPr>
          </a:p>
        </p:txBody>
      </p:sp>
      <p:sp>
        <p:nvSpPr>
          <p:cNvPr id="125" name="Google Shape;125;p19"/>
          <p:cNvSpPr txBox="1">
            <a:spLocks noGrp="1"/>
          </p:cNvSpPr>
          <p:nvPr>
            <p:ph type="body" idx="1"/>
          </p:nvPr>
        </p:nvSpPr>
        <p:spPr>
          <a:xfrm>
            <a:off x="349121" y="1132668"/>
            <a:ext cx="6749143" cy="3282598"/>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Ø"/>
            </a:pPr>
            <a:r>
              <a:rPr lang="en-US" sz="1800" dirty="0">
                <a:solidFill>
                  <a:schemeClr val="tx2">
                    <a:lumMod val="10000"/>
                  </a:schemeClr>
                </a:solidFill>
              </a:rPr>
              <a:t>Now we have defined the problem statement so now our task is to gather the data and then to clean it. </a:t>
            </a:r>
          </a:p>
          <a:p>
            <a:pPr algn="just">
              <a:buFont typeface="Wingdings" panose="05000000000000000000" pitchFamily="2" charset="2"/>
              <a:buChar char="Ø"/>
            </a:pPr>
            <a:r>
              <a:rPr lang="en-US" sz="1800" dirty="0">
                <a:solidFill>
                  <a:schemeClr val="tx2">
                    <a:lumMod val="10000"/>
                  </a:schemeClr>
                </a:solidFill>
              </a:rPr>
              <a:t>This could involve collecting data from various sources or accessing existing data sets. The need to clean the data is to ensure that it's accurate, complete, and consistent.</a:t>
            </a:r>
          </a:p>
          <a:p>
            <a:pPr algn="just">
              <a:buFont typeface="Wingdings" panose="05000000000000000000" pitchFamily="2" charset="2"/>
              <a:buChar char="Ø"/>
            </a:pPr>
            <a:r>
              <a:rPr lang="en-US" sz="1800" dirty="0">
                <a:solidFill>
                  <a:schemeClr val="tx2">
                    <a:lumMod val="10000"/>
                  </a:schemeClr>
                </a:solidFill>
              </a:rPr>
              <a:t>The Superstore Dataset which is used in this project has been collected from </a:t>
            </a:r>
            <a:r>
              <a:rPr lang="en-US" sz="1800" dirty="0">
                <a:hlinkClick r:id="rId3"/>
              </a:rPr>
              <a:t>Kaggle</a:t>
            </a:r>
            <a:r>
              <a:rPr lang="en-US" sz="1800" dirty="0"/>
              <a:t>. </a:t>
            </a:r>
            <a:endParaRPr lang="en-IN" sz="1800" dirty="0"/>
          </a:p>
          <a:p>
            <a:pPr marL="101600" lvl="0" indent="0">
              <a:buNone/>
            </a:pPr>
            <a:endParaRPr lang="en-US" sz="1800" dirty="0"/>
          </a:p>
          <a:p>
            <a:pPr lvl="0"/>
            <a:endParaRPr lang="en-US" dirty="0"/>
          </a:p>
          <a:p>
            <a:pPr lvl="0"/>
            <a:endParaRPr dirty="0"/>
          </a:p>
          <a:p>
            <a:pPr marL="0" lvl="0" indent="0" algn="l" rtl="0">
              <a:spcBef>
                <a:spcPts val="600"/>
              </a:spcBef>
              <a:spcAft>
                <a:spcPts val="0"/>
              </a:spcAft>
              <a:buNone/>
            </a:pPr>
            <a:endParaRPr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617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284"/>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70071" y="1760051"/>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009284"/>
                </a:solidFill>
              </a:rPr>
              <a:t>3.</a:t>
            </a:r>
          </a:p>
          <a:p>
            <a:pPr marL="0" lvl="0" indent="0" algn="l" rtl="0">
              <a:spcBef>
                <a:spcPts val="0"/>
              </a:spcBef>
              <a:spcAft>
                <a:spcPts val="0"/>
              </a:spcAft>
              <a:buNone/>
            </a:pPr>
            <a:r>
              <a:rPr lang="en-US" dirty="0"/>
              <a:t>EXPLORING </a:t>
            </a:r>
            <a:br>
              <a:rPr lang="en-US" dirty="0"/>
            </a:br>
            <a:r>
              <a:rPr lang="en-US" dirty="0"/>
              <a:t>THE DATA</a:t>
            </a:r>
            <a:endParaRPr dirty="0"/>
          </a:p>
        </p:txBody>
      </p:sp>
      <p:sp>
        <p:nvSpPr>
          <p:cNvPr id="112" name="Google Shape;112;p17"/>
          <p:cNvSpPr txBox="1">
            <a:spLocks noGrp="1"/>
          </p:cNvSpPr>
          <p:nvPr>
            <p:ph type="subTitle" idx="1"/>
          </p:nvPr>
        </p:nvSpPr>
        <p:spPr>
          <a:xfrm>
            <a:off x="6656740" y="3254951"/>
            <a:ext cx="1906200" cy="1378871"/>
          </a:xfrm>
          <a:prstGeom prst="rect">
            <a:avLst/>
          </a:prstGeom>
        </p:spPr>
        <p:txBody>
          <a:bodyPr spcFirstLastPara="1" wrap="square" lIns="91425" tIns="91425" rIns="91425" bIns="91425" anchor="b" anchorCtr="0">
            <a:noAutofit/>
          </a:bodyPr>
          <a:lstStyle/>
          <a:p>
            <a:pPr marL="0" indent="0"/>
            <a:r>
              <a:rPr lang="en-US" dirty="0"/>
              <a:t>EDA performed on the dataset to explore the data</a:t>
            </a: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7" name="Google Shape;924;p50"/>
          <p:cNvGrpSpPr/>
          <p:nvPr/>
        </p:nvGrpSpPr>
        <p:grpSpPr>
          <a:xfrm>
            <a:off x="768265" y="2110740"/>
            <a:ext cx="519516" cy="518160"/>
            <a:chOff x="3292425" y="3664250"/>
            <a:chExt cx="397025" cy="391525"/>
          </a:xfrm>
        </p:grpSpPr>
        <p:sp>
          <p:nvSpPr>
            <p:cNvPr id="18" name="Google Shape;925;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6;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7;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598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4CAF50"/>
                </a:solidFill>
              </a:rPr>
              <a:t>Exploratory</a:t>
            </a:r>
            <a:r>
              <a:rPr lang="en-US" dirty="0">
                <a:solidFill>
                  <a:schemeClr val="accent4"/>
                </a:solidFill>
              </a:rPr>
              <a:t> Data </a:t>
            </a:r>
            <a:r>
              <a:rPr lang="en-US" dirty="0">
                <a:solidFill>
                  <a:schemeClr val="bg2"/>
                </a:solidFill>
              </a:rPr>
              <a:t>Analysis</a:t>
            </a:r>
            <a:endParaRPr dirty="0">
              <a:solidFill>
                <a:schemeClr val="bg2"/>
              </a:solidFill>
            </a:endParaRPr>
          </a:p>
        </p:txBody>
      </p:sp>
      <p:sp>
        <p:nvSpPr>
          <p:cNvPr id="125" name="Google Shape;125;p19"/>
          <p:cNvSpPr txBox="1">
            <a:spLocks noGrp="1"/>
          </p:cNvSpPr>
          <p:nvPr>
            <p:ph type="body" idx="1"/>
          </p:nvPr>
        </p:nvSpPr>
        <p:spPr>
          <a:xfrm>
            <a:off x="362857" y="1156729"/>
            <a:ext cx="6887029" cy="2264107"/>
          </a:xfrm>
          <a:prstGeom prst="rect">
            <a:avLst/>
          </a:prstGeom>
        </p:spPr>
        <p:txBody>
          <a:bodyPr spcFirstLastPara="1" wrap="square" lIns="91425" tIns="91425" rIns="91425" bIns="91425" anchor="t" anchorCtr="0">
            <a:noAutofit/>
          </a:bodyPr>
          <a:lstStyle/>
          <a:p>
            <a:pPr lvl="0"/>
            <a:endParaRPr lang="en-US" sz="1800" dirty="0"/>
          </a:p>
          <a:p>
            <a:pPr lvl="0"/>
            <a:endParaRPr sz="1800" dirty="0"/>
          </a:p>
          <a:p>
            <a:pPr marL="0" lvl="0" indent="0" algn="l" rtl="0">
              <a:spcBef>
                <a:spcPts val="600"/>
              </a:spcBef>
              <a:spcAft>
                <a:spcPts val="0"/>
              </a:spcAft>
              <a:buNone/>
            </a:pPr>
            <a:endParaRPr sz="1800"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6" name="Google Shape;890;p50"/>
          <p:cNvGrpSpPr/>
          <p:nvPr/>
        </p:nvGrpSpPr>
        <p:grpSpPr>
          <a:xfrm>
            <a:off x="296208" y="423949"/>
            <a:ext cx="570159" cy="444731"/>
            <a:chOff x="5247525" y="3007275"/>
            <a:chExt cx="517575" cy="384825"/>
          </a:xfrm>
        </p:grpSpPr>
        <p:sp>
          <p:nvSpPr>
            <p:cNvPr id="17" name="Google Shape;891;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2;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021453F-17BC-C063-7DA6-84CA11DEDE13}"/>
              </a:ext>
            </a:extLst>
          </p:cNvPr>
          <p:cNvSpPr txBox="1"/>
          <p:nvPr/>
        </p:nvSpPr>
        <p:spPr>
          <a:xfrm>
            <a:off x="538320" y="1156729"/>
            <a:ext cx="6613594" cy="2062103"/>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Karla" pitchFamily="2" charset="0"/>
              </a:rPr>
              <a:t>Once the data that we have gathered is cleaned, we need to explore the data in order understand the data to get a sense of what it contains. </a:t>
            </a:r>
          </a:p>
          <a:p>
            <a:pPr marL="285750" indent="-285750">
              <a:buFont typeface="Wingdings" panose="05000000000000000000" pitchFamily="2" charset="2"/>
              <a:buChar char="Ø"/>
            </a:pPr>
            <a:r>
              <a:rPr lang="en-US" sz="1600" dirty="0">
                <a:latin typeface="Karla" pitchFamily="2" charset="0"/>
              </a:rPr>
              <a:t>This process is known as Exploratory Data Analysis. It was performed in python </a:t>
            </a:r>
            <a:r>
              <a:rPr lang="en-US" sz="1600" dirty="0" err="1">
                <a:latin typeface="Karla" pitchFamily="2" charset="0"/>
              </a:rPr>
              <a:t>jupyter</a:t>
            </a:r>
            <a:r>
              <a:rPr lang="en-US" sz="1600" dirty="0">
                <a:latin typeface="Karla" pitchFamily="2" charset="0"/>
              </a:rPr>
              <a:t> notebook.</a:t>
            </a:r>
          </a:p>
          <a:p>
            <a:pPr marL="285750" indent="-285750">
              <a:buFont typeface="Wingdings" panose="05000000000000000000" pitchFamily="2" charset="2"/>
              <a:buChar char="Ø"/>
            </a:pPr>
            <a:r>
              <a:rPr lang="en-US" sz="1600" dirty="0">
                <a:latin typeface="Karla" pitchFamily="2" charset="0"/>
              </a:rPr>
              <a:t>This might involve creating visualizations, calculating basic statistics, or conducting other exploratory analysis techniques.</a:t>
            </a:r>
          </a:p>
          <a:p>
            <a:pPr marL="285750" indent="-285750">
              <a:buFont typeface="Wingdings" panose="05000000000000000000" pitchFamily="2" charset="2"/>
              <a:buChar char="Ø"/>
            </a:pPr>
            <a:endParaRPr lang="en-IN" sz="1600" dirty="0">
              <a:latin typeface="Karla" pitchFamily="2" charset="0"/>
            </a:endParaRPr>
          </a:p>
        </p:txBody>
      </p:sp>
    </p:spTree>
    <p:extLst>
      <p:ext uri="{BB962C8B-B14F-4D97-AF65-F5344CB8AC3E}">
        <p14:creationId xmlns:p14="http://schemas.microsoft.com/office/powerpoint/2010/main" val="350422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70071" y="2679089"/>
            <a:ext cx="3522300" cy="20707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rPr>
              <a:t>4.</a:t>
            </a:r>
          </a:p>
          <a:p>
            <a:pPr marL="0" lvl="0" indent="0" algn="l" rtl="0">
              <a:spcBef>
                <a:spcPts val="0"/>
              </a:spcBef>
              <a:spcAft>
                <a:spcPts val="0"/>
              </a:spcAft>
              <a:buNone/>
            </a:pPr>
            <a:r>
              <a:rPr lang="en-US" dirty="0"/>
              <a:t>ASSUMPTIONS</a:t>
            </a:r>
            <a:endParaRPr dirty="0"/>
          </a:p>
        </p:txBody>
      </p:sp>
      <p:sp>
        <p:nvSpPr>
          <p:cNvPr id="112" name="Google Shape;112;p17"/>
          <p:cNvSpPr txBox="1">
            <a:spLocks noGrp="1"/>
          </p:cNvSpPr>
          <p:nvPr>
            <p:ph type="subTitle" idx="1"/>
          </p:nvPr>
        </p:nvSpPr>
        <p:spPr>
          <a:xfrm>
            <a:off x="6724950" y="3265699"/>
            <a:ext cx="1906200" cy="1378871"/>
          </a:xfrm>
          <a:prstGeom prst="rect">
            <a:avLst/>
          </a:prstGeom>
        </p:spPr>
        <p:txBody>
          <a:bodyPr spcFirstLastPara="1" wrap="square" lIns="91425" tIns="91425" rIns="91425" bIns="91425" anchor="b" anchorCtr="0">
            <a:noAutofit/>
          </a:bodyPr>
          <a:lstStyle/>
          <a:p>
            <a:pPr marL="0" indent="0"/>
            <a:r>
              <a:rPr lang="en-US" dirty="0"/>
              <a:t>Assumptions made</a:t>
            </a: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0" name="Google Shape;824;p50"/>
          <p:cNvGrpSpPr/>
          <p:nvPr/>
        </p:nvGrpSpPr>
        <p:grpSpPr>
          <a:xfrm>
            <a:off x="799610" y="2033677"/>
            <a:ext cx="518649" cy="572363"/>
            <a:chOff x="5961125" y="1623900"/>
            <a:chExt cx="427450" cy="448175"/>
          </a:xfrm>
        </p:grpSpPr>
        <p:sp>
          <p:nvSpPr>
            <p:cNvPr id="16" name="Google Shape;825;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6;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7;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8;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9;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0;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1;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865057"/>
      </p:ext>
    </p:extLst>
  </p:cSld>
  <p:clrMapOvr>
    <a:masterClrMapping/>
  </p:clrMapOvr>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3032</TotalTime>
  <Words>1325</Words>
  <Application>Microsoft Office PowerPoint</Application>
  <PresentationFormat>On-screen Show (16:9)</PresentationFormat>
  <Paragraphs>145</Paragraphs>
  <Slides>28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Montserrat</vt:lpstr>
      <vt:lpstr>Söhne</vt:lpstr>
      <vt:lpstr>Arial</vt:lpstr>
      <vt:lpstr>Karla</vt:lpstr>
      <vt:lpstr>Open Sans</vt:lpstr>
      <vt:lpstr>Wingdings</vt:lpstr>
      <vt:lpstr>Times New Roman</vt:lpstr>
      <vt:lpstr>Arviragus template</vt:lpstr>
      <vt:lpstr>SuperStore Sales Analysis</vt:lpstr>
      <vt:lpstr>CONTENTS</vt:lpstr>
      <vt:lpstr>1. PROBLEM STATEMENT</vt:lpstr>
      <vt:lpstr>Problem Statement:</vt:lpstr>
      <vt:lpstr>2. GATHERING &amp; CLEANING  DATA</vt:lpstr>
      <vt:lpstr>Gathering &amp; Cleaning Data:</vt:lpstr>
      <vt:lpstr>3. EXPLORING  THE DATA</vt:lpstr>
      <vt:lpstr>Exploratory Data Analysis</vt:lpstr>
      <vt:lpstr>4. ASSUMPTIONS</vt:lpstr>
      <vt:lpstr>Assumptions</vt:lpstr>
      <vt:lpstr>5. SOME RESEARCH  QUESTIONS</vt:lpstr>
      <vt:lpstr>Research Questions</vt:lpstr>
      <vt:lpstr>6. FORMULATING HYPOTHESES</vt:lpstr>
      <vt:lpstr>Formulate Hypothesis</vt:lpstr>
      <vt:lpstr>7. TESTING  ALL 5  HYPOTHESES </vt:lpstr>
      <vt:lpstr>Testing The Hypothesis: 1</vt:lpstr>
      <vt:lpstr>Testing The Hypothesis: 2</vt:lpstr>
      <vt:lpstr>Testing The Hypothesis: 3</vt:lpstr>
      <vt:lpstr>Testing The Hypothesis: 4</vt:lpstr>
      <vt:lpstr>Testing The Hypothesis: 5</vt:lpstr>
      <vt:lpstr>8. CONCLUSION</vt:lpstr>
      <vt:lpstr>AT THE END…</vt:lpstr>
      <vt:lpstr>9. SUGGESTIONS</vt:lpstr>
      <vt:lpstr>Suggestions to Improve It’s Revenue </vt:lpstr>
      <vt:lpstr>Suggestions To Improve It’s Revenue &amp; Profitability</vt:lpstr>
      <vt:lpstr>10. CHALLENGES &amp; LEARNINGS</vt:lpstr>
      <vt:lpstr>Challenges &amp; Learnings </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 DONATION SYSTEM FOR AN NGO</dc:title>
  <dc:creator>Om Jadhav</dc:creator>
  <cp:lastModifiedBy>Rishikesh Singh</cp:lastModifiedBy>
  <cp:revision>112</cp:revision>
  <dcterms:modified xsi:type="dcterms:W3CDTF">2023-05-04T15:40:26Z</dcterms:modified>
</cp:coreProperties>
</file>