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1" r:id="rId3"/>
    <p:sldId id="259" r:id="rId4"/>
    <p:sldId id="263" r:id="rId5"/>
    <p:sldId id="267" r:id="rId6"/>
    <p:sldId id="268" r:id="rId7"/>
    <p:sldId id="269" r:id="rId8"/>
    <p:sldId id="270" r:id="rId9"/>
    <p:sldId id="264" r:id="rId10"/>
    <p:sldId id="265" r:id="rId11"/>
    <p:sldId id="266" r:id="rId12"/>
    <p:sldId id="274" r:id="rId13"/>
    <p:sldId id="27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43" autoAdjust="0"/>
  </p:normalViewPr>
  <p:slideViewPr>
    <p:cSldViewPr snapToGrid="0">
      <p:cViewPr varScale="1">
        <p:scale>
          <a:sx n="61" d="100"/>
          <a:sy n="61"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410E2-8832-4D5F-A2C7-95547741F421}"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151C4-FD12-4C55-87F8-F7B2A1433CD3}" type="slidenum">
              <a:rPr lang="en-US" smtClean="0"/>
              <a:t>‹#›</a:t>
            </a:fld>
            <a:endParaRPr lang="en-US"/>
          </a:p>
        </p:txBody>
      </p:sp>
    </p:spTree>
    <p:extLst>
      <p:ext uri="{BB962C8B-B14F-4D97-AF65-F5344CB8AC3E}">
        <p14:creationId xmlns:p14="http://schemas.microsoft.com/office/powerpoint/2010/main" val="285013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C82-4845-4992-9C05-DD7583958E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9D5AEE-647F-46EF-84F5-3441070893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A6C206-E65E-4BA1-A38D-7255AE9D698A}"/>
              </a:ext>
            </a:extLst>
          </p:cNvPr>
          <p:cNvSpPr>
            <a:spLocks noGrp="1"/>
          </p:cNvSpPr>
          <p:nvPr>
            <p:ph type="dt" sz="half" idx="10"/>
          </p:nvPr>
        </p:nvSpPr>
        <p:spPr/>
        <p:txBody>
          <a:bodyPr/>
          <a:lstStyle/>
          <a:p>
            <a:fld id="{C69CDCC9-1641-4A86-BEF8-DD9F2727A5A7}" type="datetime1">
              <a:rPr lang="en-US" smtClean="0"/>
              <a:t>12/7/2020</a:t>
            </a:fld>
            <a:endParaRPr lang="en-US"/>
          </a:p>
        </p:txBody>
      </p:sp>
      <p:sp>
        <p:nvSpPr>
          <p:cNvPr id="5" name="Footer Placeholder 4">
            <a:extLst>
              <a:ext uri="{FF2B5EF4-FFF2-40B4-BE49-F238E27FC236}">
                <a16:creationId xmlns:a16="http://schemas.microsoft.com/office/drawing/2014/main" id="{E878B21C-9051-4842-8093-398D4E918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72211-2998-4425-AED5-D6A44ED89A3D}"/>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143677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BB30-1607-4D35-8160-FF3F2E323C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21EA9F-7779-4D7D-9FC0-D2A5E29EB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52EDA-18CA-455B-B1CD-CE8390CD9287}"/>
              </a:ext>
            </a:extLst>
          </p:cNvPr>
          <p:cNvSpPr>
            <a:spLocks noGrp="1"/>
          </p:cNvSpPr>
          <p:nvPr>
            <p:ph type="dt" sz="half" idx="10"/>
          </p:nvPr>
        </p:nvSpPr>
        <p:spPr/>
        <p:txBody>
          <a:bodyPr/>
          <a:lstStyle/>
          <a:p>
            <a:fld id="{2082AE8D-1CBE-4D16-A0B9-2E90448B8EBD}" type="datetime1">
              <a:rPr lang="en-US" smtClean="0"/>
              <a:t>12/7/2020</a:t>
            </a:fld>
            <a:endParaRPr lang="en-US"/>
          </a:p>
        </p:txBody>
      </p:sp>
      <p:sp>
        <p:nvSpPr>
          <p:cNvPr id="5" name="Footer Placeholder 4">
            <a:extLst>
              <a:ext uri="{FF2B5EF4-FFF2-40B4-BE49-F238E27FC236}">
                <a16:creationId xmlns:a16="http://schemas.microsoft.com/office/drawing/2014/main" id="{14E95CF7-D6FA-4838-B23F-6813A27B6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7D3EB-FC9B-42DB-9BFC-DB5133825E50}"/>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416667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F8D8E-4A7C-4AEF-8B1D-7266A0FBBE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DC533-44F2-4897-B43C-E3630B763D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4C4B-1274-4585-B4F2-5086A1A23758}"/>
              </a:ext>
            </a:extLst>
          </p:cNvPr>
          <p:cNvSpPr>
            <a:spLocks noGrp="1"/>
          </p:cNvSpPr>
          <p:nvPr>
            <p:ph type="dt" sz="half" idx="10"/>
          </p:nvPr>
        </p:nvSpPr>
        <p:spPr/>
        <p:txBody>
          <a:bodyPr/>
          <a:lstStyle/>
          <a:p>
            <a:fld id="{C1D34E22-CBF2-4CDD-BCC3-988662FE8AB8}" type="datetime1">
              <a:rPr lang="en-US" smtClean="0"/>
              <a:t>12/7/2020</a:t>
            </a:fld>
            <a:endParaRPr lang="en-US"/>
          </a:p>
        </p:txBody>
      </p:sp>
      <p:sp>
        <p:nvSpPr>
          <p:cNvPr id="5" name="Footer Placeholder 4">
            <a:extLst>
              <a:ext uri="{FF2B5EF4-FFF2-40B4-BE49-F238E27FC236}">
                <a16:creationId xmlns:a16="http://schemas.microsoft.com/office/drawing/2014/main" id="{2270138B-04B7-45D0-8190-A0D92E0DF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387EF-1220-4C0F-A3F1-0DF1E21AE1A2}"/>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40575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9D5F-B5F2-4176-A7E7-E54DE181E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C18E3-9BAF-491C-8DC5-90F4FF22C3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58665-8106-442B-84DE-590B604C9D3D}"/>
              </a:ext>
            </a:extLst>
          </p:cNvPr>
          <p:cNvSpPr>
            <a:spLocks noGrp="1"/>
          </p:cNvSpPr>
          <p:nvPr>
            <p:ph type="dt" sz="half" idx="10"/>
          </p:nvPr>
        </p:nvSpPr>
        <p:spPr/>
        <p:txBody>
          <a:bodyPr/>
          <a:lstStyle/>
          <a:p>
            <a:fld id="{3D1C1382-FE74-4DDE-AA9E-BDB7355280E7}" type="datetime1">
              <a:rPr lang="en-US" smtClean="0"/>
              <a:t>12/7/2020</a:t>
            </a:fld>
            <a:endParaRPr lang="en-US"/>
          </a:p>
        </p:txBody>
      </p:sp>
      <p:sp>
        <p:nvSpPr>
          <p:cNvPr id="5" name="Footer Placeholder 4">
            <a:extLst>
              <a:ext uri="{FF2B5EF4-FFF2-40B4-BE49-F238E27FC236}">
                <a16:creationId xmlns:a16="http://schemas.microsoft.com/office/drawing/2014/main" id="{490C5663-A3F7-4EBF-8C36-D0E129AA8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4B1E2-E9B3-4BE1-9CFD-2D06879BCCC5}"/>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210608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FB36-99BB-482D-A3FC-B5F62562B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3B112F-D4F4-42E5-BC7B-DE7E4C2A9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96ADD1-F044-4169-A9D5-941EF54F2922}"/>
              </a:ext>
            </a:extLst>
          </p:cNvPr>
          <p:cNvSpPr>
            <a:spLocks noGrp="1"/>
          </p:cNvSpPr>
          <p:nvPr>
            <p:ph type="dt" sz="half" idx="10"/>
          </p:nvPr>
        </p:nvSpPr>
        <p:spPr/>
        <p:txBody>
          <a:bodyPr/>
          <a:lstStyle/>
          <a:p>
            <a:fld id="{50071DF8-494A-4132-BB37-F0C797E5347F}" type="datetime1">
              <a:rPr lang="en-US" smtClean="0"/>
              <a:t>12/7/2020</a:t>
            </a:fld>
            <a:endParaRPr lang="en-US"/>
          </a:p>
        </p:txBody>
      </p:sp>
      <p:sp>
        <p:nvSpPr>
          <p:cNvPr id="5" name="Footer Placeholder 4">
            <a:extLst>
              <a:ext uri="{FF2B5EF4-FFF2-40B4-BE49-F238E27FC236}">
                <a16:creationId xmlns:a16="http://schemas.microsoft.com/office/drawing/2014/main" id="{871576A0-5324-4E01-88F4-16C208D52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AF886-8CDE-4C72-AFA8-29157FC8CC53}"/>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114952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2A3E-AF01-4EFA-B2A5-6E5A52067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91261-243E-4B2E-91EF-4ADC21F30E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CCEBAC-5B44-4CAB-AB55-758BFD749B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F9D8A-01AC-4F5C-BD62-262A4E699E2C}"/>
              </a:ext>
            </a:extLst>
          </p:cNvPr>
          <p:cNvSpPr>
            <a:spLocks noGrp="1"/>
          </p:cNvSpPr>
          <p:nvPr>
            <p:ph type="dt" sz="half" idx="10"/>
          </p:nvPr>
        </p:nvSpPr>
        <p:spPr/>
        <p:txBody>
          <a:bodyPr/>
          <a:lstStyle/>
          <a:p>
            <a:fld id="{DC52CA5D-ACA0-459F-B5E4-FC29858C598F}" type="datetime1">
              <a:rPr lang="en-US" smtClean="0"/>
              <a:t>12/7/2020</a:t>
            </a:fld>
            <a:endParaRPr lang="en-US"/>
          </a:p>
        </p:txBody>
      </p:sp>
      <p:sp>
        <p:nvSpPr>
          <p:cNvPr id="6" name="Footer Placeholder 5">
            <a:extLst>
              <a:ext uri="{FF2B5EF4-FFF2-40B4-BE49-F238E27FC236}">
                <a16:creationId xmlns:a16="http://schemas.microsoft.com/office/drawing/2014/main" id="{51ABAB32-8032-496C-B11D-10610CC61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36383-916F-4518-B647-738F3EB0E6A1}"/>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10632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901E-EA71-4AB6-884B-E828D68DA9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48F73-108E-49E3-A893-73436E397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770349-4415-4C94-9C0D-A2F7C7555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A4C84-C635-4A88-9980-77504C7C1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D137F3-C55D-410F-8A6E-A32D588A16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678936-9E97-4F53-A23B-D58C1EEE6F0A}"/>
              </a:ext>
            </a:extLst>
          </p:cNvPr>
          <p:cNvSpPr>
            <a:spLocks noGrp="1"/>
          </p:cNvSpPr>
          <p:nvPr>
            <p:ph type="dt" sz="half" idx="10"/>
          </p:nvPr>
        </p:nvSpPr>
        <p:spPr/>
        <p:txBody>
          <a:bodyPr/>
          <a:lstStyle/>
          <a:p>
            <a:fld id="{687D0085-92D4-46AA-8647-8A4D76F130B2}" type="datetime1">
              <a:rPr lang="en-US" smtClean="0"/>
              <a:t>12/7/2020</a:t>
            </a:fld>
            <a:endParaRPr lang="en-US"/>
          </a:p>
        </p:txBody>
      </p:sp>
      <p:sp>
        <p:nvSpPr>
          <p:cNvPr id="8" name="Footer Placeholder 7">
            <a:extLst>
              <a:ext uri="{FF2B5EF4-FFF2-40B4-BE49-F238E27FC236}">
                <a16:creationId xmlns:a16="http://schemas.microsoft.com/office/drawing/2014/main" id="{2147E2BF-2F3C-4678-9421-8A91187AB5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67A55-FA0D-4C0B-9E8E-1278DB78A2F4}"/>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174758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34F5-EAE1-41E6-914D-B509B35B4B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F5666-9397-4856-B387-6866E8BCD29C}"/>
              </a:ext>
            </a:extLst>
          </p:cNvPr>
          <p:cNvSpPr>
            <a:spLocks noGrp="1"/>
          </p:cNvSpPr>
          <p:nvPr>
            <p:ph type="dt" sz="half" idx="10"/>
          </p:nvPr>
        </p:nvSpPr>
        <p:spPr/>
        <p:txBody>
          <a:bodyPr/>
          <a:lstStyle/>
          <a:p>
            <a:fld id="{4A43B893-BB14-436F-8BF5-45CDD08D1826}" type="datetime1">
              <a:rPr lang="en-US" smtClean="0"/>
              <a:t>12/7/2020</a:t>
            </a:fld>
            <a:endParaRPr lang="en-US"/>
          </a:p>
        </p:txBody>
      </p:sp>
      <p:sp>
        <p:nvSpPr>
          <p:cNvPr id="4" name="Footer Placeholder 3">
            <a:extLst>
              <a:ext uri="{FF2B5EF4-FFF2-40B4-BE49-F238E27FC236}">
                <a16:creationId xmlns:a16="http://schemas.microsoft.com/office/drawing/2014/main" id="{984D4181-D018-4C99-9143-0C16C67ED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5C1447-69E9-4E23-A24D-EF1A5D3B4BD5}"/>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233735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D8578-19A9-4220-B5C2-CCC07304776E}"/>
              </a:ext>
            </a:extLst>
          </p:cNvPr>
          <p:cNvSpPr>
            <a:spLocks noGrp="1"/>
          </p:cNvSpPr>
          <p:nvPr>
            <p:ph type="dt" sz="half" idx="10"/>
          </p:nvPr>
        </p:nvSpPr>
        <p:spPr/>
        <p:txBody>
          <a:bodyPr/>
          <a:lstStyle/>
          <a:p>
            <a:fld id="{457A28C6-7B4F-48FD-9021-FFF7FE932455}" type="datetime1">
              <a:rPr lang="en-US" smtClean="0"/>
              <a:t>12/7/2020</a:t>
            </a:fld>
            <a:endParaRPr lang="en-US"/>
          </a:p>
        </p:txBody>
      </p:sp>
      <p:sp>
        <p:nvSpPr>
          <p:cNvPr id="3" name="Footer Placeholder 2">
            <a:extLst>
              <a:ext uri="{FF2B5EF4-FFF2-40B4-BE49-F238E27FC236}">
                <a16:creationId xmlns:a16="http://schemas.microsoft.com/office/drawing/2014/main" id="{25919801-5FAD-4233-AA70-ED0ACFB767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4DEE67-6112-4BA5-B6E2-A5F74EB2303E}"/>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37450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D0A3-E6E4-498E-B922-CB33B56AD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EB23D4-3EAF-4B32-9D9F-3651B6D21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60F870-5ED7-470B-BC2A-EBC223DC0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F41017-6223-4960-BFD0-151351CF26FE}"/>
              </a:ext>
            </a:extLst>
          </p:cNvPr>
          <p:cNvSpPr>
            <a:spLocks noGrp="1"/>
          </p:cNvSpPr>
          <p:nvPr>
            <p:ph type="dt" sz="half" idx="10"/>
          </p:nvPr>
        </p:nvSpPr>
        <p:spPr/>
        <p:txBody>
          <a:bodyPr/>
          <a:lstStyle/>
          <a:p>
            <a:fld id="{56081336-D6BF-41C8-84B0-1927173F284F}" type="datetime1">
              <a:rPr lang="en-US" smtClean="0"/>
              <a:t>12/7/2020</a:t>
            </a:fld>
            <a:endParaRPr lang="en-US"/>
          </a:p>
        </p:txBody>
      </p:sp>
      <p:sp>
        <p:nvSpPr>
          <p:cNvPr id="6" name="Footer Placeholder 5">
            <a:extLst>
              <a:ext uri="{FF2B5EF4-FFF2-40B4-BE49-F238E27FC236}">
                <a16:creationId xmlns:a16="http://schemas.microsoft.com/office/drawing/2014/main" id="{043CFF79-BFB8-4FCD-95D2-F59CE0121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530A4-E94B-4349-8B2F-467595216017}"/>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365684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43F2-8473-431A-91E4-1B7DAB59C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019FFD-7824-4C27-918D-9B263AE6D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4FAE19-26E6-467F-9A9C-4966373F1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FA5586-4E4A-442B-B38B-A2E596A729A7}"/>
              </a:ext>
            </a:extLst>
          </p:cNvPr>
          <p:cNvSpPr>
            <a:spLocks noGrp="1"/>
          </p:cNvSpPr>
          <p:nvPr>
            <p:ph type="dt" sz="half" idx="10"/>
          </p:nvPr>
        </p:nvSpPr>
        <p:spPr/>
        <p:txBody>
          <a:bodyPr/>
          <a:lstStyle/>
          <a:p>
            <a:fld id="{7C77EFF2-ACBD-4522-8FB2-2D1E0338F342}" type="datetime1">
              <a:rPr lang="en-US" smtClean="0"/>
              <a:t>12/7/2020</a:t>
            </a:fld>
            <a:endParaRPr lang="en-US"/>
          </a:p>
        </p:txBody>
      </p:sp>
      <p:sp>
        <p:nvSpPr>
          <p:cNvPr id="6" name="Footer Placeholder 5">
            <a:extLst>
              <a:ext uri="{FF2B5EF4-FFF2-40B4-BE49-F238E27FC236}">
                <a16:creationId xmlns:a16="http://schemas.microsoft.com/office/drawing/2014/main" id="{723C06D6-D9CD-4B60-A889-998CB5BF4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090F4-4AB8-4F3B-B917-8ECEC941AA9A}"/>
              </a:ext>
            </a:extLst>
          </p:cNvPr>
          <p:cNvSpPr>
            <a:spLocks noGrp="1"/>
          </p:cNvSpPr>
          <p:nvPr>
            <p:ph type="sldNum" sz="quarter" idx="12"/>
          </p:nvPr>
        </p:nvSpPr>
        <p:spPr/>
        <p:txBody>
          <a:bodyPr/>
          <a:lstStyle/>
          <a:p>
            <a:fld id="{56881ADC-0AB4-48E0-A8A5-AE0E1631A4B4}" type="slidenum">
              <a:rPr lang="en-US" smtClean="0"/>
              <a:t>‹#›</a:t>
            </a:fld>
            <a:endParaRPr lang="en-US"/>
          </a:p>
        </p:txBody>
      </p:sp>
    </p:spTree>
    <p:extLst>
      <p:ext uri="{BB962C8B-B14F-4D97-AF65-F5344CB8AC3E}">
        <p14:creationId xmlns:p14="http://schemas.microsoft.com/office/powerpoint/2010/main" val="310960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1CB60-EC84-4213-9B97-7C81CFB38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846D9E-6C80-48DD-B43F-D7DFADB79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C2BF2-D19C-402F-B7C6-46247F881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E718A-66EE-47F0-94FF-BEDA04C7088C}" type="datetime1">
              <a:rPr lang="en-US" smtClean="0"/>
              <a:t>12/7/2020</a:t>
            </a:fld>
            <a:endParaRPr lang="en-US"/>
          </a:p>
        </p:txBody>
      </p:sp>
      <p:sp>
        <p:nvSpPr>
          <p:cNvPr id="5" name="Footer Placeholder 4">
            <a:extLst>
              <a:ext uri="{FF2B5EF4-FFF2-40B4-BE49-F238E27FC236}">
                <a16:creationId xmlns:a16="http://schemas.microsoft.com/office/drawing/2014/main" id="{5C43C319-220E-49E0-9E5D-6E701F2C3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EA3FCD-161B-4444-8272-2AD9763F9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81ADC-0AB4-48E0-A8A5-AE0E1631A4B4}" type="slidenum">
              <a:rPr lang="en-US" smtClean="0"/>
              <a:t>‹#›</a:t>
            </a:fld>
            <a:endParaRPr lang="en-US"/>
          </a:p>
        </p:txBody>
      </p:sp>
    </p:spTree>
    <p:extLst>
      <p:ext uri="{BB962C8B-B14F-4D97-AF65-F5344CB8AC3E}">
        <p14:creationId xmlns:p14="http://schemas.microsoft.com/office/powerpoint/2010/main" val="824998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cortex-lab/neuropixels/wiki"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ckelab.org/sb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iorxiv.org/content/10.1101/838383v1.full.pdf"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DEA5-4747-4A66-97C7-2AFDFA2239CF}"/>
              </a:ext>
            </a:extLst>
          </p:cNvPr>
          <p:cNvSpPr>
            <a:spLocks noGrp="1"/>
          </p:cNvSpPr>
          <p:nvPr>
            <p:ph type="title"/>
          </p:nvPr>
        </p:nvSpPr>
        <p:spPr/>
        <p:txBody>
          <a:bodyPr/>
          <a:lstStyle/>
          <a:p>
            <a:pPr algn="ctr"/>
            <a:r>
              <a:rPr lang="en-US" b="1" dirty="0" err="1"/>
              <a:t>Neuropixel</a:t>
            </a:r>
            <a:r>
              <a:rPr lang="en-US" b="1" dirty="0"/>
              <a:t> Probe</a:t>
            </a:r>
          </a:p>
        </p:txBody>
      </p:sp>
      <p:sp>
        <p:nvSpPr>
          <p:cNvPr id="3" name="Content Placeholder 2">
            <a:extLst>
              <a:ext uri="{FF2B5EF4-FFF2-40B4-BE49-F238E27FC236}">
                <a16:creationId xmlns:a16="http://schemas.microsoft.com/office/drawing/2014/main" id="{507FB445-E3CF-4E41-9D86-9064302D8116}"/>
              </a:ext>
            </a:extLst>
          </p:cNvPr>
          <p:cNvSpPr>
            <a:spLocks noGrp="1"/>
          </p:cNvSpPr>
          <p:nvPr>
            <p:ph idx="1"/>
          </p:nvPr>
        </p:nvSpPr>
        <p:spPr/>
        <p:txBody>
          <a:bodyPr/>
          <a:lstStyle/>
          <a:p>
            <a:r>
              <a:rPr lang="en-US" dirty="0"/>
              <a:t>from </a:t>
            </a:r>
            <a:r>
              <a:rPr lang="en-US" dirty="0">
                <a:hlinkClick r:id="rId2"/>
              </a:rPr>
              <a:t>https://github.com/cortex-lab/neuropixels/wiki</a:t>
            </a:r>
            <a:endParaRPr lang="en-US" dirty="0"/>
          </a:p>
          <a:p>
            <a:r>
              <a:rPr lang="en-US" dirty="0"/>
              <a:t>The part that goes into the cortex is the shank, 0.5-1cm long</a:t>
            </a:r>
          </a:p>
          <a:p>
            <a:pPr lvl="1"/>
            <a:r>
              <a:rPr lang="en-US" dirty="0"/>
              <a:t>Depending on the type</a:t>
            </a:r>
          </a:p>
          <a:p>
            <a:r>
              <a:rPr lang="en-US" dirty="0"/>
              <a:t>The shank has 960 sensors, but can only use 384 at a time,</a:t>
            </a:r>
          </a:p>
          <a:p>
            <a:pPr lvl="1"/>
            <a:r>
              <a:rPr lang="en-US" dirty="0"/>
              <a:t>So the user has to choose which sensors to use</a:t>
            </a:r>
          </a:p>
          <a:p>
            <a:pPr lvl="1"/>
            <a:r>
              <a:rPr lang="en-US" dirty="0"/>
              <a:t>The data is recorded on ‘channels’ of which there are 384</a:t>
            </a:r>
          </a:p>
          <a:p>
            <a:r>
              <a:rPr lang="en-US" dirty="0"/>
              <a:t>The sensors are arranged in a checkerboard pattern</a:t>
            </a:r>
          </a:p>
        </p:txBody>
      </p:sp>
      <p:pic>
        <p:nvPicPr>
          <p:cNvPr id="4" name="Picture 3">
            <a:extLst>
              <a:ext uri="{FF2B5EF4-FFF2-40B4-BE49-F238E27FC236}">
                <a16:creationId xmlns:a16="http://schemas.microsoft.com/office/drawing/2014/main" id="{76D7E1F9-B4B7-4B7C-B71E-0E9251ADC370}"/>
              </a:ext>
            </a:extLst>
          </p:cNvPr>
          <p:cNvPicPr>
            <a:picLocks noChangeAspect="1"/>
          </p:cNvPicPr>
          <p:nvPr/>
        </p:nvPicPr>
        <p:blipFill>
          <a:blip r:embed="rId3"/>
          <a:stretch>
            <a:fillRect/>
          </a:stretch>
        </p:blipFill>
        <p:spPr>
          <a:xfrm>
            <a:off x="9934575" y="1690688"/>
            <a:ext cx="2257425" cy="4095750"/>
          </a:xfrm>
          <a:prstGeom prst="rect">
            <a:avLst/>
          </a:prstGeom>
        </p:spPr>
      </p:pic>
      <p:pic>
        <p:nvPicPr>
          <p:cNvPr id="5" name="Picture 4">
            <a:extLst>
              <a:ext uri="{FF2B5EF4-FFF2-40B4-BE49-F238E27FC236}">
                <a16:creationId xmlns:a16="http://schemas.microsoft.com/office/drawing/2014/main" id="{1AB59305-C03B-4DC0-A674-36D4806DDCA1}"/>
              </a:ext>
            </a:extLst>
          </p:cNvPr>
          <p:cNvPicPr>
            <a:picLocks noChangeAspect="1"/>
          </p:cNvPicPr>
          <p:nvPr/>
        </p:nvPicPr>
        <p:blipFill>
          <a:blip r:embed="rId4"/>
          <a:stretch>
            <a:fillRect/>
          </a:stretch>
        </p:blipFill>
        <p:spPr>
          <a:xfrm>
            <a:off x="8838501" y="3982419"/>
            <a:ext cx="1333572" cy="2699201"/>
          </a:xfrm>
          <a:prstGeom prst="rect">
            <a:avLst/>
          </a:prstGeom>
        </p:spPr>
      </p:pic>
      <p:sp>
        <p:nvSpPr>
          <p:cNvPr id="6" name="Slide Number Placeholder 5">
            <a:extLst>
              <a:ext uri="{FF2B5EF4-FFF2-40B4-BE49-F238E27FC236}">
                <a16:creationId xmlns:a16="http://schemas.microsoft.com/office/drawing/2014/main" id="{558E0356-2292-42A5-ADB4-860FC2355D87}"/>
              </a:ext>
            </a:extLst>
          </p:cNvPr>
          <p:cNvSpPr>
            <a:spLocks noGrp="1"/>
          </p:cNvSpPr>
          <p:nvPr>
            <p:ph type="sldNum" sz="quarter" idx="12"/>
          </p:nvPr>
        </p:nvSpPr>
        <p:spPr/>
        <p:txBody>
          <a:bodyPr/>
          <a:lstStyle/>
          <a:p>
            <a:fld id="{56881ADC-0AB4-48E0-A8A5-AE0E1631A4B4}" type="slidenum">
              <a:rPr lang="en-US" smtClean="0"/>
              <a:t>1</a:t>
            </a:fld>
            <a:endParaRPr lang="en-US"/>
          </a:p>
        </p:txBody>
      </p:sp>
    </p:spTree>
    <p:extLst>
      <p:ext uri="{BB962C8B-B14F-4D97-AF65-F5344CB8AC3E}">
        <p14:creationId xmlns:p14="http://schemas.microsoft.com/office/powerpoint/2010/main" val="147469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9F13C-CA33-43AC-A24D-A5D29600885C}"/>
              </a:ext>
            </a:extLst>
          </p:cNvPr>
          <p:cNvSpPr txBox="1"/>
          <p:nvPr/>
        </p:nvSpPr>
        <p:spPr>
          <a:xfrm>
            <a:off x="425669" y="236483"/>
            <a:ext cx="11335407" cy="6186309"/>
          </a:xfrm>
          <a:prstGeom prst="rect">
            <a:avLst/>
          </a:prstGeom>
          <a:noFill/>
        </p:spPr>
        <p:txBody>
          <a:bodyPr wrap="square" rtlCol="0">
            <a:spAutoFit/>
          </a:bodyPr>
          <a:lstStyle/>
          <a:p>
            <a:r>
              <a:rPr lang="en-US" sz="2200" dirty="0">
                <a:effectLst/>
                <a:latin typeface="Times New Roman" panose="02020603050405020304" pitchFamily="18" charset="0"/>
                <a:ea typeface="Calibri" panose="020F0502020204030204" pitchFamily="34" charset="0"/>
              </a:rPr>
              <a:t>“</a:t>
            </a:r>
            <a:r>
              <a:rPr lang="en-US" sz="2200" dirty="0">
                <a:solidFill>
                  <a:srgbClr val="000000"/>
                </a:solidFill>
                <a:effectLst/>
                <a:latin typeface="OpenSans"/>
                <a:ea typeface="Calibri" panose="020F0502020204030204" pitchFamily="34" charset="0"/>
                <a:cs typeface="OpenSans"/>
              </a:rPr>
              <a:t>Here we propose a new approach using machine learning to combine the advantages of mechanistic and statistical modeling. We present SNPE (Sequential Neural Posterior Estimation), a tool that rapidly identifies all mechanistic model parameters consistent with observed experimental data (or summary features). SNPE builds on recent advances  in simulation-based Bayesian inference [36–39]: Given observed experimental data (or summary features) </a:t>
            </a:r>
            <a:r>
              <a:rPr lang="en-US" sz="2200" b="1" dirty="0">
                <a:solidFill>
                  <a:srgbClr val="000000"/>
                </a:solidFill>
                <a:effectLst/>
                <a:latin typeface="CMSSBX10"/>
                <a:ea typeface="Calibri" panose="020F0502020204030204" pitchFamily="34" charset="0"/>
                <a:cs typeface="CMSSBX10"/>
              </a:rPr>
              <a:t>x</a:t>
            </a:r>
            <a:r>
              <a:rPr lang="en-US" sz="2200" b="1" baseline="-25000" dirty="0">
                <a:solidFill>
                  <a:srgbClr val="000000"/>
                </a:solidFill>
                <a:effectLst/>
                <a:latin typeface="CMSSI8"/>
                <a:ea typeface="Calibri" panose="020F0502020204030204" pitchFamily="34" charset="0"/>
                <a:cs typeface="CMSSI8"/>
              </a:rPr>
              <a:t>o</a:t>
            </a:r>
            <a:r>
              <a:rPr lang="en-US" sz="2200" dirty="0">
                <a:solidFill>
                  <a:srgbClr val="000000"/>
                </a:solidFill>
                <a:effectLst/>
                <a:latin typeface="CMSSI8"/>
                <a:ea typeface="Calibri" panose="020F0502020204030204" pitchFamily="34" charset="0"/>
                <a:cs typeface="CMSSI8"/>
              </a:rPr>
              <a:t> </a:t>
            </a:r>
            <a:r>
              <a:rPr lang="en-US" sz="2200" dirty="0">
                <a:solidFill>
                  <a:srgbClr val="000000"/>
                </a:solidFill>
                <a:effectLst/>
                <a:latin typeface="OpenSans"/>
                <a:ea typeface="Calibri" panose="020F0502020204030204" pitchFamily="34" charset="0"/>
                <a:cs typeface="OpenSans"/>
              </a:rPr>
              <a:t>, and a  mechanistic model with parameters </a:t>
            </a:r>
            <a:r>
              <a:rPr lang="en-US" sz="2200" b="1" dirty="0">
                <a:solidFill>
                  <a:srgbClr val="000000"/>
                </a:solidFill>
                <a:effectLst/>
                <a:latin typeface="Symbol" panose="05050102010706020507" pitchFamily="18" charset="2"/>
                <a:ea typeface="Calibri" panose="020F0502020204030204" pitchFamily="34" charset="0"/>
                <a:cs typeface="CMMIB9"/>
              </a:rPr>
              <a:t>q</a:t>
            </a:r>
            <a:r>
              <a:rPr lang="en-US" sz="2200" dirty="0">
                <a:solidFill>
                  <a:srgbClr val="000000"/>
                </a:solidFill>
                <a:effectLst/>
                <a:latin typeface="OpenSans"/>
                <a:ea typeface="Calibri" panose="020F0502020204030204" pitchFamily="34" charset="0"/>
                <a:cs typeface="OpenSans"/>
              </a:rPr>
              <a:t>, it expresses both prior knowledge and the range of data-compatible parameters  through probability distributions. It returns a posterior distribution </a:t>
            </a:r>
            <a:r>
              <a:rPr lang="en-US" sz="2200" dirty="0">
                <a:solidFill>
                  <a:srgbClr val="000000"/>
                </a:solidFill>
                <a:effectLst/>
                <a:latin typeface="CMSSI9"/>
                <a:ea typeface="Calibri" panose="020F0502020204030204" pitchFamily="34" charset="0"/>
                <a:cs typeface="CMSSI9"/>
              </a:rPr>
              <a:t>p</a:t>
            </a:r>
            <a:r>
              <a:rPr lang="en-US" sz="2200" b="1" dirty="0">
                <a:solidFill>
                  <a:srgbClr val="000000"/>
                </a:solidFill>
                <a:effectLst/>
                <a:latin typeface="Symbol" panose="05050102010706020507" pitchFamily="18" charset="2"/>
                <a:ea typeface="Calibri" panose="020F0502020204030204" pitchFamily="34" charset="0"/>
                <a:cs typeface="CMMIB9"/>
              </a:rPr>
              <a:t>(q/</a:t>
            </a:r>
            <a:r>
              <a:rPr lang="en-US" sz="2200" b="1" dirty="0">
                <a:solidFill>
                  <a:srgbClr val="000000"/>
                </a:solidFill>
                <a:effectLst/>
                <a:latin typeface="CMSSBX10"/>
                <a:ea typeface="Calibri" panose="020F0502020204030204" pitchFamily="34" charset="0"/>
                <a:cs typeface="CMSSBX10"/>
              </a:rPr>
              <a:t>x</a:t>
            </a:r>
            <a:r>
              <a:rPr lang="en-US" sz="2200" b="1" baseline="-25000" dirty="0">
                <a:solidFill>
                  <a:srgbClr val="000000"/>
                </a:solidFill>
                <a:effectLst/>
                <a:latin typeface="CMSSI8"/>
                <a:ea typeface="Calibri" panose="020F0502020204030204" pitchFamily="34" charset="0"/>
                <a:cs typeface="CMSSI8"/>
              </a:rPr>
              <a:t>o</a:t>
            </a:r>
            <a:r>
              <a:rPr lang="en-US" sz="2200" dirty="0">
                <a:solidFill>
                  <a:srgbClr val="000000"/>
                </a:solidFill>
                <a:effectLst/>
                <a:latin typeface="CMSS9"/>
                <a:ea typeface="Calibri" panose="020F0502020204030204" pitchFamily="34" charset="0"/>
                <a:cs typeface="CMSS9"/>
              </a:rPr>
              <a:t>) </a:t>
            </a:r>
            <a:r>
              <a:rPr lang="en-US" sz="2200" dirty="0">
                <a:solidFill>
                  <a:srgbClr val="000000"/>
                </a:solidFill>
                <a:effectLst/>
                <a:latin typeface="OpenSans"/>
                <a:ea typeface="Calibri" panose="020F0502020204030204" pitchFamily="34" charset="0"/>
                <a:cs typeface="OpenSans"/>
              </a:rPr>
              <a:t>which is high for parameters </a:t>
            </a:r>
            <a:r>
              <a:rPr lang="en-US" sz="2200" b="1" dirty="0">
                <a:solidFill>
                  <a:srgbClr val="000000"/>
                </a:solidFill>
                <a:effectLst/>
                <a:latin typeface="Symbol" panose="05050102010706020507" pitchFamily="18" charset="2"/>
                <a:ea typeface="Calibri" panose="020F0502020204030204" pitchFamily="34" charset="0"/>
                <a:cs typeface="CMMIB9"/>
              </a:rPr>
              <a:t>q </a:t>
            </a:r>
            <a:r>
              <a:rPr lang="en-US" sz="2200" dirty="0">
                <a:solidFill>
                  <a:srgbClr val="000000"/>
                </a:solidFill>
                <a:effectLst/>
                <a:latin typeface="OpenSans"/>
                <a:ea typeface="Calibri" panose="020F0502020204030204" pitchFamily="34" charset="0"/>
                <a:cs typeface="OpenSans"/>
              </a:rPr>
              <a:t>consistent with both the data </a:t>
            </a:r>
            <a:r>
              <a:rPr lang="en-US" sz="2200" b="1" dirty="0">
                <a:solidFill>
                  <a:srgbClr val="000000"/>
                </a:solidFill>
                <a:effectLst/>
                <a:latin typeface="CMSSBX10"/>
                <a:ea typeface="Calibri" panose="020F0502020204030204" pitchFamily="34" charset="0"/>
                <a:cs typeface="CMSSBX10"/>
              </a:rPr>
              <a:t>x</a:t>
            </a:r>
            <a:r>
              <a:rPr lang="en-US" sz="2200" b="1" baseline="-25000" dirty="0">
                <a:solidFill>
                  <a:srgbClr val="000000"/>
                </a:solidFill>
                <a:effectLst/>
                <a:latin typeface="CMSSI8"/>
                <a:ea typeface="Calibri" panose="020F0502020204030204" pitchFamily="34" charset="0"/>
                <a:cs typeface="CMSSI8"/>
              </a:rPr>
              <a:t>o</a:t>
            </a:r>
            <a:r>
              <a:rPr lang="en-US" sz="2200" dirty="0">
                <a:solidFill>
                  <a:srgbClr val="000000"/>
                </a:solidFill>
                <a:effectLst/>
                <a:latin typeface="CMSSI8"/>
                <a:ea typeface="Calibri" panose="020F0502020204030204" pitchFamily="34" charset="0"/>
                <a:cs typeface="CMSSI8"/>
              </a:rPr>
              <a:t> </a:t>
            </a:r>
            <a:r>
              <a:rPr lang="en-US" sz="2200" dirty="0">
                <a:solidFill>
                  <a:srgbClr val="000000"/>
                </a:solidFill>
                <a:effectLst/>
                <a:latin typeface="OpenSans"/>
                <a:ea typeface="Calibri" panose="020F0502020204030204" pitchFamily="34" charset="0"/>
                <a:cs typeface="OpenSans"/>
              </a:rPr>
              <a:t>and prior knowledge but approaches zero for </a:t>
            </a:r>
            <a:r>
              <a:rPr lang="en-US" sz="2200" b="1" dirty="0">
                <a:solidFill>
                  <a:srgbClr val="000000"/>
                </a:solidFill>
                <a:effectLst/>
                <a:latin typeface="Symbol" panose="05050102010706020507" pitchFamily="18" charset="2"/>
                <a:ea typeface="Calibri" panose="020F0502020204030204" pitchFamily="34" charset="0"/>
                <a:cs typeface="CMMIB9"/>
              </a:rPr>
              <a:t>q</a:t>
            </a:r>
            <a:r>
              <a:rPr lang="en-US" sz="2200" dirty="0">
                <a:solidFill>
                  <a:srgbClr val="000000"/>
                </a:solidFill>
                <a:effectLst/>
                <a:latin typeface="CMMIB9"/>
                <a:ea typeface="Calibri" panose="020F0502020204030204" pitchFamily="34" charset="0"/>
                <a:cs typeface="CMMIB9"/>
              </a:rPr>
              <a:t> </a:t>
            </a:r>
            <a:r>
              <a:rPr lang="en-US" sz="2200" dirty="0">
                <a:solidFill>
                  <a:srgbClr val="000000"/>
                </a:solidFill>
                <a:effectLst/>
                <a:latin typeface="OpenSans"/>
                <a:ea typeface="Calibri" panose="020F0502020204030204" pitchFamily="34" charset="0"/>
                <a:cs typeface="OpenSans"/>
              </a:rPr>
              <a:t>inconsistent with either (Fig. 1). Similar to parameter search methods, SNPE uses simulations instead of likelihood calculations, but instead of filtering out simulations, it uses </a:t>
            </a:r>
            <a:r>
              <a:rPr lang="en-US" sz="2200" i="1" dirty="0">
                <a:solidFill>
                  <a:srgbClr val="000000"/>
                </a:solidFill>
                <a:effectLst/>
                <a:latin typeface="OpenSans-Italic"/>
                <a:ea typeface="Calibri" panose="020F0502020204030204" pitchFamily="34" charset="0"/>
                <a:cs typeface="OpenSans-Italic"/>
              </a:rPr>
              <a:t>all </a:t>
            </a:r>
            <a:r>
              <a:rPr lang="en-US" sz="2200" dirty="0">
                <a:solidFill>
                  <a:srgbClr val="000000"/>
                </a:solidFill>
                <a:effectLst/>
                <a:latin typeface="OpenSans"/>
                <a:ea typeface="Calibri" panose="020F0502020204030204" pitchFamily="34" charset="0"/>
                <a:cs typeface="OpenSans"/>
              </a:rPr>
              <a:t>simulations to train a multi-layer artificial neural network to identify admissible parameters (Fig. 1). By incorporating modern deep neural networks for conditional density estimation [40, 41], it can capture the full </a:t>
            </a:r>
            <a:r>
              <a:rPr lang="en-US" sz="2200" i="1" dirty="0">
                <a:solidFill>
                  <a:srgbClr val="000000"/>
                </a:solidFill>
                <a:effectLst/>
                <a:latin typeface="OpenSans-Italic"/>
                <a:ea typeface="Calibri" panose="020F0502020204030204" pitchFamily="34" charset="0"/>
                <a:cs typeface="OpenSans-Italic"/>
              </a:rPr>
              <a:t>distribution </a:t>
            </a:r>
            <a:r>
              <a:rPr lang="en-US" sz="2200" dirty="0">
                <a:solidFill>
                  <a:srgbClr val="000000"/>
                </a:solidFill>
                <a:effectLst/>
                <a:latin typeface="OpenSans"/>
                <a:ea typeface="Calibri" panose="020F0502020204030204" pitchFamily="34" charset="0"/>
                <a:cs typeface="OpenSans"/>
              </a:rPr>
              <a:t>of parameters consistent with the data, even when this distribution has multiple peaks or lies on curved manifolds. Critically, SNPE decouples the design of the model and design of the inference approach, giving the investigator maximal flexibility to design and modify mechanistic models. Our method makes minimal assumptions about the model or its implementation, and can e.g. also be applied to non-differentiable models, such </a:t>
            </a:r>
            <a:r>
              <a:rPr lang="en-US" sz="2200" dirty="0">
                <a:effectLst/>
                <a:latin typeface="OpenSans"/>
                <a:ea typeface="Calibri" panose="020F0502020204030204" pitchFamily="34" charset="0"/>
                <a:cs typeface="OpenSans"/>
              </a:rPr>
              <a:t>as networks of spiking neurons.</a:t>
            </a:r>
            <a:endParaRPr lang="en-US" sz="2200" dirty="0"/>
          </a:p>
        </p:txBody>
      </p:sp>
      <p:sp>
        <p:nvSpPr>
          <p:cNvPr id="3" name="Slide Number Placeholder 2">
            <a:extLst>
              <a:ext uri="{FF2B5EF4-FFF2-40B4-BE49-F238E27FC236}">
                <a16:creationId xmlns:a16="http://schemas.microsoft.com/office/drawing/2014/main" id="{F66BE544-1754-435B-A725-0873FA958A1E}"/>
              </a:ext>
            </a:extLst>
          </p:cNvPr>
          <p:cNvSpPr>
            <a:spLocks noGrp="1"/>
          </p:cNvSpPr>
          <p:nvPr>
            <p:ph type="sldNum" sz="quarter" idx="12"/>
          </p:nvPr>
        </p:nvSpPr>
        <p:spPr/>
        <p:txBody>
          <a:bodyPr/>
          <a:lstStyle/>
          <a:p>
            <a:fld id="{56881ADC-0AB4-48E0-A8A5-AE0E1631A4B4}" type="slidenum">
              <a:rPr lang="en-US" smtClean="0"/>
              <a:t>10</a:t>
            </a:fld>
            <a:endParaRPr lang="en-US"/>
          </a:p>
        </p:txBody>
      </p:sp>
    </p:spTree>
    <p:extLst>
      <p:ext uri="{BB962C8B-B14F-4D97-AF65-F5344CB8AC3E}">
        <p14:creationId xmlns:p14="http://schemas.microsoft.com/office/powerpoint/2010/main" val="319482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9F13C-CA33-43AC-A24D-A5D29600885C}"/>
              </a:ext>
            </a:extLst>
          </p:cNvPr>
          <p:cNvSpPr txBox="1"/>
          <p:nvPr/>
        </p:nvSpPr>
        <p:spPr>
          <a:xfrm>
            <a:off x="425669" y="236483"/>
            <a:ext cx="11335407" cy="6186309"/>
          </a:xfrm>
          <a:prstGeom prst="rect">
            <a:avLst/>
          </a:prstGeom>
          <a:noFill/>
        </p:spPr>
        <p:txBody>
          <a:bodyPr wrap="square" rtlCol="0">
            <a:spAutoFit/>
          </a:bodyPr>
          <a:lstStyle/>
          <a:p>
            <a:r>
              <a:rPr lang="en-US" sz="2200" dirty="0">
                <a:latin typeface="OpenSans"/>
                <a:ea typeface="Calibri" panose="020F0502020204030204" pitchFamily="34" charset="0"/>
                <a:cs typeface="OpenSans"/>
              </a:rPr>
              <a:t>Its</a:t>
            </a:r>
            <a:r>
              <a:rPr lang="en-US" sz="2200" dirty="0">
                <a:effectLst/>
                <a:latin typeface="OpenSans"/>
                <a:ea typeface="Calibri" panose="020F0502020204030204" pitchFamily="34" charset="0"/>
                <a:cs typeface="OpenSans"/>
              </a:rPr>
              <a:t> only requirement is that one can run model simulations for different parameters, and collect the resulting synthetic data or summary features of interest. </a:t>
            </a:r>
          </a:p>
          <a:p>
            <a:r>
              <a:rPr lang="en-US" sz="2200" dirty="0">
                <a:latin typeface="OpenSans"/>
                <a:ea typeface="Calibri" panose="020F0502020204030204" pitchFamily="34" charset="0"/>
                <a:cs typeface="OpenSans"/>
              </a:rPr>
              <a:t>     </a:t>
            </a:r>
            <a:r>
              <a:rPr lang="en-US" sz="2200" dirty="0">
                <a:effectLst/>
                <a:latin typeface="OpenSans"/>
                <a:ea typeface="Calibri" panose="020F0502020204030204" pitchFamily="34" charset="0"/>
                <a:cs typeface="OpenSans"/>
              </a:rPr>
              <a:t>We test SNPE using mechanistic models expressing key neuroscienti1c concepts. Beginning with a simple neural encoding problem with a known solution, we progress to more complex data types, large datasets and many parameter models inaccessible to previous methods. We estimate visual receptive 1elds using many data features, demonstrate rapid inference of ion channel properties from high-throughput voltage-clamp protocols, and show how Hodgkin–Huxley models are more tightly constrained by increasing numbers of data features. Finally, we explore how multiple network models can explain the activity in the </a:t>
            </a:r>
            <a:r>
              <a:rPr lang="en-US" sz="2200" dirty="0" err="1">
                <a:effectLst/>
                <a:latin typeface="OpenSans"/>
                <a:ea typeface="Calibri" panose="020F0502020204030204" pitchFamily="34" charset="0"/>
                <a:cs typeface="OpenSans"/>
              </a:rPr>
              <a:t>stomatogastric</a:t>
            </a:r>
            <a:r>
              <a:rPr lang="en-US" sz="2200" dirty="0">
                <a:effectLst/>
                <a:latin typeface="OpenSans"/>
                <a:ea typeface="Calibri" panose="020F0502020204030204" pitchFamily="34" charset="0"/>
                <a:cs typeface="OpenSans"/>
              </a:rPr>
              <a:t> ganglion [7], and provide hypotheses for which compensation mechanisms might be at play. Concurrently with our work, Bittner and colleagues [42] developed an alternative approach to parameter identification for mechanistic models, and showed how it can be used to characterize neural population models which exhibit specific emergent computational properties. Both studies differ in their methodology and domain of applicability (see descriptions of underlying algorithms in our [37, 38] and their [43] prior work), as well in the focus of their neuroscientific contributions, but they share the overall goal of using deep probabilistic inference tools to build more interpretable models of neural data. These complementary and concurrent advances will expedite the cycle of building, adjusting and selecting mechanistic models in neuroscience.”</a:t>
            </a:r>
            <a:endParaRPr lang="en-US" sz="2200" dirty="0">
              <a:effectLst/>
              <a:latin typeface="Times New Roman" panose="02020603050405020304" pitchFamily="18" charset="0"/>
              <a:ea typeface="Calibri" panose="020F0502020204030204" pitchFamily="34" charset="0"/>
            </a:endParaRPr>
          </a:p>
        </p:txBody>
      </p:sp>
      <p:sp>
        <p:nvSpPr>
          <p:cNvPr id="3" name="Slide Number Placeholder 2">
            <a:extLst>
              <a:ext uri="{FF2B5EF4-FFF2-40B4-BE49-F238E27FC236}">
                <a16:creationId xmlns:a16="http://schemas.microsoft.com/office/drawing/2014/main" id="{0778BAE7-4270-48CD-9796-91E2758A6EF3}"/>
              </a:ext>
            </a:extLst>
          </p:cNvPr>
          <p:cNvSpPr>
            <a:spLocks noGrp="1"/>
          </p:cNvSpPr>
          <p:nvPr>
            <p:ph type="sldNum" sz="quarter" idx="12"/>
          </p:nvPr>
        </p:nvSpPr>
        <p:spPr/>
        <p:txBody>
          <a:bodyPr/>
          <a:lstStyle/>
          <a:p>
            <a:fld id="{56881ADC-0AB4-48E0-A8A5-AE0E1631A4B4}" type="slidenum">
              <a:rPr lang="en-US" smtClean="0"/>
              <a:t>11</a:t>
            </a:fld>
            <a:endParaRPr lang="en-US"/>
          </a:p>
        </p:txBody>
      </p:sp>
    </p:spTree>
    <p:extLst>
      <p:ext uri="{BB962C8B-B14F-4D97-AF65-F5344CB8AC3E}">
        <p14:creationId xmlns:p14="http://schemas.microsoft.com/office/powerpoint/2010/main" val="247306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5617C8-EF60-4246-9A68-65330E728DAA}"/>
              </a:ext>
            </a:extLst>
          </p:cNvPr>
          <p:cNvSpPr>
            <a:spLocks noGrp="1"/>
          </p:cNvSpPr>
          <p:nvPr>
            <p:ph idx="1"/>
          </p:nvPr>
        </p:nvSpPr>
        <p:spPr/>
        <p:txBody>
          <a:bodyPr/>
          <a:lstStyle/>
          <a:p>
            <a:r>
              <a:rPr lang="en-US" dirty="0"/>
              <a:t>X-  position from the electrode</a:t>
            </a:r>
          </a:p>
          <a:p>
            <a:r>
              <a:rPr lang="en-US" dirty="0"/>
              <a:t>Y-  position along the electrode</a:t>
            </a:r>
          </a:p>
          <a:p>
            <a:pPr lvl="1"/>
            <a:r>
              <a:rPr lang="en-US" dirty="0"/>
              <a:t>The simulated electrode is along the y axis,</a:t>
            </a:r>
          </a:p>
          <a:p>
            <a:pPr lvl="1"/>
            <a:r>
              <a:rPr lang="en-US" dirty="0"/>
              <a:t>The trunk is also along the y axis</a:t>
            </a:r>
          </a:p>
          <a:p>
            <a:r>
              <a:rPr lang="en-US" dirty="0"/>
              <a:t>Theta – angle about the?</a:t>
            </a:r>
          </a:p>
          <a:p>
            <a:r>
              <a:rPr lang="en-US" dirty="0"/>
              <a:t>H – elevation</a:t>
            </a:r>
          </a:p>
          <a:p>
            <a:r>
              <a:rPr lang="en-US" dirty="0"/>
              <a:t>Phi – angle about the z axis</a:t>
            </a:r>
          </a:p>
          <a:p>
            <a:r>
              <a:rPr lang="en-US" dirty="0"/>
              <a:t>Scale – changes the magnitude</a:t>
            </a:r>
          </a:p>
          <a:p>
            <a:endParaRPr lang="en-US" dirty="0"/>
          </a:p>
        </p:txBody>
      </p:sp>
      <p:pic>
        <p:nvPicPr>
          <p:cNvPr id="4" name="图片 4" descr="Fig1.eps">
            <a:extLst>
              <a:ext uri="{FF2B5EF4-FFF2-40B4-BE49-F238E27FC236}">
                <a16:creationId xmlns:a16="http://schemas.microsoft.com/office/drawing/2014/main" id="{83B20A91-70B5-4C64-88A8-84FF765EC39F}"/>
              </a:ext>
            </a:extLst>
          </p:cNvPr>
          <p:cNvPicPr/>
          <p:nvPr/>
        </p:nvPicPr>
        <p:blipFill>
          <a:blip r:embed="rId2"/>
          <a:stretch>
            <a:fillRect/>
          </a:stretch>
        </p:blipFill>
        <p:spPr>
          <a:xfrm>
            <a:off x="6849743" y="2244436"/>
            <a:ext cx="5059623" cy="3932527"/>
          </a:xfrm>
          <a:prstGeom prst="rect">
            <a:avLst/>
          </a:prstGeom>
        </p:spPr>
      </p:pic>
      <p:sp>
        <p:nvSpPr>
          <p:cNvPr id="5" name="Title 1">
            <a:extLst>
              <a:ext uri="{FF2B5EF4-FFF2-40B4-BE49-F238E27FC236}">
                <a16:creationId xmlns:a16="http://schemas.microsoft.com/office/drawing/2014/main" id="{8580DB64-F947-4048-8181-62699B4EE3BF}"/>
              </a:ext>
            </a:extLst>
          </p:cNvPr>
          <p:cNvSpPr>
            <a:spLocks noGrp="1"/>
          </p:cNvSpPr>
          <p:nvPr>
            <p:ph type="title"/>
          </p:nvPr>
        </p:nvSpPr>
        <p:spPr>
          <a:xfrm>
            <a:off x="838200" y="365125"/>
            <a:ext cx="10515600" cy="1325563"/>
          </a:xfrm>
        </p:spPr>
        <p:txBody>
          <a:bodyPr/>
          <a:lstStyle/>
          <a:p>
            <a:pPr algn="ctr"/>
            <a:r>
              <a:rPr lang="en-US" b="1" dirty="0">
                <a:latin typeface="OpenSans"/>
              </a:rPr>
              <a:t>Example case cell for Project – Parameters 1</a:t>
            </a:r>
          </a:p>
        </p:txBody>
      </p:sp>
      <p:sp>
        <p:nvSpPr>
          <p:cNvPr id="2" name="Slide Number Placeholder 1">
            <a:extLst>
              <a:ext uri="{FF2B5EF4-FFF2-40B4-BE49-F238E27FC236}">
                <a16:creationId xmlns:a16="http://schemas.microsoft.com/office/drawing/2014/main" id="{56B38C66-705F-42E4-8A75-373DA57CFFFB}"/>
              </a:ext>
            </a:extLst>
          </p:cNvPr>
          <p:cNvSpPr>
            <a:spLocks noGrp="1"/>
          </p:cNvSpPr>
          <p:nvPr>
            <p:ph type="sldNum" sz="quarter" idx="12"/>
          </p:nvPr>
        </p:nvSpPr>
        <p:spPr/>
        <p:txBody>
          <a:bodyPr/>
          <a:lstStyle/>
          <a:p>
            <a:fld id="{56881ADC-0AB4-48E0-A8A5-AE0E1631A4B4}" type="slidenum">
              <a:rPr lang="en-US" smtClean="0"/>
              <a:t>12</a:t>
            </a:fld>
            <a:endParaRPr lang="en-US"/>
          </a:p>
        </p:txBody>
      </p:sp>
    </p:spTree>
    <p:extLst>
      <p:ext uri="{BB962C8B-B14F-4D97-AF65-F5344CB8AC3E}">
        <p14:creationId xmlns:p14="http://schemas.microsoft.com/office/powerpoint/2010/main" val="64563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A545-3E9F-4A4A-920D-D70393E96CC5}"/>
              </a:ext>
            </a:extLst>
          </p:cNvPr>
          <p:cNvSpPr>
            <a:spLocks noGrp="1"/>
          </p:cNvSpPr>
          <p:nvPr>
            <p:ph type="title"/>
          </p:nvPr>
        </p:nvSpPr>
        <p:spPr/>
        <p:txBody>
          <a:bodyPr/>
          <a:lstStyle/>
          <a:p>
            <a:r>
              <a:rPr lang="en-US" b="1" dirty="0"/>
              <a:t>Additional Notes</a:t>
            </a:r>
          </a:p>
        </p:txBody>
      </p:sp>
      <p:sp>
        <p:nvSpPr>
          <p:cNvPr id="3" name="Content Placeholder 2">
            <a:extLst>
              <a:ext uri="{FF2B5EF4-FFF2-40B4-BE49-F238E27FC236}">
                <a16:creationId xmlns:a16="http://schemas.microsoft.com/office/drawing/2014/main" id="{459B490F-D2FE-4B17-80BF-F0DD82EB2682}"/>
              </a:ext>
            </a:extLst>
          </p:cNvPr>
          <p:cNvSpPr>
            <a:spLocks noGrp="1"/>
          </p:cNvSpPr>
          <p:nvPr>
            <p:ph idx="1"/>
          </p:nvPr>
        </p:nvSpPr>
        <p:spPr/>
        <p:txBody>
          <a:bodyPr/>
          <a:lstStyle/>
          <a:p>
            <a:r>
              <a:rPr lang="en-US" dirty="0"/>
              <a:t>The 96 electrodes measuring the LFP are evenly spaced from -1900 to 1900 </a:t>
            </a:r>
            <a:r>
              <a:rPr lang="en-US" dirty="0" err="1"/>
              <a:t>μm</a:t>
            </a:r>
            <a:r>
              <a:rPr lang="en-US" dirty="0"/>
              <a:t> along the y-axis</a:t>
            </a:r>
          </a:p>
          <a:p>
            <a:r>
              <a:rPr lang="en-US" dirty="0"/>
              <a:t>Rotation then translation</a:t>
            </a:r>
          </a:p>
        </p:txBody>
      </p:sp>
      <p:sp>
        <p:nvSpPr>
          <p:cNvPr id="4" name="Slide Number Placeholder 3">
            <a:extLst>
              <a:ext uri="{FF2B5EF4-FFF2-40B4-BE49-F238E27FC236}">
                <a16:creationId xmlns:a16="http://schemas.microsoft.com/office/drawing/2014/main" id="{4BD0772C-436A-4D77-8A83-07DCE0CD7753}"/>
              </a:ext>
            </a:extLst>
          </p:cNvPr>
          <p:cNvSpPr>
            <a:spLocks noGrp="1"/>
          </p:cNvSpPr>
          <p:nvPr>
            <p:ph type="sldNum" sz="quarter" idx="12"/>
          </p:nvPr>
        </p:nvSpPr>
        <p:spPr/>
        <p:txBody>
          <a:bodyPr/>
          <a:lstStyle/>
          <a:p>
            <a:fld id="{56881ADC-0AB4-48E0-A8A5-AE0E1631A4B4}" type="slidenum">
              <a:rPr lang="en-US" smtClean="0"/>
              <a:t>13</a:t>
            </a:fld>
            <a:endParaRPr lang="en-US"/>
          </a:p>
        </p:txBody>
      </p:sp>
    </p:spTree>
    <p:extLst>
      <p:ext uri="{BB962C8B-B14F-4D97-AF65-F5344CB8AC3E}">
        <p14:creationId xmlns:p14="http://schemas.microsoft.com/office/powerpoint/2010/main" val="331632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BAF70-084C-460D-BB76-93002AA5BD3D}"/>
              </a:ext>
            </a:extLst>
          </p:cNvPr>
          <p:cNvSpPr>
            <a:spLocks noGrp="1"/>
          </p:cNvSpPr>
          <p:nvPr>
            <p:ph idx="1"/>
          </p:nvPr>
        </p:nvSpPr>
        <p:spPr>
          <a:xfrm>
            <a:off x="317936" y="233308"/>
            <a:ext cx="11506201" cy="6104430"/>
          </a:xfrm>
        </p:spPr>
        <p:txBody>
          <a:bodyPr>
            <a:noAutofit/>
          </a:bodyPr>
          <a:lstStyle/>
          <a:p>
            <a:pPr marL="0" indent="0" algn="l">
              <a:buNone/>
            </a:pPr>
            <a:r>
              <a:rPr lang="en-US" sz="2000" b="1" i="0" dirty="0">
                <a:solidFill>
                  <a:srgbClr val="000000"/>
                </a:solidFill>
                <a:effectLst/>
                <a:latin typeface="Calibri" panose="020F0502020204030204" pitchFamily="34" charset="0"/>
              </a:rPr>
              <a:t>Problem Statement: For the example case </a:t>
            </a:r>
            <a:r>
              <a:rPr lang="en-US" sz="2000" b="1" i="0">
                <a:solidFill>
                  <a:srgbClr val="000000"/>
                </a:solidFill>
                <a:effectLst/>
                <a:latin typeface="Calibri" panose="020F0502020204030204" pitchFamily="34" charset="0"/>
              </a:rPr>
              <a:t>cell (slides 12-13), </a:t>
            </a:r>
            <a:r>
              <a:rPr lang="en-US" sz="2000" b="1" i="0" dirty="0">
                <a:solidFill>
                  <a:srgbClr val="000000"/>
                </a:solidFill>
                <a:effectLst/>
                <a:latin typeface="Calibri" panose="020F0502020204030204" pitchFamily="34" charset="0"/>
              </a:rPr>
              <a:t>use the Notebook</a:t>
            </a:r>
            <a:r>
              <a:rPr lang="en-US" sz="2000" b="1" dirty="0">
                <a:solidFill>
                  <a:srgbClr val="000000"/>
                </a:solidFill>
                <a:latin typeface="Calibri" panose="020F0502020204030204" pitchFamily="34" charset="0"/>
              </a:rPr>
              <a:t> provided to</a:t>
            </a:r>
            <a:r>
              <a:rPr lang="en-US" sz="2000" b="1" i="0" dirty="0">
                <a:solidFill>
                  <a:srgbClr val="000000"/>
                </a:solidFill>
                <a:effectLst/>
                <a:latin typeface="Calibri" panose="020F0502020204030204" pitchFamily="34" charset="0"/>
              </a:rPr>
              <a:t> come up with</a:t>
            </a:r>
            <a:r>
              <a:rPr lang="en-US" sz="2000" b="1" dirty="0">
                <a:solidFill>
                  <a:srgbClr val="000000"/>
                </a:solidFill>
                <a:latin typeface="Calibri" panose="020F0502020204030204" pitchFamily="34" charset="0"/>
              </a:rPr>
              <a:t>:</a:t>
            </a:r>
            <a:endParaRPr lang="en-US" sz="2000" b="1" i="0" dirty="0">
              <a:solidFill>
                <a:srgbClr val="000000"/>
              </a:solidFill>
              <a:effectLst/>
              <a:latin typeface="Calibri" panose="020F0502020204030204" pitchFamily="34" charset="0"/>
            </a:endParaRPr>
          </a:p>
          <a:p>
            <a:pPr marL="0" indent="0" algn="l">
              <a:buNone/>
            </a:pPr>
            <a:endParaRPr lang="en-US" sz="900" b="0" i="0" dirty="0">
              <a:solidFill>
                <a:srgbClr val="000000"/>
              </a:solidFill>
              <a:effectLst/>
              <a:latin typeface="Calibri" panose="020F0502020204030204" pitchFamily="34" charset="0"/>
            </a:endParaRPr>
          </a:p>
          <a:p>
            <a:pPr marL="0" indent="0" algn="l">
              <a:buNone/>
            </a:pP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i</a:t>
            </a:r>
            <a:r>
              <a:rPr lang="en-US" sz="2000" b="0" i="0" dirty="0">
                <a:solidFill>
                  <a:srgbClr val="000000"/>
                </a:solidFill>
                <a:effectLst/>
                <a:latin typeface="Calibri" panose="020F0502020204030204" pitchFamily="34" charset="0"/>
              </a:rPr>
              <a:t>) the logic and steps to complete the inferences process, and </a:t>
            </a:r>
          </a:p>
          <a:p>
            <a:pPr marL="0" indent="0" algn="l">
              <a:buNone/>
            </a:pPr>
            <a:endParaRPr lang="en-US" sz="900" b="0" i="0" dirty="0">
              <a:solidFill>
                <a:srgbClr val="000000"/>
              </a:solidFill>
              <a:effectLst/>
              <a:latin typeface="Calibri" panose="020F0502020204030204" pitchFamily="34" charset="0"/>
            </a:endParaRPr>
          </a:p>
          <a:p>
            <a:pPr marL="0" indent="0" algn="l">
              <a:buNone/>
            </a:pPr>
            <a:r>
              <a:rPr lang="en-US" sz="2000" b="0" i="0" dirty="0">
                <a:solidFill>
                  <a:srgbClr val="000000"/>
                </a:solidFill>
                <a:effectLst/>
                <a:latin typeface="Calibri" panose="020F0502020204030204" pitchFamily="34" charset="0"/>
              </a:rPr>
              <a:t>(ii) the code and specific routines to do the same.  Also explain your choice of the parameters including density (for example </a:t>
            </a:r>
            <a:r>
              <a:rPr lang="en-US" sz="2000" b="0" i="0" dirty="0" err="1">
                <a:solidFill>
                  <a:srgbClr val="000000"/>
                </a:solidFill>
                <a:effectLst/>
                <a:latin typeface="Calibri" panose="020F0502020204030204" pitchFamily="34" charset="0"/>
              </a:rPr>
              <a:t>maf</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mdn,or</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nsf</a:t>
            </a:r>
            <a:r>
              <a:rPr lang="en-US" sz="2000" b="0" i="0" dirty="0">
                <a:solidFill>
                  <a:srgbClr val="000000"/>
                </a:solidFill>
                <a:effectLst/>
                <a:latin typeface="Calibri" panose="020F0502020204030204" pitchFamily="34" charset="0"/>
              </a:rPr>
              <a:t> or others), hidden features, </a:t>
            </a:r>
            <a:r>
              <a:rPr lang="en-US" sz="2000" b="0" i="0" dirty="0" err="1">
                <a:solidFill>
                  <a:srgbClr val="000000"/>
                </a:solidFill>
                <a:effectLst/>
                <a:latin typeface="Calibri" panose="020F0502020204030204" pitchFamily="34" charset="0"/>
              </a:rPr>
              <a:t>num_tranforms</a:t>
            </a:r>
            <a:r>
              <a:rPr lang="en-US" sz="2000" b="0" i="0" dirty="0">
                <a:solidFill>
                  <a:srgbClr val="000000"/>
                </a:solidFill>
                <a:effectLst/>
                <a:latin typeface="Calibri" panose="020F0502020204030204" pitchFamily="34" charset="0"/>
              </a:rPr>
              <a:t> ,training batch size (if changed),posterior sampling batch size (if changed), sampling method (for example </a:t>
            </a:r>
            <a:r>
              <a:rPr lang="en-US" sz="2000" b="0" i="0" dirty="0" err="1">
                <a:solidFill>
                  <a:srgbClr val="000000"/>
                </a:solidFill>
                <a:effectLst/>
                <a:latin typeface="Calibri" panose="020F0502020204030204" pitchFamily="34" charset="0"/>
              </a:rPr>
              <a:t>mcmc</a:t>
            </a:r>
            <a:r>
              <a:rPr lang="en-US" sz="2000" b="0" i="0" dirty="0">
                <a:solidFill>
                  <a:srgbClr val="000000"/>
                </a:solidFill>
                <a:effectLst/>
                <a:latin typeface="Calibri" panose="020F0502020204030204" pitchFamily="34" charset="0"/>
              </a:rPr>
              <a:t>),and any other changes to the default parameters of the training algorithm, for example you may choose to change the learning rate , or use the prior in further rounds with </a:t>
            </a:r>
            <a:r>
              <a:rPr lang="en-US" sz="2000" b="0" i="0" dirty="0" err="1">
                <a:solidFill>
                  <a:srgbClr val="000000"/>
                </a:solidFill>
                <a:effectLst/>
                <a:latin typeface="Calibri" panose="020F0502020204030204" pitchFamily="34" charset="0"/>
              </a:rPr>
              <a:t>use_combined_loss</a:t>
            </a:r>
            <a:r>
              <a:rPr lang="en-US" sz="2000" b="0" i="0" dirty="0">
                <a:solidFill>
                  <a:srgbClr val="000000"/>
                </a:solidFill>
                <a:effectLst/>
                <a:latin typeface="Calibri" panose="020F0502020204030204" pitchFamily="34" charset="0"/>
              </a:rPr>
              <a:t> = True. See https://www.mackelab.org/sbi/reference/ for details you may want to change. Also note if you are using multi round or single round, and why.</a:t>
            </a:r>
          </a:p>
          <a:p>
            <a:pPr marL="0" indent="0" algn="l">
              <a:buNone/>
            </a:pPr>
            <a:br>
              <a:rPr lang="en-US" sz="900" b="0" i="0" dirty="0">
                <a:solidFill>
                  <a:srgbClr val="000000"/>
                </a:solidFill>
                <a:effectLst/>
                <a:latin typeface="Calibri" panose="020F0502020204030204" pitchFamily="34" charset="0"/>
              </a:rPr>
            </a:br>
            <a:r>
              <a:rPr lang="en-US" sz="2000" b="0" i="0" dirty="0">
                <a:solidFill>
                  <a:srgbClr val="000000"/>
                </a:solidFill>
                <a:effectLst/>
                <a:latin typeface="Calibri" panose="020F0502020204030204" pitchFamily="34" charset="0"/>
              </a:rPr>
              <a:t>iii) if you are using an embedded network (for example CNN as shown in their tutorial) explain your choice for the kernel size, number of input and output channels, and the reason for the architecture (pooling, padding, </a:t>
            </a:r>
            <a:r>
              <a:rPr lang="en-US" sz="2000" b="0" i="0" dirty="0" err="1">
                <a:solidFill>
                  <a:srgbClr val="000000"/>
                </a:solidFill>
                <a:effectLst/>
                <a:latin typeface="Calibri" panose="020F0502020204030204" pitchFamily="34" charset="0"/>
              </a:rPr>
              <a:t>etc</a:t>
            </a:r>
            <a:r>
              <a:rPr lang="en-US" sz="2000" b="0" i="0" dirty="0">
                <a:solidFill>
                  <a:srgbClr val="000000"/>
                </a:solidFill>
                <a:effectLst/>
                <a:latin typeface="Calibri" panose="020F0502020204030204" pitchFamily="34" charset="0"/>
              </a:rPr>
              <a:t>) and your choice of activation function (</a:t>
            </a:r>
            <a:r>
              <a:rPr lang="en-US" sz="2000" b="0" i="0" dirty="0" err="1">
                <a:solidFill>
                  <a:srgbClr val="000000"/>
                </a:solidFill>
                <a:effectLst/>
                <a:latin typeface="Calibri" panose="020F0502020204030204" pitchFamily="34" charset="0"/>
              </a:rPr>
              <a:t>softmax</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reLU</a:t>
            </a:r>
            <a:r>
              <a:rPr lang="en-US" sz="2000" b="0" i="0" dirty="0">
                <a:solidFill>
                  <a:srgbClr val="000000"/>
                </a:solidFill>
                <a:effectLst/>
                <a:latin typeface="Calibri" panose="020F0502020204030204" pitchFamily="34" charset="0"/>
              </a:rPr>
              <a:t>, </a:t>
            </a:r>
            <a:r>
              <a:rPr lang="en-US" sz="2000" b="0" i="0" dirty="0" err="1">
                <a:solidFill>
                  <a:srgbClr val="000000"/>
                </a:solidFill>
                <a:effectLst/>
                <a:latin typeface="Calibri" panose="020F0502020204030204" pitchFamily="34" charset="0"/>
              </a:rPr>
              <a:t>etc</a:t>
            </a:r>
            <a:r>
              <a:rPr lang="en-US" sz="2000" b="0" i="0" dirty="0">
                <a:solidFill>
                  <a:srgbClr val="000000"/>
                </a:solidFill>
                <a:effectLst/>
                <a:latin typeface="Calibri" panose="020F0502020204030204" pitchFamily="34" charset="0"/>
              </a:rPr>
              <a:t>)</a:t>
            </a:r>
          </a:p>
          <a:p>
            <a:pPr marL="0" indent="0" algn="l">
              <a:buNone/>
            </a:pPr>
            <a:endParaRPr lang="en-US" sz="900" b="0" i="0" dirty="0">
              <a:solidFill>
                <a:srgbClr val="000000"/>
              </a:solidFill>
              <a:effectLst/>
              <a:latin typeface="Calibri" panose="020F0502020204030204" pitchFamily="34" charset="0"/>
            </a:endParaRPr>
          </a:p>
          <a:p>
            <a:pPr marL="0" indent="0" algn="l">
              <a:buNone/>
            </a:pPr>
            <a:r>
              <a:rPr lang="en-US" sz="2000" b="0" i="0" dirty="0">
                <a:solidFill>
                  <a:srgbClr val="000000"/>
                </a:solidFill>
                <a:effectLst/>
                <a:latin typeface="Calibri" panose="020F0502020204030204" pitchFamily="34" charset="0"/>
              </a:rPr>
              <a:t>iv) finally, the results will be the parameters that you inferred. Since the ground truth was generated from a simulation, the algorithm should be able to find the parameters reliably. Code for visualizing the results has already been included.</a:t>
            </a:r>
          </a:p>
          <a:p>
            <a:pPr marL="0" indent="0" algn="l">
              <a:buNone/>
            </a:pPr>
            <a:r>
              <a:rPr lang="en-US" sz="2000" b="0" i="0" dirty="0">
                <a:solidFill>
                  <a:srgbClr val="000000"/>
                </a:solidFill>
                <a:effectLst/>
                <a:latin typeface="Calibri" panose="020F0502020204030204" pitchFamily="34" charset="0"/>
              </a:rPr>
              <a:t>Feel free to change the summary statistics, or use an embedded network, it does not have to be CNN.</a:t>
            </a:r>
          </a:p>
        </p:txBody>
      </p:sp>
      <p:sp>
        <p:nvSpPr>
          <p:cNvPr id="2" name="Slide Number Placeholder 1">
            <a:extLst>
              <a:ext uri="{FF2B5EF4-FFF2-40B4-BE49-F238E27FC236}">
                <a16:creationId xmlns:a16="http://schemas.microsoft.com/office/drawing/2014/main" id="{ECCBC767-9FE7-44F8-84DF-2F808EF42C82}"/>
              </a:ext>
            </a:extLst>
          </p:cNvPr>
          <p:cNvSpPr>
            <a:spLocks noGrp="1"/>
          </p:cNvSpPr>
          <p:nvPr>
            <p:ph type="sldNum" sz="quarter" idx="12"/>
          </p:nvPr>
        </p:nvSpPr>
        <p:spPr/>
        <p:txBody>
          <a:bodyPr/>
          <a:lstStyle/>
          <a:p>
            <a:fld id="{56881ADC-0AB4-48E0-A8A5-AE0E1631A4B4}" type="slidenum">
              <a:rPr lang="en-US" smtClean="0"/>
              <a:t>14</a:t>
            </a:fld>
            <a:endParaRPr lang="en-US"/>
          </a:p>
        </p:txBody>
      </p:sp>
    </p:spTree>
    <p:extLst>
      <p:ext uri="{BB962C8B-B14F-4D97-AF65-F5344CB8AC3E}">
        <p14:creationId xmlns:p14="http://schemas.microsoft.com/office/powerpoint/2010/main" val="268787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1F1E-5F72-47B8-A32C-8A9C93259C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8E1149-A059-47F1-925E-F86F1845080F}"/>
              </a:ext>
            </a:extLst>
          </p:cNvPr>
          <p:cNvSpPr>
            <a:spLocks noGrp="1"/>
          </p:cNvSpPr>
          <p:nvPr>
            <p:ph idx="1"/>
          </p:nvPr>
        </p:nvSpPr>
        <p:spPr/>
        <p:txBody>
          <a:bodyPr/>
          <a:lstStyle/>
          <a:p>
            <a:r>
              <a:rPr lang="en-US" dirty="0"/>
              <a:t>For example, for phase 3A probe:</a:t>
            </a:r>
          </a:p>
          <a:p>
            <a:pPr lvl="1"/>
            <a:r>
              <a:rPr lang="en-US" dirty="0"/>
              <a:t>There are 4 columns of 240 sensors</a:t>
            </a:r>
          </a:p>
          <a:p>
            <a:pPr lvl="1"/>
            <a:r>
              <a:rPr lang="en-US" dirty="0"/>
              <a:t>40 um/2 sensors *240 sensors = 4800 micrometers of sensors + 200um</a:t>
            </a:r>
          </a:p>
          <a:p>
            <a:pPr lvl="1"/>
            <a:r>
              <a:rPr lang="en-US" dirty="0"/>
              <a:t>Distance from the end of the shank = 5000 um or 0.5 cm</a:t>
            </a:r>
          </a:p>
          <a:p>
            <a:r>
              <a:rPr lang="en-US" dirty="0"/>
              <a:t>Each probe can amplify and digitize the recorded</a:t>
            </a:r>
          </a:p>
          <a:p>
            <a:r>
              <a:rPr lang="en-US" dirty="0"/>
              <a:t>Signals</a:t>
            </a:r>
          </a:p>
          <a:p>
            <a:r>
              <a:rPr lang="en-US" dirty="0" err="1"/>
              <a:t>Neuropixel</a:t>
            </a:r>
            <a:r>
              <a:rPr lang="en-US" dirty="0"/>
              <a:t> also offers spike sorting software</a:t>
            </a:r>
          </a:p>
          <a:p>
            <a:pPr marL="457200" lvl="1" indent="0">
              <a:buNone/>
            </a:pPr>
            <a:endParaRPr lang="en-US" dirty="0"/>
          </a:p>
        </p:txBody>
      </p:sp>
      <p:pic>
        <p:nvPicPr>
          <p:cNvPr id="4" name="Picture 3">
            <a:extLst>
              <a:ext uri="{FF2B5EF4-FFF2-40B4-BE49-F238E27FC236}">
                <a16:creationId xmlns:a16="http://schemas.microsoft.com/office/drawing/2014/main" id="{C3E9A72B-AF11-4D82-A345-6D23316BB22C}"/>
              </a:ext>
            </a:extLst>
          </p:cNvPr>
          <p:cNvPicPr>
            <a:picLocks noChangeAspect="1"/>
          </p:cNvPicPr>
          <p:nvPr/>
        </p:nvPicPr>
        <p:blipFill>
          <a:blip r:embed="rId2"/>
          <a:stretch>
            <a:fillRect/>
          </a:stretch>
        </p:blipFill>
        <p:spPr>
          <a:xfrm>
            <a:off x="8636000" y="3098800"/>
            <a:ext cx="1676883" cy="3394075"/>
          </a:xfrm>
          <a:prstGeom prst="rect">
            <a:avLst/>
          </a:prstGeom>
        </p:spPr>
      </p:pic>
      <p:sp>
        <p:nvSpPr>
          <p:cNvPr id="5" name="Slide Number Placeholder 4">
            <a:extLst>
              <a:ext uri="{FF2B5EF4-FFF2-40B4-BE49-F238E27FC236}">
                <a16:creationId xmlns:a16="http://schemas.microsoft.com/office/drawing/2014/main" id="{C8417AD7-243B-4E60-883B-9531AEA95ABA}"/>
              </a:ext>
            </a:extLst>
          </p:cNvPr>
          <p:cNvSpPr>
            <a:spLocks noGrp="1"/>
          </p:cNvSpPr>
          <p:nvPr>
            <p:ph type="sldNum" sz="quarter" idx="12"/>
          </p:nvPr>
        </p:nvSpPr>
        <p:spPr/>
        <p:txBody>
          <a:bodyPr/>
          <a:lstStyle/>
          <a:p>
            <a:fld id="{56881ADC-0AB4-48E0-A8A5-AE0E1631A4B4}" type="slidenum">
              <a:rPr lang="en-US" smtClean="0"/>
              <a:t>2</a:t>
            </a:fld>
            <a:endParaRPr lang="en-US"/>
          </a:p>
        </p:txBody>
      </p:sp>
    </p:spTree>
    <p:extLst>
      <p:ext uri="{BB962C8B-B14F-4D97-AF65-F5344CB8AC3E}">
        <p14:creationId xmlns:p14="http://schemas.microsoft.com/office/powerpoint/2010/main" val="236087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9" name="Picture 7"/>
          <p:cNvPicPr>
            <a:picLocks noChangeAspect="1" noChangeArrowheads="1"/>
          </p:cNvPicPr>
          <p:nvPr/>
        </p:nvPicPr>
        <p:blipFill>
          <a:blip r:embed="rId2"/>
          <a:srcRect/>
          <a:stretch>
            <a:fillRect/>
          </a:stretch>
        </p:blipFill>
        <p:spPr bwMode="auto">
          <a:xfrm>
            <a:off x="8813384" y="3524251"/>
            <a:ext cx="3283409" cy="3016672"/>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en-US" altLang="zh-CN" sz="3733" b="1" dirty="0"/>
              <a:t>Multi-electrode array and position</a:t>
            </a:r>
            <a:endParaRPr lang="zh-CN" altLang="en-US" sz="3733" b="1" dirty="0"/>
          </a:p>
        </p:txBody>
      </p:sp>
      <p:sp>
        <p:nvSpPr>
          <p:cNvPr id="3" name="内容占位符 2"/>
          <p:cNvSpPr>
            <a:spLocks noGrp="1"/>
          </p:cNvSpPr>
          <p:nvPr>
            <p:ph idx="1"/>
          </p:nvPr>
        </p:nvSpPr>
        <p:spPr>
          <a:xfrm>
            <a:off x="609600" y="1238235"/>
            <a:ext cx="10820437" cy="5257800"/>
          </a:xfrm>
        </p:spPr>
        <p:txBody>
          <a:bodyPr>
            <a:normAutofit/>
          </a:bodyPr>
          <a:lstStyle/>
          <a:p>
            <a:r>
              <a:rPr lang="en-US" altLang="zh-CN" sz="2400" dirty="0"/>
              <a:t>Parameterize the location and orientation of the neuron relative to the multi-electrode array:</a:t>
            </a:r>
          </a:p>
          <a:p>
            <a:pPr lvl="1"/>
            <a:r>
              <a:rPr lang="en-US" altLang="zh-CN" sz="2133" dirty="0"/>
              <a:t>4 parameters (x, y, h, </a:t>
            </a:r>
            <a:r>
              <a:rPr lang="el-GR" altLang="zh-CN" sz="2133" dirty="0"/>
              <a:t>φ</a:t>
            </a:r>
            <a:r>
              <a:rPr lang="en-US" altLang="zh-CN" sz="2133" dirty="0"/>
              <a:t>) for the cell’s location and orientation relative to the electrode. x, y are translation along x, y axes respectively. h is the height of the direction vector (projection on y-axis) corresponding to the elevation. </a:t>
            </a:r>
            <a:r>
              <a:rPr lang="el-GR" altLang="zh-CN" sz="2133" dirty="0"/>
              <a:t>φ</a:t>
            </a:r>
            <a:r>
              <a:rPr lang="en-US" altLang="zh-CN" sz="2133" dirty="0"/>
              <a:t> is the azimuth angle (rotation about y-axis) of the direction vector.</a:t>
            </a:r>
          </a:p>
          <a:p>
            <a:pPr lvl="1"/>
            <a:r>
              <a:rPr lang="en-US" altLang="zh-CN" sz="2133" dirty="0"/>
              <a:t>All the 4 parameters have uniform prior distribution:</a:t>
            </a:r>
          </a:p>
          <a:p>
            <a:pPr lvl="2">
              <a:buNone/>
            </a:pPr>
            <a:r>
              <a:rPr lang="en-US" altLang="zh-CN" sz="2133" dirty="0"/>
              <a:t>x: (0,200) </a:t>
            </a:r>
            <a:r>
              <a:rPr lang="el-GR" altLang="zh-CN" sz="2133" dirty="0"/>
              <a:t>μ</a:t>
            </a:r>
            <a:r>
              <a:rPr lang="en-US" altLang="zh-CN" sz="2133" dirty="0"/>
              <a:t>m, y: (-2000,2000) </a:t>
            </a:r>
            <a:r>
              <a:rPr lang="el-GR" altLang="zh-CN" sz="2133" dirty="0"/>
              <a:t>μ</a:t>
            </a:r>
            <a:r>
              <a:rPr lang="en-US" altLang="zh-CN" sz="2133" dirty="0"/>
              <a:t>m, h: (-1,1), </a:t>
            </a:r>
            <a:r>
              <a:rPr lang="el-GR" altLang="zh-CN" sz="2133" dirty="0"/>
              <a:t>φ</a:t>
            </a:r>
            <a:r>
              <a:rPr lang="en-US" altLang="zh-CN" sz="2133" dirty="0"/>
              <a:t>: (0,</a:t>
            </a:r>
            <a:r>
              <a:rPr lang="el-GR" altLang="zh-CN" sz="2133" dirty="0"/>
              <a:t>π</a:t>
            </a:r>
            <a:r>
              <a:rPr lang="en-US" altLang="zh-CN" sz="2133" dirty="0"/>
              <a:t>)</a:t>
            </a:r>
          </a:p>
          <a:p>
            <a:pPr lvl="2">
              <a:buNone/>
            </a:pPr>
            <a:endParaRPr lang="en-US" altLang="zh-CN" sz="2133" dirty="0"/>
          </a:p>
          <a:p>
            <a:r>
              <a:rPr lang="en-US" altLang="zh-CN" sz="2400" dirty="0"/>
              <a:t>Layout and location of the electrode probe:</a:t>
            </a:r>
          </a:p>
          <a:p>
            <a:pPr lvl="1"/>
            <a:r>
              <a:rPr lang="en-US" altLang="zh-CN" sz="2133" dirty="0"/>
              <a:t>Layout of </a:t>
            </a:r>
            <a:r>
              <a:rPr lang="en-US" altLang="zh-CN" sz="2133" dirty="0" err="1"/>
              <a:t>Neuropixel</a:t>
            </a:r>
            <a:r>
              <a:rPr lang="en-US" altLang="zh-CN" sz="2133" dirty="0"/>
              <a:t> for in vivo recording: 4*96 2d-array.</a:t>
            </a:r>
          </a:p>
          <a:p>
            <a:pPr lvl="1"/>
            <a:r>
              <a:rPr lang="en-US" altLang="zh-CN" sz="2133" dirty="0"/>
              <a:t>Simulated probe: Average over every 4 electrodes, 96 1d-array.</a:t>
            </a:r>
          </a:p>
          <a:p>
            <a:pPr lvl="1"/>
            <a:r>
              <a:rPr lang="en-US" altLang="zh-CN" sz="2133" dirty="0"/>
              <a:t>Location: Centered at the origin. -1900 to 1900 </a:t>
            </a:r>
            <a:r>
              <a:rPr lang="el-GR" altLang="zh-CN" sz="2133" dirty="0"/>
              <a:t>μ</a:t>
            </a:r>
            <a:r>
              <a:rPr lang="en-US" altLang="zh-CN" sz="2133" dirty="0"/>
              <a:t>m along y-axis.</a:t>
            </a:r>
            <a:endParaRPr lang="zh-CN" altLang="en-US" sz="2667" dirty="0"/>
          </a:p>
        </p:txBody>
      </p:sp>
      <p:sp>
        <p:nvSpPr>
          <p:cNvPr id="4" name="Slide Number Placeholder 3">
            <a:extLst>
              <a:ext uri="{FF2B5EF4-FFF2-40B4-BE49-F238E27FC236}">
                <a16:creationId xmlns:a16="http://schemas.microsoft.com/office/drawing/2014/main" id="{643D96CE-BCB4-47AC-B17E-4B4A0E133C55}"/>
              </a:ext>
            </a:extLst>
          </p:cNvPr>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AA51-99D6-44A9-9B6F-76457B00FB38}"/>
              </a:ext>
            </a:extLst>
          </p:cNvPr>
          <p:cNvSpPr>
            <a:spLocks noGrp="1"/>
          </p:cNvSpPr>
          <p:nvPr>
            <p:ph type="title"/>
          </p:nvPr>
        </p:nvSpPr>
        <p:spPr>
          <a:xfrm>
            <a:off x="838200" y="365125"/>
            <a:ext cx="10515600" cy="990709"/>
          </a:xfrm>
        </p:spPr>
        <p:txBody>
          <a:bodyPr/>
          <a:lstStyle/>
          <a:p>
            <a:pPr algn="ctr"/>
            <a:r>
              <a:rPr lang="en-US" b="1" dirty="0">
                <a:latin typeface="OpenSans"/>
              </a:rPr>
              <a:t>Getting started with </a:t>
            </a:r>
            <a:r>
              <a:rPr lang="en-US" b="1" dirty="0" err="1">
                <a:latin typeface="OpenSans"/>
              </a:rPr>
              <a:t>sbi</a:t>
            </a:r>
            <a:endParaRPr lang="en-US" b="1" dirty="0">
              <a:latin typeface="OpenSans"/>
            </a:endParaRPr>
          </a:p>
        </p:txBody>
      </p:sp>
      <p:sp>
        <p:nvSpPr>
          <p:cNvPr id="3" name="Content Placeholder 2">
            <a:extLst>
              <a:ext uri="{FF2B5EF4-FFF2-40B4-BE49-F238E27FC236}">
                <a16:creationId xmlns:a16="http://schemas.microsoft.com/office/drawing/2014/main" id="{A95BAF70-084C-460D-BB76-93002AA5BD3D}"/>
              </a:ext>
            </a:extLst>
          </p:cNvPr>
          <p:cNvSpPr>
            <a:spLocks noGrp="1"/>
          </p:cNvSpPr>
          <p:nvPr>
            <p:ph idx="1"/>
          </p:nvPr>
        </p:nvSpPr>
        <p:spPr>
          <a:xfrm>
            <a:off x="995855" y="1573377"/>
            <a:ext cx="10670628" cy="4919498"/>
          </a:xfrm>
        </p:spPr>
        <p:txBody>
          <a:bodyPr>
            <a:normAutofit/>
          </a:bodyPr>
          <a:lstStyle/>
          <a:p>
            <a:r>
              <a:rPr lang="en-US" dirty="0">
                <a:latin typeface="OpenSans"/>
              </a:rPr>
              <a:t>Follow instructions in NeuroLabUsage.pdf</a:t>
            </a:r>
          </a:p>
          <a:p>
            <a:pPr lvl="1"/>
            <a:r>
              <a:rPr lang="en-US" dirty="0">
                <a:latin typeface="OpenSans"/>
              </a:rPr>
              <a:t>This includes getting a </a:t>
            </a:r>
            <a:r>
              <a:rPr lang="en-US" dirty="0" err="1">
                <a:latin typeface="OpenSans"/>
              </a:rPr>
              <a:t>github</a:t>
            </a:r>
            <a:r>
              <a:rPr lang="en-US" dirty="0">
                <a:latin typeface="OpenSans"/>
              </a:rPr>
              <a:t> account</a:t>
            </a:r>
          </a:p>
          <a:p>
            <a:pPr lvl="1"/>
            <a:r>
              <a:rPr lang="en-US" dirty="0">
                <a:latin typeface="OpenSans"/>
              </a:rPr>
              <a:t>Then getting an account with </a:t>
            </a:r>
            <a:r>
              <a:rPr lang="en-US" dirty="0" err="1">
                <a:latin typeface="OpenSans"/>
              </a:rPr>
              <a:t>NeuroLab</a:t>
            </a:r>
            <a:endParaRPr lang="en-US" dirty="0">
              <a:latin typeface="OpenSans"/>
            </a:endParaRPr>
          </a:p>
          <a:p>
            <a:pPr lvl="1"/>
            <a:r>
              <a:rPr lang="en-US" dirty="0">
                <a:latin typeface="OpenSans"/>
              </a:rPr>
              <a:t>Then creating an environment </a:t>
            </a:r>
            <a:r>
              <a:rPr lang="en-US" dirty="0" err="1">
                <a:latin typeface="OpenSans"/>
              </a:rPr>
              <a:t>NeuroLab</a:t>
            </a:r>
            <a:endParaRPr lang="en-US" dirty="0">
              <a:latin typeface="OpenSans"/>
            </a:endParaRPr>
          </a:p>
          <a:p>
            <a:r>
              <a:rPr lang="en-US" dirty="0">
                <a:latin typeface="OpenSans"/>
              </a:rPr>
              <a:t>Find the </a:t>
            </a:r>
            <a:r>
              <a:rPr lang="en-US" dirty="0" err="1">
                <a:latin typeface="OpenSans"/>
              </a:rPr>
              <a:t>sbi</a:t>
            </a:r>
            <a:r>
              <a:rPr lang="en-US" dirty="0">
                <a:latin typeface="OpenSans"/>
              </a:rPr>
              <a:t> folder in your environment on the server, and click on terminal on the desktop</a:t>
            </a:r>
          </a:p>
          <a:p>
            <a:pPr lvl="1"/>
            <a:r>
              <a:rPr lang="en-US" dirty="0">
                <a:latin typeface="OpenSans"/>
              </a:rPr>
              <a:t>Type ‘Jupyter-notebook’. This will open a notebook in </a:t>
            </a:r>
            <a:r>
              <a:rPr lang="en-US" dirty="0" err="1">
                <a:latin typeface="OpenSans"/>
              </a:rPr>
              <a:t>firefox</a:t>
            </a:r>
            <a:endParaRPr lang="en-US" dirty="0">
              <a:latin typeface="OpenSans"/>
            </a:endParaRPr>
          </a:p>
          <a:p>
            <a:pPr lvl="1"/>
            <a:r>
              <a:rPr lang="en-US" dirty="0">
                <a:latin typeface="OpenSans"/>
              </a:rPr>
              <a:t>In the notebook navigate to home-&gt;</a:t>
            </a:r>
            <a:r>
              <a:rPr lang="en-US" dirty="0" err="1">
                <a:latin typeface="OpenSans"/>
              </a:rPr>
              <a:t>sbi</a:t>
            </a:r>
            <a:r>
              <a:rPr lang="en-US" dirty="0">
                <a:latin typeface="OpenSans"/>
              </a:rPr>
              <a:t>-&gt;</a:t>
            </a:r>
            <a:r>
              <a:rPr lang="en-US" dirty="0" err="1">
                <a:latin typeface="OpenSans"/>
              </a:rPr>
              <a:t>sbi</a:t>
            </a:r>
            <a:r>
              <a:rPr lang="en-US" dirty="0">
                <a:latin typeface="OpenSans"/>
              </a:rPr>
              <a:t>-&gt;tutorials</a:t>
            </a:r>
          </a:p>
          <a:p>
            <a:pPr lvl="1"/>
            <a:r>
              <a:rPr lang="en-US" dirty="0">
                <a:latin typeface="OpenSans"/>
              </a:rPr>
              <a:t>Click on the first one</a:t>
            </a:r>
          </a:p>
          <a:p>
            <a:r>
              <a:rPr lang="en-US" dirty="0">
                <a:latin typeface="OpenSans"/>
              </a:rPr>
              <a:t>These tutorials come from </a:t>
            </a:r>
            <a:r>
              <a:rPr lang="en-US" dirty="0">
                <a:latin typeface="OpenSans"/>
                <a:hlinkClick r:id="rId2"/>
              </a:rPr>
              <a:t>https://www.mackelab.org/sbi/</a:t>
            </a:r>
            <a:r>
              <a:rPr lang="en-US" dirty="0">
                <a:latin typeface="OpenSans"/>
              </a:rPr>
              <a:t>,</a:t>
            </a:r>
          </a:p>
          <a:p>
            <a:pPr lvl="1"/>
            <a:r>
              <a:rPr lang="en-US" dirty="0">
                <a:latin typeface="OpenSans"/>
              </a:rPr>
              <a:t>Where you can find more information about </a:t>
            </a:r>
            <a:r>
              <a:rPr lang="en-US" dirty="0" err="1">
                <a:latin typeface="OpenSans"/>
              </a:rPr>
              <a:t>sbi</a:t>
            </a:r>
            <a:endParaRPr lang="en-US" dirty="0">
              <a:latin typeface="OpenSans"/>
            </a:endParaRPr>
          </a:p>
        </p:txBody>
      </p:sp>
      <p:sp>
        <p:nvSpPr>
          <p:cNvPr id="4" name="Slide Number Placeholder 3">
            <a:extLst>
              <a:ext uri="{FF2B5EF4-FFF2-40B4-BE49-F238E27FC236}">
                <a16:creationId xmlns:a16="http://schemas.microsoft.com/office/drawing/2014/main" id="{BDBA4051-0E9E-4C89-9FA8-A701D02B5764}"/>
              </a:ext>
            </a:extLst>
          </p:cNvPr>
          <p:cNvSpPr>
            <a:spLocks noGrp="1"/>
          </p:cNvSpPr>
          <p:nvPr>
            <p:ph type="sldNum" sz="quarter" idx="12"/>
          </p:nvPr>
        </p:nvSpPr>
        <p:spPr/>
        <p:txBody>
          <a:bodyPr/>
          <a:lstStyle/>
          <a:p>
            <a:fld id="{56881ADC-0AB4-48E0-A8A5-AE0E1631A4B4}" type="slidenum">
              <a:rPr lang="en-US" smtClean="0"/>
              <a:t>4</a:t>
            </a:fld>
            <a:endParaRPr lang="en-US"/>
          </a:p>
        </p:txBody>
      </p:sp>
    </p:spTree>
    <p:extLst>
      <p:ext uri="{BB962C8B-B14F-4D97-AF65-F5344CB8AC3E}">
        <p14:creationId xmlns:p14="http://schemas.microsoft.com/office/powerpoint/2010/main" val="367102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3006E-3631-45FF-B9ED-4F3021339F34}"/>
              </a:ext>
            </a:extLst>
          </p:cNvPr>
          <p:cNvSpPr>
            <a:spLocks noGrp="1"/>
          </p:cNvSpPr>
          <p:nvPr>
            <p:ph idx="1"/>
          </p:nvPr>
        </p:nvSpPr>
        <p:spPr>
          <a:xfrm>
            <a:off x="516977" y="0"/>
            <a:ext cx="11158045" cy="6545865"/>
          </a:xfrm>
        </p:spPr>
        <p:txBody>
          <a:bodyPr>
            <a:noAutofit/>
          </a:bodyPr>
          <a:lstStyle/>
          <a:p>
            <a:pPr marL="0" indent="182880" algn="just">
              <a:lnSpc>
                <a:spcPct val="170000"/>
              </a:lnSpc>
              <a:spcBef>
                <a:spcPts val="0"/>
              </a:spcBef>
              <a:spcAft>
                <a:spcPts val="400"/>
              </a:spcAft>
            </a:pPr>
            <a:r>
              <a:rPr lang="en-US" sz="1800" dirty="0">
                <a:effectLst/>
                <a:latin typeface="Arial" panose="020B0604020202020204" pitchFamily="34" charset="0"/>
                <a:ea typeface="Calibri" panose="020F0502020204030204" pitchFamily="34" charset="0"/>
                <a:cs typeface="Arial" panose="020B0604020202020204" pitchFamily="34" charset="0"/>
              </a:rPr>
              <a:t>Bayesian inference provides a framework that clarifies this task. One wants to find the probability distribution, </a:t>
            </a:r>
            <a:r>
              <a:rPr lang="en-US" sz="18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7030A0"/>
                </a:solidFill>
                <a:effectLst/>
                <a:latin typeface="Arial" panose="020B0604020202020204" pitchFamily="34" charset="0"/>
                <a:ea typeface="Arial Unicode MS"/>
                <a:cs typeface="Arial" panose="020B0604020202020204" pitchFamily="34" charset="0"/>
              </a:rPr>
              <a:t>θ </a:t>
            </a:r>
            <a:r>
              <a:rPr lang="en-US" sz="18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lang="en-US" sz="1800" b="1" i="1" dirty="0">
                <a:solidFill>
                  <a:srgbClr val="7030A0"/>
                </a:solidFill>
                <a:effectLst/>
                <a:latin typeface="Arial" panose="020B0604020202020204" pitchFamily="34" charset="0"/>
                <a:ea typeface="Calibri" panose="020F0502020204030204" pitchFamily="34" charset="0"/>
                <a:cs typeface="Arial" panose="020B0604020202020204" pitchFamily="34" charset="0"/>
              </a:rPr>
              <a:t>x</a:t>
            </a:r>
            <a:r>
              <a:rPr lang="en-US" sz="1800" b="1" i="1" baseline="-25000" dirty="0">
                <a:solidFill>
                  <a:srgbClr val="7030A0"/>
                </a:solidFill>
                <a:effectLst/>
                <a:latin typeface="Arial" panose="020B0604020202020204" pitchFamily="34" charset="0"/>
                <a:ea typeface="Calibri" panose="020F0502020204030204" pitchFamily="34" charset="0"/>
                <a:cs typeface="Arial" panose="020B0604020202020204" pitchFamily="34" charset="0"/>
              </a:rPr>
              <a:t>0</a:t>
            </a:r>
            <a:r>
              <a:rPr lang="en-US" sz="18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a:t>
            </a:r>
            <a:r>
              <a:rPr lang="en-US" sz="1800" dirty="0">
                <a:effectLst/>
                <a:latin typeface="Arial" panose="020B0604020202020204" pitchFamily="34" charset="0"/>
                <a:ea typeface="Calibri" panose="020F0502020204030204" pitchFamily="34" charset="0"/>
                <a:cs typeface="Arial" panose="020B0604020202020204" pitchFamily="34" charset="0"/>
              </a:rPr>
              <a:t>, known as the posterior, for a particular set of model parameters, </a:t>
            </a:r>
            <a:r>
              <a:rPr lang="en-US" sz="1800" b="1" i="1" dirty="0">
                <a:effectLst/>
                <a:latin typeface="Arial" panose="020B0604020202020204" pitchFamily="34" charset="0"/>
                <a:ea typeface="Arial Unicode MS"/>
                <a:cs typeface="Arial" panose="020B0604020202020204" pitchFamily="34" charset="0"/>
              </a:rPr>
              <a:t>θ</a:t>
            </a:r>
            <a:r>
              <a:rPr lang="en-US" sz="1800" dirty="0">
                <a:effectLst/>
                <a:latin typeface="Arial" panose="020B0604020202020204" pitchFamily="34" charset="0"/>
                <a:ea typeface="Calibri" panose="020F0502020204030204" pitchFamily="34" charset="0"/>
                <a:cs typeface="Arial" panose="020B0604020202020204" pitchFamily="34" charset="0"/>
              </a:rPr>
              <a:t>, that reproduces the experimentally observed data, </a:t>
            </a:r>
            <a:r>
              <a:rPr lang="en-US" sz="1800" b="1" i="1" dirty="0">
                <a:effectLst/>
                <a:latin typeface="Arial" panose="020B0604020202020204" pitchFamily="34" charset="0"/>
                <a:ea typeface="Calibri" panose="020F0502020204030204" pitchFamily="34" charset="0"/>
                <a:cs typeface="Arial" panose="020B0604020202020204" pitchFamily="34" charset="0"/>
              </a:rPr>
              <a:t>x</a:t>
            </a:r>
            <a:r>
              <a:rPr lang="en-US" sz="1800" b="1" i="1" baseline="-25000" dirty="0">
                <a:effectLst/>
                <a:latin typeface="Arial" panose="020B0604020202020204" pitchFamily="34" charset="0"/>
                <a:ea typeface="Calibri" panose="020F0502020204030204" pitchFamily="34" charset="0"/>
                <a:cs typeface="Arial" panose="020B0604020202020204" pitchFamily="34" charset="0"/>
              </a:rPr>
              <a:t>0. </a:t>
            </a:r>
            <a:r>
              <a:rPr lang="en-US" sz="1800" dirty="0">
                <a:effectLst/>
                <a:latin typeface="Arial" panose="020B0604020202020204" pitchFamily="34" charset="0"/>
                <a:ea typeface="Calibri" panose="020F0502020204030204" pitchFamily="34" charset="0"/>
                <a:cs typeface="Arial" panose="020B0604020202020204" pitchFamily="34" charset="0"/>
              </a:rPr>
              <a:t>This probability can be related to the data one has previously collected, or simulated, though Bayes’ theorem: </a:t>
            </a:r>
            <a:r>
              <a:rPr lang="en-US" sz="18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7030A0"/>
                </a:solidFill>
                <a:effectLst/>
                <a:latin typeface="Arial" panose="020B0604020202020204" pitchFamily="34" charset="0"/>
                <a:ea typeface="Arial Unicode MS"/>
                <a:cs typeface="Arial" panose="020B0604020202020204" pitchFamily="34" charset="0"/>
              </a:rPr>
              <a:t>θ </a:t>
            </a:r>
            <a:r>
              <a:rPr lang="en-US" sz="18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lang="en-US" sz="1800" b="1" i="1" dirty="0">
                <a:solidFill>
                  <a:srgbClr val="7030A0"/>
                </a:solidFill>
                <a:effectLst/>
                <a:latin typeface="Arial" panose="020B0604020202020204" pitchFamily="34" charset="0"/>
                <a:ea typeface="Calibri" panose="020F0502020204030204" pitchFamily="34" charset="0"/>
                <a:cs typeface="Arial" panose="020B0604020202020204" pitchFamily="34" charset="0"/>
              </a:rPr>
              <a:t>x</a:t>
            </a:r>
            <a:r>
              <a:rPr lang="en-US" sz="1800" b="1" i="1" baseline="-25000" dirty="0">
                <a:solidFill>
                  <a:srgbClr val="7030A0"/>
                </a:solidFill>
                <a:effectLst/>
                <a:latin typeface="Arial" panose="020B0604020202020204" pitchFamily="34" charset="0"/>
                <a:ea typeface="Calibri" panose="020F0502020204030204" pitchFamily="34" charset="0"/>
                <a:cs typeface="Arial" panose="020B0604020202020204" pitchFamily="34" charset="0"/>
              </a:rPr>
              <a:t>0</a:t>
            </a:r>
            <a:r>
              <a:rPr lang="en-US" sz="18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a:t>
            </a:r>
            <a:r>
              <a:rPr lang="en-US" sz="1800" i="1" dirty="0">
                <a:effectLst/>
                <a:latin typeface="Arial" panose="020B0604020202020204" pitchFamily="34" charset="0"/>
                <a:ea typeface="Calibri" panose="020F0502020204030204" pitchFamily="34" charset="0"/>
                <a:cs typeface="Arial" panose="020B0604020202020204" pitchFamily="34" charset="0"/>
              </a:rPr>
              <a:t> = (</a:t>
            </a:r>
            <a:r>
              <a:rPr lang="en-US" sz="18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00B050"/>
                </a:solidFill>
                <a:effectLst/>
                <a:latin typeface="Arial" panose="020B0604020202020204" pitchFamily="34" charset="0"/>
                <a:ea typeface="Calibri" panose="020F0502020204030204" pitchFamily="34" charset="0"/>
                <a:cs typeface="Arial" panose="020B0604020202020204" pitchFamily="34" charset="0"/>
              </a:rPr>
              <a:t>x</a:t>
            </a:r>
            <a:r>
              <a:rPr lang="en-US" sz="1800" b="1" i="1" baseline="-25000" dirty="0">
                <a:solidFill>
                  <a:srgbClr val="00B050"/>
                </a:solidFill>
                <a:effectLst/>
                <a:latin typeface="Arial" panose="020B0604020202020204" pitchFamily="34" charset="0"/>
                <a:ea typeface="Calibri" panose="020F0502020204030204" pitchFamily="34" charset="0"/>
                <a:cs typeface="Arial" panose="020B0604020202020204" pitchFamily="34" charset="0"/>
              </a:rPr>
              <a:t>0 </a:t>
            </a:r>
            <a:r>
              <a:rPr lang="en-US" sz="18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 </a:t>
            </a:r>
            <a:r>
              <a:rPr lang="en-US" sz="1800" b="1" i="1" dirty="0">
                <a:solidFill>
                  <a:srgbClr val="00B050"/>
                </a:solidFill>
                <a:effectLst/>
                <a:latin typeface="Arial" panose="020B0604020202020204" pitchFamily="34" charset="0"/>
                <a:ea typeface="Arial Unicode MS"/>
                <a:cs typeface="Arial" panose="020B0604020202020204" pitchFamily="34" charset="0"/>
              </a:rPr>
              <a:t>θ</a:t>
            </a:r>
            <a:r>
              <a:rPr lang="en-US" sz="18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a:t>
            </a:r>
            <a:r>
              <a:rPr lang="en-US" sz="18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FF0000"/>
                </a:solidFill>
                <a:effectLst/>
                <a:latin typeface="Arial" panose="020B0604020202020204" pitchFamily="34" charset="0"/>
                <a:ea typeface="Arial Unicode MS"/>
                <a:cs typeface="Arial" panose="020B0604020202020204" pitchFamily="34" charset="0"/>
              </a:rPr>
              <a:t>θ</a:t>
            </a:r>
            <a:r>
              <a:rPr lang="en-US" sz="1800" i="1" dirty="0">
                <a:solidFill>
                  <a:srgbClr val="FF0000"/>
                </a:solidFill>
                <a:effectLst/>
                <a:latin typeface="Arial" panose="020B0604020202020204" pitchFamily="34" charset="0"/>
                <a:ea typeface="Arial Unicode MS"/>
                <a:cs typeface="Arial" panose="020B0604020202020204" pitchFamily="34" charset="0"/>
              </a:rPr>
              <a:t>)</a:t>
            </a:r>
            <a:r>
              <a:rPr lang="en-US" sz="1800" i="1" dirty="0">
                <a:effectLst/>
                <a:latin typeface="Arial" panose="020B0604020202020204" pitchFamily="34" charset="0"/>
                <a:ea typeface="Arial Unicode MS"/>
                <a:cs typeface="Arial" panose="020B0604020202020204" pitchFamily="34" charset="0"/>
              </a:rPr>
              <a:t>) / </a:t>
            </a:r>
            <a:r>
              <a:rPr lang="en-US" sz="1800" i="1" dirty="0">
                <a:solidFill>
                  <a:srgbClr val="00B0F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00B0F0"/>
                </a:solidFill>
                <a:effectLst/>
                <a:latin typeface="Arial" panose="020B0604020202020204" pitchFamily="34" charset="0"/>
                <a:ea typeface="Calibri" panose="020F0502020204030204" pitchFamily="34" charset="0"/>
                <a:cs typeface="Arial" panose="020B0604020202020204" pitchFamily="34" charset="0"/>
              </a:rPr>
              <a:t>x</a:t>
            </a:r>
            <a:r>
              <a:rPr lang="en-US" sz="1800" b="1" i="1" baseline="-25000" dirty="0">
                <a:solidFill>
                  <a:srgbClr val="00B0F0"/>
                </a:solidFill>
                <a:effectLst/>
                <a:latin typeface="Arial" panose="020B0604020202020204" pitchFamily="34" charset="0"/>
                <a:ea typeface="Calibri" panose="020F0502020204030204" pitchFamily="34" charset="0"/>
                <a:cs typeface="Arial" panose="020B0604020202020204" pitchFamily="34" charset="0"/>
              </a:rPr>
              <a:t>0</a:t>
            </a:r>
            <a:r>
              <a:rPr lang="en-US" sz="1800" dirty="0">
                <a:solidFill>
                  <a:srgbClr val="00B0F0"/>
                </a:solidFill>
                <a:effectLst/>
                <a:latin typeface="Arial" panose="020B0604020202020204" pitchFamily="34" charset="0"/>
                <a:ea typeface="Arial Unicode MS"/>
                <a:cs typeface="Arial" panose="020B0604020202020204" pitchFamily="34" charset="0"/>
              </a:rPr>
              <a:t>)</a:t>
            </a:r>
            <a:r>
              <a:rPr lang="en-US" sz="1800" dirty="0">
                <a:effectLst/>
                <a:latin typeface="Arial" panose="020B0604020202020204" pitchFamily="34" charset="0"/>
                <a:ea typeface="Arial Unicode MS"/>
                <a:cs typeface="Arial" panose="020B0604020202020204" pitchFamily="34" charset="0"/>
              </a:rPr>
              <a:t>. Each part of this equation pertains to a different aspect of the modeling process. </a:t>
            </a:r>
            <a:r>
              <a:rPr lang="en-US" sz="18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00B050"/>
                </a:solidFill>
                <a:effectLst/>
                <a:latin typeface="Arial" panose="020B0604020202020204" pitchFamily="34" charset="0"/>
                <a:ea typeface="Calibri" panose="020F0502020204030204" pitchFamily="34" charset="0"/>
                <a:cs typeface="Arial" panose="020B0604020202020204" pitchFamily="34" charset="0"/>
              </a:rPr>
              <a:t>x</a:t>
            </a:r>
            <a:r>
              <a:rPr lang="en-US" sz="1800" b="1" i="1" baseline="-25000" dirty="0">
                <a:solidFill>
                  <a:srgbClr val="00B050"/>
                </a:solidFill>
                <a:effectLst/>
                <a:latin typeface="Arial" panose="020B0604020202020204" pitchFamily="34" charset="0"/>
                <a:ea typeface="Calibri" panose="020F0502020204030204" pitchFamily="34" charset="0"/>
                <a:cs typeface="Arial" panose="020B0604020202020204" pitchFamily="34" charset="0"/>
              </a:rPr>
              <a:t>0 </a:t>
            </a:r>
            <a:r>
              <a:rPr lang="en-US" sz="18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 </a:t>
            </a:r>
            <a:r>
              <a:rPr lang="en-US" sz="1800" b="1" i="1" dirty="0">
                <a:solidFill>
                  <a:srgbClr val="00B050"/>
                </a:solidFill>
                <a:effectLst/>
                <a:latin typeface="Arial" panose="020B0604020202020204" pitchFamily="34" charset="0"/>
                <a:ea typeface="Arial Unicode MS"/>
                <a:cs typeface="Arial" panose="020B0604020202020204" pitchFamily="34" charset="0"/>
              </a:rPr>
              <a:t>θ</a:t>
            </a:r>
            <a:r>
              <a:rPr lang="en-US" sz="1800" i="1" dirty="0">
                <a:solidFill>
                  <a:srgbClr val="00B050"/>
                </a:solidFill>
                <a:effectLst/>
                <a:latin typeface="Arial" panose="020B0604020202020204" pitchFamily="34" charset="0"/>
                <a:ea typeface="Arial Unicode MS"/>
                <a:cs typeface="Arial" panose="020B0604020202020204" pitchFamily="34" charset="0"/>
              </a:rPr>
              <a:t>)</a:t>
            </a:r>
            <a:r>
              <a:rPr lang="en-US" sz="1800" i="1" dirty="0">
                <a:effectLst/>
                <a:latin typeface="Arial" panose="020B0604020202020204" pitchFamily="34" charset="0"/>
                <a:ea typeface="Arial Unicode MS"/>
                <a:cs typeface="Arial" panose="020B0604020202020204" pitchFamily="34" charset="0"/>
              </a:rPr>
              <a:t>, </a:t>
            </a:r>
            <a:r>
              <a:rPr lang="en-US" sz="1800" dirty="0">
                <a:effectLst/>
                <a:latin typeface="Arial" panose="020B0604020202020204" pitchFamily="34" charset="0"/>
                <a:ea typeface="Arial Unicode MS"/>
                <a:cs typeface="Arial" panose="020B0604020202020204" pitchFamily="34" charset="0"/>
              </a:rPr>
              <a:t>known as the likelihood, is the probability that we observed our data </a:t>
            </a:r>
            <a:r>
              <a:rPr lang="en-US" sz="1800" b="1" i="1" dirty="0">
                <a:effectLst/>
                <a:latin typeface="Arial" panose="020B0604020202020204" pitchFamily="34" charset="0"/>
                <a:ea typeface="Arial Unicode MS"/>
                <a:cs typeface="Arial" panose="020B0604020202020204" pitchFamily="34" charset="0"/>
              </a:rPr>
              <a:t>x</a:t>
            </a:r>
            <a:r>
              <a:rPr lang="en-US" sz="1800" b="1" i="1" baseline="-25000" dirty="0">
                <a:effectLst/>
                <a:latin typeface="Arial" panose="020B0604020202020204" pitchFamily="34" charset="0"/>
                <a:ea typeface="Arial Unicode MS"/>
                <a:cs typeface="Arial" panose="020B0604020202020204" pitchFamily="34" charset="0"/>
              </a:rPr>
              <a:t>o</a:t>
            </a:r>
            <a:r>
              <a:rPr lang="en-US" sz="1800" i="1" dirty="0">
                <a:effectLst/>
                <a:latin typeface="Arial" panose="020B0604020202020204" pitchFamily="34" charset="0"/>
                <a:ea typeface="Arial Unicode MS"/>
                <a:cs typeface="Arial" panose="020B0604020202020204" pitchFamily="34" charset="0"/>
              </a:rPr>
              <a:t> </a:t>
            </a:r>
            <a:r>
              <a:rPr lang="en-US" sz="1800" dirty="0">
                <a:effectLst/>
                <a:latin typeface="Arial" panose="020B0604020202020204" pitchFamily="34" charset="0"/>
                <a:ea typeface="Arial Unicode MS"/>
                <a:cs typeface="Arial" panose="020B0604020202020204" pitchFamily="34" charset="0"/>
              </a:rPr>
              <a:t>given that the underlying circuitry had parameters</a:t>
            </a:r>
            <a:r>
              <a:rPr lang="en-US" sz="1800" i="1" dirty="0">
                <a:effectLst/>
                <a:latin typeface="Arial" panose="020B0604020202020204" pitchFamily="34" charset="0"/>
                <a:ea typeface="Arial Unicode MS"/>
                <a:cs typeface="Arial" panose="020B0604020202020204" pitchFamily="34" charset="0"/>
              </a:rPr>
              <a:t> </a:t>
            </a:r>
            <a:r>
              <a:rPr lang="en-US" sz="1800" b="1" i="1" dirty="0">
                <a:effectLst/>
                <a:latin typeface="Arial" panose="020B0604020202020204" pitchFamily="34" charset="0"/>
                <a:ea typeface="Arial Unicode MS"/>
                <a:cs typeface="Arial" panose="020B0604020202020204" pitchFamily="34" charset="0"/>
              </a:rPr>
              <a:t>θ</a:t>
            </a:r>
            <a:r>
              <a:rPr lang="en-US" sz="1800" dirty="0">
                <a:effectLst/>
                <a:latin typeface="Arial" panose="020B0604020202020204" pitchFamily="34" charset="0"/>
                <a:ea typeface="Arial Unicode MS"/>
                <a:cs typeface="Arial" panose="020B0604020202020204" pitchFamily="34" charset="0"/>
              </a:rPr>
              <a:t>. </a:t>
            </a:r>
            <a:r>
              <a:rPr lang="en-US" sz="18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FF0000"/>
                </a:solidFill>
                <a:effectLst/>
                <a:latin typeface="Arial" panose="020B0604020202020204" pitchFamily="34" charset="0"/>
                <a:ea typeface="Arial Unicode MS"/>
                <a:cs typeface="Arial" panose="020B0604020202020204" pitchFamily="34" charset="0"/>
              </a:rPr>
              <a:t>θ</a:t>
            </a:r>
            <a:r>
              <a:rPr lang="en-US" sz="1800" i="1" dirty="0">
                <a:solidFill>
                  <a:srgbClr val="FF0000"/>
                </a:solidFill>
                <a:effectLst/>
                <a:latin typeface="Arial" panose="020B0604020202020204" pitchFamily="34" charset="0"/>
                <a:ea typeface="Arial Unicode MS"/>
                <a:cs typeface="Arial" panose="020B0604020202020204" pitchFamily="34" charset="0"/>
              </a:rPr>
              <a:t>)</a:t>
            </a:r>
            <a:r>
              <a:rPr lang="en-US" sz="1800" dirty="0">
                <a:effectLst/>
                <a:latin typeface="Arial" panose="020B0604020202020204" pitchFamily="34" charset="0"/>
                <a:ea typeface="Arial Unicode MS"/>
                <a:cs typeface="Arial" panose="020B0604020202020204" pitchFamily="34" charset="0"/>
              </a:rPr>
              <a:t>, known as the prior, is the probability that the particular parameters would occur. Finally, </a:t>
            </a:r>
            <a:r>
              <a:rPr lang="en-US" sz="1800" i="1" dirty="0">
                <a:solidFill>
                  <a:srgbClr val="00B0F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00B0F0"/>
                </a:solidFill>
                <a:effectLst/>
                <a:latin typeface="Arial" panose="020B0604020202020204" pitchFamily="34" charset="0"/>
                <a:ea typeface="Calibri" panose="020F0502020204030204" pitchFamily="34" charset="0"/>
                <a:cs typeface="Arial" panose="020B0604020202020204" pitchFamily="34" charset="0"/>
              </a:rPr>
              <a:t>x</a:t>
            </a:r>
            <a:r>
              <a:rPr lang="en-US" sz="1800" b="1" i="1" baseline="-25000" dirty="0">
                <a:solidFill>
                  <a:srgbClr val="00B0F0"/>
                </a:solidFill>
                <a:effectLst/>
                <a:latin typeface="Arial" panose="020B0604020202020204" pitchFamily="34" charset="0"/>
                <a:ea typeface="Calibri" panose="020F0502020204030204" pitchFamily="34" charset="0"/>
                <a:cs typeface="Arial" panose="020B0604020202020204" pitchFamily="34" charset="0"/>
              </a:rPr>
              <a:t>0</a:t>
            </a:r>
            <a:r>
              <a:rPr lang="en-US" sz="1800" i="1" dirty="0">
                <a:solidFill>
                  <a:srgbClr val="00B0F0"/>
                </a:solidFill>
                <a:effectLst/>
                <a:latin typeface="Arial" panose="020B0604020202020204" pitchFamily="34" charset="0"/>
                <a:ea typeface="Arial Unicode MS"/>
                <a:cs typeface="Arial" panose="020B0604020202020204" pitchFamily="34" charset="0"/>
              </a:rPr>
              <a:t>)</a:t>
            </a:r>
            <a:r>
              <a:rPr lang="en-US" sz="1800" dirty="0">
                <a:effectLst/>
                <a:latin typeface="Arial" panose="020B0604020202020204" pitchFamily="34" charset="0"/>
                <a:ea typeface="Arial Unicode MS"/>
                <a:cs typeface="Arial" panose="020B0604020202020204" pitchFamily="34" charset="0"/>
              </a:rPr>
              <a:t> is the probability that our specific experimental observation would occur. There are several benefits to this approach. We are not constrained to a single fitted model, but instead a distribution of models each weighted by how likely they are to produce the experimental data. Moreover, background information about the microcircuit properties, such as their natural range of values, can be incorporated into the prior. It is also computationally cheap once we know the likelihood that relates experimental observations to model parameters. But, calculating that likelihood, </a:t>
            </a:r>
            <a:r>
              <a:rPr lang="en-US" sz="18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00B050"/>
                </a:solidFill>
                <a:effectLst/>
                <a:latin typeface="Arial" panose="020B0604020202020204" pitchFamily="34" charset="0"/>
                <a:ea typeface="Calibri" panose="020F0502020204030204" pitchFamily="34" charset="0"/>
                <a:cs typeface="Arial" panose="020B0604020202020204" pitchFamily="34" charset="0"/>
              </a:rPr>
              <a:t>x</a:t>
            </a:r>
            <a:r>
              <a:rPr lang="en-US" sz="1800" b="1" i="1" baseline="-25000" dirty="0">
                <a:solidFill>
                  <a:srgbClr val="00B050"/>
                </a:solidFill>
                <a:effectLst/>
                <a:latin typeface="Arial" panose="020B0604020202020204" pitchFamily="34" charset="0"/>
                <a:ea typeface="Calibri" panose="020F0502020204030204" pitchFamily="34" charset="0"/>
                <a:cs typeface="Arial" panose="020B0604020202020204" pitchFamily="34" charset="0"/>
              </a:rPr>
              <a:t>0 </a:t>
            </a:r>
            <a:r>
              <a:rPr lang="en-US" sz="18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 </a:t>
            </a:r>
            <a:r>
              <a:rPr lang="en-US" sz="1800" b="1" i="1" dirty="0">
                <a:solidFill>
                  <a:srgbClr val="00B050"/>
                </a:solidFill>
                <a:effectLst/>
                <a:latin typeface="Arial" panose="020B0604020202020204" pitchFamily="34" charset="0"/>
                <a:ea typeface="Arial Unicode MS"/>
                <a:cs typeface="Arial" panose="020B0604020202020204" pitchFamily="34" charset="0"/>
              </a:rPr>
              <a:t>θ</a:t>
            </a:r>
            <a:r>
              <a:rPr lang="en-US" sz="1800" i="1" dirty="0">
                <a:solidFill>
                  <a:srgbClr val="00B050"/>
                </a:solidFill>
                <a:effectLst/>
                <a:latin typeface="Arial" panose="020B0604020202020204" pitchFamily="34" charset="0"/>
                <a:ea typeface="Arial Unicode MS"/>
                <a:cs typeface="Arial" panose="020B0604020202020204" pitchFamily="34" charset="0"/>
              </a:rPr>
              <a:t>)</a:t>
            </a:r>
            <a:r>
              <a:rPr lang="en-US" sz="1800" dirty="0">
                <a:effectLst/>
                <a:latin typeface="Arial" panose="020B0604020202020204" pitchFamily="34" charset="0"/>
                <a:ea typeface="Arial Unicode MS"/>
                <a:cs typeface="Arial" panose="020B0604020202020204" pitchFamily="34" charset="0"/>
              </a:rPr>
              <a:t>, is computationally difficult. Likewise, finding the probability of our observed data, </a:t>
            </a:r>
            <a:r>
              <a:rPr lang="en-US" sz="1800" i="1" dirty="0">
                <a:solidFill>
                  <a:srgbClr val="00B0F0"/>
                </a:solidFill>
                <a:effectLst/>
                <a:latin typeface="Arial" panose="020B0604020202020204" pitchFamily="34" charset="0"/>
                <a:ea typeface="Calibri" panose="020F0502020204030204" pitchFamily="34" charset="0"/>
                <a:cs typeface="Arial" panose="020B0604020202020204" pitchFamily="34" charset="0"/>
              </a:rPr>
              <a:t>p(</a:t>
            </a:r>
            <a:r>
              <a:rPr lang="en-US" sz="1800" b="1" i="1" dirty="0">
                <a:solidFill>
                  <a:srgbClr val="00B0F0"/>
                </a:solidFill>
                <a:effectLst/>
                <a:latin typeface="Arial" panose="020B0604020202020204" pitchFamily="34" charset="0"/>
                <a:ea typeface="Calibri" panose="020F0502020204030204" pitchFamily="34" charset="0"/>
                <a:cs typeface="Arial" panose="020B0604020202020204" pitchFamily="34" charset="0"/>
              </a:rPr>
              <a:t>x</a:t>
            </a:r>
            <a:r>
              <a:rPr lang="en-US" sz="1800" b="1" i="1" baseline="-25000" dirty="0">
                <a:solidFill>
                  <a:srgbClr val="00B0F0"/>
                </a:solidFill>
                <a:effectLst/>
                <a:latin typeface="Arial" panose="020B0604020202020204" pitchFamily="34" charset="0"/>
                <a:ea typeface="Calibri" panose="020F0502020204030204" pitchFamily="34" charset="0"/>
                <a:cs typeface="Arial" panose="020B0604020202020204" pitchFamily="34" charset="0"/>
              </a:rPr>
              <a:t>0</a:t>
            </a:r>
            <a:r>
              <a:rPr lang="en-US" sz="1800" i="1" dirty="0">
                <a:solidFill>
                  <a:srgbClr val="00B0F0"/>
                </a:solidFill>
                <a:effectLst/>
                <a:latin typeface="Arial" panose="020B0604020202020204" pitchFamily="34" charset="0"/>
                <a:ea typeface="Arial Unicode MS"/>
                <a:cs typeface="Arial" panose="020B0604020202020204" pitchFamily="34" charset="0"/>
              </a:rPr>
              <a:t>)</a:t>
            </a:r>
            <a:r>
              <a:rPr lang="en-US" sz="1800" dirty="0">
                <a:effectLst/>
                <a:latin typeface="Arial" panose="020B0604020202020204" pitchFamily="34" charset="0"/>
                <a:ea typeface="Arial Unicode MS"/>
                <a:cs typeface="Arial" panose="020B0604020202020204" pitchFamily="34" charset="0"/>
              </a:rPr>
              <a:t>, requires knowing all possible measurements that could have. </a:t>
            </a:r>
            <a:endParaRPr lang="en-US" sz="1800" dirty="0">
              <a:latin typeface="Arial" panose="020B0604020202020204" pitchFamily="34" charset="0"/>
              <a:ea typeface="Arial Unicode MS"/>
              <a:cs typeface="Arial" panose="020B0604020202020204" pitchFamily="34" charset="0"/>
            </a:endParaRPr>
          </a:p>
          <a:p>
            <a:pPr marL="0" marR="0" indent="182880" algn="just">
              <a:lnSpc>
                <a:spcPct val="170000"/>
              </a:lnSpc>
              <a:spcBef>
                <a:spcPts val="0"/>
              </a:spcBef>
              <a:spcAft>
                <a:spcPts val="400"/>
              </a:spcAft>
            </a:pPr>
            <a:endParaRPr lang="en-US" sz="1800" dirty="0"/>
          </a:p>
        </p:txBody>
      </p:sp>
      <p:sp>
        <p:nvSpPr>
          <p:cNvPr id="2" name="Slide Number Placeholder 1">
            <a:extLst>
              <a:ext uri="{FF2B5EF4-FFF2-40B4-BE49-F238E27FC236}">
                <a16:creationId xmlns:a16="http://schemas.microsoft.com/office/drawing/2014/main" id="{369B2521-AE43-4751-A063-5E2A83E07E60}"/>
              </a:ext>
            </a:extLst>
          </p:cNvPr>
          <p:cNvSpPr>
            <a:spLocks noGrp="1"/>
          </p:cNvSpPr>
          <p:nvPr>
            <p:ph type="sldNum" sz="quarter" idx="12"/>
          </p:nvPr>
        </p:nvSpPr>
        <p:spPr/>
        <p:txBody>
          <a:bodyPr/>
          <a:lstStyle/>
          <a:p>
            <a:fld id="{56881ADC-0AB4-48E0-A8A5-AE0E1631A4B4}" type="slidenum">
              <a:rPr lang="en-US" smtClean="0"/>
              <a:t>5</a:t>
            </a:fld>
            <a:endParaRPr lang="en-US"/>
          </a:p>
        </p:txBody>
      </p:sp>
    </p:spTree>
    <p:extLst>
      <p:ext uri="{BB962C8B-B14F-4D97-AF65-F5344CB8AC3E}">
        <p14:creationId xmlns:p14="http://schemas.microsoft.com/office/powerpoint/2010/main" val="91275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3006E-3631-45FF-B9ED-4F3021339F34}"/>
              </a:ext>
            </a:extLst>
          </p:cNvPr>
          <p:cNvSpPr>
            <a:spLocks noGrp="1"/>
          </p:cNvSpPr>
          <p:nvPr>
            <p:ph idx="1"/>
          </p:nvPr>
        </p:nvSpPr>
        <p:spPr>
          <a:xfrm>
            <a:off x="712075" y="315310"/>
            <a:ext cx="10812517" cy="5990897"/>
          </a:xfrm>
        </p:spPr>
        <p:txBody>
          <a:bodyPr>
            <a:normAutofit fontScale="25000" lnSpcReduction="20000"/>
          </a:bodyPr>
          <a:lstStyle/>
          <a:p>
            <a:pPr marL="0" marR="0" indent="182880" algn="just">
              <a:lnSpc>
                <a:spcPct val="170000"/>
              </a:lnSpc>
              <a:spcBef>
                <a:spcPts val="0"/>
              </a:spcBef>
              <a:spcAft>
                <a:spcPts val="400"/>
              </a:spcAft>
            </a:pPr>
            <a:r>
              <a:rPr lang="en-US" sz="7600" dirty="0">
                <a:effectLst/>
                <a:latin typeface="Arial" panose="020B0604020202020204" pitchFamily="34" charset="0"/>
                <a:ea typeface="Arial Unicode MS"/>
                <a:cs typeface="Arial" panose="020B0604020202020204" pitchFamily="34" charset="0"/>
              </a:rPr>
              <a:t>One way to overcome these problems is to use Approximate Bayesian Computation (ABC, Sisson et al. 2018). This approach does not seek to measure the exact probability of </a:t>
            </a:r>
            <a:r>
              <a:rPr lang="en-US" sz="76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p(</a:t>
            </a:r>
            <a:r>
              <a:rPr lang="en-US" sz="7600" b="1" i="1" dirty="0">
                <a:solidFill>
                  <a:srgbClr val="7030A0"/>
                </a:solidFill>
                <a:effectLst/>
                <a:latin typeface="Arial" panose="020B0604020202020204" pitchFamily="34" charset="0"/>
                <a:ea typeface="Arial Unicode MS"/>
                <a:cs typeface="Arial" panose="020B0604020202020204" pitchFamily="34" charset="0"/>
              </a:rPr>
              <a:t>θ </a:t>
            </a:r>
            <a:r>
              <a:rPr lang="en-US" sz="76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lang="en-US" sz="7600" b="1" i="1" dirty="0">
                <a:solidFill>
                  <a:srgbClr val="7030A0"/>
                </a:solidFill>
                <a:effectLst/>
                <a:latin typeface="Arial" panose="020B0604020202020204" pitchFamily="34" charset="0"/>
                <a:ea typeface="Calibri" panose="020F0502020204030204" pitchFamily="34" charset="0"/>
                <a:cs typeface="Arial" panose="020B0604020202020204" pitchFamily="34" charset="0"/>
              </a:rPr>
              <a:t>x</a:t>
            </a:r>
            <a:r>
              <a:rPr lang="en-US" sz="7600" b="1" i="1" baseline="-25000" dirty="0">
                <a:solidFill>
                  <a:srgbClr val="7030A0"/>
                </a:solidFill>
                <a:effectLst/>
                <a:latin typeface="Arial" panose="020B0604020202020204" pitchFamily="34" charset="0"/>
                <a:ea typeface="Calibri" panose="020F0502020204030204" pitchFamily="34" charset="0"/>
                <a:cs typeface="Arial" panose="020B0604020202020204" pitchFamily="34" charset="0"/>
              </a:rPr>
              <a:t>0</a:t>
            </a:r>
            <a:r>
              <a:rPr lang="en-US" sz="76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a:t>
            </a:r>
            <a:r>
              <a:rPr lang="en-US" sz="7600" dirty="0">
                <a:effectLst/>
                <a:latin typeface="Arial" panose="020B0604020202020204" pitchFamily="34" charset="0"/>
                <a:ea typeface="Calibri" panose="020F0502020204030204" pitchFamily="34" charset="0"/>
                <a:cs typeface="Arial" panose="020B0604020202020204" pitchFamily="34" charset="0"/>
              </a:rPr>
              <a:t>, but instead finds a function that is proportional and approximate to it. This is good enough, since we are only interested in finding the </a:t>
            </a:r>
            <a:r>
              <a:rPr lang="en-US" sz="7600" b="1" i="1" dirty="0">
                <a:effectLst/>
                <a:latin typeface="Arial" panose="020B0604020202020204" pitchFamily="34" charset="0"/>
                <a:ea typeface="Arial Unicode MS"/>
                <a:cs typeface="Arial" panose="020B0604020202020204" pitchFamily="34" charset="0"/>
              </a:rPr>
              <a:t>θ</a:t>
            </a:r>
            <a:r>
              <a:rPr lang="en-US" sz="7600" dirty="0">
                <a:effectLst/>
                <a:latin typeface="Arial" panose="020B0604020202020204" pitchFamily="34" charset="0"/>
                <a:ea typeface="Arial Unicode MS"/>
                <a:cs typeface="Arial" panose="020B0604020202020204" pitchFamily="34" charset="0"/>
              </a:rPr>
              <a:t> that best matches our data, not in knowing its exact probability.</a:t>
            </a:r>
            <a:r>
              <a:rPr lang="en-US" sz="7600" dirty="0">
                <a:effectLst/>
                <a:latin typeface="Arial" panose="020B0604020202020204" pitchFamily="34" charset="0"/>
                <a:ea typeface="Calibri" panose="020F0502020204030204" pitchFamily="34" charset="0"/>
                <a:cs typeface="Arial" panose="020B0604020202020204" pitchFamily="34" charset="0"/>
              </a:rPr>
              <a:t> This means we do not have to calculate </a:t>
            </a:r>
            <a:r>
              <a:rPr lang="en-US" sz="7600" i="1" dirty="0">
                <a:solidFill>
                  <a:srgbClr val="00B0F0"/>
                </a:solidFill>
                <a:effectLst/>
                <a:latin typeface="Arial" panose="020B0604020202020204" pitchFamily="34" charset="0"/>
                <a:ea typeface="Calibri" panose="020F0502020204030204" pitchFamily="34" charset="0"/>
                <a:cs typeface="Arial" panose="020B0604020202020204" pitchFamily="34" charset="0"/>
              </a:rPr>
              <a:t>p(</a:t>
            </a:r>
            <a:r>
              <a:rPr lang="en-US" sz="7600" b="1" i="1" dirty="0">
                <a:solidFill>
                  <a:srgbClr val="00B0F0"/>
                </a:solidFill>
                <a:effectLst/>
                <a:latin typeface="Arial" panose="020B0604020202020204" pitchFamily="34" charset="0"/>
                <a:ea typeface="Calibri" panose="020F0502020204030204" pitchFamily="34" charset="0"/>
                <a:cs typeface="Arial" panose="020B0604020202020204" pitchFamily="34" charset="0"/>
              </a:rPr>
              <a:t>x</a:t>
            </a:r>
            <a:r>
              <a:rPr lang="en-US" sz="7600" b="1" i="1" baseline="-25000" dirty="0">
                <a:solidFill>
                  <a:srgbClr val="00B0F0"/>
                </a:solidFill>
                <a:effectLst/>
                <a:latin typeface="Arial" panose="020B0604020202020204" pitchFamily="34" charset="0"/>
                <a:ea typeface="Calibri" panose="020F0502020204030204" pitchFamily="34" charset="0"/>
                <a:cs typeface="Arial" panose="020B0604020202020204" pitchFamily="34" charset="0"/>
              </a:rPr>
              <a:t>0</a:t>
            </a:r>
            <a:r>
              <a:rPr lang="en-US" sz="7600" dirty="0">
                <a:solidFill>
                  <a:srgbClr val="00B0F0"/>
                </a:solidFill>
                <a:effectLst/>
                <a:latin typeface="Arial" panose="020B0604020202020204" pitchFamily="34" charset="0"/>
                <a:ea typeface="Arial Unicode MS"/>
                <a:cs typeface="Arial" panose="020B0604020202020204" pitchFamily="34" charset="0"/>
              </a:rPr>
              <a:t>)</a:t>
            </a:r>
            <a:r>
              <a:rPr lang="en-US" sz="7600" dirty="0">
                <a:effectLst/>
                <a:latin typeface="Arial" panose="020B0604020202020204" pitchFamily="34" charset="0"/>
                <a:ea typeface="Arial Unicode MS"/>
                <a:cs typeface="Arial" panose="020B0604020202020204" pitchFamily="34" charset="0"/>
              </a:rPr>
              <a:t>, which is just a normalizing factor (CITE), leaving us to solve </a:t>
            </a:r>
            <a:r>
              <a:rPr lang="en-US" sz="76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p(</a:t>
            </a:r>
            <a:r>
              <a:rPr lang="en-US" sz="7600" b="1" i="1" dirty="0">
                <a:solidFill>
                  <a:srgbClr val="7030A0"/>
                </a:solidFill>
                <a:effectLst/>
                <a:latin typeface="Arial" panose="020B0604020202020204" pitchFamily="34" charset="0"/>
                <a:ea typeface="Arial Unicode MS"/>
                <a:cs typeface="Arial" panose="020B0604020202020204" pitchFamily="34" charset="0"/>
              </a:rPr>
              <a:t>θ </a:t>
            </a:r>
            <a:r>
              <a:rPr lang="en-US" sz="76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lang="en-US" sz="7600" b="1" i="1" dirty="0">
                <a:solidFill>
                  <a:srgbClr val="7030A0"/>
                </a:solidFill>
                <a:effectLst/>
                <a:latin typeface="Arial" panose="020B0604020202020204" pitchFamily="34" charset="0"/>
                <a:ea typeface="Calibri" panose="020F0502020204030204" pitchFamily="34" charset="0"/>
                <a:cs typeface="Arial" panose="020B0604020202020204" pitchFamily="34" charset="0"/>
              </a:rPr>
              <a:t>x</a:t>
            </a:r>
            <a:r>
              <a:rPr lang="en-US" sz="7600" b="1" i="1" baseline="-25000" dirty="0">
                <a:solidFill>
                  <a:srgbClr val="7030A0"/>
                </a:solidFill>
                <a:effectLst/>
                <a:latin typeface="Arial" panose="020B0604020202020204" pitchFamily="34" charset="0"/>
                <a:ea typeface="Calibri" panose="020F0502020204030204" pitchFamily="34" charset="0"/>
                <a:cs typeface="Arial" panose="020B0604020202020204" pitchFamily="34" charset="0"/>
              </a:rPr>
              <a:t>0</a:t>
            </a:r>
            <a:r>
              <a:rPr lang="en-US" sz="76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a:t>
            </a:r>
            <a:r>
              <a:rPr lang="en-US" sz="7600" i="1" dirty="0">
                <a:effectLst/>
                <a:latin typeface="Arial" panose="020B0604020202020204" pitchFamily="34" charset="0"/>
                <a:ea typeface="Calibri" panose="020F0502020204030204" pitchFamily="34" charset="0"/>
                <a:cs typeface="Arial" panose="020B0604020202020204" pitchFamily="34" charset="0"/>
              </a:rPr>
              <a:t> </a:t>
            </a:r>
            <a:r>
              <a:rPr lang="en-US" sz="7600" i="1" dirty="0">
                <a:effectLst/>
                <a:latin typeface="Cambria Math" panose="02040503050406030204" pitchFamily="18" charset="0"/>
                <a:ea typeface="Arial Unicode MS"/>
                <a:cs typeface="Cambria Math" panose="02040503050406030204" pitchFamily="18" charset="0"/>
              </a:rPr>
              <a:t>∝</a:t>
            </a:r>
            <a:r>
              <a:rPr lang="en-US" sz="7600" i="1" dirty="0">
                <a:effectLst/>
                <a:latin typeface="Arial" panose="020B0604020202020204" pitchFamily="34" charset="0"/>
                <a:ea typeface="Calibri" panose="020F0502020204030204" pitchFamily="34" charset="0"/>
                <a:cs typeface="Arial" panose="020B0604020202020204" pitchFamily="34" charset="0"/>
              </a:rPr>
              <a:t> </a:t>
            </a:r>
            <a:r>
              <a:rPr lang="en-US" sz="76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p(</a:t>
            </a:r>
            <a:r>
              <a:rPr lang="en-US" sz="7600" b="1" i="1" dirty="0">
                <a:solidFill>
                  <a:srgbClr val="00B050"/>
                </a:solidFill>
                <a:effectLst/>
                <a:latin typeface="Arial" panose="020B0604020202020204" pitchFamily="34" charset="0"/>
                <a:ea typeface="Calibri" panose="020F0502020204030204" pitchFamily="34" charset="0"/>
                <a:cs typeface="Arial" panose="020B0604020202020204" pitchFamily="34" charset="0"/>
              </a:rPr>
              <a:t>x</a:t>
            </a:r>
            <a:r>
              <a:rPr lang="en-US" sz="7600" b="1" i="1" baseline="-25000" dirty="0">
                <a:solidFill>
                  <a:srgbClr val="00B050"/>
                </a:solidFill>
                <a:effectLst/>
                <a:latin typeface="Arial" panose="020B0604020202020204" pitchFamily="34" charset="0"/>
                <a:ea typeface="Calibri" panose="020F0502020204030204" pitchFamily="34" charset="0"/>
                <a:cs typeface="Arial" panose="020B0604020202020204" pitchFamily="34" charset="0"/>
              </a:rPr>
              <a:t>0 </a:t>
            </a:r>
            <a:r>
              <a:rPr lang="en-US" sz="76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 </a:t>
            </a:r>
            <a:r>
              <a:rPr lang="en-US" sz="7600" b="1" i="1" dirty="0">
                <a:solidFill>
                  <a:srgbClr val="00B050"/>
                </a:solidFill>
                <a:effectLst/>
                <a:latin typeface="Arial" panose="020B0604020202020204" pitchFamily="34" charset="0"/>
                <a:ea typeface="Arial Unicode MS"/>
                <a:cs typeface="Arial" panose="020B0604020202020204" pitchFamily="34" charset="0"/>
              </a:rPr>
              <a:t>θ</a:t>
            </a:r>
            <a:r>
              <a:rPr lang="en-US" sz="7600" i="1" dirty="0">
                <a:solidFill>
                  <a:srgbClr val="00B050"/>
                </a:solidFill>
                <a:effectLst/>
                <a:latin typeface="Arial" panose="020B0604020202020204" pitchFamily="34" charset="0"/>
                <a:ea typeface="Calibri" panose="020F0502020204030204" pitchFamily="34" charset="0"/>
                <a:cs typeface="Arial" panose="020B0604020202020204" pitchFamily="34" charset="0"/>
              </a:rPr>
              <a:t>)</a:t>
            </a:r>
            <a:r>
              <a:rPr lang="en-US" sz="76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p(</a:t>
            </a:r>
            <a:r>
              <a:rPr lang="en-US" sz="7600" b="1" i="1" dirty="0">
                <a:solidFill>
                  <a:srgbClr val="FF0000"/>
                </a:solidFill>
                <a:effectLst/>
                <a:latin typeface="Arial" panose="020B0604020202020204" pitchFamily="34" charset="0"/>
                <a:ea typeface="Arial Unicode MS"/>
                <a:cs typeface="Arial" panose="020B0604020202020204" pitchFamily="34" charset="0"/>
              </a:rPr>
              <a:t>θ</a:t>
            </a:r>
            <a:r>
              <a:rPr lang="en-US" sz="7600" i="1" dirty="0">
                <a:solidFill>
                  <a:srgbClr val="FF0000"/>
                </a:solidFill>
                <a:effectLst/>
                <a:latin typeface="Arial" panose="020B0604020202020204" pitchFamily="34" charset="0"/>
                <a:ea typeface="Arial Unicode MS"/>
                <a:cs typeface="Arial" panose="020B0604020202020204" pitchFamily="34" charset="0"/>
              </a:rPr>
              <a:t>)</a:t>
            </a:r>
            <a:r>
              <a:rPr lang="en-US" sz="7600" dirty="0">
                <a:effectLst/>
                <a:latin typeface="Arial" panose="020B0604020202020204" pitchFamily="34" charset="0"/>
                <a:ea typeface="Arial Unicode MS"/>
                <a:cs typeface="Arial" panose="020B0604020202020204" pitchFamily="34" charset="0"/>
              </a:rPr>
              <a:t>. Since </a:t>
            </a:r>
            <a:r>
              <a:rPr lang="en-US" sz="76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p(</a:t>
            </a:r>
            <a:r>
              <a:rPr lang="en-US" sz="7600" b="1" i="1" dirty="0">
                <a:solidFill>
                  <a:srgbClr val="FF0000"/>
                </a:solidFill>
                <a:effectLst/>
                <a:latin typeface="Arial" panose="020B0604020202020204" pitchFamily="34" charset="0"/>
                <a:ea typeface="Arial Unicode MS"/>
                <a:cs typeface="Arial" panose="020B0604020202020204" pitchFamily="34" charset="0"/>
              </a:rPr>
              <a:t>θ</a:t>
            </a:r>
            <a:r>
              <a:rPr lang="en-US" sz="7600" i="1" dirty="0">
                <a:solidFill>
                  <a:srgbClr val="FF0000"/>
                </a:solidFill>
                <a:effectLst/>
                <a:latin typeface="Arial" panose="020B0604020202020204" pitchFamily="34" charset="0"/>
                <a:ea typeface="Arial Unicode MS"/>
                <a:cs typeface="Arial" panose="020B0604020202020204" pitchFamily="34" charset="0"/>
              </a:rPr>
              <a:t>)</a:t>
            </a:r>
            <a:r>
              <a:rPr lang="en-US" sz="7600" dirty="0">
                <a:effectLst/>
                <a:latin typeface="Arial" panose="020B0604020202020204" pitchFamily="34" charset="0"/>
                <a:ea typeface="Arial Unicode MS"/>
                <a:cs typeface="Arial" panose="020B0604020202020204" pitchFamily="34" charset="0"/>
              </a:rPr>
              <a:t> is known from the background literature, the problem is now to find an approximation for the likelihood, </a:t>
            </a:r>
            <a:r>
              <a:rPr lang="en-US" sz="7600" i="1" dirty="0">
                <a:solidFill>
                  <a:srgbClr val="00B050"/>
                </a:solidFill>
                <a:effectLst/>
                <a:latin typeface="Arial" panose="020B0604020202020204" pitchFamily="34" charset="0"/>
                <a:ea typeface="Arial Unicode MS"/>
                <a:cs typeface="Arial" panose="020B0604020202020204" pitchFamily="34" charset="0"/>
              </a:rPr>
              <a:t>p(</a:t>
            </a:r>
            <a:r>
              <a:rPr lang="en-US" sz="7600" b="1" i="1" dirty="0">
                <a:solidFill>
                  <a:srgbClr val="00B050"/>
                </a:solidFill>
                <a:effectLst/>
                <a:latin typeface="Arial" panose="020B0604020202020204" pitchFamily="34" charset="0"/>
                <a:ea typeface="Arial Unicode MS"/>
                <a:cs typeface="Arial" panose="020B0604020202020204" pitchFamily="34" charset="0"/>
              </a:rPr>
              <a:t>x</a:t>
            </a:r>
            <a:r>
              <a:rPr lang="en-US" sz="7600" b="1" i="1" baseline="-25000" dirty="0">
                <a:solidFill>
                  <a:srgbClr val="00B050"/>
                </a:solidFill>
                <a:effectLst/>
                <a:latin typeface="Arial" panose="020B0604020202020204" pitchFamily="34" charset="0"/>
                <a:ea typeface="Arial Unicode MS"/>
                <a:cs typeface="Arial" panose="020B0604020202020204" pitchFamily="34" charset="0"/>
              </a:rPr>
              <a:t>0 </a:t>
            </a:r>
            <a:r>
              <a:rPr lang="en-US" sz="7600" i="1" dirty="0">
                <a:solidFill>
                  <a:srgbClr val="00B050"/>
                </a:solidFill>
                <a:effectLst/>
                <a:latin typeface="Arial" panose="020B0604020202020204" pitchFamily="34" charset="0"/>
                <a:ea typeface="Arial Unicode MS"/>
                <a:cs typeface="Arial" panose="020B0604020202020204" pitchFamily="34" charset="0"/>
              </a:rPr>
              <a:t>| </a:t>
            </a:r>
            <a:r>
              <a:rPr lang="en-US" sz="7600" b="1" i="1" dirty="0">
                <a:solidFill>
                  <a:srgbClr val="00B050"/>
                </a:solidFill>
                <a:effectLst/>
                <a:latin typeface="Arial" panose="020B0604020202020204" pitchFamily="34" charset="0"/>
                <a:ea typeface="Arial Unicode MS"/>
                <a:cs typeface="Arial" panose="020B0604020202020204" pitchFamily="34" charset="0"/>
              </a:rPr>
              <a:t>θ</a:t>
            </a:r>
            <a:r>
              <a:rPr lang="en-US" sz="7600" i="1" dirty="0">
                <a:solidFill>
                  <a:srgbClr val="00B050"/>
                </a:solidFill>
                <a:effectLst/>
                <a:latin typeface="Arial" panose="020B0604020202020204" pitchFamily="34" charset="0"/>
                <a:ea typeface="Arial Unicode MS"/>
                <a:cs typeface="Arial" panose="020B0604020202020204" pitchFamily="34" charset="0"/>
              </a:rPr>
              <a:t>)</a:t>
            </a:r>
            <a:r>
              <a:rPr lang="en-US" sz="7600" dirty="0">
                <a:effectLst/>
                <a:latin typeface="Arial" panose="020B0604020202020204" pitchFamily="34" charset="0"/>
                <a:ea typeface="Arial Unicode MS"/>
                <a:cs typeface="Arial" panose="020B0604020202020204" pitchFamily="34" charset="0"/>
              </a:rPr>
              <a:t>. The original approach was to simulate many models using parameters, </a:t>
            </a:r>
            <a:r>
              <a:rPr lang="en-US" sz="7600" b="1" i="1" dirty="0">
                <a:effectLst/>
                <a:latin typeface="Arial" panose="020B0604020202020204" pitchFamily="34" charset="0"/>
                <a:ea typeface="Arial Unicode MS"/>
                <a:cs typeface="Arial" panose="020B0604020202020204" pitchFamily="34" charset="0"/>
              </a:rPr>
              <a:t>θ</a:t>
            </a:r>
            <a:r>
              <a:rPr lang="en-US" sz="7600" dirty="0">
                <a:effectLst/>
                <a:latin typeface="Arial" panose="020B0604020202020204" pitchFamily="34" charset="0"/>
                <a:ea typeface="Arial Unicode MS"/>
                <a:cs typeface="Arial" panose="020B0604020202020204" pitchFamily="34" charset="0"/>
              </a:rPr>
              <a:t>, drawn from the prior distribution, </a:t>
            </a:r>
            <a:r>
              <a:rPr lang="en-US" sz="76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p(</a:t>
            </a:r>
            <a:r>
              <a:rPr lang="en-US" sz="7600" b="1" i="1" dirty="0">
                <a:solidFill>
                  <a:srgbClr val="FF0000"/>
                </a:solidFill>
                <a:effectLst/>
                <a:latin typeface="Arial" panose="020B0604020202020204" pitchFamily="34" charset="0"/>
                <a:ea typeface="Arial Unicode MS"/>
                <a:cs typeface="Arial" panose="020B0604020202020204" pitchFamily="34" charset="0"/>
              </a:rPr>
              <a:t>θ</a:t>
            </a:r>
            <a:r>
              <a:rPr lang="en-US" sz="7600" i="1" dirty="0">
                <a:solidFill>
                  <a:srgbClr val="FF0000"/>
                </a:solidFill>
                <a:effectLst/>
                <a:latin typeface="Arial" panose="020B0604020202020204" pitchFamily="34" charset="0"/>
                <a:ea typeface="Arial Unicode MS"/>
                <a:cs typeface="Arial" panose="020B0604020202020204" pitchFamily="34" charset="0"/>
              </a:rPr>
              <a:t>)</a:t>
            </a:r>
            <a:r>
              <a:rPr lang="en-US" sz="7600" dirty="0">
                <a:solidFill>
                  <a:srgbClr val="FF0000"/>
                </a:solidFill>
                <a:effectLst/>
                <a:latin typeface="Arial" panose="020B0604020202020204" pitchFamily="34" charset="0"/>
                <a:ea typeface="Arial Unicode MS"/>
                <a:cs typeface="Arial" panose="020B0604020202020204" pitchFamily="34" charset="0"/>
              </a:rPr>
              <a:t> </a:t>
            </a:r>
            <a:r>
              <a:rPr lang="en-US" sz="7600" dirty="0">
                <a:effectLst/>
                <a:latin typeface="Arial" panose="020B0604020202020204" pitchFamily="34" charset="0"/>
                <a:ea typeface="Arial Unicode MS"/>
                <a:cs typeface="Arial" panose="020B0604020202020204" pitchFamily="34" charset="0"/>
              </a:rPr>
              <a:t>(Diggle and Gratton 1984). Models that fall within a certain distance of </a:t>
            </a:r>
            <a:r>
              <a:rPr lang="en-US" sz="7600" b="1" i="1" dirty="0">
                <a:effectLst/>
                <a:latin typeface="Arial" panose="020B0604020202020204" pitchFamily="34" charset="0"/>
                <a:ea typeface="Calibri" panose="020F0502020204030204" pitchFamily="34" charset="0"/>
                <a:cs typeface="Arial" panose="020B0604020202020204" pitchFamily="34" charset="0"/>
              </a:rPr>
              <a:t>x</a:t>
            </a:r>
            <a:r>
              <a:rPr lang="en-US" sz="7600" b="1" i="1" baseline="-25000" dirty="0">
                <a:effectLst/>
                <a:latin typeface="Arial" panose="020B0604020202020204" pitchFamily="34" charset="0"/>
                <a:ea typeface="Calibri" panose="020F0502020204030204" pitchFamily="34" charset="0"/>
                <a:cs typeface="Arial" panose="020B0604020202020204" pitchFamily="34" charset="0"/>
              </a:rPr>
              <a:t>0</a:t>
            </a:r>
            <a:r>
              <a:rPr lang="en-US" sz="7600" dirty="0">
                <a:effectLst/>
                <a:latin typeface="Arial" panose="020B0604020202020204" pitchFamily="34" charset="0"/>
                <a:ea typeface="Calibri" panose="020F0502020204030204" pitchFamily="34" charset="0"/>
                <a:cs typeface="Arial" panose="020B0604020202020204" pitchFamily="34" charset="0"/>
              </a:rPr>
              <a:t> are kept, while those farther away are rejected. However, this approach is very sensitive to the distance threshold; too restrictive and we may never find a match, while too permissive will just reproduce prior assumptions, </a:t>
            </a:r>
            <a:r>
              <a:rPr lang="en-US" sz="76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p(</a:t>
            </a:r>
            <a:r>
              <a:rPr lang="en-US" sz="7600" b="1" i="1" dirty="0">
                <a:solidFill>
                  <a:srgbClr val="FF0000"/>
                </a:solidFill>
                <a:effectLst/>
                <a:latin typeface="Arial" panose="020B0604020202020204" pitchFamily="34" charset="0"/>
                <a:ea typeface="Arial Unicode MS"/>
                <a:cs typeface="Arial" panose="020B0604020202020204" pitchFamily="34" charset="0"/>
              </a:rPr>
              <a:t>θ</a:t>
            </a:r>
            <a:r>
              <a:rPr lang="en-US" sz="7600" i="1" dirty="0">
                <a:solidFill>
                  <a:srgbClr val="FF0000"/>
                </a:solidFill>
                <a:effectLst/>
                <a:latin typeface="Arial" panose="020B0604020202020204" pitchFamily="34" charset="0"/>
                <a:ea typeface="Arial Unicode MS"/>
                <a:cs typeface="Arial" panose="020B0604020202020204" pitchFamily="34" charset="0"/>
              </a:rPr>
              <a:t>) </a:t>
            </a:r>
            <a:r>
              <a:rPr lang="en-US" sz="7600" dirty="0">
                <a:effectLst/>
                <a:latin typeface="Arial" panose="020B0604020202020204" pitchFamily="34" charset="0"/>
                <a:ea typeface="Arial Unicode MS"/>
                <a:cs typeface="Arial" panose="020B0604020202020204" pitchFamily="34" charset="0"/>
              </a:rPr>
              <a:t>(Sisson et al. 2018). To overcome this, one can fit a function that maps observations, </a:t>
            </a:r>
            <a:r>
              <a:rPr lang="en-US" sz="7600" b="1" i="1" dirty="0">
                <a:effectLst/>
                <a:latin typeface="Arial" panose="020B0604020202020204" pitchFamily="34" charset="0"/>
                <a:ea typeface="Calibri" panose="020F0502020204030204" pitchFamily="34" charset="0"/>
                <a:cs typeface="Arial" panose="020B0604020202020204" pitchFamily="34" charset="0"/>
              </a:rPr>
              <a:t>x</a:t>
            </a:r>
            <a:r>
              <a:rPr lang="en-US" sz="7600" dirty="0">
                <a:effectLst/>
                <a:latin typeface="Arial" panose="020B0604020202020204" pitchFamily="34" charset="0"/>
                <a:ea typeface="Arial Unicode MS"/>
                <a:cs typeface="Arial" panose="020B0604020202020204" pitchFamily="34" charset="0"/>
              </a:rPr>
              <a:t>, to their distribution of parameters, </a:t>
            </a:r>
            <a:r>
              <a:rPr lang="en-US" sz="7600" b="1" i="1" dirty="0">
                <a:effectLst/>
                <a:latin typeface="Arial" panose="020B0604020202020204" pitchFamily="34" charset="0"/>
                <a:ea typeface="Arial Unicode MS"/>
                <a:cs typeface="Arial" panose="020B0604020202020204" pitchFamily="34" charset="0"/>
              </a:rPr>
              <a:t>θ</a:t>
            </a:r>
            <a:r>
              <a:rPr lang="en-US" sz="7600" dirty="0">
                <a:effectLst/>
                <a:latin typeface="Arial" panose="020B0604020202020204" pitchFamily="34" charset="0"/>
                <a:ea typeface="Arial Unicode MS"/>
                <a:cs typeface="Arial" panose="020B0604020202020204" pitchFamily="34" charset="0"/>
              </a:rPr>
              <a:t>, which would directly approximate the posterior, </a:t>
            </a:r>
            <a:r>
              <a:rPr lang="en-US" sz="76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p(</a:t>
            </a:r>
            <a:r>
              <a:rPr lang="en-US" sz="7600" b="1" i="1" dirty="0">
                <a:solidFill>
                  <a:srgbClr val="7030A0"/>
                </a:solidFill>
                <a:effectLst/>
                <a:latin typeface="Arial" panose="020B0604020202020204" pitchFamily="34" charset="0"/>
                <a:ea typeface="Arial Unicode MS"/>
                <a:cs typeface="Arial" panose="020B0604020202020204" pitchFamily="34" charset="0"/>
              </a:rPr>
              <a:t>θ </a:t>
            </a:r>
            <a:r>
              <a:rPr lang="en-US" sz="76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lang="en-US" sz="7600" b="1" i="1" dirty="0">
                <a:solidFill>
                  <a:srgbClr val="7030A0"/>
                </a:solidFill>
                <a:effectLst/>
                <a:latin typeface="Arial" panose="020B0604020202020204" pitchFamily="34" charset="0"/>
                <a:ea typeface="Calibri" panose="020F0502020204030204" pitchFamily="34" charset="0"/>
                <a:cs typeface="Arial" panose="020B0604020202020204" pitchFamily="34" charset="0"/>
              </a:rPr>
              <a:t>x</a:t>
            </a:r>
            <a:r>
              <a:rPr lang="en-US" sz="7600" b="1" i="1" baseline="-25000" dirty="0">
                <a:solidFill>
                  <a:srgbClr val="7030A0"/>
                </a:solidFill>
                <a:effectLst/>
                <a:latin typeface="Arial" panose="020B0604020202020204" pitchFamily="34" charset="0"/>
                <a:ea typeface="Calibri" panose="020F0502020204030204" pitchFamily="34" charset="0"/>
                <a:cs typeface="Arial" panose="020B0604020202020204" pitchFamily="34" charset="0"/>
              </a:rPr>
              <a:t>0</a:t>
            </a:r>
            <a:r>
              <a:rPr lang="en-US" sz="76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a:t>
            </a:r>
            <a:r>
              <a:rPr lang="en-US" sz="7600" dirty="0">
                <a:effectLst/>
                <a:latin typeface="Arial" panose="020B0604020202020204" pitchFamily="34" charset="0"/>
                <a:ea typeface="Calibri" panose="020F0502020204030204" pitchFamily="34" charset="0"/>
                <a:cs typeface="Arial" panose="020B0604020202020204" pitchFamily="34" charset="0"/>
              </a:rPr>
              <a:t>, our target</a:t>
            </a:r>
            <a:r>
              <a:rPr lang="en-US" sz="7600" dirty="0">
                <a:effectLst/>
                <a:latin typeface="Arial" panose="020B0604020202020204" pitchFamily="34" charset="0"/>
                <a:ea typeface="Arial Unicode MS"/>
                <a:cs typeface="Arial" panose="020B0604020202020204" pitchFamily="34" charset="0"/>
              </a:rPr>
              <a:t>. With this, we can find the distribution of model parameters that best fit our observations.</a:t>
            </a:r>
            <a:endParaRPr lang="en-US" sz="7600" dirty="0">
              <a:effectLst/>
              <a:latin typeface="Arial" panose="020B0604020202020204" pitchFamily="34" charset="0"/>
              <a:ea typeface="Calibri" panose="020F0502020204030204" pitchFamily="34" charset="0"/>
              <a:cs typeface="Times New Roman (Body CS)"/>
            </a:endParaRPr>
          </a:p>
          <a:p>
            <a:endParaRPr lang="en-US" dirty="0"/>
          </a:p>
        </p:txBody>
      </p:sp>
      <p:sp>
        <p:nvSpPr>
          <p:cNvPr id="2" name="Slide Number Placeholder 1">
            <a:extLst>
              <a:ext uri="{FF2B5EF4-FFF2-40B4-BE49-F238E27FC236}">
                <a16:creationId xmlns:a16="http://schemas.microsoft.com/office/drawing/2014/main" id="{762AB777-A28D-466E-9C0F-E4FDBD412A6F}"/>
              </a:ext>
            </a:extLst>
          </p:cNvPr>
          <p:cNvSpPr>
            <a:spLocks noGrp="1"/>
          </p:cNvSpPr>
          <p:nvPr>
            <p:ph type="sldNum" sz="quarter" idx="12"/>
          </p:nvPr>
        </p:nvSpPr>
        <p:spPr/>
        <p:txBody>
          <a:bodyPr/>
          <a:lstStyle/>
          <a:p>
            <a:fld id="{56881ADC-0AB4-48E0-A8A5-AE0E1631A4B4}" type="slidenum">
              <a:rPr lang="en-US" smtClean="0"/>
              <a:t>6</a:t>
            </a:fld>
            <a:endParaRPr lang="en-US"/>
          </a:p>
        </p:txBody>
      </p:sp>
    </p:spTree>
    <p:extLst>
      <p:ext uri="{BB962C8B-B14F-4D97-AF65-F5344CB8AC3E}">
        <p14:creationId xmlns:p14="http://schemas.microsoft.com/office/powerpoint/2010/main" val="187897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3006E-3631-45FF-B9ED-4F3021339F34}"/>
              </a:ext>
            </a:extLst>
          </p:cNvPr>
          <p:cNvSpPr>
            <a:spLocks noGrp="1"/>
          </p:cNvSpPr>
          <p:nvPr>
            <p:ph idx="1"/>
          </p:nvPr>
        </p:nvSpPr>
        <p:spPr>
          <a:xfrm>
            <a:off x="601717" y="390962"/>
            <a:ext cx="11190890" cy="6293617"/>
          </a:xfrm>
        </p:spPr>
        <p:txBody>
          <a:bodyPr>
            <a:normAutofit fontScale="25000" lnSpcReduction="20000"/>
          </a:bodyPr>
          <a:lstStyle/>
          <a:p>
            <a:pPr marL="0" marR="0" indent="182880" algn="just">
              <a:lnSpc>
                <a:spcPct val="170000"/>
              </a:lnSpc>
              <a:spcBef>
                <a:spcPts val="0"/>
              </a:spcBef>
              <a:spcAft>
                <a:spcPts val="400"/>
              </a:spcAft>
            </a:pPr>
            <a:r>
              <a:rPr lang="en-US" sz="7200" dirty="0">
                <a:effectLst/>
                <a:latin typeface="Arial" panose="020B0604020202020204" pitchFamily="34" charset="0"/>
                <a:ea typeface="Arial Unicode MS"/>
                <a:cs typeface="Arial" panose="020B0604020202020204" pitchFamily="34" charset="0"/>
              </a:rPr>
              <a:t>Advances in this fitting have been made recently using Mixture Density Networks (MDNs, Bishop 1994). These are neural networks that take a set of features as inputs, and map them on to a set of outputs that specify the shape of a probability distribution, in our case </a:t>
            </a:r>
            <a:r>
              <a:rPr lang="en-US" sz="72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p(</a:t>
            </a:r>
            <a:r>
              <a:rPr lang="en-US" sz="7200" b="1" i="1" dirty="0">
                <a:solidFill>
                  <a:srgbClr val="7030A0"/>
                </a:solidFill>
                <a:effectLst/>
                <a:latin typeface="Arial" panose="020B0604020202020204" pitchFamily="34" charset="0"/>
                <a:ea typeface="Arial Unicode MS"/>
                <a:cs typeface="Arial" panose="020B0604020202020204" pitchFamily="34" charset="0"/>
              </a:rPr>
              <a:t>θ </a:t>
            </a:r>
            <a:r>
              <a:rPr lang="en-US" sz="72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lang="en-US" sz="7200" b="1" i="1" dirty="0">
                <a:solidFill>
                  <a:srgbClr val="7030A0"/>
                </a:solidFill>
                <a:effectLst/>
                <a:latin typeface="Arial" panose="020B0604020202020204" pitchFamily="34" charset="0"/>
                <a:ea typeface="Calibri" panose="020F0502020204030204" pitchFamily="34" charset="0"/>
                <a:cs typeface="Arial" panose="020B0604020202020204" pitchFamily="34" charset="0"/>
              </a:rPr>
              <a:t>x</a:t>
            </a:r>
            <a:r>
              <a:rPr lang="en-US" sz="72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a:t>
            </a:r>
            <a:r>
              <a:rPr lang="en-US" sz="7200" dirty="0">
                <a:effectLst/>
                <a:latin typeface="Arial" panose="020B0604020202020204" pitchFamily="34" charset="0"/>
                <a:ea typeface="Arial Unicode MS"/>
                <a:cs typeface="Arial" panose="020B0604020202020204" pitchFamily="34" charset="0"/>
              </a:rPr>
              <a:t>. Typically, the probability distribution is created by combining several multivariate gaussians, so the outputs of the network would be their weights, means, and covariance matrices. The training of this network is done in two steps, giving the algorithm the name sequential neural posterior estimation (SNPE, </a:t>
            </a:r>
            <a:r>
              <a:rPr lang="en-US" sz="7200" dirty="0" err="1">
                <a:effectLst/>
                <a:latin typeface="Arial" panose="020B0604020202020204" pitchFamily="34" charset="0"/>
                <a:ea typeface="Arial Unicode MS"/>
                <a:cs typeface="Arial" panose="020B0604020202020204" pitchFamily="34" charset="0"/>
              </a:rPr>
              <a:t>Lueckmann</a:t>
            </a:r>
            <a:r>
              <a:rPr lang="en-US" sz="7200" dirty="0">
                <a:effectLst/>
                <a:latin typeface="Arial" panose="020B0604020202020204" pitchFamily="34" charset="0"/>
                <a:ea typeface="Arial Unicode MS"/>
                <a:cs typeface="Arial" panose="020B0604020202020204" pitchFamily="34" charset="0"/>
              </a:rPr>
              <a:t> et al. 2017; </a:t>
            </a:r>
            <a:r>
              <a:rPr lang="en-US" sz="7200" dirty="0" err="1">
                <a:effectLst/>
                <a:latin typeface="Arial" panose="020B0604020202020204" pitchFamily="34" charset="0"/>
                <a:ea typeface="Arial Unicode MS"/>
                <a:cs typeface="Arial" panose="020B0604020202020204" pitchFamily="34" charset="0"/>
              </a:rPr>
              <a:t>Papamakarios</a:t>
            </a:r>
            <a:r>
              <a:rPr lang="en-US" sz="7200" dirty="0">
                <a:effectLst/>
                <a:latin typeface="Arial" panose="020B0604020202020204" pitchFamily="34" charset="0"/>
                <a:ea typeface="Arial Unicode MS"/>
                <a:cs typeface="Arial" panose="020B0604020202020204" pitchFamily="34" charset="0"/>
              </a:rPr>
              <a:t> and Murray 2016). The first step draws samples from the prior distribution </a:t>
            </a:r>
            <a:r>
              <a:rPr lang="en-US" sz="72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p(</a:t>
            </a:r>
            <a:r>
              <a:rPr lang="en-US" sz="7200" b="1" i="1" dirty="0">
                <a:solidFill>
                  <a:srgbClr val="FF0000"/>
                </a:solidFill>
                <a:effectLst/>
                <a:latin typeface="Arial" panose="020B0604020202020204" pitchFamily="34" charset="0"/>
                <a:ea typeface="Arial Unicode MS"/>
                <a:cs typeface="Arial" panose="020B0604020202020204" pitchFamily="34" charset="0"/>
              </a:rPr>
              <a:t>θ</a:t>
            </a:r>
            <a:r>
              <a:rPr lang="en-US" sz="7200" i="1" dirty="0">
                <a:solidFill>
                  <a:srgbClr val="FF0000"/>
                </a:solidFill>
                <a:effectLst/>
                <a:latin typeface="Arial" panose="020B0604020202020204" pitchFamily="34" charset="0"/>
                <a:ea typeface="Arial Unicode MS"/>
                <a:cs typeface="Arial" panose="020B0604020202020204" pitchFamily="34" charset="0"/>
              </a:rPr>
              <a:t>)</a:t>
            </a:r>
            <a:r>
              <a:rPr lang="en-US" sz="7200" dirty="0">
                <a:effectLst/>
                <a:latin typeface="Arial" panose="020B0604020202020204" pitchFamily="34" charset="0"/>
                <a:ea typeface="Arial Unicode MS"/>
                <a:cs typeface="Arial" panose="020B0604020202020204" pitchFamily="34" charset="0"/>
              </a:rPr>
              <a:t>, feeds them into the biophysical model, and gets the corresponding model outputs (e.g. voltage traces, summary statistics, </a:t>
            </a:r>
            <a:r>
              <a:rPr lang="en-US" sz="7200" dirty="0" err="1">
                <a:effectLst/>
                <a:latin typeface="Arial" panose="020B0604020202020204" pitchFamily="34" charset="0"/>
                <a:ea typeface="Arial Unicode MS"/>
                <a:cs typeface="Arial" panose="020B0604020202020204" pitchFamily="34" charset="0"/>
              </a:rPr>
              <a:t>etc</a:t>
            </a:r>
            <a:r>
              <a:rPr lang="en-US" sz="7200" dirty="0">
                <a:effectLst/>
                <a:latin typeface="Arial" panose="020B0604020202020204" pitchFamily="34" charset="0"/>
                <a:ea typeface="Arial Unicode MS"/>
                <a:cs typeface="Arial" panose="020B0604020202020204" pitchFamily="34" charset="0"/>
              </a:rPr>
              <a:t>). An MDN is then trained to associate the model output with its corresponding parameters, yielding an approximate posterior distribution </a:t>
            </a:r>
            <a:r>
              <a:rPr lang="en-US" sz="72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p(</a:t>
            </a:r>
            <a:r>
              <a:rPr lang="en-US" sz="7200" b="1" i="1" dirty="0">
                <a:solidFill>
                  <a:srgbClr val="7030A0"/>
                </a:solidFill>
                <a:effectLst/>
                <a:latin typeface="Arial" panose="020B0604020202020204" pitchFamily="34" charset="0"/>
                <a:ea typeface="Arial Unicode MS"/>
                <a:cs typeface="Arial" panose="020B0604020202020204" pitchFamily="34" charset="0"/>
              </a:rPr>
              <a:t>θ </a:t>
            </a:r>
            <a:r>
              <a:rPr lang="en-US" sz="72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lang="en-US" sz="7200" b="1" i="1" dirty="0">
                <a:solidFill>
                  <a:srgbClr val="7030A0"/>
                </a:solidFill>
                <a:effectLst/>
                <a:latin typeface="Arial" panose="020B0604020202020204" pitchFamily="34" charset="0"/>
                <a:ea typeface="Calibri" panose="020F0502020204030204" pitchFamily="34" charset="0"/>
                <a:cs typeface="Arial" panose="020B0604020202020204" pitchFamily="34" charset="0"/>
              </a:rPr>
              <a:t>x</a:t>
            </a:r>
            <a:r>
              <a:rPr lang="en-US" sz="72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a:t>
            </a:r>
            <a:r>
              <a:rPr lang="en-US" sz="7200" dirty="0">
                <a:effectLst/>
                <a:latin typeface="Arial" panose="020B0604020202020204" pitchFamily="34" charset="0"/>
                <a:ea typeface="Arial Unicode MS"/>
                <a:cs typeface="Arial" panose="020B0604020202020204" pitchFamily="34" charset="0"/>
              </a:rPr>
              <a:t>. Now that we have a posterior in the form of the MDN, it is fed the experimentally observed data, </a:t>
            </a:r>
            <a:r>
              <a:rPr lang="en-US" sz="7200" b="1" i="1" dirty="0">
                <a:effectLst/>
                <a:latin typeface="Arial" panose="020B0604020202020204" pitchFamily="34" charset="0"/>
                <a:ea typeface="Arial Unicode MS"/>
                <a:cs typeface="Arial" panose="020B0604020202020204" pitchFamily="34" charset="0"/>
              </a:rPr>
              <a:t>x</a:t>
            </a:r>
            <a:r>
              <a:rPr lang="en-US" sz="7200" b="1" i="1" baseline="-25000" dirty="0">
                <a:effectLst/>
                <a:latin typeface="Arial" panose="020B0604020202020204" pitchFamily="34" charset="0"/>
                <a:ea typeface="Arial Unicode MS"/>
                <a:cs typeface="Arial" panose="020B0604020202020204" pitchFamily="34" charset="0"/>
              </a:rPr>
              <a:t>0</a:t>
            </a:r>
            <a:r>
              <a:rPr lang="en-US" sz="7200" dirty="0">
                <a:effectLst/>
                <a:latin typeface="Arial" panose="020B0604020202020204" pitchFamily="34" charset="0"/>
                <a:ea typeface="Arial Unicode MS"/>
                <a:cs typeface="Arial" panose="020B0604020202020204" pitchFamily="34" charset="0"/>
              </a:rPr>
              <a:t>, and the posterior for the experimental data is returned, </a:t>
            </a:r>
            <a:r>
              <a:rPr lang="en-US" sz="72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p(</a:t>
            </a:r>
            <a:r>
              <a:rPr lang="en-US" sz="7200" b="1" i="1" dirty="0">
                <a:solidFill>
                  <a:srgbClr val="7030A0"/>
                </a:solidFill>
                <a:effectLst/>
                <a:latin typeface="Arial" panose="020B0604020202020204" pitchFamily="34" charset="0"/>
                <a:ea typeface="Arial Unicode MS"/>
                <a:cs typeface="Arial" panose="020B0604020202020204" pitchFamily="34" charset="0"/>
              </a:rPr>
              <a:t>θ </a:t>
            </a:r>
            <a:r>
              <a:rPr lang="en-US" sz="72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lang="en-US" sz="7200" b="1" i="1" dirty="0">
                <a:solidFill>
                  <a:srgbClr val="7030A0"/>
                </a:solidFill>
                <a:effectLst/>
                <a:latin typeface="Arial" panose="020B0604020202020204" pitchFamily="34" charset="0"/>
                <a:ea typeface="Calibri" panose="020F0502020204030204" pitchFamily="34" charset="0"/>
                <a:cs typeface="Arial" panose="020B0604020202020204" pitchFamily="34" charset="0"/>
              </a:rPr>
              <a:t>x</a:t>
            </a:r>
            <a:r>
              <a:rPr lang="en-US" sz="7200" b="1" i="1" baseline="-25000" dirty="0">
                <a:solidFill>
                  <a:srgbClr val="7030A0"/>
                </a:solidFill>
                <a:effectLst/>
                <a:latin typeface="Arial" panose="020B0604020202020204" pitchFamily="34" charset="0"/>
                <a:ea typeface="Calibri" panose="020F0502020204030204" pitchFamily="34" charset="0"/>
                <a:cs typeface="Arial" panose="020B0604020202020204" pitchFamily="34" charset="0"/>
              </a:rPr>
              <a:t>0</a:t>
            </a:r>
            <a:r>
              <a:rPr lang="en-US" sz="7200" i="1" dirty="0">
                <a:solidFill>
                  <a:srgbClr val="7030A0"/>
                </a:solidFill>
                <a:effectLst/>
                <a:latin typeface="Arial" panose="020B0604020202020204" pitchFamily="34" charset="0"/>
                <a:ea typeface="Calibri" panose="020F0502020204030204" pitchFamily="34" charset="0"/>
                <a:cs typeface="Arial" panose="020B0604020202020204" pitchFamily="34" charset="0"/>
              </a:rPr>
              <a:t>)</a:t>
            </a:r>
            <a:r>
              <a:rPr lang="en-US" sz="7200" dirty="0">
                <a:effectLst/>
                <a:latin typeface="Arial" panose="020B0604020202020204" pitchFamily="34" charset="0"/>
                <a:ea typeface="Calibri" panose="020F0502020204030204" pitchFamily="34" charset="0"/>
                <a:cs typeface="Arial" panose="020B0604020202020204" pitchFamily="34" charset="0"/>
              </a:rPr>
              <a:t>. The next step uses this posterior as the new prior, called a proposal prior, </a:t>
            </a:r>
            <a:r>
              <a:rPr lang="en-US" sz="72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p</a:t>
            </a:r>
            <a:r>
              <a:rPr lang="en-US" sz="7200" i="1" baseline="-25000" dirty="0">
                <a:solidFill>
                  <a:srgbClr val="FF0000"/>
                </a:solidFill>
                <a:effectLst/>
                <a:latin typeface="Arial" panose="020B0604020202020204" pitchFamily="34" charset="0"/>
                <a:ea typeface="Calibri" panose="020F0502020204030204" pitchFamily="34" charset="0"/>
                <a:cs typeface="Arial" panose="020B0604020202020204" pitchFamily="34" charset="0"/>
              </a:rPr>
              <a:t>r</a:t>
            </a:r>
            <a:r>
              <a:rPr lang="en-US" sz="72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a:t>
            </a:r>
            <a:r>
              <a:rPr lang="en-US" sz="7200" b="1" i="1" dirty="0">
                <a:solidFill>
                  <a:srgbClr val="FF0000"/>
                </a:solidFill>
                <a:effectLst/>
                <a:latin typeface="Arial" panose="020B0604020202020204" pitchFamily="34" charset="0"/>
                <a:ea typeface="Arial Unicode MS"/>
                <a:cs typeface="Arial" panose="020B0604020202020204" pitchFamily="34" charset="0"/>
              </a:rPr>
              <a:t>θ</a:t>
            </a:r>
            <a:r>
              <a:rPr lang="en-US" sz="7200" i="1" dirty="0">
                <a:solidFill>
                  <a:srgbClr val="FF0000"/>
                </a:solidFill>
                <a:effectLst/>
                <a:latin typeface="Arial" panose="020B0604020202020204" pitchFamily="34" charset="0"/>
                <a:ea typeface="Arial Unicode MS"/>
                <a:cs typeface="Arial" panose="020B0604020202020204" pitchFamily="34" charset="0"/>
              </a:rPr>
              <a:t>)</a:t>
            </a:r>
            <a:r>
              <a:rPr lang="en-US" sz="7200" dirty="0">
                <a:effectLst/>
                <a:latin typeface="Arial" panose="020B0604020202020204" pitchFamily="34" charset="0"/>
                <a:ea typeface="Arial Unicode MS"/>
                <a:cs typeface="Arial" panose="020B0604020202020204" pitchFamily="34" charset="0"/>
              </a:rPr>
              <a:t>, and the process is rerun. This is done for several cycles until convergence.</a:t>
            </a:r>
            <a:endParaRPr lang="en-US" sz="7200" dirty="0">
              <a:effectLst/>
              <a:latin typeface="Arial" panose="020B0604020202020204" pitchFamily="34" charset="0"/>
              <a:ea typeface="Calibri" panose="020F0502020204030204" pitchFamily="34" charset="0"/>
              <a:cs typeface="Times New Roman (Body CS)"/>
            </a:endParaRPr>
          </a:p>
        </p:txBody>
      </p:sp>
      <p:sp>
        <p:nvSpPr>
          <p:cNvPr id="2" name="Slide Number Placeholder 1">
            <a:extLst>
              <a:ext uri="{FF2B5EF4-FFF2-40B4-BE49-F238E27FC236}">
                <a16:creationId xmlns:a16="http://schemas.microsoft.com/office/drawing/2014/main" id="{2F46BFA4-2A51-4B77-A72C-6DBD0380EB06}"/>
              </a:ext>
            </a:extLst>
          </p:cNvPr>
          <p:cNvSpPr>
            <a:spLocks noGrp="1"/>
          </p:cNvSpPr>
          <p:nvPr>
            <p:ph type="sldNum" sz="quarter" idx="12"/>
          </p:nvPr>
        </p:nvSpPr>
        <p:spPr/>
        <p:txBody>
          <a:bodyPr/>
          <a:lstStyle/>
          <a:p>
            <a:fld id="{56881ADC-0AB4-48E0-A8A5-AE0E1631A4B4}" type="slidenum">
              <a:rPr lang="en-US" smtClean="0"/>
              <a:t>7</a:t>
            </a:fld>
            <a:endParaRPr lang="en-US"/>
          </a:p>
        </p:txBody>
      </p:sp>
    </p:spTree>
    <p:extLst>
      <p:ext uri="{BB962C8B-B14F-4D97-AF65-F5344CB8AC3E}">
        <p14:creationId xmlns:p14="http://schemas.microsoft.com/office/powerpoint/2010/main" val="50926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3006E-3631-45FF-B9ED-4F3021339F34}"/>
              </a:ext>
            </a:extLst>
          </p:cNvPr>
          <p:cNvSpPr>
            <a:spLocks noGrp="1"/>
          </p:cNvSpPr>
          <p:nvPr>
            <p:ph idx="1"/>
          </p:nvPr>
        </p:nvSpPr>
        <p:spPr>
          <a:xfrm>
            <a:off x="601717" y="390962"/>
            <a:ext cx="11190890" cy="6293617"/>
          </a:xfrm>
        </p:spPr>
        <p:txBody>
          <a:bodyPr>
            <a:normAutofit/>
          </a:bodyPr>
          <a:lstStyle/>
          <a:p>
            <a:pPr marL="0" marR="0" indent="182880" algn="just">
              <a:lnSpc>
                <a:spcPct val="170000"/>
              </a:lnSpc>
              <a:spcBef>
                <a:spcPts val="0"/>
              </a:spcBef>
              <a:spcAft>
                <a:spcPts val="400"/>
              </a:spcAft>
            </a:pPr>
            <a:r>
              <a:rPr lang="en-US" sz="1900" dirty="0">
                <a:effectLst/>
                <a:latin typeface="Arial" panose="020B0604020202020204" pitchFamily="34" charset="0"/>
                <a:ea typeface="Arial Unicode MS"/>
                <a:cs typeface="Arial" panose="020B0604020202020204" pitchFamily="34" charset="0"/>
              </a:rPr>
              <a:t>SNPE exhibits a remarkable ability to home in on the parameters underlying biophysical phenomena. It can accurately infer the parameters of a Hodgkin-Huxley model based on a limited set of summary statistics, such as </a:t>
            </a:r>
            <a:r>
              <a:rPr lang="en-US" sz="1800" dirty="0">
                <a:effectLst/>
                <a:latin typeface="Arial" panose="020B0604020202020204" pitchFamily="34" charset="0"/>
                <a:ea typeface="Arial Unicode MS"/>
                <a:cs typeface="Arial" panose="020B0604020202020204" pitchFamily="34" charset="0"/>
              </a:rPr>
              <a:t>current-evoked</a:t>
            </a:r>
            <a:r>
              <a:rPr lang="en-US" sz="1900" dirty="0">
                <a:effectLst/>
                <a:latin typeface="Arial" panose="020B0604020202020204" pitchFamily="34" charset="0"/>
                <a:ea typeface="Arial Unicode MS"/>
                <a:cs typeface="Arial" panose="020B0604020202020204" pitchFamily="34" charset="0"/>
              </a:rPr>
              <a:t> spike counts and resting potential (Gonçalves et al. 2019). The MDN is also flexible in how its layers are specified, allowing one to use convolutional (good for spatiotemporal data), gated-recurrent unit (for time series), fully connected (for lists of summary statistics) network layers, or combinations of these, to best capture the mapping between the observed data and underlying biophysical model parameters. </a:t>
            </a:r>
            <a:endParaRPr lang="en-US" sz="1900" dirty="0">
              <a:effectLst/>
              <a:latin typeface="Arial" panose="020B0604020202020204" pitchFamily="34" charset="0"/>
              <a:ea typeface="Calibri" panose="020F0502020204030204" pitchFamily="34" charset="0"/>
              <a:cs typeface="Times New Roman (Body CS)"/>
            </a:endParaRPr>
          </a:p>
        </p:txBody>
      </p:sp>
      <p:sp>
        <p:nvSpPr>
          <p:cNvPr id="2" name="Slide Number Placeholder 1">
            <a:extLst>
              <a:ext uri="{FF2B5EF4-FFF2-40B4-BE49-F238E27FC236}">
                <a16:creationId xmlns:a16="http://schemas.microsoft.com/office/drawing/2014/main" id="{90CBB392-3D19-4BC9-AEAE-FD39A73874DB}"/>
              </a:ext>
            </a:extLst>
          </p:cNvPr>
          <p:cNvSpPr>
            <a:spLocks noGrp="1"/>
          </p:cNvSpPr>
          <p:nvPr>
            <p:ph type="sldNum" sz="quarter" idx="12"/>
          </p:nvPr>
        </p:nvSpPr>
        <p:spPr/>
        <p:txBody>
          <a:bodyPr/>
          <a:lstStyle/>
          <a:p>
            <a:fld id="{56881ADC-0AB4-48E0-A8A5-AE0E1631A4B4}" type="slidenum">
              <a:rPr lang="en-US" smtClean="0"/>
              <a:t>8</a:t>
            </a:fld>
            <a:endParaRPr lang="en-US"/>
          </a:p>
        </p:txBody>
      </p:sp>
    </p:spTree>
    <p:extLst>
      <p:ext uri="{BB962C8B-B14F-4D97-AF65-F5344CB8AC3E}">
        <p14:creationId xmlns:p14="http://schemas.microsoft.com/office/powerpoint/2010/main" val="255525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02ABF4-2589-404F-BC94-B7C07B61B6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4855" y="420414"/>
            <a:ext cx="10528563" cy="6437586"/>
          </a:xfrm>
          <a:prstGeom prst="rect">
            <a:avLst/>
          </a:prstGeom>
          <a:noFill/>
          <a:ln>
            <a:noFill/>
          </a:ln>
        </p:spPr>
      </p:pic>
      <p:sp>
        <p:nvSpPr>
          <p:cNvPr id="4" name="TextBox 3">
            <a:extLst>
              <a:ext uri="{FF2B5EF4-FFF2-40B4-BE49-F238E27FC236}">
                <a16:creationId xmlns:a16="http://schemas.microsoft.com/office/drawing/2014/main" id="{D05DD06E-2841-477B-A3E6-997342530624}"/>
              </a:ext>
            </a:extLst>
          </p:cNvPr>
          <p:cNvSpPr txBox="1"/>
          <p:nvPr/>
        </p:nvSpPr>
        <p:spPr>
          <a:xfrm>
            <a:off x="1564727" y="0"/>
            <a:ext cx="9817976" cy="369332"/>
          </a:xfrm>
          <a:prstGeom prst="rect">
            <a:avLst/>
          </a:prstGeom>
          <a:noFill/>
        </p:spPr>
        <p:txBody>
          <a:bodyPr wrap="square">
            <a:spAutoFit/>
          </a:bodyPr>
          <a:lstStyle/>
          <a:p>
            <a:pPr marL="0" marR="0">
              <a:spcBef>
                <a:spcPts val="0"/>
              </a:spcBef>
              <a:spcAft>
                <a:spcPts val="0"/>
              </a:spcAft>
            </a:pPr>
            <a:r>
              <a:rPr lang="en-US" sz="1800" b="1" u="sng" dirty="0">
                <a:solidFill>
                  <a:srgbClr val="0563C1"/>
                </a:solidFill>
                <a:effectLst/>
                <a:latin typeface="Times New Roman" panose="02020603050405020304" pitchFamily="18" charset="0"/>
                <a:ea typeface="Calibri" panose="020F0502020204030204" pitchFamily="34" charset="0"/>
                <a:hlinkClick r:id="rId3"/>
              </a:rPr>
              <a:t>Training deep neural density estimators to identify mechanistic models of neural dynamics</a:t>
            </a:r>
            <a:endParaRPr lang="en-US" sz="1800" dirty="0">
              <a:effectLst/>
              <a:latin typeface="Times New Roman" panose="02020603050405020304" pitchFamily="18" charset="0"/>
              <a:ea typeface="Calibri" panose="020F0502020204030204" pitchFamily="34" charset="0"/>
            </a:endParaRPr>
          </a:p>
        </p:txBody>
      </p:sp>
      <p:sp>
        <p:nvSpPr>
          <p:cNvPr id="3" name="Slide Number Placeholder 2">
            <a:extLst>
              <a:ext uri="{FF2B5EF4-FFF2-40B4-BE49-F238E27FC236}">
                <a16:creationId xmlns:a16="http://schemas.microsoft.com/office/drawing/2014/main" id="{BBB607F5-E8C8-40DE-9E5E-F0A811883D1C}"/>
              </a:ext>
            </a:extLst>
          </p:cNvPr>
          <p:cNvSpPr>
            <a:spLocks noGrp="1"/>
          </p:cNvSpPr>
          <p:nvPr>
            <p:ph type="sldNum" sz="quarter" idx="12"/>
          </p:nvPr>
        </p:nvSpPr>
        <p:spPr/>
        <p:txBody>
          <a:bodyPr/>
          <a:lstStyle/>
          <a:p>
            <a:fld id="{56881ADC-0AB4-48E0-A8A5-AE0E1631A4B4}" type="slidenum">
              <a:rPr lang="en-US" smtClean="0"/>
              <a:t>9</a:t>
            </a:fld>
            <a:endParaRPr lang="en-US"/>
          </a:p>
        </p:txBody>
      </p:sp>
    </p:spTree>
    <p:extLst>
      <p:ext uri="{BB962C8B-B14F-4D97-AF65-F5344CB8AC3E}">
        <p14:creationId xmlns:p14="http://schemas.microsoft.com/office/powerpoint/2010/main" val="1006153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2303</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Arial</vt:lpstr>
      <vt:lpstr>Calibri</vt:lpstr>
      <vt:lpstr>Calibri Light</vt:lpstr>
      <vt:lpstr>Cambria Math</vt:lpstr>
      <vt:lpstr>CMMIB9</vt:lpstr>
      <vt:lpstr>CMSS9</vt:lpstr>
      <vt:lpstr>CMSSBX10</vt:lpstr>
      <vt:lpstr>CMSSI8</vt:lpstr>
      <vt:lpstr>CMSSI9</vt:lpstr>
      <vt:lpstr>OpenSans</vt:lpstr>
      <vt:lpstr>OpenSans-Italic</vt:lpstr>
      <vt:lpstr>Symbol</vt:lpstr>
      <vt:lpstr>Times New Roman</vt:lpstr>
      <vt:lpstr>Office Theme</vt:lpstr>
      <vt:lpstr>Neuropixel Probe</vt:lpstr>
      <vt:lpstr>PowerPoint Presentation</vt:lpstr>
      <vt:lpstr>Multi-electrode array and position</vt:lpstr>
      <vt:lpstr>Getting started with sbi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case cell for Project – Parameters 1</vt:lpstr>
      <vt:lpstr>Additional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Dopp, Daniel (MU-Student)</dc:creator>
  <cp:lastModifiedBy>Nair, Satish S.</cp:lastModifiedBy>
  <cp:revision>23</cp:revision>
  <dcterms:created xsi:type="dcterms:W3CDTF">2020-11-10T02:56:36Z</dcterms:created>
  <dcterms:modified xsi:type="dcterms:W3CDTF">2020-12-08T00:04:26Z</dcterms:modified>
</cp:coreProperties>
</file>