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74" r:id="rId11"/>
    <p:sldId id="262" r:id="rId12"/>
  </p:sldIdLst>
  <p:sldSz cx="12192000" cy="6858000"/>
  <p:notesSz cx="6858000" cy="9144000"/>
  <p:embeddedFontLst>
    <p:embeddedFont>
      <p:font typeface="Poppins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A2A95D-1CFF-4562-BDAA-D760FE4BBCE4}" v="2" dt="2024-08-05T10:43:12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bh Singh" userId="e834e77731968378" providerId="LiveId" clId="{82A2A95D-1CFF-4562-BDAA-D760FE4BBCE4}"/>
    <pc:docChg chg="custSel modSld sldOrd">
      <pc:chgData name="Saurabh Singh" userId="e834e77731968378" providerId="LiveId" clId="{82A2A95D-1CFF-4562-BDAA-D760FE4BBCE4}" dt="2024-08-05T10:44:59.521" v="41"/>
      <pc:docMkLst>
        <pc:docMk/>
      </pc:docMkLst>
      <pc:sldChg chg="delSp modSp mod">
        <pc:chgData name="Saurabh Singh" userId="e834e77731968378" providerId="LiveId" clId="{82A2A95D-1CFF-4562-BDAA-D760FE4BBCE4}" dt="2024-08-05T10:43:47.442" v="31" actId="478"/>
        <pc:sldMkLst>
          <pc:docMk/>
          <pc:sldMk cId="0" sldId="257"/>
        </pc:sldMkLst>
        <pc:spChg chg="del mod">
          <ac:chgData name="Saurabh Singh" userId="e834e77731968378" providerId="LiveId" clId="{82A2A95D-1CFF-4562-BDAA-D760FE4BBCE4}" dt="2024-08-05T10:43:47.442" v="31" actId="478"/>
          <ac:spMkLst>
            <pc:docMk/>
            <pc:sldMk cId="0" sldId="257"/>
            <ac:spMk id="198" creationId="{00000000-0000-0000-0000-000000000000}"/>
          </ac:spMkLst>
        </pc:spChg>
      </pc:sldChg>
      <pc:sldChg chg="delSp modSp mod">
        <pc:chgData name="Saurabh Singh" userId="e834e77731968378" providerId="LiveId" clId="{82A2A95D-1CFF-4562-BDAA-D760FE4BBCE4}" dt="2024-08-05T10:44:51.572" v="39" actId="478"/>
        <pc:sldMkLst>
          <pc:docMk/>
          <pc:sldMk cId="0" sldId="258"/>
        </pc:sldMkLst>
        <pc:spChg chg="del mod">
          <ac:chgData name="Saurabh Singh" userId="e834e77731968378" providerId="LiveId" clId="{82A2A95D-1CFF-4562-BDAA-D760FE4BBCE4}" dt="2024-08-05T10:44:51.572" v="39" actId="478"/>
          <ac:spMkLst>
            <pc:docMk/>
            <pc:sldMk cId="0" sldId="258"/>
            <ac:spMk id="10" creationId="{BF41061B-35E6-4A3F-8739-B3C264A50AB6}"/>
          </ac:spMkLst>
        </pc:spChg>
      </pc:sldChg>
      <pc:sldChg chg="delSp modSp mod">
        <pc:chgData name="Saurabh Singh" userId="e834e77731968378" providerId="LiveId" clId="{82A2A95D-1CFF-4562-BDAA-D760FE4BBCE4}" dt="2024-08-05T10:44:00.381" v="33" actId="478"/>
        <pc:sldMkLst>
          <pc:docMk/>
          <pc:sldMk cId="2048552209" sldId="263"/>
        </pc:sldMkLst>
        <pc:spChg chg="del mod">
          <ac:chgData name="Saurabh Singh" userId="e834e77731968378" providerId="LiveId" clId="{82A2A95D-1CFF-4562-BDAA-D760FE4BBCE4}" dt="2024-08-05T10:44:00.381" v="33" actId="478"/>
          <ac:spMkLst>
            <pc:docMk/>
            <pc:sldMk cId="2048552209" sldId="263"/>
            <ac:spMk id="9" creationId="{92860F71-963F-43E3-ACC2-BC92DE9BE3EA}"/>
          </ac:spMkLst>
        </pc:spChg>
      </pc:sldChg>
      <pc:sldChg chg="delSp modSp mod ord">
        <pc:chgData name="Saurabh Singh" userId="e834e77731968378" providerId="LiveId" clId="{82A2A95D-1CFF-4562-BDAA-D760FE4BBCE4}" dt="2024-08-05T10:44:59.521" v="41"/>
        <pc:sldMkLst>
          <pc:docMk/>
          <pc:sldMk cId="2505762259" sldId="264"/>
        </pc:sldMkLst>
        <pc:spChg chg="del mod">
          <ac:chgData name="Saurabh Singh" userId="e834e77731968378" providerId="LiveId" clId="{82A2A95D-1CFF-4562-BDAA-D760FE4BBCE4}" dt="2024-08-05T10:44:05.223" v="34" actId="478"/>
          <ac:spMkLst>
            <pc:docMk/>
            <pc:sldMk cId="2505762259" sldId="264"/>
            <ac:spMk id="11" creationId="{12AAF8FF-1623-43F1-92DB-536510F1FB40}"/>
          </ac:spMkLst>
        </pc:spChg>
      </pc:sldChg>
      <pc:sldChg chg="delSp modSp mod">
        <pc:chgData name="Saurabh Singh" userId="e834e77731968378" providerId="LiveId" clId="{82A2A95D-1CFF-4562-BDAA-D760FE4BBCE4}" dt="2024-08-05T10:44:10.495" v="35" actId="478"/>
        <pc:sldMkLst>
          <pc:docMk/>
          <pc:sldMk cId="3738575015" sldId="265"/>
        </pc:sldMkLst>
        <pc:spChg chg="del mod">
          <ac:chgData name="Saurabh Singh" userId="e834e77731968378" providerId="LiveId" clId="{82A2A95D-1CFF-4562-BDAA-D760FE4BBCE4}" dt="2024-08-05T10:44:10.495" v="35" actId="478"/>
          <ac:spMkLst>
            <pc:docMk/>
            <pc:sldMk cId="3738575015" sldId="265"/>
            <ac:spMk id="12" creationId="{89544044-31CF-4F7F-BD8C-9EBCBCB72D8C}"/>
          </ac:spMkLst>
        </pc:spChg>
      </pc:sldChg>
      <pc:sldChg chg="delSp modSp mod">
        <pc:chgData name="Saurabh Singh" userId="e834e77731968378" providerId="LiveId" clId="{82A2A95D-1CFF-4562-BDAA-D760FE4BBCE4}" dt="2024-08-05T10:44:19.632" v="36" actId="478"/>
        <pc:sldMkLst>
          <pc:docMk/>
          <pc:sldMk cId="343952570" sldId="266"/>
        </pc:sldMkLst>
        <pc:spChg chg="del mod">
          <ac:chgData name="Saurabh Singh" userId="e834e77731968378" providerId="LiveId" clId="{82A2A95D-1CFF-4562-BDAA-D760FE4BBCE4}" dt="2024-08-05T10:44:19.632" v="36" actId="478"/>
          <ac:spMkLst>
            <pc:docMk/>
            <pc:sldMk cId="343952570" sldId="266"/>
            <ac:spMk id="18" creationId="{77359BC8-CB2C-4FD9-8497-F2A8AD68A120}"/>
          </ac:spMkLst>
        </pc:spChg>
      </pc:sldChg>
      <pc:sldChg chg="delSp modSp mod">
        <pc:chgData name="Saurabh Singh" userId="e834e77731968378" providerId="LiveId" clId="{82A2A95D-1CFF-4562-BDAA-D760FE4BBCE4}" dt="2024-08-05T10:44:36.906" v="38" actId="478"/>
        <pc:sldMkLst>
          <pc:docMk/>
          <pc:sldMk cId="947291506" sldId="267"/>
        </pc:sldMkLst>
        <pc:spChg chg="del mod">
          <ac:chgData name="Saurabh Singh" userId="e834e77731968378" providerId="LiveId" clId="{82A2A95D-1CFF-4562-BDAA-D760FE4BBCE4}" dt="2024-08-05T10:44:36.906" v="38" actId="478"/>
          <ac:spMkLst>
            <pc:docMk/>
            <pc:sldMk cId="947291506" sldId="267"/>
            <ac:spMk id="12" creationId="{8654C06F-4F4D-44EF-A15E-65758C379ACD}"/>
          </ac:spMkLst>
        </pc:spChg>
      </pc:sldChg>
      <pc:sldChg chg="addSp delSp modSp mod">
        <pc:chgData name="Saurabh Singh" userId="e834e77731968378" providerId="LiveId" clId="{82A2A95D-1CFF-4562-BDAA-D760FE4BBCE4}" dt="2024-08-05T10:43:36.392" v="30"/>
        <pc:sldMkLst>
          <pc:docMk/>
          <pc:sldMk cId="1611712521" sldId="268"/>
        </pc:sldMkLst>
        <pc:spChg chg="add del mod">
          <ac:chgData name="Saurabh Singh" userId="e834e77731968378" providerId="LiveId" clId="{82A2A95D-1CFF-4562-BDAA-D760FE4BBCE4}" dt="2024-08-05T10:43:36.392" v="30"/>
          <ac:spMkLst>
            <pc:docMk/>
            <pc:sldMk cId="1611712521" sldId="268"/>
            <ac:spMk id="2" creationId="{5159A154-5291-C8FC-BC9C-4B7FC3300232}"/>
          </ac:spMkLst>
        </pc:spChg>
        <pc:spChg chg="add del mod">
          <ac:chgData name="Saurabh Singh" userId="e834e77731968378" providerId="LiveId" clId="{82A2A95D-1CFF-4562-BDAA-D760FE4BBCE4}" dt="2024-08-05T10:43:36.385" v="28" actId="478"/>
          <ac:spMkLst>
            <pc:docMk/>
            <pc:sldMk cId="1611712521" sldId="268"/>
            <ac:spMk id="4" creationId="{01E368EF-F352-F9A7-52F7-8E16848C58CF}"/>
          </ac:spMkLst>
        </pc:spChg>
        <pc:spChg chg="del">
          <ac:chgData name="Saurabh Singh" userId="e834e77731968378" providerId="LiveId" clId="{82A2A95D-1CFF-4562-BDAA-D760FE4BBCE4}" dt="2024-08-05T10:37:42.218" v="1" actId="478"/>
          <ac:spMkLst>
            <pc:docMk/>
            <pc:sldMk cId="1611712521" sldId="268"/>
            <ac:spMk id="12" creationId="{0C7699A8-768B-4601-A1AB-CA5880A65DDC}"/>
          </ac:spMkLst>
        </pc:spChg>
      </pc:sldChg>
      <pc:sldChg chg="delSp modSp mod">
        <pc:chgData name="Saurabh Singh" userId="e834e77731968378" providerId="LiveId" clId="{82A2A95D-1CFF-4562-BDAA-D760FE4BBCE4}" dt="2024-08-05T10:44:25.570" v="37" actId="478"/>
        <pc:sldMkLst>
          <pc:docMk/>
          <pc:sldMk cId="2711287820" sldId="274"/>
        </pc:sldMkLst>
        <pc:spChg chg="del mod">
          <ac:chgData name="Saurabh Singh" userId="e834e77731968378" providerId="LiveId" clId="{82A2A95D-1CFF-4562-BDAA-D760FE4BBCE4}" dt="2024-08-05T10:44:25.570" v="37" actId="478"/>
          <ac:spMkLst>
            <pc:docMk/>
            <pc:sldMk cId="2711287820" sldId="274"/>
            <ac:spMk id="11" creationId="{37AB0D3F-F835-4DFA-90E6-0203144471F8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08.27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550 784,'3'-1,"1"-1,-1 1,0-1,1 0,-1 0,0 0,0-1,0 1,0-1,-1 1,1-1,-1 0,1 0,3-6,0 1,116-166,15-16,-137 189,19-23,-18 23,0 1,-1-1,1 0,0 0,-1 0,1 0,-1 0,1 0,-1 0,1 0,-1 0,0 0,0 0,1 0,-1 0,0 0,0 0,0 0,0 0,0 0,0 0,0-1,-1-1,0 3,0 0,1 0,-1 0,0 0,1 0,-1 0,0 0,0 0,1 0,-1 0,0 0,1 0,-1 0,0 1,1-1,-1 0,0 0,1 1,-1-1,0 1,1-1,-1 0,1 1,-1-1,1 1,-1-1,0 2,-19 18,17-16,-76 94,52-60,-39 38,26-34,22-21,-2 0,-1-2,-34 26,55-44,-1-1,1 1,-1 0,0-1,1 1,-1-1,0 1,1-1,-1 1,0-1,0 1,0-1,1 0,-1 0,0 1,0-1,0 0,0 0,0 0,1 0,-1 0,0 0,0 0,0 0,0 0,0 0,1 0,-1-1,0 1,-1-1,2 0,-1-1,1 1,0-1,0 1,0-1,0 1,0-1,0 1,0-1,1 1,-1-1,0 1,1-1,-1 1,2-2,28-58,-3 22,3 0,39-40,39-51,-84 97,-20 28,-16 21,-2-1,-1-1,0 0,0 0,-36 21,9-4,-207 177,233-196,19-20,22-25,59-65,-29 32,86-80,-65 81,-257 226,-134 127,293-268,-1-1,-26 17,-7 5,40-31,20-21,25-25,263-247,24 22,-240 200,96-87,-157 130,-11 12,-11 11,-269 244,-126 104,311-271,-21 15,8-14,205-201,30-19,253-201,-360 322,-28 23,-37 31,-256 203,256-209,-3 3,0-2,-71 38,87-57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2.059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1 536,'2'-7,"1"1,0-1,0 1,0 0,1 0,0 0,0 0,1 0,-1 1,1 0,6-5,7-9,240-275,-258 294,0 0,0 0,0 0,0 1,0-1,0 0,0 0,0 0,1 0,-1 0,0 0,0 0,0 0,0 0,0 0,0 0,0 0,0 0,0 0,0 0,0 0,0 0,1 0,-1 0,0 0,0 0,0 0,0 0,0 0,0 0,0 0,0 0,0 0,0 0,0 0,1 0,-1 0,0 0,0 0,0 0,0 0,0 0,0 0,0 0,0 0,0 0,0-1,0 1,0 0,0 0,-3 13,-11 16,-11 5,-2-2,-57 53,57-58,17-18,0-1,0 0,-1-1,0 0,-1 0,-12 4,24-11,0 0,0 0,0 0,0 1,0-1,0 0,-1 0,1 0,0 0,0 0,0-1,0 1,0 0,0 0,0 0,0 0,-1 0,1 0,0 0,0 0,0 0,0 0,0 0,0 0,0 0,0 0,0 0,-1 0,1-1,0 1,0 0,0 0,0 0,0 0,0 0,0 0,0 0,0 0,0-1,0 1,0 0,0 0,0 0,0 0,0 0,0 0,0 0,0-1,0 1,0 0,0 0,0 0,0 0,0 0,0 0,0 0,0 0,0-1,1 1,-1 0,0 0,0 0,0 0,0 0,0 0,6-15,11-16,23-23,61-67,-77 95,57-54,-173 143,58-36,13-10,0-1,-32 19,53-35,0 0,0 0,0 0,0-1,0 1,0 0,0 0,0 0,0 0,0 0,0 0,0-1,0 1,0 0,0 0,0 0,0 0,0 0,0-1,0 1,0 0,0 0,0 0,0 0,0 0,-1 0,1-1,0 1,0 0,0 0,0 0,0 0,0 0,0 0,0 0,-1 0,1 0,0 0,0-1,0 1,0 0,0 0,0 0,-1 0,1 0,0 0,0 0,0 0,0 0,0 0,0 0,-1 0,1 0,0 0,0 0,0 0,0 0,0 1,-1-1,1 0,0 0,0 0,0 0,0 0,0 0,0 0,8-19,17-20,21-16,77-72,-119 122,-6 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6.092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394 1048,'3'-8,"-1"0,1 0,0 0,0 0,1 1,0-1,0 1,1 0,0 0,9-8,-1-3,-3 5,1 1,0 1,1 0,13-11,-103 87,54-44,1-1,-2 0,-1-3,-51 28,67-40,6-2,-1-1,1 1,-1-1,0 0,0-1,0 1,1-1,-1 0,-1 0,1 0,0-1,-7 0,12-1,0 0,0 0,0 0,1 0,-1 0,0 1,0-1,0 0,1 0,-1 0,1 0,-1 0,0 1,1-1,-1 0,1 0,0 0,-1 1,1-1,0 1,-1-1,1 0,0 1,1-1,22-23,-22 23,189-155,-144 117,2 1,60-34,-88 62,-26 18,-31 20,-17 6,-99 71,105-70,-1-1,-1-3,-2-3,-1-1,-97 35,149-63,0 1,0 0,0 0,0 0,0 0,0 0,0-1,0 1,0 0,0 0,0 0,0 0,0-1,0 1,0 0,0 0,0 0,0 0,0 0,0-1,0 1,0 0,-1 0,1 0,0 0,0 0,0 0,0-1,0 1,0 0,0 0,-1 0,1 0,0 0,0 0,0 0,0 0,0 0,0 0,-1 0,1-1,0 1,0 0,0 0,0 0,-1 0,1 0,0 0,0 0,0 0,0 0,0 1,-1-1,1 0,0 0,0 0,0 0,17-20,28-21,280-193,-287 207,-2-3,-1-1,36-41,-37 50,-24 22,-18 18,-22 20,-1-1,-73 63,27-27,42-41,-50 35,-16 15,84-71,14-19,20-27,21-6,2 1,1 2,3 2,63-42,-71 52,44-38,124-127,-187 176,0 1,33-21,27-22,144-164,-184 182,-1-2,37-55,-60 82,-12 19,-18 29,-114 134,93-121,-51 50,-29 36,-44 110,148-224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9.175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562 509,'1'-5,"1"-1,0 1,-1 0,2 0,-1 0,1 1,-1-1,1 0,6-6,10-19,-2-7,-5 8,1 0,2 1,1 1,0 0,40-46,-31 37,-22 31,0-1,0 1,1 0,0 1,0-1,8-7,-39 69,-105 169,132-225,0 0,-1 0,1 0,-1-1,1 1,-1 0,1 0,-1 0,0 0,1-1,-1 1,0 0,0 0,1-1,-1 1,0-1,0 1,0-1,0 1,0-1,0 0,-2 1,0-20,14-37,-1 18,1 0,2 1,2 0,30-55,-33 78,-11 20,-16 30,-37 24,36-44,2 0,-20 29,26-32,5-14,8-26,19-44,31-44,-119 228,-53 90,96-174,20-28,0 0,1 1,-1-1,0 0,-1 0,1 1,0-1,0 0,0 0,-1 0,1 0,-1-1,1 1,0 0,-1-1,1 1,-1 0,-2-1,4-1,-1 0,1 0,0 0,-1 0,1 0,0 0,0 0,0 0,0 0,0 0,0 0,0-1,0 1,1 0,-1 0,0 0,0 0,1 0,0-2,10-27,-10 28,17-44,2 0,2 1,2 1,51-71,-26 62,-62 69,1 1,1 1,1-1,-11 26,-10 17,8-20,-2-1,-2-1,-1-2,-2 0,-46 41,-162 164,193-194,-20 22,35-37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2.15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1356,'0'-2,"1"0,-1 0,1 0,0 0,0 0,0 0,0 0,0 1,0-1,0 0,0 1,1-1,-1 1,1-1,-1 1,3-2,33-23,-21 15,49-43,87-94,-68 62,-66 71,0 1,30-19,-27 19,36-29,94-89,101-100,-229 211,50-34,6-6,10-26,-59 56,1 1,1 1,44-29,-49 38,0-1,23-24,-1 2,-30 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4.374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1276,'2'-6,"1"0,-1 0,1 0,0 0,1 1,0-1,-1 1,2 0,-1 0,0 0,1 1,7-6,2-3,186-214,-92 102,160-144,-114 120,-112 106,-12 12,1 0,2 2,42-29,-43 35,39-35,-41 31,39-26,1 3,-50 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0770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518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634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3294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2639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3040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24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17" Type="http://schemas.openxmlformats.org/officeDocument/2006/relationships/image" Target="../media/image2.tmp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15" Type="http://schemas.openxmlformats.org/officeDocument/2006/relationships/customXml" Target="../ink/ink6.xml"/><Relationship Id="rId10" Type="http://schemas.openxmlformats.org/officeDocument/2006/relationships/image" Target="../media/image7.png"/><Relationship Id="rId9" Type="http://schemas.openxmlformats.org/officeDocument/2006/relationships/customXml" Target="../ink/ink3.xml"/><Relationship Id="rId1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427265" y="1383620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/>
              <a:t>Financial Analytics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67490" y="1816764"/>
            <a:ext cx="10114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Balkrishna Industries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Cholaman Investment and Finance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has the Highest Market Capital at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21.37K Crores</a:t>
            </a:r>
            <a:r>
              <a:rPr lang="en-IN" sz="2000" b="1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and</a:t>
            </a:r>
            <a:r>
              <a:rPr lang="en-IN" sz="2000" b="1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20.83K Crores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respectively which is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606.6</a:t>
            </a:r>
            <a:r>
              <a:rPr lang="en-IN" sz="2000" b="1" i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more than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Orient Cement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which has the lowest Market Capital at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3024 Crores.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C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NCC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has the Highest Quarterly Sales at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2780 Crores</a:t>
            </a:r>
            <a:r>
              <a:rPr lang="en-IN" sz="2000" b="1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which is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14531.5 %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more than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Bombay Burmah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which has the lowest Quarterly Sales of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19 Crores.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C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71128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2" name="Google Shape;196;p2">
            <a:extLst>
              <a:ext uri="{FF2B5EF4-FFF2-40B4-BE49-F238E27FC236}">
                <a16:creationId xmlns:a16="http://schemas.microsoft.com/office/drawing/2014/main" id="{F6642C69-A3B9-4894-A3C7-685CE687C767}"/>
              </a:ext>
            </a:extLst>
          </p:cNvPr>
          <p:cNvSpPr txBox="1">
            <a:spLocks/>
          </p:cNvSpPr>
          <p:nvPr/>
        </p:nvSpPr>
        <p:spPr>
          <a:xfrm>
            <a:off x="1167491" y="2811007"/>
            <a:ext cx="9779183" cy="248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Top 10 Companies with highest Market Capital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Top 10 Companies with highest Quarterly Sales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Bottom 10 Companies with lowest Market Capital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Bottom 10 Companies with lowest Quarterly Sales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The Process</a:t>
            </a:r>
            <a:endParaRPr dirty="0"/>
          </a:p>
        </p:txBody>
      </p:sp>
      <p:sp>
        <p:nvSpPr>
          <p:cNvPr id="20" name="Google Shape;196;p2">
            <a:extLst>
              <a:ext uri="{FF2B5EF4-FFF2-40B4-BE49-F238E27FC236}">
                <a16:creationId xmlns:a16="http://schemas.microsoft.com/office/drawing/2014/main" id="{A0808840-1BC7-4625-8B86-5BF9E19ECE45}"/>
              </a:ext>
            </a:extLst>
          </p:cNvPr>
          <p:cNvSpPr txBox="1">
            <a:spLocks/>
          </p:cNvSpPr>
          <p:nvPr/>
        </p:nvSpPr>
        <p:spPr>
          <a:xfrm>
            <a:off x="1167491" y="420376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Collection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924060"/>
            <a:ext cx="9045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Data has been collected in the form of a CSV file named “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financial_data_analysis.csv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”. 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CSV file has the data (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Market capital and Quarterly Sales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) of top 500 companies.</a:t>
            </a:r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04855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Cleaning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721846"/>
            <a:ext cx="9779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Removed the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S. No. 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column as it is not required for analysis.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Some values of the column ‘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Sales Qtr. - Crore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’ are written on the adjacent column. I used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Paste Special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dialogue box and check the ‘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skip blanks’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option to move those values to its original column.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  <a:latin typeface="Poppins"/>
              <a:cs typeface="Poppins"/>
              <a:sym typeface="Poppins"/>
            </a:endParaRPr>
          </a:p>
          <a:p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Then I used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python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to deal with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NaN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values and removed the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outliers.</a:t>
            </a:r>
          </a:p>
        </p:txBody>
      </p:sp>
    </p:spTree>
    <p:extLst>
      <p:ext uri="{BB962C8B-B14F-4D97-AF65-F5344CB8AC3E}">
        <p14:creationId xmlns:p14="http://schemas.microsoft.com/office/powerpoint/2010/main" val="250576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EA6BEF-7079-4E8B-8B72-629F7BD57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603" y="2002973"/>
            <a:ext cx="8225552" cy="45649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95DC49-8647-44DA-AA1F-979A62D3CDD9}"/>
              </a:ext>
            </a:extLst>
          </p:cNvPr>
          <p:cNvSpPr txBox="1"/>
          <p:nvPr/>
        </p:nvSpPr>
        <p:spPr>
          <a:xfrm>
            <a:off x="1167491" y="1558705"/>
            <a:ext cx="90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Balkrishna Inds 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has the highest Market Capital at </a:t>
            </a:r>
            <a:r>
              <a:rPr lang="en-IN" sz="1800" b="1" dirty="0">
                <a:solidFill>
                  <a:schemeClr val="accent6"/>
                </a:solidFill>
                <a:latin typeface="Poppins"/>
                <a:cs typeface="Poppins"/>
                <a:sym typeface="Poppins"/>
              </a:rPr>
              <a:t>21.37K Crores</a:t>
            </a:r>
          </a:p>
        </p:txBody>
      </p:sp>
    </p:spTree>
    <p:extLst>
      <p:ext uri="{BB962C8B-B14F-4D97-AF65-F5344CB8AC3E}">
        <p14:creationId xmlns:p14="http://schemas.microsoft.com/office/powerpoint/2010/main" val="373857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14:cNvPr>
              <p14:cNvContentPartPr/>
              <p14:nvPr/>
            </p14:nvContentPartPr>
            <p14:xfrm>
              <a:off x="11021634" y="5885937"/>
              <a:ext cx="357480" cy="313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67634" y="5778297"/>
                <a:ext cx="4651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14:cNvPr>
              <p14:cNvContentPartPr/>
              <p14:nvPr/>
            </p14:nvContentPartPr>
            <p14:xfrm>
              <a:off x="11001474" y="6091497"/>
              <a:ext cx="119520" cy="193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47834" y="5983857"/>
                <a:ext cx="22716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14:cNvPr>
              <p14:cNvContentPartPr/>
              <p14:nvPr/>
            </p14:nvContentPartPr>
            <p14:xfrm>
              <a:off x="10888794" y="5790897"/>
              <a:ext cx="457200" cy="401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35154" y="5683257"/>
                <a:ext cx="56484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14:cNvPr>
              <p14:cNvContentPartPr/>
              <p14:nvPr/>
            </p14:nvContentPartPr>
            <p14:xfrm>
              <a:off x="11060514" y="5811057"/>
              <a:ext cx="292680" cy="297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06514" y="5703057"/>
                <a:ext cx="40032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14:cNvPr>
              <p14:cNvContentPartPr/>
              <p14:nvPr/>
            </p14:nvContentPartPr>
            <p14:xfrm>
              <a:off x="10856034" y="5738337"/>
              <a:ext cx="556200" cy="488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02394" y="5630337"/>
                <a:ext cx="66384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14:cNvPr>
              <p14:cNvContentPartPr/>
              <p14:nvPr/>
            </p14:nvContentPartPr>
            <p14:xfrm>
              <a:off x="10943514" y="5723577"/>
              <a:ext cx="468720" cy="459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89514" y="5615937"/>
                <a:ext cx="576360" cy="675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17818B5-E542-43F0-B6E4-78F780BE5A8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59214" y="2075543"/>
            <a:ext cx="8827822" cy="44633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08D4702-0137-4ADB-830E-2308BEB0069D}"/>
              </a:ext>
            </a:extLst>
          </p:cNvPr>
          <p:cNvSpPr txBox="1"/>
          <p:nvPr/>
        </p:nvSpPr>
        <p:spPr>
          <a:xfrm>
            <a:off x="1167491" y="1558705"/>
            <a:ext cx="90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NCC 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has the highest Quarterly Sales at </a:t>
            </a:r>
            <a:r>
              <a:rPr lang="en-IN" sz="1800" b="1" dirty="0">
                <a:solidFill>
                  <a:schemeClr val="accent6"/>
                </a:solidFill>
                <a:latin typeface="Poppins"/>
                <a:cs typeface="Poppins"/>
                <a:sym typeface="Poppins"/>
              </a:rPr>
              <a:t>2780 Crores</a:t>
            </a:r>
          </a:p>
        </p:txBody>
      </p:sp>
    </p:spTree>
    <p:extLst>
      <p:ext uri="{BB962C8B-B14F-4D97-AF65-F5344CB8AC3E}">
        <p14:creationId xmlns:p14="http://schemas.microsoft.com/office/powerpoint/2010/main" val="34395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DB10B-E8AC-495A-8D67-9672B6B2A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85" y="2098091"/>
            <a:ext cx="8298545" cy="45859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E75742-F42A-43F5-BEA7-94E476530156}"/>
              </a:ext>
            </a:extLst>
          </p:cNvPr>
          <p:cNvSpPr txBox="1"/>
          <p:nvPr/>
        </p:nvSpPr>
        <p:spPr>
          <a:xfrm>
            <a:off x="1167491" y="1558705"/>
            <a:ext cx="90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Orient Cement 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has the lowest Market Capital at </a:t>
            </a:r>
            <a:r>
              <a:rPr lang="en-IN" sz="1800" b="1" dirty="0">
                <a:solidFill>
                  <a:srgbClr val="C00000"/>
                </a:solidFill>
                <a:latin typeface="Poppins"/>
                <a:cs typeface="Poppins"/>
                <a:sym typeface="Poppins"/>
              </a:rPr>
              <a:t>3024 Crores</a:t>
            </a:r>
          </a:p>
        </p:txBody>
      </p:sp>
    </p:spTree>
    <p:extLst>
      <p:ext uri="{BB962C8B-B14F-4D97-AF65-F5344CB8AC3E}">
        <p14:creationId xmlns:p14="http://schemas.microsoft.com/office/powerpoint/2010/main" val="94729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C9A0AD-595C-483A-BFA4-797E6F87E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536" y="2044879"/>
            <a:ext cx="8567543" cy="44940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B48323-966C-46B3-8F28-951D43823E87}"/>
              </a:ext>
            </a:extLst>
          </p:cNvPr>
          <p:cNvSpPr txBox="1"/>
          <p:nvPr/>
        </p:nvSpPr>
        <p:spPr>
          <a:xfrm>
            <a:off x="1167491" y="1558705"/>
            <a:ext cx="90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Bombay Burmah 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has the lowest Quarterly Sales at </a:t>
            </a:r>
            <a:r>
              <a:rPr lang="en-IN" sz="1800" b="1" dirty="0">
                <a:solidFill>
                  <a:srgbClr val="C00000"/>
                </a:solidFill>
                <a:latin typeface="Poppins"/>
                <a:cs typeface="Poppins"/>
                <a:sym typeface="Poppins"/>
              </a:rPr>
              <a:t>19 Crores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161171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310</Words>
  <Application>Microsoft Office PowerPoint</Application>
  <PresentationFormat>Widescreen</PresentationFormat>
  <Paragraphs>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Poppins</vt:lpstr>
      <vt:lpstr>Office Theme</vt:lpstr>
      <vt:lpstr>Financial Analytics</vt:lpstr>
      <vt:lpstr>Objectives</vt:lpstr>
      <vt:lpstr>The Process</vt:lpstr>
      <vt:lpstr>Data Collection</vt:lpstr>
      <vt:lpstr>Data Cleaning</vt:lpstr>
      <vt:lpstr>Data Analysis</vt:lpstr>
      <vt:lpstr>Data Analysis</vt:lpstr>
      <vt:lpstr>Data Analysis</vt:lpstr>
      <vt:lpstr>Data Analysis</vt:lpstr>
      <vt:lpstr>Insights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</dc:title>
  <dc:creator>NAVEEN SRINIVASAN</dc:creator>
  <cp:lastModifiedBy>Saurabh Singh</cp:lastModifiedBy>
  <cp:revision>61</cp:revision>
  <dcterms:created xsi:type="dcterms:W3CDTF">2022-12-29T06:36:15Z</dcterms:created>
  <dcterms:modified xsi:type="dcterms:W3CDTF">2024-08-05T10:45:00Z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