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7"/>
  </p:notesMasterIdLst>
  <p:sldIdLst>
    <p:sldId id="256" r:id="rId2"/>
    <p:sldId id="257" r:id="rId3"/>
    <p:sldId id="258" r:id="rId4"/>
    <p:sldId id="273" r:id="rId5"/>
    <p:sldId id="274" r:id="rId6"/>
    <p:sldId id="277" r:id="rId7"/>
    <p:sldId id="278" r:id="rId8"/>
    <p:sldId id="269" r:id="rId9"/>
    <p:sldId id="280" r:id="rId10"/>
    <p:sldId id="281" r:id="rId11"/>
    <p:sldId id="282" r:id="rId12"/>
    <p:sldId id="283" r:id="rId13"/>
    <p:sldId id="285" r:id="rId14"/>
    <p:sldId id="286" r:id="rId15"/>
    <p:sldId id="284" r:id="rId16"/>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0B9FE4B-6C08-4C64-B3A8-A535183B481C}">
  <a:tblStyle styleId="{30B9FE4B-6C08-4C64-B3A8-A535183B481C}"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40ABAE8-BB01-455E-AD26-D9F833059353}"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5280" autoAdjust="0"/>
  </p:normalViewPr>
  <p:slideViewPr>
    <p:cSldViewPr snapToGrid="0">
      <p:cViewPr varScale="1">
        <p:scale>
          <a:sx n="96" d="100"/>
          <a:sy n="96" d="100"/>
        </p:scale>
        <p:origin x="-63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198203"/>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0" name="Shape 20"/>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6" name="Shape 2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0" name="Shape 30"/>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1" name="Shape 31"/>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685800" y="3603953"/>
            <a:ext cx="8314800" cy="1417800"/>
          </a:xfrm>
          <a:prstGeom prst="rect">
            <a:avLst/>
          </a:prstGeom>
        </p:spPr>
        <p:txBody>
          <a:bodyPr lIns="91425" tIns="91425" rIns="91425" bIns="91425" anchor="t" anchorCtr="0">
            <a:noAutofit/>
          </a:bodyPr>
          <a:lstStyle/>
          <a:p>
            <a:pPr lvl="0" rtl="0">
              <a:spcBef>
                <a:spcPts val="0"/>
              </a:spcBef>
              <a:buNone/>
            </a:pPr>
            <a:r>
              <a:rPr lang="en-GB" sz="2600" dirty="0"/>
              <a:t>Implementing IaaS and PaaS in Azure</a:t>
            </a:r>
          </a:p>
          <a:p>
            <a:pPr lvl="0" rtl="0">
              <a:spcBef>
                <a:spcPts val="0"/>
              </a:spcBef>
              <a:buNone/>
            </a:pPr>
            <a:r>
              <a:rPr lang="en-GB" sz="1000" i="1" dirty="0">
                <a:solidFill>
                  <a:srgbClr val="351C75"/>
                </a:solidFill>
              </a:rPr>
              <a:t>   </a:t>
            </a:r>
          </a:p>
          <a:p>
            <a:pPr>
              <a:spcBef>
                <a:spcPts val="0"/>
              </a:spcBef>
              <a:buNone/>
            </a:pPr>
            <a:endParaRPr sz="2500" i="1" dirty="0"/>
          </a:p>
        </p:txBody>
      </p:sp>
      <p:sp>
        <p:nvSpPr>
          <p:cNvPr id="35" name="Shape 35"/>
          <p:cNvSpPr txBox="1">
            <a:spLocks noGrp="1"/>
          </p:cNvSpPr>
          <p:nvPr>
            <p:ph type="ctrTitle"/>
          </p:nvPr>
        </p:nvSpPr>
        <p:spPr>
          <a:xfrm>
            <a:off x="685800" y="1867775"/>
            <a:ext cx="8500499" cy="1648800"/>
          </a:xfrm>
          <a:prstGeom prst="rect">
            <a:avLst/>
          </a:prstGeom>
        </p:spPr>
        <p:txBody>
          <a:bodyPr lIns="91425" tIns="91425" rIns="91425" bIns="91425" anchor="b" anchorCtr="0">
            <a:noAutofit/>
          </a:bodyPr>
          <a:lstStyle/>
          <a:p>
            <a:pPr rtl="0">
              <a:spcBef>
                <a:spcPts val="0"/>
              </a:spcBef>
              <a:buNone/>
            </a:pPr>
            <a:endParaRPr dirty="0"/>
          </a:p>
          <a:p>
            <a:pPr rtl="0">
              <a:spcBef>
                <a:spcPts val="0"/>
              </a:spcBef>
              <a:buNone/>
            </a:pPr>
            <a:r>
              <a:rPr lang="en-GB" dirty="0"/>
              <a:t>Case Study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marL="342900" indent="-342900"/>
            <a:r>
              <a:rPr lang="en-IN" sz="3200" dirty="0" smtClean="0"/>
              <a:t>2</a:t>
            </a:r>
            <a:r>
              <a:rPr lang="en-IN" sz="3200" dirty="0" smtClean="0"/>
              <a:t>. </a:t>
            </a:r>
            <a:r>
              <a:rPr lang="en-IN" sz="3200" dirty="0" smtClean="0"/>
              <a:t>Translating to Technical </a:t>
            </a:r>
            <a:r>
              <a:rPr lang="en-IN" sz="3200" dirty="0" smtClean="0"/>
              <a:t>Specification</a:t>
            </a:r>
            <a:endParaRPr lang="en-IN" sz="3200" dirty="0" smtClean="0"/>
          </a:p>
        </p:txBody>
      </p:sp>
      <p:sp>
        <p:nvSpPr>
          <p:cNvPr id="3" name="Text Placeholder 2">
            <a:extLst>
              <a:ext uri="{FF2B5EF4-FFF2-40B4-BE49-F238E27FC236}">
                <a16:creationId xmlns:a16="http://schemas.microsoft.com/office/drawing/2014/main" xmlns="" id="{971F7253-CCD3-4CBC-BB09-2744338EA02A}"/>
              </a:ext>
            </a:extLst>
          </p:cNvPr>
          <p:cNvSpPr>
            <a:spLocks noGrp="1"/>
          </p:cNvSpPr>
          <p:nvPr>
            <p:ph type="body" idx="1"/>
          </p:nvPr>
        </p:nvSpPr>
        <p:spPr>
          <a:xfrm>
            <a:off x="457200" y="1200150"/>
            <a:ext cx="8229600" cy="3725699"/>
          </a:xfrm>
        </p:spPr>
        <p:txBody>
          <a:bodyPr/>
          <a:lstStyle/>
          <a:p>
            <a:pPr marL="342900" indent="-342900"/>
            <a:r>
              <a:rPr lang="en-IN" sz="900" dirty="0" smtClean="0"/>
              <a:t>--SEA region</a:t>
            </a:r>
            <a:endParaRPr lang="en-IN" sz="900" dirty="0" smtClean="0"/>
          </a:p>
          <a:p>
            <a:pPr marL="342900" lvl="3" indent="-342900">
              <a:buFont typeface="+mj-lt"/>
              <a:buAutoNum type="alphaLcParenR"/>
            </a:pPr>
            <a:r>
              <a:rPr lang="en-IN" sz="1050" dirty="0" smtClean="0"/>
              <a:t>2 web servers with 99.95% high availability</a:t>
            </a:r>
          </a:p>
          <a:p>
            <a:pPr marL="342900" lvl="3" indent="-342900">
              <a:buFont typeface="+mj-lt"/>
              <a:buAutoNum type="alphaLcParenR"/>
            </a:pPr>
            <a:r>
              <a:rPr lang="en-IN" sz="1050" dirty="0" smtClean="0"/>
              <a:t>These web services has to be utilised with proper balance with client affinity with Public IP</a:t>
            </a:r>
          </a:p>
          <a:p>
            <a:pPr marL="342900" lvl="3" indent="-342900">
              <a:buFont typeface="+mj-lt"/>
              <a:buAutoNum type="alphaLcParenR"/>
            </a:pPr>
            <a:r>
              <a:rPr lang="en-IN" sz="1050" dirty="0" smtClean="0"/>
              <a:t>Selected web servers should be reachable via RDP from internet</a:t>
            </a:r>
          </a:p>
          <a:p>
            <a:pPr marL="342900" lvl="3" indent="-342900">
              <a:buFont typeface="+mj-lt"/>
              <a:buAutoNum type="alphaLcParenR"/>
            </a:pPr>
            <a:r>
              <a:rPr lang="en-IN" sz="1050" dirty="0" smtClean="0"/>
              <a:t>A jump port should accessible from internet to upload contents to web servers.</a:t>
            </a:r>
          </a:p>
          <a:p>
            <a:pPr marL="342900" lvl="3" indent="-342900">
              <a:buFont typeface="+mj-lt"/>
              <a:buAutoNum type="alphaLcParenR"/>
            </a:pPr>
            <a:r>
              <a:rPr lang="en-IN" sz="1050" dirty="0" smtClean="0"/>
              <a:t>Protect web server traffic restricted to allowed based on </a:t>
            </a:r>
            <a:r>
              <a:rPr lang="en-IN" sz="1050" dirty="0" err="1" smtClean="0"/>
              <a:t>ip</a:t>
            </a:r>
            <a:r>
              <a:rPr lang="en-IN" sz="1050" dirty="0" smtClean="0"/>
              <a:t> addresses which will be updated as warranted</a:t>
            </a:r>
          </a:p>
          <a:p>
            <a:pPr marL="342900" lvl="3" indent="-342900">
              <a:buFont typeface="+mj-lt"/>
              <a:buAutoNum type="alphaLcParenR"/>
            </a:pPr>
            <a:r>
              <a:rPr lang="en-IN" sz="1050" dirty="0" smtClean="0"/>
              <a:t>Enable backup for </a:t>
            </a:r>
            <a:r>
              <a:rPr lang="en-IN" sz="1050" dirty="0" err="1" smtClean="0"/>
              <a:t>WebServers</a:t>
            </a:r>
            <a:endParaRPr lang="en-IN" sz="1050" dirty="0" smtClean="0"/>
          </a:p>
          <a:p>
            <a:pPr marL="342900" lvl="3" indent="-342900">
              <a:buFont typeface="+mj-lt"/>
              <a:buAutoNum type="alphaLcParenR"/>
            </a:pPr>
            <a:r>
              <a:rPr lang="en-IN" sz="1050" dirty="0" smtClean="0"/>
              <a:t>Have alert generated in case of 80% above </a:t>
            </a:r>
            <a:r>
              <a:rPr lang="en-IN" sz="1050" dirty="0" err="1" smtClean="0"/>
              <a:t>cpu</a:t>
            </a:r>
            <a:r>
              <a:rPr lang="en-IN" sz="1050" dirty="0" smtClean="0"/>
              <a:t> usage</a:t>
            </a:r>
          </a:p>
          <a:p>
            <a:pPr marL="342900" indent="-342900">
              <a:buFont typeface="+mj-lt"/>
              <a:buAutoNum type="alphaLcParenR"/>
            </a:pPr>
            <a:endParaRPr lang="en-IN" sz="900" dirty="0" smtClean="0"/>
          </a:p>
          <a:p>
            <a:pPr marL="342900" indent="-342900">
              <a:buFont typeface="+mj-lt"/>
              <a:buAutoNum type="alphaLcParenR"/>
            </a:pPr>
            <a:endParaRPr lang="en-IN" sz="900" dirty="0" smtClean="0"/>
          </a:p>
          <a:p>
            <a:pPr marL="342900" indent="-342900"/>
            <a:r>
              <a:rPr lang="en-IN" sz="900" dirty="0" smtClean="0"/>
              <a:t>--</a:t>
            </a:r>
            <a:r>
              <a:rPr lang="en-IN" sz="900" dirty="0" err="1" smtClean="0"/>
              <a:t>EastUS</a:t>
            </a:r>
            <a:endParaRPr lang="en-IN" sz="900" dirty="0" smtClean="0"/>
          </a:p>
          <a:p>
            <a:pPr marL="342900" lvl="1" indent="-342900">
              <a:buFont typeface="+mj-lt"/>
              <a:buAutoNum type="alphaLcParenR"/>
            </a:pPr>
            <a:r>
              <a:rPr lang="en-IN" sz="1050" dirty="0" err="1" smtClean="0"/>
              <a:t>EastUS</a:t>
            </a:r>
            <a:r>
              <a:rPr lang="en-IN" sz="1050" dirty="0" smtClean="0"/>
              <a:t> server (Server11) should be accessible from internet via public IP</a:t>
            </a:r>
          </a:p>
          <a:p>
            <a:pPr marL="342900" lvl="1" indent="-342900">
              <a:buFont typeface="+mj-lt"/>
              <a:buAutoNum type="alphaLcParenR"/>
            </a:pPr>
            <a:r>
              <a:rPr lang="en-IN" sz="1050" dirty="0" smtClean="0"/>
              <a:t>Establish secure Connection to SEA-EUS Azure sites</a:t>
            </a:r>
          </a:p>
          <a:p>
            <a:pPr marL="342900" lvl="1" indent="-342900">
              <a:buFont typeface="+mj-lt"/>
              <a:buAutoNum type="alphaLcParenR"/>
            </a:pPr>
            <a:r>
              <a:rPr lang="en-IN" sz="1050" dirty="0" smtClean="0"/>
              <a:t>All servers should be reachable with internal </a:t>
            </a:r>
            <a:r>
              <a:rPr lang="en-IN" sz="1050" dirty="0" err="1" smtClean="0"/>
              <a:t>ip</a:t>
            </a:r>
            <a:r>
              <a:rPr lang="en-IN" sz="1050" dirty="0" smtClean="0"/>
              <a:t> addresses</a:t>
            </a:r>
          </a:p>
          <a:p>
            <a:pPr marL="342900" indent="-342900">
              <a:buFont typeface="+mj-lt"/>
              <a:buAutoNum type="alphaLcParenR"/>
            </a:pPr>
            <a:endParaRPr lang="en-IN" sz="900" dirty="0" smtClean="0"/>
          </a:p>
          <a:p>
            <a:pPr marL="342900" indent="-342900">
              <a:buFont typeface="+mj-lt"/>
              <a:buAutoNum type="alphaLcParenR"/>
            </a:pPr>
            <a:endParaRPr lang="en-IN" sz="900" dirty="0" smtClean="0"/>
          </a:p>
          <a:p>
            <a:pPr marL="342900" indent="-342900"/>
            <a:r>
              <a:rPr lang="en-IN" sz="900" dirty="0" smtClean="0"/>
              <a:t>--STORAGE Requirement</a:t>
            </a:r>
          </a:p>
          <a:p>
            <a:pPr marL="342900" indent="-342900">
              <a:buFont typeface="+mj-lt"/>
              <a:buAutoNum type="alphaLcParenR"/>
            </a:pPr>
            <a:r>
              <a:rPr lang="en-IN" sz="900" dirty="0" smtClean="0"/>
              <a:t>EUS based resources should provide data resiliency in case of azure </a:t>
            </a:r>
            <a:r>
              <a:rPr lang="en-IN" sz="900" dirty="0" err="1" smtClean="0"/>
              <a:t>datacentre</a:t>
            </a:r>
            <a:r>
              <a:rPr lang="en-IN" sz="900" dirty="0" smtClean="0"/>
              <a:t> failure. </a:t>
            </a:r>
          </a:p>
          <a:p>
            <a:pPr marL="342900" indent="-342900">
              <a:buFont typeface="+mj-lt"/>
              <a:buAutoNum type="alphaLcParenR"/>
            </a:pPr>
            <a:r>
              <a:rPr lang="en-IN" sz="900" dirty="0" smtClean="0"/>
              <a:t>The storage should be accessible  by applications with secure access. provide access </a:t>
            </a:r>
            <a:r>
              <a:rPr lang="en-IN" sz="900" dirty="0" err="1" smtClean="0"/>
              <a:t>urls</a:t>
            </a:r>
            <a:r>
              <a:rPr lang="en-IN" sz="900" dirty="0" smtClean="0"/>
              <a:t> and keys.</a:t>
            </a:r>
          </a:p>
          <a:p>
            <a:pPr marL="342900" indent="-342900">
              <a:buFont typeface="+mj-lt"/>
              <a:buAutoNum type="alphaLcParenR"/>
            </a:pPr>
            <a:r>
              <a:rPr lang="en-IN" sz="900" dirty="0" smtClean="0"/>
              <a:t>Sales manager should access his resource from windows explorer.</a:t>
            </a:r>
          </a:p>
          <a:p>
            <a:pPr marL="342900" indent="-342900">
              <a:buFont typeface="+mj-lt"/>
              <a:buAutoNum type="alphaLcParenR"/>
            </a:pPr>
            <a:r>
              <a:rPr lang="en-IN" sz="900" dirty="0" smtClean="0"/>
              <a:t>SEA data resources must provide high resiliency in case of even multiple azure data </a:t>
            </a:r>
            <a:r>
              <a:rPr lang="en-IN" sz="900" dirty="0" err="1" smtClean="0"/>
              <a:t>center</a:t>
            </a:r>
            <a:r>
              <a:rPr lang="en-IN" sz="900" dirty="0" smtClean="0"/>
              <a:t> failures</a:t>
            </a:r>
          </a:p>
          <a:p>
            <a:pPr marL="342900" indent="-342900">
              <a:buFont typeface="+mj-lt"/>
              <a:buAutoNum type="alphaLcParenR"/>
            </a:pPr>
            <a:endParaRPr lang="en-IN" sz="900" dirty="0" smtClean="0"/>
          </a:p>
          <a:p>
            <a:pPr marL="342900" indent="-342900"/>
            <a:r>
              <a:rPr lang="en-IN" sz="900" dirty="0" smtClean="0"/>
              <a:t>--Azure resource </a:t>
            </a:r>
          </a:p>
          <a:p>
            <a:pPr marL="342900" indent="-342900">
              <a:buFont typeface="+mj-lt"/>
              <a:buAutoNum type="alphaLcParenR"/>
            </a:pPr>
            <a:r>
              <a:rPr lang="en-IN" sz="900" dirty="0" smtClean="0"/>
              <a:t>Create </a:t>
            </a:r>
            <a:r>
              <a:rPr lang="en-IN" sz="900" dirty="0" err="1" smtClean="0"/>
              <a:t>Vmadmin</a:t>
            </a:r>
            <a:r>
              <a:rPr lang="en-IN" sz="900" dirty="0" smtClean="0"/>
              <a:t> user who can manage all VM in the subscription</a:t>
            </a:r>
          </a:p>
          <a:p>
            <a:pPr marL="342900" indent="-342900">
              <a:buFont typeface="+mj-lt"/>
              <a:buAutoNum type="alphaLcParenR"/>
            </a:pPr>
            <a:r>
              <a:rPr lang="en-IN" sz="900" dirty="0" smtClean="0"/>
              <a:t>Create </a:t>
            </a:r>
            <a:r>
              <a:rPr lang="en-IN" sz="900" dirty="0" err="1" smtClean="0"/>
              <a:t>Backup_admin</a:t>
            </a:r>
            <a:r>
              <a:rPr lang="en-IN" sz="900" dirty="0" smtClean="0"/>
              <a:t> user who can manage backup only in EUS servers in EURG</a:t>
            </a:r>
            <a:endParaRPr lang="en-IN" sz="900" dirty="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marL="342900" indent="-342900"/>
            <a:r>
              <a:rPr lang="en-IN" sz="3200" dirty="0" smtClean="0"/>
              <a:t>3. Implementation</a:t>
            </a:r>
            <a:endParaRPr lang="en-IN" sz="3200" dirty="0" smtClean="0"/>
          </a:p>
        </p:txBody>
      </p:sp>
      <p:sp>
        <p:nvSpPr>
          <p:cNvPr id="4" name="Text Placeholder 3"/>
          <p:cNvSpPr>
            <a:spLocks noGrp="1"/>
          </p:cNvSpPr>
          <p:nvPr>
            <p:ph type="body" idx="1"/>
          </p:nvPr>
        </p:nvSpPr>
        <p:spPr>
          <a:xfrm>
            <a:off x="457200" y="1200150"/>
            <a:ext cx="8229600" cy="2845076"/>
          </a:xfrm>
        </p:spPr>
        <p:txBody>
          <a:bodyPr/>
          <a:lstStyle/>
          <a:p>
            <a:pPr marL="457200" lvl="4" indent="-457200">
              <a:buFont typeface="+mj-lt"/>
              <a:buAutoNum type="alphaLcParenR"/>
            </a:pPr>
            <a:r>
              <a:rPr lang="en-IN" sz="1400" dirty="0" smtClean="0"/>
              <a:t>Creating a Jump server in East US region. This server will also act as (Server11) </a:t>
            </a:r>
          </a:p>
          <a:p>
            <a:pPr marL="457200" lvl="4" indent="-457200">
              <a:buFont typeface="+mj-lt"/>
              <a:buAutoNum type="alphaLcParenR"/>
            </a:pPr>
            <a:r>
              <a:rPr lang="en-IN" sz="1400" dirty="0" smtClean="0"/>
              <a:t>Creating Infrastructure using </a:t>
            </a:r>
            <a:r>
              <a:rPr lang="en-IN" sz="1400" dirty="0" err="1" smtClean="0"/>
              <a:t>Terraform</a:t>
            </a:r>
            <a:endParaRPr lang="en-IN" sz="1400" dirty="0" smtClean="0"/>
          </a:p>
          <a:p>
            <a:pPr marL="457200" lvl="7" indent="-457200">
              <a:buFont typeface="+mj-lt"/>
              <a:buAutoNum type="romanLcPeriod"/>
            </a:pPr>
            <a:r>
              <a:rPr lang="en-IN" sz="1400" dirty="0" smtClean="0"/>
              <a:t>Resource Group</a:t>
            </a:r>
          </a:p>
          <a:p>
            <a:pPr marL="457200" lvl="7" indent="-457200">
              <a:buFont typeface="+mj-lt"/>
              <a:buAutoNum type="romanLcPeriod"/>
            </a:pPr>
            <a:r>
              <a:rPr lang="en-IN" sz="1400" dirty="0" smtClean="0"/>
              <a:t>Availability Set</a:t>
            </a:r>
          </a:p>
          <a:p>
            <a:pPr marL="457200" lvl="7" indent="-457200">
              <a:buFont typeface="+mj-lt"/>
              <a:buAutoNum type="romanLcPeriod"/>
            </a:pPr>
            <a:r>
              <a:rPr lang="en-IN" sz="1400" dirty="0" smtClean="0"/>
              <a:t>Network Security Group</a:t>
            </a:r>
          </a:p>
          <a:p>
            <a:pPr marL="457200" lvl="7" indent="-457200">
              <a:buFont typeface="+mj-lt"/>
              <a:buAutoNum type="romanLcPeriod"/>
            </a:pPr>
            <a:r>
              <a:rPr lang="en-IN" sz="1400" dirty="0" smtClean="0"/>
              <a:t>Rules for Routes</a:t>
            </a:r>
          </a:p>
          <a:p>
            <a:pPr marL="457200" lvl="7" indent="-457200">
              <a:buFont typeface="+mj-lt"/>
              <a:buAutoNum type="romanLcPeriod"/>
            </a:pPr>
            <a:r>
              <a:rPr lang="en-IN" sz="1400" dirty="0" smtClean="0"/>
              <a:t>Virtual Network</a:t>
            </a:r>
          </a:p>
          <a:p>
            <a:pPr marL="457200" lvl="7" indent="-457200">
              <a:buFont typeface="+mj-lt"/>
              <a:buAutoNum type="romanLcPeriod"/>
            </a:pPr>
            <a:r>
              <a:rPr lang="en-IN" sz="1400" dirty="0" smtClean="0"/>
              <a:t>Sub net</a:t>
            </a:r>
          </a:p>
          <a:p>
            <a:pPr marL="457200" lvl="7" indent="-457200">
              <a:buFont typeface="+mj-lt"/>
              <a:buAutoNum type="romanLcPeriod"/>
            </a:pPr>
            <a:r>
              <a:rPr lang="en-IN" sz="1400" dirty="0" smtClean="0"/>
              <a:t>Load Balancer</a:t>
            </a:r>
          </a:p>
          <a:p>
            <a:pPr marL="457200" lvl="7" indent="-457200">
              <a:buFont typeface="+mj-lt"/>
              <a:buAutoNum type="romanLcPeriod"/>
            </a:pPr>
            <a:r>
              <a:rPr lang="en-IN" sz="1400" dirty="0" err="1" smtClean="0"/>
              <a:t>NICs</a:t>
            </a:r>
            <a:endParaRPr lang="en-IN" sz="1400" dirty="0" smtClean="0"/>
          </a:p>
          <a:p>
            <a:pPr marL="457200" lvl="7" indent="-457200">
              <a:buFont typeface="+mj-lt"/>
              <a:buAutoNum type="romanLcPeriod"/>
            </a:pPr>
            <a:r>
              <a:rPr lang="en-IN" sz="1400" dirty="0" err="1" smtClean="0"/>
              <a:t>VMs</a:t>
            </a:r>
            <a:endParaRPr lang="en-IN" sz="1400" dirty="0" smtClean="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marL="342900" indent="-342900"/>
            <a:r>
              <a:rPr lang="en-IN" sz="3200" dirty="0" smtClean="0"/>
              <a:t>Final Design Structure</a:t>
            </a:r>
            <a:endParaRPr lang="en-IN" sz="3200" dirty="0" smtClean="0"/>
          </a:p>
        </p:txBody>
      </p:sp>
      <p:pic>
        <p:nvPicPr>
          <p:cNvPr id="6" name="Picture 5"/>
          <p:cNvPicPr/>
          <p:nvPr/>
        </p:nvPicPr>
        <p:blipFill>
          <a:blip r:embed="rId3"/>
          <a:srcRect/>
          <a:stretch>
            <a:fillRect/>
          </a:stretch>
        </p:blipFill>
        <p:spPr bwMode="auto">
          <a:xfrm>
            <a:off x="986403" y="1259246"/>
            <a:ext cx="7322709" cy="3685472"/>
          </a:xfrm>
          <a:prstGeom prst="rect">
            <a:avLst/>
          </a:prstGeom>
          <a:noFill/>
          <a:ln w="9525">
            <a:noFill/>
            <a:miter lim="800000"/>
            <a:headEnd/>
            <a:tailEnd/>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marL="342900" lvl="4" indent="-342900" algn="l" rtl="0"/>
            <a:r>
              <a:rPr lang="en-IN" sz="3200" dirty="0" smtClean="0"/>
              <a:t>4</a:t>
            </a:r>
            <a:r>
              <a:rPr lang="en-IN" sz="3200" dirty="0" smtClean="0"/>
              <a:t>. </a:t>
            </a:r>
            <a:r>
              <a:rPr lang="en-IN" sz="2000" dirty="0" smtClean="0"/>
              <a:t>Installing Internet Information Services(IIS)  on to each VM using </a:t>
            </a:r>
            <a:r>
              <a:rPr lang="en-IN" sz="2000" dirty="0" err="1" smtClean="0"/>
              <a:t>Ansible</a:t>
            </a:r>
            <a:endParaRPr lang="en-IN" sz="3200" dirty="0" smtClean="0"/>
          </a:p>
        </p:txBody>
      </p:sp>
      <p:sp>
        <p:nvSpPr>
          <p:cNvPr id="4" name="Text Placeholder 3"/>
          <p:cNvSpPr>
            <a:spLocks noGrp="1"/>
          </p:cNvSpPr>
          <p:nvPr>
            <p:ph type="body" idx="1"/>
          </p:nvPr>
        </p:nvSpPr>
        <p:spPr>
          <a:xfrm>
            <a:off x="457200" y="1200150"/>
            <a:ext cx="8229600" cy="1254815"/>
          </a:xfrm>
        </p:spPr>
        <p:txBody>
          <a:bodyPr/>
          <a:lstStyle/>
          <a:p>
            <a:pPr marL="457200" lvl="4" indent="-457200">
              <a:buFont typeface="+mj-lt"/>
              <a:buAutoNum type="alphaLcParenR"/>
            </a:pPr>
            <a:r>
              <a:rPr lang="en-IN" sz="1400" dirty="0" smtClean="0"/>
              <a:t>Installing </a:t>
            </a:r>
            <a:r>
              <a:rPr lang="en-IN" sz="1400" dirty="0" err="1" smtClean="0"/>
              <a:t>Ansible</a:t>
            </a:r>
            <a:r>
              <a:rPr lang="en-IN" sz="1400" dirty="0" smtClean="0"/>
              <a:t> software</a:t>
            </a:r>
            <a:endParaRPr lang="en-IN" sz="1400" dirty="0" smtClean="0"/>
          </a:p>
          <a:p>
            <a:pPr marL="457200" lvl="4" indent="-457200">
              <a:buFont typeface="+mj-lt"/>
              <a:buAutoNum type="alphaLcParenR"/>
            </a:pPr>
            <a:r>
              <a:rPr lang="en-IN" sz="1400" dirty="0" smtClean="0"/>
              <a:t>Creating hosts file</a:t>
            </a:r>
            <a:endParaRPr lang="en-IN" sz="1400" dirty="0" smtClean="0"/>
          </a:p>
          <a:p>
            <a:pPr marL="457200" lvl="4" indent="-457200">
              <a:buFont typeface="+mj-lt"/>
              <a:buAutoNum type="alphaLcParenR"/>
            </a:pPr>
            <a:r>
              <a:rPr lang="en-IN" sz="1400" dirty="0" smtClean="0"/>
              <a:t>Creating </a:t>
            </a:r>
            <a:r>
              <a:rPr lang="en-IN" sz="1400" dirty="0" err="1" smtClean="0"/>
              <a:t>iis.yml</a:t>
            </a:r>
            <a:r>
              <a:rPr lang="en-IN" sz="1400" dirty="0" smtClean="0"/>
              <a:t> file having scripts to be executed on each VM</a:t>
            </a:r>
            <a:endParaRPr lang="en-IN" sz="1400" dirty="0" smtClean="0"/>
          </a:p>
          <a:p>
            <a:pPr marL="457200" lvl="4" indent="-457200">
              <a:buFont typeface="+mj-lt"/>
              <a:buAutoNum type="alphaLcParenR"/>
            </a:pPr>
            <a:r>
              <a:rPr lang="en-IN" sz="1400" dirty="0" smtClean="0"/>
              <a:t>After successful installation, check Load Balancer URL</a:t>
            </a:r>
          </a:p>
          <a:p>
            <a:pPr marL="457200" lvl="4" indent="-457200">
              <a:buFont typeface="+mj-lt"/>
              <a:buAutoNum type="alphaLcParenR"/>
            </a:pPr>
            <a:r>
              <a:rPr lang="en-IN" sz="1400" dirty="0" smtClean="0"/>
              <a:t>http://40.122.47.65/ </a:t>
            </a:r>
          </a:p>
        </p:txBody>
      </p:sp>
      <p:pic>
        <p:nvPicPr>
          <p:cNvPr id="5" name="Picture 4"/>
          <p:cNvPicPr/>
          <p:nvPr/>
        </p:nvPicPr>
        <p:blipFill>
          <a:blip r:embed="rId3"/>
          <a:srcRect/>
          <a:stretch>
            <a:fillRect/>
          </a:stretch>
        </p:blipFill>
        <p:spPr bwMode="auto">
          <a:xfrm>
            <a:off x="3508513" y="2345635"/>
            <a:ext cx="5387009" cy="2591987"/>
          </a:xfrm>
          <a:prstGeom prst="rect">
            <a:avLst/>
          </a:prstGeom>
          <a:noFill/>
          <a:ln w="9525">
            <a:noFill/>
            <a:miter lim="800000"/>
            <a:headEnd/>
            <a:tailEnd/>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marL="342900" indent="-342900"/>
            <a:r>
              <a:rPr lang="en-IN" sz="3200" dirty="0" smtClean="0"/>
              <a:t>5</a:t>
            </a:r>
            <a:r>
              <a:rPr lang="en-IN" sz="3200" dirty="0" smtClean="0"/>
              <a:t>. Storage Account and User Access</a:t>
            </a:r>
            <a:endParaRPr lang="en-IN" sz="3200" dirty="0" smtClean="0"/>
          </a:p>
        </p:txBody>
      </p:sp>
      <p:sp>
        <p:nvSpPr>
          <p:cNvPr id="4" name="Text Placeholder 3"/>
          <p:cNvSpPr>
            <a:spLocks noGrp="1"/>
          </p:cNvSpPr>
          <p:nvPr>
            <p:ph type="body" idx="1"/>
          </p:nvPr>
        </p:nvSpPr>
        <p:spPr>
          <a:xfrm>
            <a:off x="457200" y="1200150"/>
            <a:ext cx="8229600" cy="2397815"/>
          </a:xfrm>
        </p:spPr>
        <p:txBody>
          <a:bodyPr/>
          <a:lstStyle/>
          <a:p>
            <a:pPr marL="457200" lvl="4" indent="-457200">
              <a:buFont typeface="+mj-lt"/>
              <a:buAutoNum type="alphaLcParenR"/>
            </a:pPr>
            <a:r>
              <a:rPr lang="en-IN" sz="1400" dirty="0" smtClean="0"/>
              <a:t>Creating Storage Account</a:t>
            </a:r>
          </a:p>
          <a:p>
            <a:pPr marL="457200" lvl="4" indent="-457200">
              <a:buFont typeface="+mj-lt"/>
              <a:buAutoNum type="alphaLcParenR"/>
            </a:pPr>
            <a:r>
              <a:rPr lang="en-IN" sz="1400" dirty="0" smtClean="0"/>
              <a:t>Providing access using SAS keys</a:t>
            </a:r>
          </a:p>
          <a:p>
            <a:pPr marL="457200" lvl="4" indent="-457200">
              <a:buFont typeface="+mj-lt"/>
              <a:buAutoNum type="alphaLcParenR"/>
            </a:pPr>
            <a:r>
              <a:rPr lang="en-IN" sz="1400" dirty="0" smtClean="0"/>
              <a:t>Creating users: </a:t>
            </a:r>
          </a:p>
          <a:p>
            <a:pPr marL="457200" lvl="4" indent="-457200">
              <a:buFont typeface="+mj-lt"/>
              <a:buAutoNum type="alphaLcParenR"/>
            </a:pPr>
            <a:r>
              <a:rPr lang="en-IN" sz="1400" dirty="0" smtClean="0"/>
              <a:t>     - Sales Manager</a:t>
            </a:r>
          </a:p>
          <a:p>
            <a:pPr marL="457200" lvl="4" indent="-457200">
              <a:buFont typeface="+mj-lt"/>
              <a:buAutoNum type="alphaLcParenR"/>
            </a:pPr>
            <a:r>
              <a:rPr lang="en-IN" sz="1400" dirty="0" smtClean="0"/>
              <a:t> </a:t>
            </a:r>
            <a:r>
              <a:rPr lang="en-IN" sz="1400" dirty="0" smtClean="0"/>
              <a:t>    - </a:t>
            </a:r>
            <a:r>
              <a:rPr lang="en-IN" sz="1400" dirty="0" err="1" smtClean="0"/>
              <a:t>Vm</a:t>
            </a:r>
            <a:r>
              <a:rPr lang="en-IN" sz="1400" dirty="0" smtClean="0"/>
              <a:t> Admin</a:t>
            </a:r>
          </a:p>
          <a:p>
            <a:pPr marL="457200" lvl="6" indent="-457200">
              <a:buFont typeface="+mj-lt"/>
              <a:buAutoNum type="alphaLcParenR"/>
            </a:pPr>
            <a:r>
              <a:rPr lang="en-IN" sz="1400" dirty="0" smtClean="0"/>
              <a:t> </a:t>
            </a:r>
            <a:r>
              <a:rPr lang="en-IN" sz="1400" dirty="0" smtClean="0"/>
              <a:t>    - Back up Admin</a:t>
            </a:r>
          </a:p>
          <a:p>
            <a:pPr marL="457200" lvl="7" indent="-457200">
              <a:buFont typeface="+mj-lt"/>
              <a:buAutoNum type="alphaLcParenR"/>
            </a:pPr>
            <a:r>
              <a:rPr lang="en-IN" sz="1400" dirty="0" smtClean="0"/>
              <a:t>Assigning Roles through User Access Management</a:t>
            </a:r>
            <a:endParaRPr lang="en-IN" sz="1400" dirty="0" smtClean="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marL="342900" indent="-342900"/>
            <a:r>
              <a:rPr lang="en-IN" sz="3200" dirty="0" smtClean="0"/>
              <a:t>Thank You</a:t>
            </a:r>
            <a:endParaRPr lang="en-IN" sz="3200" dirty="0" smtClean="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Contents</a:t>
            </a:r>
          </a:p>
        </p:txBody>
      </p:sp>
      <p:sp>
        <p:nvSpPr>
          <p:cNvPr id="41" name="Shape 41"/>
          <p:cNvSpPr txBox="1">
            <a:spLocks noGrp="1"/>
          </p:cNvSpPr>
          <p:nvPr>
            <p:ph type="body" idx="1"/>
          </p:nvPr>
        </p:nvSpPr>
        <p:spPr>
          <a:xfrm>
            <a:off x="48995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dirty="0"/>
              <a:t>Business Requirements</a:t>
            </a:r>
          </a:p>
          <a:p>
            <a:pPr marL="457200" lvl="0" indent="-419100" rtl="0">
              <a:spcBef>
                <a:spcPts val="0"/>
              </a:spcBef>
              <a:buClr>
                <a:schemeClr val="dk1"/>
              </a:buClr>
              <a:buSzPct val="100000"/>
              <a:buFont typeface="Arial"/>
              <a:buChar char="●"/>
            </a:pPr>
            <a:r>
              <a:rPr lang="en-GB" dirty="0"/>
              <a:t>Implementation flow</a:t>
            </a:r>
          </a:p>
          <a:p>
            <a:pPr marL="457200" lvl="0" indent="-419100">
              <a:spcBef>
                <a:spcPts val="0"/>
              </a:spcBef>
              <a:buClr>
                <a:schemeClr val="dk1"/>
              </a:buClr>
              <a:buSzPct val="100000"/>
              <a:buFont typeface="Arial"/>
              <a:buChar char="●"/>
            </a:pPr>
            <a:r>
              <a:rPr lang="en-GB" dirty="0"/>
              <a:t>Takeaway Learnings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Shape 47"/>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Business Requirements </a:t>
            </a:r>
          </a:p>
        </p:txBody>
      </p:sp>
      <p:sp>
        <p:nvSpPr>
          <p:cNvPr id="48" name="Shape 48"/>
          <p:cNvSpPr txBox="1">
            <a:spLocks noGrp="1"/>
          </p:cNvSpPr>
          <p:nvPr>
            <p:ph type="body" idx="1"/>
          </p:nvPr>
        </p:nvSpPr>
        <p:spPr>
          <a:xfrm>
            <a:off x="336766" y="1099608"/>
            <a:ext cx="4988767" cy="3754967"/>
          </a:xfrm>
          <a:prstGeom prst="rect">
            <a:avLst/>
          </a:prstGeom>
        </p:spPr>
        <p:txBody>
          <a:bodyPr lIns="91425" tIns="91425" rIns="91425" bIns="91425" anchor="t" anchorCtr="0">
            <a:noAutofit/>
          </a:bodyPr>
          <a:lstStyle/>
          <a:p>
            <a:r>
              <a:rPr lang="en-GB" sz="1600" dirty="0" err="1"/>
              <a:t>Nilavembu</a:t>
            </a:r>
            <a:r>
              <a:rPr lang="en-GB" sz="1600" dirty="0"/>
              <a:t> Herbs </a:t>
            </a:r>
            <a:r>
              <a:rPr lang="en-IN" sz="1200" dirty="0"/>
              <a:t>provides a safer alternative to modern medicine wherever possible and to offer simple, effective and safe remedies for common problems. spreads awareness about the medicinal uses of these natural and safe herbs all over the world and to make it easily available through their online store for all those who want to enjoy its benefits</a:t>
            </a:r>
            <a:endParaRPr lang="en-GB" sz="800" dirty="0"/>
          </a:p>
          <a:p>
            <a:pPr rtl="0">
              <a:spcBef>
                <a:spcPts val="0"/>
              </a:spcBef>
              <a:buNone/>
            </a:pPr>
            <a:r>
              <a:rPr lang="en-GB" sz="1600" dirty="0" err="1"/>
              <a:t>Nilavembu</a:t>
            </a:r>
            <a:r>
              <a:rPr lang="en-GB" sz="1600" dirty="0"/>
              <a:t> Herbs requires</a:t>
            </a:r>
          </a:p>
          <a:p>
            <a:pPr marL="457200" lvl="0" indent="-381000" rtl="0">
              <a:spcBef>
                <a:spcPts val="0"/>
              </a:spcBef>
              <a:buClr>
                <a:schemeClr val="dk1"/>
              </a:buClr>
              <a:buSzPct val="100000"/>
              <a:buFont typeface="Arial"/>
              <a:buChar char="-"/>
            </a:pPr>
            <a:r>
              <a:rPr lang="en-GB" sz="1400" dirty="0"/>
              <a:t>A low cost solution based on demand of dynamic business conditions.</a:t>
            </a:r>
          </a:p>
          <a:p>
            <a:pPr marL="457200" lvl="0" indent="-381000" rtl="0">
              <a:spcBef>
                <a:spcPts val="0"/>
              </a:spcBef>
              <a:buClr>
                <a:schemeClr val="dk1"/>
              </a:buClr>
              <a:buSzPct val="100000"/>
              <a:buFont typeface="Arial"/>
              <a:buChar char="-"/>
            </a:pPr>
            <a:r>
              <a:rPr lang="en-GB" sz="1400" dirty="0"/>
              <a:t>As the business expands across </a:t>
            </a:r>
            <a:r>
              <a:rPr lang="en-GB" sz="1400" dirty="0" err="1"/>
              <a:t>EastUS</a:t>
            </a:r>
            <a:r>
              <a:rPr lang="en-GB" sz="1400" dirty="0"/>
              <a:t> and SEA, they would like to have their </a:t>
            </a:r>
            <a:r>
              <a:rPr lang="en-GB" sz="1400" dirty="0" err="1"/>
              <a:t>DataCenter</a:t>
            </a:r>
            <a:r>
              <a:rPr lang="en-GB" sz="1400" dirty="0"/>
              <a:t> virtualised using cloud computing.</a:t>
            </a:r>
          </a:p>
          <a:p>
            <a:pPr marL="457200" lvl="0" indent="-381000" rtl="0">
              <a:spcBef>
                <a:spcPts val="0"/>
              </a:spcBef>
              <a:buClr>
                <a:schemeClr val="dk1"/>
              </a:buClr>
              <a:buSzPct val="100000"/>
              <a:buFont typeface="Arial"/>
              <a:buChar char="-"/>
            </a:pPr>
            <a:r>
              <a:rPr lang="en-GB" sz="1400" dirty="0"/>
              <a:t>Critical Data should be made available in case of disaster</a:t>
            </a:r>
          </a:p>
          <a:p>
            <a:pPr marL="457200" lvl="0" indent="-381000" rtl="0">
              <a:spcBef>
                <a:spcPts val="0"/>
              </a:spcBef>
              <a:buClr>
                <a:schemeClr val="dk1"/>
              </a:buClr>
              <a:buSzPct val="100000"/>
              <a:buFont typeface="Arial"/>
              <a:buChar char="-"/>
            </a:pPr>
            <a:r>
              <a:rPr lang="en-GB" sz="1400" dirty="0"/>
              <a:t>As of now they want to have Proof Of Concept(POC) in Microsoft Azure</a:t>
            </a:r>
          </a:p>
          <a:p>
            <a:pPr marL="457200" lvl="0" indent="-381000" rtl="0">
              <a:spcBef>
                <a:spcPts val="0"/>
              </a:spcBef>
              <a:buClr>
                <a:schemeClr val="dk1"/>
              </a:buClr>
              <a:buSzPct val="100000"/>
              <a:buFont typeface="Arial"/>
              <a:buChar char="-"/>
            </a:pPr>
            <a:r>
              <a:rPr lang="en-GB" sz="1400" dirty="0"/>
              <a:t>You have been deployed for POC</a:t>
            </a:r>
          </a:p>
          <a:p>
            <a:pPr marL="457200" lvl="0" indent="-381000" rtl="0">
              <a:spcBef>
                <a:spcPts val="0"/>
              </a:spcBef>
              <a:buClr>
                <a:schemeClr val="dk1"/>
              </a:buClr>
              <a:buSzPct val="100000"/>
              <a:buFont typeface="Arial"/>
              <a:buChar char="-"/>
            </a:pPr>
            <a:r>
              <a:rPr lang="en-GB" sz="1400" dirty="0"/>
              <a:t>The following slides will provides required details.</a:t>
            </a:r>
          </a:p>
        </p:txBody>
      </p:sp>
      <p:pic>
        <p:nvPicPr>
          <p:cNvPr id="1026" name="Picture 2" descr="Image result for nilavembu herb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01416" y="1848380"/>
            <a:ext cx="3562583" cy="200395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 region </a:t>
            </a:r>
          </a:p>
        </p:txBody>
      </p:sp>
      <p:sp>
        <p:nvSpPr>
          <p:cNvPr id="3" name="Text Placeholder 2"/>
          <p:cNvSpPr>
            <a:spLocks noGrp="1"/>
          </p:cNvSpPr>
          <p:nvPr>
            <p:ph type="body" idx="1"/>
          </p:nvPr>
        </p:nvSpPr>
        <p:spPr>
          <a:xfrm>
            <a:off x="410135" y="1219598"/>
            <a:ext cx="8521148" cy="3725699"/>
          </a:xfrm>
        </p:spPr>
        <p:txBody>
          <a:bodyPr/>
          <a:lstStyle/>
          <a:p>
            <a:pPr marL="342900" indent="-342900">
              <a:buFont typeface="Arial" panose="020B0604020202020204" pitchFamily="34" charset="0"/>
              <a:buChar char="•"/>
            </a:pPr>
            <a:r>
              <a:rPr lang="en-US" sz="2000" dirty="0"/>
              <a:t>2 web servers with 99.95% high availability</a:t>
            </a:r>
          </a:p>
          <a:p>
            <a:pPr marL="342900" indent="-342900">
              <a:buFont typeface="Arial" panose="020B0604020202020204" pitchFamily="34" charset="0"/>
              <a:buChar char="•"/>
            </a:pPr>
            <a:r>
              <a:rPr lang="en-US" sz="2000" dirty="0"/>
              <a:t>These web services has to be </a:t>
            </a:r>
            <a:r>
              <a:rPr lang="en-US" sz="2000" dirty="0" err="1"/>
              <a:t>utilised</a:t>
            </a:r>
            <a:r>
              <a:rPr lang="en-US" sz="2000" dirty="0"/>
              <a:t> with proper balance with client affinity with Public IP</a:t>
            </a:r>
          </a:p>
          <a:p>
            <a:pPr marL="342900" indent="-342900">
              <a:buFont typeface="Arial" panose="020B0604020202020204" pitchFamily="34" charset="0"/>
              <a:buChar char="•"/>
            </a:pPr>
            <a:r>
              <a:rPr lang="en-US" sz="2000" dirty="0"/>
              <a:t>Selected web servers should be reachable via RDP from internet</a:t>
            </a:r>
          </a:p>
          <a:p>
            <a:pPr marL="342900" indent="-342900">
              <a:buFont typeface="Arial" panose="020B0604020202020204" pitchFamily="34" charset="0"/>
              <a:buChar char="•"/>
            </a:pPr>
            <a:r>
              <a:rPr lang="en-US" sz="2000" dirty="0"/>
              <a:t>A jump port should accessible from internet to upload contents to web servers.</a:t>
            </a:r>
          </a:p>
          <a:p>
            <a:pPr marL="342900" indent="-342900">
              <a:buFont typeface="Arial" panose="020B0604020202020204" pitchFamily="34" charset="0"/>
              <a:buChar char="•"/>
            </a:pPr>
            <a:r>
              <a:rPr lang="en-US" sz="2000" dirty="0"/>
              <a:t>Protect web server traffic restricted to allowed based on </a:t>
            </a:r>
            <a:r>
              <a:rPr lang="en-US" sz="2000" dirty="0" err="1"/>
              <a:t>ip</a:t>
            </a:r>
            <a:r>
              <a:rPr lang="en-US" sz="2000" dirty="0"/>
              <a:t> addresses which will be updated as warranted</a:t>
            </a:r>
          </a:p>
          <a:p>
            <a:pPr marL="342900" indent="-342900">
              <a:buFont typeface="Arial" panose="020B0604020202020204" pitchFamily="34" charset="0"/>
              <a:buChar char="•"/>
            </a:pPr>
            <a:r>
              <a:rPr lang="en-US" sz="2000" dirty="0"/>
              <a:t>Enable backup for </a:t>
            </a:r>
            <a:r>
              <a:rPr lang="en-US" sz="2000" dirty="0" err="1"/>
              <a:t>WebServers</a:t>
            </a:r>
            <a:endParaRPr lang="en-US" sz="2000" dirty="0"/>
          </a:p>
          <a:p>
            <a:pPr marL="342900" indent="-342900">
              <a:buFont typeface="Arial" panose="020B0604020202020204" pitchFamily="34" charset="0"/>
              <a:buChar char="•"/>
            </a:pPr>
            <a:r>
              <a:rPr lang="en-US" sz="2000" dirty="0"/>
              <a:t>Have alert generated in case of 80% above </a:t>
            </a:r>
            <a:r>
              <a:rPr lang="en-US" sz="2000" dirty="0" err="1"/>
              <a:t>cpu</a:t>
            </a:r>
            <a:r>
              <a:rPr lang="en-US" sz="2000" dirty="0"/>
              <a:t> usage</a:t>
            </a:r>
            <a:endParaRPr lang="en-IN" sz="2000" dirty="0"/>
          </a:p>
        </p:txBody>
      </p:sp>
    </p:spTree>
    <p:extLst>
      <p:ext uri="{BB962C8B-B14F-4D97-AF65-F5344CB8AC3E}">
        <p14:creationId xmlns:p14="http://schemas.microsoft.com/office/powerpoint/2010/main" xmlns="" val="30903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EastUS</a:t>
            </a:r>
            <a:endParaRPr lang="en-IN"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2400" dirty="0" err="1"/>
              <a:t>EastUS</a:t>
            </a:r>
            <a:r>
              <a:rPr lang="en-US" sz="2400" dirty="0"/>
              <a:t> server (Server11) should be accessible from internet via public IP</a:t>
            </a:r>
          </a:p>
          <a:p>
            <a:pPr marL="342900" indent="-342900">
              <a:buFont typeface="Arial" panose="020B0604020202020204" pitchFamily="34" charset="0"/>
              <a:buChar char="•"/>
            </a:pPr>
            <a:r>
              <a:rPr lang="en-US" sz="2400" dirty="0"/>
              <a:t>Establish secure Connection to SEA-EUS Azure sites</a:t>
            </a:r>
          </a:p>
          <a:p>
            <a:pPr marL="342900" indent="-342900">
              <a:buFont typeface="Arial" panose="020B0604020202020204" pitchFamily="34" charset="0"/>
              <a:buChar char="•"/>
            </a:pPr>
            <a:r>
              <a:rPr lang="en-US" sz="2400" dirty="0"/>
              <a:t>All servers should be reachable with internal </a:t>
            </a:r>
            <a:r>
              <a:rPr lang="en-US" sz="2400" dirty="0" err="1"/>
              <a:t>ip</a:t>
            </a:r>
            <a:r>
              <a:rPr lang="en-US" sz="2400" dirty="0"/>
              <a:t> addresses</a:t>
            </a:r>
            <a:endParaRPr lang="en-IN" sz="2400" dirty="0"/>
          </a:p>
        </p:txBody>
      </p:sp>
    </p:spTree>
    <p:extLst>
      <p:ext uri="{BB962C8B-B14F-4D97-AF65-F5344CB8AC3E}">
        <p14:creationId xmlns:p14="http://schemas.microsoft.com/office/powerpoint/2010/main" xmlns="" val="103769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660843-ED4F-412C-ACCF-76896C478778}"/>
              </a:ext>
            </a:extLst>
          </p:cNvPr>
          <p:cNvSpPr>
            <a:spLocks noGrp="1"/>
          </p:cNvSpPr>
          <p:nvPr>
            <p:ph type="title"/>
          </p:nvPr>
        </p:nvSpPr>
        <p:spPr/>
        <p:txBody>
          <a:bodyPr/>
          <a:lstStyle/>
          <a:p>
            <a:r>
              <a:rPr lang="en-IN" dirty="0"/>
              <a:t>Storage Requirements</a:t>
            </a:r>
          </a:p>
        </p:txBody>
      </p:sp>
      <p:sp>
        <p:nvSpPr>
          <p:cNvPr id="3" name="Text Placeholder 2">
            <a:extLst>
              <a:ext uri="{FF2B5EF4-FFF2-40B4-BE49-F238E27FC236}">
                <a16:creationId xmlns:a16="http://schemas.microsoft.com/office/drawing/2014/main" xmlns="" id="{971F7253-CCD3-4CBC-BB09-2744338EA02A}"/>
              </a:ext>
            </a:extLst>
          </p:cNvPr>
          <p:cNvSpPr>
            <a:spLocks noGrp="1"/>
          </p:cNvSpPr>
          <p:nvPr>
            <p:ph type="body" idx="1"/>
          </p:nvPr>
        </p:nvSpPr>
        <p:spPr/>
        <p:txBody>
          <a:bodyPr/>
          <a:lstStyle/>
          <a:p>
            <a:pPr marL="342900" indent="-342900">
              <a:buFont typeface="Arial" panose="020B0604020202020204" pitchFamily="34" charset="0"/>
              <a:buChar char="•"/>
            </a:pPr>
            <a:r>
              <a:rPr lang="en-IN" sz="2000" dirty="0"/>
              <a:t>EUS based resources should provide data resiliency in case of azure datacentre failure. </a:t>
            </a:r>
          </a:p>
          <a:p>
            <a:pPr marL="342900" indent="-342900">
              <a:buFont typeface="Arial" panose="020B0604020202020204" pitchFamily="34" charset="0"/>
              <a:buChar char="•"/>
            </a:pPr>
            <a:r>
              <a:rPr lang="en-IN" sz="2000" dirty="0"/>
              <a:t>The storage should be accessible  by applications with secure access. provide access </a:t>
            </a:r>
            <a:r>
              <a:rPr lang="en-IN" sz="2000" dirty="0" err="1"/>
              <a:t>urls</a:t>
            </a:r>
            <a:r>
              <a:rPr lang="en-IN" sz="2000" dirty="0"/>
              <a:t> and keys.</a:t>
            </a:r>
          </a:p>
          <a:p>
            <a:pPr marL="342900" indent="-342900">
              <a:buFont typeface="Arial" panose="020B0604020202020204" pitchFamily="34" charset="0"/>
              <a:buChar char="•"/>
            </a:pPr>
            <a:r>
              <a:rPr lang="en-IN" sz="2000" dirty="0"/>
              <a:t>Sales manager should access his resource from windows explorer.</a:t>
            </a:r>
          </a:p>
          <a:p>
            <a:pPr marL="342900" indent="-342900">
              <a:buFont typeface="Arial" panose="020B0604020202020204" pitchFamily="34" charset="0"/>
              <a:buChar char="•"/>
            </a:pPr>
            <a:r>
              <a:rPr lang="en-IN" sz="2000" dirty="0"/>
              <a:t>SEA data resources must provide high resiliency in case of even multiple azure data </a:t>
            </a:r>
            <a:r>
              <a:rPr lang="en-IN" sz="2000" dirty="0" err="1"/>
              <a:t>center</a:t>
            </a:r>
            <a:r>
              <a:rPr lang="en-IN" sz="2000" dirty="0"/>
              <a:t> failures</a:t>
            </a:r>
          </a:p>
        </p:txBody>
      </p:sp>
    </p:spTree>
    <p:extLst>
      <p:ext uri="{BB962C8B-B14F-4D97-AF65-F5344CB8AC3E}">
        <p14:creationId xmlns:p14="http://schemas.microsoft.com/office/powerpoint/2010/main" xmlns="" val="122837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C88482-AACF-4338-9519-5134FD99F4F3}"/>
              </a:ext>
            </a:extLst>
          </p:cNvPr>
          <p:cNvSpPr>
            <a:spLocks noGrp="1"/>
          </p:cNvSpPr>
          <p:nvPr>
            <p:ph type="title"/>
          </p:nvPr>
        </p:nvSpPr>
        <p:spPr/>
        <p:txBody>
          <a:bodyPr/>
          <a:lstStyle/>
          <a:p>
            <a:r>
              <a:rPr lang="en-IN" dirty="0"/>
              <a:t>Azure Resource management</a:t>
            </a:r>
            <a:endParaRPr lang="en-GB" dirty="0"/>
          </a:p>
        </p:txBody>
      </p:sp>
      <p:sp>
        <p:nvSpPr>
          <p:cNvPr id="3" name="Text Placeholder 2">
            <a:extLst>
              <a:ext uri="{FF2B5EF4-FFF2-40B4-BE49-F238E27FC236}">
                <a16:creationId xmlns:a16="http://schemas.microsoft.com/office/drawing/2014/main" xmlns="" id="{AF2864C0-ADAE-4303-9859-CDC68E7E8F95}"/>
              </a:ext>
            </a:extLst>
          </p:cNvPr>
          <p:cNvSpPr>
            <a:spLocks noGrp="1"/>
          </p:cNvSpPr>
          <p:nvPr>
            <p:ph type="body" idx="1"/>
          </p:nvPr>
        </p:nvSpPr>
        <p:spPr>
          <a:xfrm>
            <a:off x="356347" y="1643904"/>
            <a:ext cx="8229600" cy="2289362"/>
          </a:xfrm>
        </p:spPr>
        <p:txBody>
          <a:bodyPr/>
          <a:lstStyle/>
          <a:p>
            <a:pPr marL="457200" indent="-457200">
              <a:buFont typeface="Arial" panose="020B0604020202020204" pitchFamily="34" charset="0"/>
              <a:buChar char="•"/>
            </a:pPr>
            <a:r>
              <a:rPr lang="en-US" dirty="0"/>
              <a:t>Create </a:t>
            </a:r>
            <a:r>
              <a:rPr lang="en-US" dirty="0" err="1"/>
              <a:t>Vmadmin</a:t>
            </a:r>
            <a:r>
              <a:rPr lang="en-US" dirty="0"/>
              <a:t> user who can manage all VM in the subscription</a:t>
            </a:r>
          </a:p>
          <a:p>
            <a:pPr marL="457200" indent="-457200">
              <a:buFont typeface="Arial" panose="020B0604020202020204" pitchFamily="34" charset="0"/>
              <a:buChar char="•"/>
            </a:pPr>
            <a:r>
              <a:rPr lang="en-US" dirty="0"/>
              <a:t>Create </a:t>
            </a:r>
            <a:r>
              <a:rPr lang="en-US" dirty="0" err="1"/>
              <a:t>Backup_admin</a:t>
            </a:r>
            <a:r>
              <a:rPr lang="en-US" dirty="0"/>
              <a:t> user who can manage backup only in EUS servers in EURG</a:t>
            </a:r>
            <a:endParaRPr lang="en-GB" dirty="0"/>
          </a:p>
        </p:txBody>
      </p:sp>
    </p:spTree>
    <p:extLst>
      <p:ext uri="{BB962C8B-B14F-4D97-AF65-F5344CB8AC3E}">
        <p14:creationId xmlns:p14="http://schemas.microsoft.com/office/powerpoint/2010/main" xmlns="" val="251620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Implementation Flow</a:t>
            </a:r>
          </a:p>
        </p:txBody>
      </p:sp>
      <p:sp>
        <p:nvSpPr>
          <p:cNvPr id="3" name="Text Placeholder 2">
            <a:extLst>
              <a:ext uri="{FF2B5EF4-FFF2-40B4-BE49-F238E27FC236}">
                <a16:creationId xmlns:a16="http://schemas.microsoft.com/office/drawing/2014/main" xmlns="" id="{971F7253-CCD3-4CBC-BB09-2744338EA02A}"/>
              </a:ext>
            </a:extLst>
          </p:cNvPr>
          <p:cNvSpPr>
            <a:spLocks noGrp="1"/>
          </p:cNvSpPr>
          <p:nvPr>
            <p:ph type="body" idx="1"/>
          </p:nvPr>
        </p:nvSpPr>
        <p:spPr>
          <a:xfrm>
            <a:off x="457200" y="1200150"/>
            <a:ext cx="8229600" cy="3725699"/>
          </a:xfrm>
        </p:spPr>
        <p:txBody>
          <a:bodyPr/>
          <a:lstStyle/>
          <a:p>
            <a:pPr marL="457200" indent="-457200">
              <a:buFont typeface="+mj-lt"/>
              <a:buAutoNum type="arabicPeriod"/>
            </a:pPr>
            <a:r>
              <a:rPr lang="en-IN" sz="2000" dirty="0" smtClean="0"/>
              <a:t>Listing Business Requirement</a:t>
            </a:r>
          </a:p>
          <a:p>
            <a:pPr marL="457200" indent="-457200">
              <a:buFont typeface="+mj-lt"/>
              <a:buAutoNum type="arabicPeriod"/>
            </a:pPr>
            <a:r>
              <a:rPr lang="en-IN" sz="2000" dirty="0" smtClean="0"/>
              <a:t>Translating to Technical Specification</a:t>
            </a:r>
          </a:p>
          <a:p>
            <a:pPr marL="457200" indent="-457200">
              <a:buFont typeface="+mj-lt"/>
              <a:buAutoNum type="arabicPeriod"/>
            </a:pPr>
            <a:r>
              <a:rPr lang="en-IN" sz="2000" dirty="0" smtClean="0"/>
              <a:t>Implementation</a:t>
            </a:r>
          </a:p>
          <a:p>
            <a:pPr marL="457200" lvl="4" indent="-457200">
              <a:buFont typeface="+mj-lt"/>
              <a:buAutoNum type="alphaLcParenR"/>
            </a:pPr>
            <a:r>
              <a:rPr lang="en-IN" sz="1400" dirty="0" smtClean="0"/>
              <a:t>Creating a Jump server in East US region. This server </a:t>
            </a:r>
            <a:r>
              <a:rPr lang="en-IN" sz="1400" dirty="0" smtClean="0"/>
              <a:t>will also act as (Server11</a:t>
            </a:r>
            <a:r>
              <a:rPr lang="en-IN" sz="1400" dirty="0" smtClean="0"/>
              <a:t>) </a:t>
            </a:r>
          </a:p>
          <a:p>
            <a:pPr marL="457200" lvl="4" indent="-457200">
              <a:buFont typeface="+mj-lt"/>
              <a:buAutoNum type="alphaLcParenR"/>
            </a:pPr>
            <a:r>
              <a:rPr lang="en-IN" sz="1400" dirty="0" smtClean="0"/>
              <a:t>Creating Infrastructure using </a:t>
            </a:r>
            <a:r>
              <a:rPr lang="en-IN" sz="1400" dirty="0" err="1" smtClean="0"/>
              <a:t>Terraform</a:t>
            </a:r>
            <a:endParaRPr lang="en-IN" sz="1400" dirty="0" smtClean="0"/>
          </a:p>
          <a:p>
            <a:pPr marL="457200" lvl="4" indent="-457200">
              <a:buFont typeface="+mj-lt"/>
              <a:buAutoNum type="alphaLcParenR"/>
            </a:pPr>
            <a:r>
              <a:rPr lang="en-IN" sz="1400" dirty="0" smtClean="0"/>
              <a:t>Installing Internet Information Services(IIS)  on to each VM using </a:t>
            </a:r>
            <a:r>
              <a:rPr lang="en-IN" sz="1400" dirty="0" err="1" smtClean="0"/>
              <a:t>Ansible</a:t>
            </a:r>
            <a:endParaRPr lang="en-IN" sz="1400" dirty="0" smtClean="0"/>
          </a:p>
          <a:p>
            <a:pPr marL="457200" lvl="4" indent="-457200">
              <a:buFont typeface="+mj-lt"/>
              <a:buAutoNum type="alphaLcParenR"/>
            </a:pPr>
            <a:r>
              <a:rPr lang="en-IN" sz="1400" dirty="0" smtClean="0"/>
              <a:t>Creation of Storage Account</a:t>
            </a:r>
          </a:p>
          <a:p>
            <a:pPr marL="457200" lvl="4" indent="-457200">
              <a:buFont typeface="+mj-lt"/>
              <a:buAutoNum type="alphaLcParenR"/>
            </a:pPr>
            <a:r>
              <a:rPr lang="en-IN" sz="1400" dirty="0" smtClean="0"/>
              <a:t>Creation of Different Users and Setting their Access</a:t>
            </a:r>
            <a:endParaRPr lang="en-IN" sz="1400" dirty="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marL="342900" indent="-342900"/>
            <a:r>
              <a:rPr lang="en-IN" dirty="0" smtClean="0"/>
              <a:t>1. Listing </a:t>
            </a:r>
            <a:r>
              <a:rPr lang="en-IN" dirty="0" smtClean="0"/>
              <a:t>Business Requirement</a:t>
            </a:r>
          </a:p>
        </p:txBody>
      </p:sp>
      <p:sp>
        <p:nvSpPr>
          <p:cNvPr id="3" name="Text Placeholder 2">
            <a:extLst>
              <a:ext uri="{FF2B5EF4-FFF2-40B4-BE49-F238E27FC236}">
                <a16:creationId xmlns:a16="http://schemas.microsoft.com/office/drawing/2014/main" xmlns="" id="{971F7253-CCD3-4CBC-BB09-2744338EA02A}"/>
              </a:ext>
            </a:extLst>
          </p:cNvPr>
          <p:cNvSpPr>
            <a:spLocks noGrp="1"/>
          </p:cNvSpPr>
          <p:nvPr>
            <p:ph type="body" idx="1"/>
          </p:nvPr>
        </p:nvSpPr>
        <p:spPr>
          <a:xfrm>
            <a:off x="457200" y="1200150"/>
            <a:ext cx="8229600" cy="3725699"/>
          </a:xfrm>
        </p:spPr>
        <p:txBody>
          <a:bodyPr/>
          <a:lstStyle/>
          <a:p>
            <a:pPr marL="342900" indent="-342900">
              <a:buFont typeface="Arial" panose="020B0604020202020204" pitchFamily="34" charset="0"/>
              <a:buChar char="•"/>
            </a:pPr>
            <a:r>
              <a:rPr lang="en-IN" sz="2000" dirty="0" smtClean="0"/>
              <a:t>A low cost solution based on demand of dynamic business conditions.</a:t>
            </a:r>
          </a:p>
          <a:p>
            <a:pPr marL="342900" indent="-342900">
              <a:buFont typeface="Arial" panose="020B0604020202020204" pitchFamily="34" charset="0"/>
              <a:buChar char="•"/>
            </a:pPr>
            <a:r>
              <a:rPr lang="en-IN" sz="2000" dirty="0" smtClean="0"/>
              <a:t>As the business expands across </a:t>
            </a:r>
            <a:r>
              <a:rPr lang="en-IN" sz="2000" dirty="0" err="1" smtClean="0"/>
              <a:t>EastUS</a:t>
            </a:r>
            <a:r>
              <a:rPr lang="en-IN" sz="2000" dirty="0" smtClean="0"/>
              <a:t> and SEA, they would like to have their </a:t>
            </a:r>
            <a:r>
              <a:rPr lang="en-IN" sz="2000" dirty="0" err="1" smtClean="0"/>
              <a:t>DataCenter</a:t>
            </a:r>
            <a:r>
              <a:rPr lang="en-IN" sz="2000" dirty="0" smtClean="0"/>
              <a:t> virtualised using cloud computing.</a:t>
            </a:r>
          </a:p>
          <a:p>
            <a:pPr marL="342900" indent="-342900">
              <a:buFont typeface="Arial" panose="020B0604020202020204" pitchFamily="34" charset="0"/>
              <a:buChar char="•"/>
            </a:pPr>
            <a:r>
              <a:rPr lang="en-IN" sz="2000" dirty="0" smtClean="0"/>
              <a:t>Critical Data should be made available in case of disaster.</a:t>
            </a:r>
          </a:p>
          <a:p>
            <a:pPr marL="342900" indent="-342900">
              <a:buFont typeface="Arial" panose="020B0604020202020204" pitchFamily="34" charset="0"/>
              <a:buChar char="•"/>
            </a:pPr>
            <a:r>
              <a:rPr lang="en-IN" sz="2000" dirty="0" smtClean="0"/>
              <a:t>Sales manager should access his resource from windows explorer.</a:t>
            </a:r>
            <a:endParaRPr lang="en-IN" sz="2000" dirty="0"/>
          </a:p>
        </p:txBody>
      </p:sp>
    </p:spTree>
  </p:cSld>
  <p:clrMapOvr>
    <a:masterClrMapping/>
  </p:clrMapOvr>
  <p:transition spd="slow">
    <p:cut/>
  </p:transition>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3440</TotalTime>
  <Words>797</Words>
  <Application>Microsoft Office PowerPoint</Application>
  <PresentationFormat>On-screen Show (16:9)</PresentationFormat>
  <Paragraphs>105</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biz</vt:lpstr>
      <vt:lpstr> Case Study</vt:lpstr>
      <vt:lpstr>Contents</vt:lpstr>
      <vt:lpstr>Business Requirements </vt:lpstr>
      <vt:lpstr>SEA region </vt:lpstr>
      <vt:lpstr>EastUS</vt:lpstr>
      <vt:lpstr>Storage Requirements</vt:lpstr>
      <vt:lpstr>Azure Resource management</vt:lpstr>
      <vt:lpstr>Implementation Flow</vt:lpstr>
      <vt:lpstr>1. Listing Business Requirement</vt:lpstr>
      <vt:lpstr>2. Translating to Technical Specification</vt:lpstr>
      <vt:lpstr>3. Implementation</vt:lpstr>
      <vt:lpstr>Final Design Structure</vt:lpstr>
      <vt:lpstr>4. Installing Internet Information Services(IIS)  on to each VM using Ansible</vt:lpstr>
      <vt:lpstr>5. Storage Account and User Access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Azure Cloud Computing</dc:title>
  <dc:creator>AK Shajahan</dc:creator>
  <cp:lastModifiedBy>Tejinder</cp:lastModifiedBy>
  <cp:revision>49</cp:revision>
  <dcterms:modified xsi:type="dcterms:W3CDTF">2021-07-13T06:30:00Z</dcterms:modified>
</cp:coreProperties>
</file>