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9" r:id="rId4"/>
    <p:sldId id="258" r:id="rId5"/>
    <p:sldId id="260" r:id="rId6"/>
    <p:sldId id="263" r:id="rId7"/>
    <p:sldId id="261" r:id="rId8"/>
    <p:sldId id="262"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93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2C79982-9A63-43A1-8C31-29AA29AEB4A9}" type="datetimeFigureOut">
              <a:rPr lang="en-IN" smtClean="0"/>
              <a:t>07-12-2014</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14EA329-2BF1-408A-B507-03AA1D17D7A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C79982-9A63-43A1-8C31-29AA29AEB4A9}" type="datetimeFigureOut">
              <a:rPr lang="en-IN" smtClean="0"/>
              <a:t>07-12-2014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EA329-2BF1-408A-B507-03AA1D17D7A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C79982-9A63-43A1-8C31-29AA29AEB4A9}" type="datetimeFigureOut">
              <a:rPr lang="en-IN" smtClean="0"/>
              <a:t>07-12-2014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EA329-2BF1-408A-B507-03AA1D17D7A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2C79982-9A63-43A1-8C31-29AA29AEB4A9}" type="datetimeFigureOut">
              <a:rPr lang="en-IN" smtClean="0"/>
              <a:t>07-12-2014</a:t>
            </a:fld>
            <a:endParaRPr lang="en-IN"/>
          </a:p>
        </p:txBody>
      </p:sp>
      <p:sp>
        <p:nvSpPr>
          <p:cNvPr id="9" name="Slide Number Placeholder 8"/>
          <p:cNvSpPr>
            <a:spLocks noGrp="1"/>
          </p:cNvSpPr>
          <p:nvPr>
            <p:ph type="sldNum" sz="quarter" idx="15"/>
          </p:nvPr>
        </p:nvSpPr>
        <p:spPr/>
        <p:txBody>
          <a:bodyPr rtlCol="0"/>
          <a:lstStyle/>
          <a:p>
            <a:fld id="{E14EA329-2BF1-408A-B507-03AA1D17D7A6}"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2C79982-9A63-43A1-8C31-29AA29AEB4A9}" type="datetimeFigureOut">
              <a:rPr lang="en-IN" smtClean="0"/>
              <a:t>07-12-2014</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14EA329-2BF1-408A-B507-03AA1D17D7A6}"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2C79982-9A63-43A1-8C31-29AA29AEB4A9}" type="datetimeFigureOut">
              <a:rPr lang="en-IN" smtClean="0"/>
              <a:t>07-12-2014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4EA329-2BF1-408A-B507-03AA1D17D7A6}"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2C79982-9A63-43A1-8C31-29AA29AEB4A9}" type="datetimeFigureOut">
              <a:rPr lang="en-IN" smtClean="0"/>
              <a:t>07-12-2014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4EA329-2BF1-408A-B507-03AA1D17D7A6}"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2C79982-9A63-43A1-8C31-29AA29AEB4A9}" type="datetimeFigureOut">
              <a:rPr lang="en-IN" smtClean="0"/>
              <a:t>07-12-2014</a:t>
            </a:fld>
            <a:endParaRPr lang="en-IN"/>
          </a:p>
        </p:txBody>
      </p:sp>
      <p:sp>
        <p:nvSpPr>
          <p:cNvPr id="7" name="Slide Number Placeholder 6"/>
          <p:cNvSpPr>
            <a:spLocks noGrp="1"/>
          </p:cNvSpPr>
          <p:nvPr>
            <p:ph type="sldNum" sz="quarter" idx="11"/>
          </p:nvPr>
        </p:nvSpPr>
        <p:spPr/>
        <p:txBody>
          <a:bodyPr rtlCol="0"/>
          <a:lstStyle/>
          <a:p>
            <a:fld id="{E14EA329-2BF1-408A-B507-03AA1D17D7A6}"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C79982-9A63-43A1-8C31-29AA29AEB4A9}" type="datetimeFigureOut">
              <a:rPr lang="en-IN" smtClean="0"/>
              <a:t>07-12-2014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4EA329-2BF1-408A-B507-03AA1D17D7A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2C79982-9A63-43A1-8C31-29AA29AEB4A9}" type="datetimeFigureOut">
              <a:rPr lang="en-IN" smtClean="0"/>
              <a:t>07-12-2014</a:t>
            </a:fld>
            <a:endParaRPr lang="en-IN"/>
          </a:p>
        </p:txBody>
      </p:sp>
      <p:sp>
        <p:nvSpPr>
          <p:cNvPr id="22" name="Slide Number Placeholder 21"/>
          <p:cNvSpPr>
            <a:spLocks noGrp="1"/>
          </p:cNvSpPr>
          <p:nvPr>
            <p:ph type="sldNum" sz="quarter" idx="15"/>
          </p:nvPr>
        </p:nvSpPr>
        <p:spPr/>
        <p:txBody>
          <a:bodyPr rtlCol="0"/>
          <a:lstStyle/>
          <a:p>
            <a:fld id="{E14EA329-2BF1-408A-B507-03AA1D17D7A6}"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2C79982-9A63-43A1-8C31-29AA29AEB4A9}" type="datetimeFigureOut">
              <a:rPr lang="en-IN" smtClean="0"/>
              <a:t>07-12-2014</a:t>
            </a:fld>
            <a:endParaRPr lang="en-IN"/>
          </a:p>
        </p:txBody>
      </p:sp>
      <p:sp>
        <p:nvSpPr>
          <p:cNvPr id="18" name="Slide Number Placeholder 17"/>
          <p:cNvSpPr>
            <a:spLocks noGrp="1"/>
          </p:cNvSpPr>
          <p:nvPr>
            <p:ph type="sldNum" sz="quarter" idx="11"/>
          </p:nvPr>
        </p:nvSpPr>
        <p:spPr/>
        <p:txBody>
          <a:bodyPr rtlCol="0"/>
          <a:lstStyle/>
          <a:p>
            <a:fld id="{E14EA329-2BF1-408A-B507-03AA1D17D7A6}"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2C79982-9A63-43A1-8C31-29AA29AEB4A9}" type="datetimeFigureOut">
              <a:rPr lang="en-IN" smtClean="0"/>
              <a:t>07-12-2014</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14EA329-2BF1-408A-B507-03AA1D17D7A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AED Final project :</a:t>
            </a:r>
            <a:br>
              <a:rPr lang="en-US" dirty="0" smtClean="0"/>
            </a:br>
            <a:r>
              <a:rPr lang="en-US" dirty="0" smtClean="0"/>
              <a:t>National  Vaccine  Distribution System</a:t>
            </a:r>
            <a:endParaRPr lang="en-IN" dirty="0"/>
          </a:p>
        </p:txBody>
      </p:sp>
      <p:sp>
        <p:nvSpPr>
          <p:cNvPr id="3" name="Subtitle 2"/>
          <p:cNvSpPr>
            <a:spLocks noGrp="1"/>
          </p:cNvSpPr>
          <p:nvPr>
            <p:ph type="subTitle" idx="1"/>
          </p:nvPr>
        </p:nvSpPr>
        <p:spPr/>
        <p:txBody>
          <a:bodyPr>
            <a:normAutofit/>
          </a:bodyPr>
          <a:lstStyle/>
          <a:p>
            <a:r>
              <a:rPr lang="en-US" dirty="0" smtClean="0"/>
              <a:t>Made By:</a:t>
            </a:r>
          </a:p>
          <a:p>
            <a:r>
              <a:rPr lang="en-US" dirty="0" err="1" smtClean="0"/>
              <a:t>Vaibhav</a:t>
            </a:r>
            <a:r>
              <a:rPr lang="en-US" dirty="0" smtClean="0"/>
              <a:t> R </a:t>
            </a:r>
            <a:r>
              <a:rPr lang="en-US" dirty="0" err="1" smtClean="0"/>
              <a:t>Mistry</a:t>
            </a:r>
            <a:endParaRPr lang="en-US" dirty="0" smtClean="0"/>
          </a:p>
          <a:p>
            <a:r>
              <a:rPr lang="en-US" dirty="0" smtClean="0"/>
              <a:t>NUID:  001722678</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7467600" cy="1228998"/>
          </a:xfrm>
        </p:spPr>
        <p:txBody>
          <a:bodyPr>
            <a:normAutofit fontScale="90000"/>
          </a:bodyPr>
          <a:lstStyle/>
          <a:p>
            <a:r>
              <a:rPr lang="en-US" dirty="0" smtClean="0"/>
              <a:t>Screenshots: Creating Order</a:t>
            </a:r>
            <a:br>
              <a:rPr lang="en-US" dirty="0" smtClean="0"/>
            </a:br>
            <a:r>
              <a:rPr lang="en-US" dirty="0" smtClean="0"/>
              <a:t/>
            </a:r>
            <a:br>
              <a:rPr lang="en-US" dirty="0" smtClean="0"/>
            </a:br>
            <a:endParaRPr lang="en-IN" dirty="0"/>
          </a:p>
        </p:txBody>
      </p:sp>
      <p:pic>
        <p:nvPicPr>
          <p:cNvPr id="5" name="Picture 4" descr="MakingOrders.JPG"/>
          <p:cNvPicPr>
            <a:picLocks noChangeAspect="1"/>
          </p:cNvPicPr>
          <p:nvPr/>
        </p:nvPicPr>
        <p:blipFill>
          <a:blip r:embed="rId2" cstate="print"/>
          <a:stretch>
            <a:fillRect/>
          </a:stretch>
        </p:blipFill>
        <p:spPr>
          <a:xfrm>
            <a:off x="179512" y="669278"/>
            <a:ext cx="8424936" cy="568511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Screenshots: vaccine distribution overview</a:t>
            </a:r>
            <a:br>
              <a:rPr lang="en-US" dirty="0" smtClean="0"/>
            </a:br>
            <a:endParaRPr lang="en-IN" dirty="0"/>
          </a:p>
        </p:txBody>
      </p:sp>
      <p:pic>
        <p:nvPicPr>
          <p:cNvPr id="4" name="Picture 3" descr="VaccineDistribution.JPG"/>
          <p:cNvPicPr>
            <a:picLocks noChangeAspect="1"/>
          </p:cNvPicPr>
          <p:nvPr/>
        </p:nvPicPr>
        <p:blipFill>
          <a:blip r:embed="rId2" cstate="print"/>
          <a:stretch>
            <a:fillRect/>
          </a:stretch>
        </p:blipFill>
        <p:spPr>
          <a:xfrm>
            <a:off x="164059" y="1052736"/>
            <a:ext cx="8512397" cy="532859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7467600" cy="1228998"/>
          </a:xfrm>
        </p:spPr>
        <p:txBody>
          <a:bodyPr>
            <a:normAutofit fontScale="90000"/>
          </a:bodyPr>
          <a:lstStyle/>
          <a:p>
            <a:r>
              <a:rPr lang="en-US" dirty="0" smtClean="0"/>
              <a:t>Screenshots: patient logging side effects</a:t>
            </a:r>
            <a:br>
              <a:rPr lang="en-US" dirty="0" smtClean="0"/>
            </a:br>
            <a:endParaRPr lang="en-IN" dirty="0"/>
          </a:p>
        </p:txBody>
      </p:sp>
      <p:pic>
        <p:nvPicPr>
          <p:cNvPr id="4" name="Picture 3" descr="PatientReport.JPG"/>
          <p:cNvPicPr>
            <a:picLocks noChangeAspect="1"/>
          </p:cNvPicPr>
          <p:nvPr/>
        </p:nvPicPr>
        <p:blipFill>
          <a:blip r:embed="rId2" cstate="print"/>
          <a:stretch>
            <a:fillRect/>
          </a:stretch>
        </p:blipFill>
        <p:spPr>
          <a:xfrm>
            <a:off x="179512" y="1268760"/>
            <a:ext cx="8593215" cy="526443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7467600" cy="1228998"/>
          </a:xfrm>
        </p:spPr>
        <p:txBody>
          <a:bodyPr>
            <a:normAutofit fontScale="90000"/>
          </a:bodyPr>
          <a:lstStyle/>
          <a:p>
            <a:r>
              <a:rPr lang="en-US" dirty="0" smtClean="0"/>
              <a:t>Screenshots: </a:t>
            </a:r>
            <a:r>
              <a:rPr lang="en-US" dirty="0" err="1" smtClean="0"/>
              <a:t>vares</a:t>
            </a:r>
            <a:r>
              <a:rPr lang="en-US" dirty="0" smtClean="0"/>
              <a:t> reports of failed vaccines</a:t>
            </a:r>
            <a:br>
              <a:rPr lang="en-US" dirty="0" smtClean="0"/>
            </a:br>
            <a:endParaRPr lang="en-IN" dirty="0"/>
          </a:p>
        </p:txBody>
      </p:sp>
      <p:pic>
        <p:nvPicPr>
          <p:cNvPr id="4" name="Picture 3" descr="VaccinesFailed.JPG"/>
          <p:cNvPicPr>
            <a:picLocks noChangeAspect="1"/>
          </p:cNvPicPr>
          <p:nvPr/>
        </p:nvPicPr>
        <p:blipFill>
          <a:blip r:embed="rId2" cstate="print"/>
          <a:stretch>
            <a:fillRect/>
          </a:stretch>
        </p:blipFill>
        <p:spPr>
          <a:xfrm>
            <a:off x="179512" y="1340768"/>
            <a:ext cx="8588539" cy="461922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7467600" cy="1228998"/>
          </a:xfrm>
        </p:spPr>
        <p:txBody>
          <a:bodyPr>
            <a:normAutofit fontScale="90000"/>
          </a:bodyPr>
          <a:lstStyle/>
          <a:p>
            <a:r>
              <a:rPr lang="en-US" dirty="0" smtClean="0"/>
              <a:t>Screenshots: maintaining vaccine cold chain </a:t>
            </a:r>
            <a:br>
              <a:rPr lang="en-US" dirty="0" smtClean="0"/>
            </a:br>
            <a:endParaRPr lang="en-IN" dirty="0"/>
          </a:p>
        </p:txBody>
      </p:sp>
      <p:pic>
        <p:nvPicPr>
          <p:cNvPr id="4" name="Picture 3" descr="ColdChain.JPG"/>
          <p:cNvPicPr>
            <a:picLocks noChangeAspect="1"/>
          </p:cNvPicPr>
          <p:nvPr/>
        </p:nvPicPr>
        <p:blipFill>
          <a:blip r:embed="rId2" cstate="print"/>
          <a:stretch>
            <a:fillRect/>
          </a:stretch>
        </p:blipFill>
        <p:spPr>
          <a:xfrm>
            <a:off x="179512" y="1268760"/>
            <a:ext cx="8588539" cy="461922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IN" dirty="0"/>
          </a:p>
        </p:txBody>
      </p:sp>
      <p:sp>
        <p:nvSpPr>
          <p:cNvPr id="3" name="Content Placeholder 2"/>
          <p:cNvSpPr>
            <a:spLocks noGrp="1"/>
          </p:cNvSpPr>
          <p:nvPr>
            <p:ph sz="quarter" idx="1"/>
          </p:nvPr>
        </p:nvSpPr>
        <p:spPr/>
        <p:txBody>
          <a:bodyPr/>
          <a:lstStyle/>
          <a:p>
            <a:r>
              <a:rPr lang="en-US" dirty="0" smtClean="0"/>
              <a:t>Current Supply and Demand of Vaccines</a:t>
            </a:r>
          </a:p>
          <a:p>
            <a:r>
              <a:rPr lang="en-US" dirty="0" smtClean="0"/>
              <a:t>CDC not aware about the flow of vaccines in the state</a:t>
            </a:r>
          </a:p>
          <a:p>
            <a:r>
              <a:rPr lang="en-US" dirty="0" smtClean="0"/>
              <a:t>Storage and Distribution of Vaccines costly and complicated</a:t>
            </a:r>
          </a:p>
          <a:p>
            <a:r>
              <a:rPr lang="en-US" dirty="0" smtClean="0"/>
              <a:t>Maintaining the Cold – Chain</a:t>
            </a:r>
          </a:p>
          <a:p>
            <a:r>
              <a:rPr lang="en-US" dirty="0" smtClean="0"/>
              <a:t>Incomplete Reports of VARES</a:t>
            </a:r>
          </a:p>
          <a:p>
            <a:r>
              <a:rPr lang="en-US" dirty="0" smtClean="0"/>
              <a:t>Post- Administered Vaccine side/ill-effects.</a:t>
            </a:r>
          </a:p>
          <a:p>
            <a:r>
              <a:rPr lang="en-US" dirty="0" smtClean="0"/>
              <a:t>Lacks a homogeneous sys</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endParaRPr lang="en-IN" dirty="0"/>
          </a:p>
        </p:txBody>
      </p:sp>
      <p:sp>
        <p:nvSpPr>
          <p:cNvPr id="3" name="Content Placeholder 2"/>
          <p:cNvSpPr>
            <a:spLocks noGrp="1"/>
          </p:cNvSpPr>
          <p:nvPr>
            <p:ph sz="quarter" idx="1"/>
          </p:nvPr>
        </p:nvSpPr>
        <p:spPr/>
        <p:txBody>
          <a:bodyPr/>
          <a:lstStyle/>
          <a:p>
            <a:r>
              <a:rPr lang="en-IN" dirty="0" smtClean="0"/>
              <a:t>Information Technology is a powerful tool that could help in alleviating the sufferings. </a:t>
            </a:r>
            <a:endParaRPr lang="en-IN" dirty="0" smtClean="0"/>
          </a:p>
          <a:p>
            <a:r>
              <a:rPr lang="en-IN" dirty="0" smtClean="0"/>
              <a:t>The tool </a:t>
            </a:r>
            <a:r>
              <a:rPr lang="en-IN" dirty="0" smtClean="0"/>
              <a:t>to reduce the issues mentioned is an information system that provides a homogeneous approach to the vaccine distribution system. </a:t>
            </a:r>
            <a:endParaRPr lang="en-IN" dirty="0" smtClean="0"/>
          </a:p>
          <a:p>
            <a:r>
              <a:rPr lang="en-IN" dirty="0" smtClean="0"/>
              <a:t>Using the application engineering technology, efficiency, accountability and safety could be improved whereas public health crises could be reduced.</a:t>
            </a:r>
            <a:endParaRPr lang="en-IN" dirty="0" smtClean="0"/>
          </a:p>
          <a:p>
            <a:endParaRPr lang="en-US" dirty="0" smtClean="0"/>
          </a:p>
          <a:p>
            <a:pPr>
              <a:buNone/>
            </a:pP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Solution:</a:t>
            </a:r>
            <a:endParaRPr lang="en-IN" dirty="0"/>
          </a:p>
        </p:txBody>
      </p:sp>
      <p:sp>
        <p:nvSpPr>
          <p:cNvPr id="5" name="Rectangle 4"/>
          <p:cNvSpPr/>
          <p:nvPr/>
        </p:nvSpPr>
        <p:spPr>
          <a:xfrm>
            <a:off x="2415001" y="2967335"/>
            <a:ext cx="4314001" cy="923330"/>
          </a:xfrm>
          <a:prstGeom prst="rect">
            <a:avLst/>
          </a:prstGeom>
          <a:noFill/>
        </p:spPr>
        <p:txBody>
          <a:bodyPr wrap="none" lIns="91440" tIns="45720" rIns="91440" bIns="45720">
            <a:spAutoFit/>
          </a:bodyPr>
          <a:lstStyle/>
          <a:p>
            <a:pPr algn="ctr"/>
            <a:r>
              <a:rPr lang="en-US" sz="54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vDistribute</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6" name="Picture 5" descr="vaccine_wellness_syringe_shot-512 (1).png"/>
          <p:cNvPicPr>
            <a:picLocks noChangeAspect="1"/>
          </p:cNvPicPr>
          <p:nvPr/>
        </p:nvPicPr>
        <p:blipFill>
          <a:blip r:embed="rId2" cstate="print"/>
          <a:stretch>
            <a:fillRect/>
          </a:stretch>
        </p:blipFill>
        <p:spPr>
          <a:xfrm>
            <a:off x="1619672" y="2852936"/>
            <a:ext cx="936104" cy="9361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IN" dirty="0"/>
          </a:p>
        </p:txBody>
      </p:sp>
      <p:sp>
        <p:nvSpPr>
          <p:cNvPr id="3" name="Content Placeholder 2"/>
          <p:cNvSpPr>
            <a:spLocks noGrp="1"/>
          </p:cNvSpPr>
          <p:nvPr>
            <p:ph sz="quarter" idx="1"/>
          </p:nvPr>
        </p:nvSpPr>
        <p:spPr/>
        <p:txBody>
          <a:bodyPr>
            <a:normAutofit fontScale="70000" lnSpcReduction="20000"/>
          </a:bodyPr>
          <a:lstStyle/>
          <a:p>
            <a:r>
              <a:rPr lang="en-IN" dirty="0" smtClean="0"/>
              <a:t>A single homogeneous system for all the vaccine </a:t>
            </a:r>
            <a:r>
              <a:rPr lang="en-IN" dirty="0" smtClean="0"/>
              <a:t>players</a:t>
            </a:r>
          </a:p>
          <a:p>
            <a:r>
              <a:rPr lang="en-IN" dirty="0" smtClean="0"/>
              <a:t>Maintaining the supply and demand of vaccines throughout the </a:t>
            </a:r>
            <a:r>
              <a:rPr lang="en-IN" dirty="0" smtClean="0"/>
              <a:t>system.</a:t>
            </a:r>
          </a:p>
          <a:p>
            <a:pPr>
              <a:buNone/>
            </a:pPr>
            <a:r>
              <a:rPr lang="en-IN" dirty="0" smtClean="0"/>
              <a:t>a) Depending on the demand of the vaccines, CDC ordering vaccines from the Manufacturers and storing the vaccines in the warehouses of National </a:t>
            </a:r>
            <a:r>
              <a:rPr lang="en-IN" dirty="0" smtClean="0"/>
              <a:t>Distributor.</a:t>
            </a:r>
          </a:p>
          <a:p>
            <a:pPr>
              <a:buNone/>
            </a:pPr>
            <a:r>
              <a:rPr lang="en-IN" dirty="0" smtClean="0"/>
              <a:t>b) Providers creating the orders on contract basis(bi-monthly or monthly) or ad-hoc requests depending on their anticipated demand forecast.</a:t>
            </a:r>
          </a:p>
          <a:p>
            <a:pPr>
              <a:buNone/>
            </a:pPr>
            <a:r>
              <a:rPr lang="en-IN" dirty="0" smtClean="0"/>
              <a:t>c</a:t>
            </a:r>
            <a:r>
              <a:rPr lang="en-IN" dirty="0" smtClean="0"/>
              <a:t>) Even Satellite clinics associated with the providers can create orders for their activities.</a:t>
            </a:r>
          </a:p>
          <a:p>
            <a:pPr>
              <a:buNone/>
            </a:pPr>
            <a:r>
              <a:rPr lang="en-IN" dirty="0" smtClean="0"/>
              <a:t>d) Provider orders and satellite clinic orders (after approval of the provider) going through series of approvals from Public Health Department (State Level) and from PHD to CDC (Federal Level).</a:t>
            </a:r>
          </a:p>
          <a:p>
            <a:pPr>
              <a:buNone/>
            </a:pPr>
            <a:r>
              <a:rPr lang="en-IN" dirty="0" smtClean="0"/>
              <a:t>e) Vaccine orders approved/rejected based on the population of state.</a:t>
            </a:r>
          </a:p>
          <a:p>
            <a:pPr>
              <a:buNone/>
            </a:pPr>
            <a:r>
              <a:rPr lang="en-IN" dirty="0" smtClean="0"/>
              <a:t>f) Distributor shipping the vaccines to the respective sites based on the vaccines in the inventory.</a:t>
            </a:r>
          </a:p>
          <a:p>
            <a:pPr>
              <a:buNone/>
            </a:pPr>
            <a:r>
              <a:rPr lang="en-IN" dirty="0" smtClean="0"/>
              <a:t>g) Vaccines being stored in the inventory at the respective sites. </a:t>
            </a:r>
          </a:p>
          <a:p>
            <a:pPr>
              <a:buNone/>
            </a:pP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IN" dirty="0"/>
          </a:p>
        </p:txBody>
      </p:sp>
      <p:sp>
        <p:nvSpPr>
          <p:cNvPr id="3" name="Content Placeholder 2"/>
          <p:cNvSpPr>
            <a:spLocks noGrp="1"/>
          </p:cNvSpPr>
          <p:nvPr>
            <p:ph sz="quarter" idx="1"/>
          </p:nvPr>
        </p:nvSpPr>
        <p:spPr>
          <a:xfrm>
            <a:off x="467544" y="1700808"/>
            <a:ext cx="7467600" cy="4873752"/>
          </a:xfrm>
        </p:spPr>
        <p:txBody>
          <a:bodyPr>
            <a:normAutofit fontScale="85000" lnSpcReduction="10000"/>
          </a:bodyPr>
          <a:lstStyle/>
          <a:p>
            <a:r>
              <a:rPr lang="en-IN" dirty="0" smtClean="0"/>
              <a:t>Administering vaccines and keeping a track of the records of the vaccines administered to the patients at both provider and at the satellite clinic levels</a:t>
            </a:r>
            <a:r>
              <a:rPr lang="en-IN" dirty="0" smtClean="0"/>
              <a:t>.</a:t>
            </a:r>
          </a:p>
          <a:p>
            <a:endParaRPr lang="en-IN" dirty="0" smtClean="0"/>
          </a:p>
          <a:p>
            <a:r>
              <a:rPr lang="en-IN" dirty="0" smtClean="0"/>
              <a:t>Providing an overview of the vaccines distributed to a granular level </a:t>
            </a:r>
            <a:r>
              <a:rPr lang="en-IN" dirty="0" err="1" smtClean="0"/>
              <a:t>ie</a:t>
            </a:r>
            <a:r>
              <a:rPr lang="en-IN" dirty="0" smtClean="0"/>
              <a:t>. state-wise, city-wise and provider-wise</a:t>
            </a:r>
            <a:r>
              <a:rPr lang="en-IN" dirty="0" smtClean="0"/>
              <a:t>.</a:t>
            </a:r>
          </a:p>
          <a:p>
            <a:endParaRPr lang="en-IN" dirty="0" smtClean="0"/>
          </a:p>
          <a:p>
            <a:r>
              <a:rPr lang="en-IN" dirty="0" smtClean="0"/>
              <a:t> Maintaining the cold-chain of the vaccines inventoried at Distributor warehouse and at Provider</a:t>
            </a:r>
            <a:r>
              <a:rPr lang="en-IN" dirty="0" smtClean="0"/>
              <a:t>.</a:t>
            </a:r>
          </a:p>
          <a:p>
            <a:endParaRPr lang="en-IN" dirty="0" smtClean="0"/>
          </a:p>
          <a:p>
            <a:r>
              <a:rPr lang="en-IN" dirty="0" smtClean="0"/>
              <a:t>User Profile for all the users in the system could be updated at ease without intervention from administrator</a:t>
            </a:r>
            <a:r>
              <a:rPr lang="en-IN" dirty="0" smtClean="0"/>
              <a:t>.</a:t>
            </a:r>
          </a:p>
          <a:p>
            <a:endParaRPr lang="en-IN" dirty="0" smtClean="0"/>
          </a:p>
          <a:p>
            <a:r>
              <a:rPr lang="en-IN" dirty="0" smtClean="0"/>
              <a:t>Satellite Clinics can register new patients without the administrator's intervention for their activities.</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IN" dirty="0"/>
          </a:p>
        </p:txBody>
      </p:sp>
      <p:sp>
        <p:nvSpPr>
          <p:cNvPr id="3" name="Content Placeholder 2"/>
          <p:cNvSpPr>
            <a:spLocks noGrp="1"/>
          </p:cNvSpPr>
          <p:nvPr>
            <p:ph sz="quarter" idx="1"/>
          </p:nvPr>
        </p:nvSpPr>
        <p:spPr/>
        <p:txBody>
          <a:bodyPr>
            <a:normAutofit fontScale="92500" lnSpcReduction="20000"/>
          </a:bodyPr>
          <a:lstStyle/>
          <a:p>
            <a:endParaRPr lang="en-IN" dirty="0" smtClean="0"/>
          </a:p>
          <a:p>
            <a:r>
              <a:rPr lang="en-IN" dirty="0" smtClean="0"/>
              <a:t>Vaccine Adverse Event Reporting System</a:t>
            </a:r>
            <a:r>
              <a:rPr lang="en-IN" dirty="0" smtClean="0"/>
              <a:t>:</a:t>
            </a:r>
          </a:p>
          <a:p>
            <a:pPr>
              <a:buNone/>
            </a:pPr>
            <a:r>
              <a:rPr lang="en-IN" dirty="0" smtClean="0"/>
              <a:t>a</a:t>
            </a:r>
            <a:r>
              <a:rPr lang="en-IN" dirty="0" smtClean="0"/>
              <a:t>) Providing complete reports to VARES for the failed vaccines state-wise, city-wise, provider-wise and to the minute details such as the side effects reported for the failure by the patient!</a:t>
            </a:r>
          </a:p>
          <a:p>
            <a:pPr>
              <a:buNone/>
            </a:pPr>
            <a:r>
              <a:rPr lang="en-IN" dirty="0" smtClean="0"/>
              <a:t>b) CDC can send a "Recall" to the manufactures and the Distribution if it thinks that a particular batch of vaccines are failing so that the "failed" vaccine batch is removed from the system and no further orders could be placed on the that particular batch of vaccines</a:t>
            </a:r>
            <a:r>
              <a:rPr lang="en-IN" dirty="0" smtClean="0"/>
              <a:t>.</a:t>
            </a:r>
          </a:p>
          <a:p>
            <a:pPr>
              <a:buNone/>
            </a:pPr>
            <a:endParaRPr lang="en-IN" dirty="0" smtClean="0"/>
          </a:p>
          <a:p>
            <a:r>
              <a:rPr lang="en-IN" dirty="0" smtClean="0"/>
              <a:t>Patients can login and report side effects or ill-effects of vaccines after the vaccine is administered to them.</a:t>
            </a:r>
          </a:p>
          <a:p>
            <a:pPr>
              <a:buNone/>
            </a:pPr>
            <a:endParaRPr lang="en-IN" dirty="0" smtClean="0"/>
          </a:p>
          <a:p>
            <a:pPr>
              <a:buNone/>
            </a:pPr>
            <a:endParaRPr lang="en-IN"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IN" dirty="0"/>
          </a:p>
        </p:txBody>
      </p:sp>
      <p:sp>
        <p:nvSpPr>
          <p:cNvPr id="3" name="Content Placeholder 2"/>
          <p:cNvSpPr>
            <a:spLocks noGrp="1"/>
          </p:cNvSpPr>
          <p:nvPr>
            <p:ph sz="quarter" idx="1"/>
          </p:nvPr>
        </p:nvSpPr>
        <p:spPr/>
        <p:txBody>
          <a:bodyPr>
            <a:normAutofit/>
          </a:bodyPr>
          <a:lstStyle/>
          <a:p>
            <a:r>
              <a:rPr lang="en-IN" dirty="0" smtClean="0"/>
              <a:t> </a:t>
            </a:r>
            <a:r>
              <a:rPr lang="en-IN" sz="2000" dirty="0" smtClean="0"/>
              <a:t>Complete Financial Model being captured for all the Players</a:t>
            </a:r>
          </a:p>
          <a:p>
            <a:pPr>
              <a:buNone/>
            </a:pPr>
            <a:r>
              <a:rPr lang="en-IN" sz="2000" dirty="0" smtClean="0"/>
              <a:t>a) Manufactures receiving payments on orders  from CDC.</a:t>
            </a:r>
          </a:p>
          <a:p>
            <a:pPr>
              <a:buNone/>
            </a:pPr>
            <a:r>
              <a:rPr lang="en-IN" sz="2000" dirty="0" smtClean="0"/>
              <a:t>b) Vaccine funding from Federal or State.</a:t>
            </a:r>
          </a:p>
          <a:p>
            <a:pPr>
              <a:buNone/>
            </a:pPr>
            <a:r>
              <a:rPr lang="en-IN" sz="2000" dirty="0" smtClean="0"/>
              <a:t>c) Distributor receiving payments from CDC, PHD or Provider based on the funding of vaccines.</a:t>
            </a:r>
          </a:p>
          <a:p>
            <a:pPr>
              <a:buNone/>
            </a:pPr>
            <a:r>
              <a:rPr lang="en-IN" sz="2000" dirty="0" smtClean="0"/>
              <a:t>d) Patient's insurance model is captured and based on the insurance, patient or the insurance company being charged for the vaccine if not funded.</a:t>
            </a:r>
          </a:p>
          <a:p>
            <a:pPr>
              <a:buNone/>
            </a:pPr>
            <a:r>
              <a:rPr lang="en-IN" sz="2000" dirty="0" smtClean="0"/>
              <a:t>e) Keeping track of the past and the pending payments for all major vaccine players</a:t>
            </a:r>
            <a:r>
              <a:rPr lang="en-IN" sz="2000" dirty="0" smtClean="0"/>
              <a:t>.</a:t>
            </a:r>
          </a:p>
          <a:p>
            <a:pPr>
              <a:buNone/>
            </a:pPr>
            <a:endParaRPr lang="en-US" dirty="0" smtClean="0"/>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7467600" cy="1228998"/>
          </a:xfrm>
        </p:spPr>
        <p:txBody>
          <a:bodyPr>
            <a:normAutofit fontScale="90000"/>
          </a:bodyPr>
          <a:lstStyle/>
          <a:p>
            <a:r>
              <a:rPr lang="en-US" dirty="0" smtClean="0"/>
              <a:t/>
            </a:r>
            <a:br>
              <a:rPr lang="en-US" dirty="0" smtClean="0"/>
            </a:br>
            <a:r>
              <a:rPr lang="en-IN" dirty="0" smtClean="0"/>
              <a:t>Object model:</a:t>
            </a:r>
            <a:br>
              <a:rPr lang="en-IN" dirty="0" smtClean="0"/>
            </a:br>
            <a:r>
              <a:rPr lang="en-IN" dirty="0" smtClean="0"/>
              <a:t/>
            </a:r>
            <a:br>
              <a:rPr lang="en-IN" dirty="0" smtClean="0"/>
            </a:br>
            <a:endParaRPr lang="en-IN" dirty="0"/>
          </a:p>
        </p:txBody>
      </p:sp>
      <p:pic>
        <p:nvPicPr>
          <p:cNvPr id="4" name="Picture 3" descr="vDistribute Object Model (3).jpg"/>
          <p:cNvPicPr>
            <a:picLocks noChangeAspect="1"/>
          </p:cNvPicPr>
          <p:nvPr/>
        </p:nvPicPr>
        <p:blipFill>
          <a:blip r:embed="rId2" cstate="print"/>
          <a:stretch>
            <a:fillRect/>
          </a:stretch>
        </p:blipFill>
        <p:spPr>
          <a:xfrm>
            <a:off x="251520" y="620688"/>
            <a:ext cx="8424936" cy="6173444"/>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479</TotalTime>
  <Words>623</Words>
  <Application>Microsoft Office PowerPoint</Application>
  <PresentationFormat>On-screen Show (4:3)</PresentationFormat>
  <Paragraphs>59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Oriel</vt:lpstr>
      <vt:lpstr>AED Final project : National  Vaccine  Distribution System</vt:lpstr>
      <vt:lpstr>The problem:</vt:lpstr>
      <vt:lpstr>The Solution:</vt:lpstr>
      <vt:lpstr>The Solution:</vt:lpstr>
      <vt:lpstr>KEY FEATURES:</vt:lpstr>
      <vt:lpstr>KEY FEATURES</vt:lpstr>
      <vt:lpstr>KEY FEATURES</vt:lpstr>
      <vt:lpstr>KEY FEATURES</vt:lpstr>
      <vt:lpstr> Object model:  </vt:lpstr>
      <vt:lpstr>Screenshots: Creating Order  </vt:lpstr>
      <vt:lpstr>Screenshots: vaccine distribution overview </vt:lpstr>
      <vt:lpstr>Screenshots: patient logging side effects </vt:lpstr>
      <vt:lpstr>Screenshots: vares reports of failed vaccines </vt:lpstr>
      <vt:lpstr>Screenshots: maintaining vaccine cold chain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AED Final project : National  Vaccine  Distribution System</dc:title>
  <dc:creator>Vaibhav</dc:creator>
  <cp:lastModifiedBy>Vaibhav</cp:lastModifiedBy>
  <cp:revision>8</cp:revision>
  <dcterms:created xsi:type="dcterms:W3CDTF">2014-12-07T17:39:43Z</dcterms:created>
  <dcterms:modified xsi:type="dcterms:W3CDTF">2014-12-08T01:38:47Z</dcterms:modified>
</cp:coreProperties>
</file>