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8" r:id="rId5"/>
    <p:sldId id="311" r:id="rId6"/>
    <p:sldId id="315" r:id="rId7"/>
    <p:sldId id="324" r:id="rId8"/>
    <p:sldId id="317" r:id="rId9"/>
    <p:sldId id="322" r:id="rId10"/>
    <p:sldId id="321" r:id="rId11"/>
    <p:sldId id="320" r:id="rId12"/>
    <p:sldId id="319" r:id="rId13"/>
    <p:sldId id="318" r:id="rId14"/>
    <p:sldId id="323" r:id="rId15"/>
    <p:sldId id="312" r:id="rId16"/>
    <p:sldId id="325" r:id="rId17"/>
    <p:sldId id="329" r:id="rId18"/>
    <p:sldId id="326" r:id="rId19"/>
    <p:sldId id="327" r:id="rId20"/>
    <p:sldId id="32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9/2/2025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9/2/2025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9/2/2025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9/2/2025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smlopezza/elliptic-data-set-eda-graphs-random-forest/input?select=elliptic_bitcoin_dataset" TargetMode="External"/><Relationship Id="rId2" Type="http://schemas.openxmlformats.org/officeDocument/2006/relationships/hyperlink" Target="https://www.kaggle.com/datasets/utkarshx27/american-companies-bankruptcy-prediction-dataset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4800" dirty="0"/>
              <a:t>Predicting Bankruptcy &amp; Detecting Money Laundering using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269347" cy="1021498"/>
          </a:xfrm>
        </p:spPr>
        <p:txBody>
          <a:bodyPr>
            <a:normAutofit fontScale="25000" lnSpcReduction="20000"/>
          </a:bodyPr>
          <a:lstStyle/>
          <a:p>
            <a:r>
              <a:rPr lang="en-US" sz="7200" b="1" dirty="0"/>
              <a:t>Presented by</a:t>
            </a:r>
            <a:r>
              <a:rPr lang="en-US" sz="7200" dirty="0"/>
              <a:t>:</a:t>
            </a:r>
          </a:p>
          <a:p>
            <a:r>
              <a:rPr lang="en-US" sz="7200" dirty="0"/>
              <a:t>Aman Singh</a:t>
            </a:r>
          </a:p>
          <a:p>
            <a:r>
              <a:rPr lang="en-US" sz="7200"/>
              <a:t>Vishal Singh</a:t>
            </a:r>
            <a:br>
              <a:rPr lang="en-US" dirty="0"/>
            </a:br>
            <a:endParaRPr lang="en-US" sz="1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F76575-8F76-728C-5FE2-BD99C61FB9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E4B57-301A-8E88-739B-4A3493943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Random Forest – Model Evaluation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2BDEE74-5784-C531-0DEF-1888DE84FD9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35510151"/>
              </p:ext>
            </p:extLst>
          </p:nvPr>
        </p:nvGraphicFramePr>
        <p:xfrm>
          <a:off x="1096963" y="2120900"/>
          <a:ext cx="4640262" cy="395031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20131">
                  <a:extLst>
                    <a:ext uri="{9D8B030D-6E8A-4147-A177-3AD203B41FA5}">
                      <a16:colId xmlns:a16="http://schemas.microsoft.com/office/drawing/2014/main" val="403664342"/>
                    </a:ext>
                  </a:extLst>
                </a:gridCol>
                <a:gridCol w="2320131">
                  <a:extLst>
                    <a:ext uri="{9D8B030D-6E8A-4147-A177-3AD203B41FA5}">
                      <a16:colId xmlns:a16="http://schemas.microsoft.com/office/drawing/2014/main" val="1267246894"/>
                    </a:ext>
                  </a:extLst>
                </a:gridCol>
              </a:tblGrid>
              <a:tr h="658386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Random Forest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564536"/>
                  </a:ext>
                </a:extLst>
              </a:tr>
              <a:tr h="6583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Accuracy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0.9364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341971"/>
                  </a:ext>
                </a:extLst>
              </a:tr>
              <a:tr h="6583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Precision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0.9364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104830"/>
                  </a:ext>
                </a:extLst>
              </a:tr>
              <a:tr h="6583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Recall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0.9996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638675"/>
                  </a:ext>
                </a:extLst>
              </a:tr>
              <a:tr h="658386">
                <a:tc>
                  <a:txBody>
                    <a:bodyPr/>
                    <a:lstStyle/>
                    <a:p>
                      <a:r>
                        <a:rPr lang="en-IN" dirty="0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0.9669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962265"/>
                  </a:ext>
                </a:extLst>
              </a:tr>
              <a:tr h="658386">
                <a:tc>
                  <a:txBody>
                    <a:bodyPr/>
                    <a:lstStyle/>
                    <a:p>
                      <a:r>
                        <a:rPr lang="en-IN" dirty="0"/>
                        <a:t>ROC-AUC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0.8541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101200"/>
                  </a:ext>
                </a:extLst>
              </a:tr>
            </a:tbl>
          </a:graphicData>
        </a:graphic>
      </p:graphicFrame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6DEB9D6-0F95-D4DB-DBEC-B34834BD9DA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20952" y="2039007"/>
            <a:ext cx="5546172" cy="4105782"/>
          </a:xfrm>
        </p:spPr>
      </p:pic>
    </p:spTree>
    <p:extLst>
      <p:ext uri="{BB962C8B-B14F-4D97-AF65-F5344CB8AC3E}">
        <p14:creationId xmlns:p14="http://schemas.microsoft.com/office/powerpoint/2010/main" val="2221689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706AC-0660-999E-8419-8CAA55913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Comparative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39D02-B405-B380-091D-DE72C35A56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/>
              <a:t>Original Research Findings (IEEE 2024)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Best Model</a:t>
            </a:r>
            <a:r>
              <a:rPr lang="en-US" sz="2000" dirty="0"/>
              <a:t>: K-Nearest Neighbors (KNN)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Top Accuracy</a:t>
            </a:r>
            <a:r>
              <a:rPr lang="en-US" sz="2000" dirty="0"/>
              <a:t>: 94.41%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Random Forest</a:t>
            </a:r>
            <a:r>
              <a:rPr lang="en-US" sz="2000" dirty="0"/>
              <a:t> showed strong performance with the highest ROC-AUC</a:t>
            </a:r>
            <a:r>
              <a:rPr lang="en-US" sz="2000" b="1" dirty="0"/>
              <a:t> </a:t>
            </a:r>
            <a:r>
              <a:rPr lang="en-US" sz="2000" dirty="0"/>
              <a:t>(85.31%)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SVMs and Logistic Regression </a:t>
            </a:r>
            <a:r>
              <a:rPr lang="en-US" sz="2000" dirty="0"/>
              <a:t>had high recall but relatively lower ROC-AUC scores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D5E0B8-939D-463A-6E2F-0BC23FC3C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2120900"/>
            <a:ext cx="5059680" cy="374819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Our Replication Findings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KNN </a:t>
            </a:r>
            <a:r>
              <a:rPr lang="en-US" dirty="0"/>
              <a:t>replicated as the most accurate model, matching the research outcome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Random Forest </a:t>
            </a:r>
            <a:r>
              <a:rPr lang="en-US" dirty="0"/>
              <a:t>consistently delivered the highest ROC-AUC, reinforcing its reliability.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Logistic Regression and SVMs</a:t>
            </a:r>
            <a:r>
              <a:rPr lang="en-US" dirty="0"/>
              <a:t> maintained similar trends: high recall, weaker AUC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Consistency Across Metrics</a:t>
            </a:r>
            <a:r>
              <a:rPr lang="en-US" dirty="0"/>
              <a:t>: Accuracy, recall, and AUC values followed the same patterns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1612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969F6-8BA0-67BD-ABE0-09DAE28FB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89653"/>
            <a:ext cx="10058400" cy="1450757"/>
          </a:xfrm>
        </p:spPr>
        <p:txBody>
          <a:bodyPr>
            <a:noAutofit/>
          </a:bodyPr>
          <a:lstStyle/>
          <a:p>
            <a:r>
              <a:rPr lang="en-IN" sz="3600" b="1" dirty="0"/>
              <a:t>Paper</a:t>
            </a:r>
            <a:r>
              <a:rPr lang="en-IN" sz="3600" dirty="0"/>
              <a:t>: Machine Learning Model for Detecting Money Laundering in Bitcoin Blockchain 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2135F-56FB-BDF2-39EA-70CBF9BCD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 </a:t>
            </a:r>
            <a:r>
              <a:rPr lang="en-IN" sz="1800" dirty="0"/>
              <a:t>Objective: Identify suspicious (money laundering) transactions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800" dirty="0"/>
              <a:t> Dataset used in Paper: </a:t>
            </a:r>
            <a:r>
              <a:rPr lang="en-US" sz="1800" dirty="0"/>
              <a:t>2,906 instances from Kaggle, 24 attributes each.</a:t>
            </a:r>
            <a:endParaRPr lang="en-IN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sz="1800" dirty="0"/>
              <a:t> </a:t>
            </a:r>
            <a:r>
              <a:rPr lang="en-US" sz="1800" dirty="0"/>
              <a:t>Dataset adopted for our study</a:t>
            </a:r>
            <a:r>
              <a:rPr lang="en-IN" sz="1800" dirty="0"/>
              <a:t>: Elliptic Data Set (203768 instances, 167 attributes each)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800" dirty="0"/>
              <a:t> Labels in Elliptic dataset: Illicit: 1, licit: 2, unknown: 0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800" dirty="0"/>
              <a:t> Models used: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1800" dirty="0"/>
              <a:t>K-Nearest Neighbors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1800" dirty="0"/>
              <a:t>Random Forest (Implemented an Additional Model)</a:t>
            </a:r>
          </a:p>
          <a:p>
            <a:pPr marL="457200" lvl="1" indent="0">
              <a:buNone/>
            </a:pPr>
            <a:endParaRPr lang="en-IN" sz="1800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9978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34E787-3D95-8863-B340-0A0CC29980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8404-077A-8CE9-30DC-4553F5855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of the Original Study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1DE1E34-AAAB-1C59-8FCF-ACC57A5511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KNN Model demonstrates high precision in flagging money laundering activity.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Low error rate of only 2%.</a:t>
            </a:r>
          </a:p>
          <a:p>
            <a:pPr>
              <a:buNone/>
            </a:pPr>
            <a:r>
              <a:rPr lang="en-US" b="1" dirty="0"/>
              <a:t>Techniques Used: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/>
              <a:t>K-Means Clustering</a:t>
            </a:r>
            <a:r>
              <a:rPr lang="en-US" dirty="0"/>
              <a:t> → Unsupervised grouping of transactions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/>
              <a:t>K-Nearest Neighbors (KNN)</a:t>
            </a:r>
            <a:r>
              <a:rPr lang="en-US" dirty="0"/>
              <a:t> → Classification based on clustering results</a:t>
            </a:r>
          </a:p>
          <a:p>
            <a:endParaRPr lang="en-IN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EC1D0660-812F-EE44-611C-2E2F0B762DE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66171960"/>
              </p:ext>
            </p:extLst>
          </p:nvPr>
        </p:nvGraphicFramePr>
        <p:xfrm>
          <a:off x="6516688" y="2120899"/>
          <a:ext cx="4638674" cy="404091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19337">
                  <a:extLst>
                    <a:ext uri="{9D8B030D-6E8A-4147-A177-3AD203B41FA5}">
                      <a16:colId xmlns:a16="http://schemas.microsoft.com/office/drawing/2014/main" val="567303390"/>
                    </a:ext>
                  </a:extLst>
                </a:gridCol>
                <a:gridCol w="2319337">
                  <a:extLst>
                    <a:ext uri="{9D8B030D-6E8A-4147-A177-3AD203B41FA5}">
                      <a16:colId xmlns:a16="http://schemas.microsoft.com/office/drawing/2014/main" val="3230117055"/>
                    </a:ext>
                  </a:extLst>
                </a:gridCol>
              </a:tblGrid>
              <a:tr h="673485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927692"/>
                  </a:ext>
                </a:extLst>
              </a:tr>
              <a:tr h="673485">
                <a:tc>
                  <a:txBody>
                    <a:bodyPr/>
                    <a:lstStyle/>
                    <a:p>
                      <a:r>
                        <a:rPr lang="en-IN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818088"/>
                  </a:ext>
                </a:extLst>
              </a:tr>
              <a:tr h="673485">
                <a:tc>
                  <a:txBody>
                    <a:bodyPr/>
                    <a:lstStyle/>
                    <a:p>
                      <a:r>
                        <a:rPr lang="en-IN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288404"/>
                  </a:ext>
                </a:extLst>
              </a:tr>
              <a:tr h="673485">
                <a:tc>
                  <a:txBody>
                    <a:bodyPr/>
                    <a:lstStyle/>
                    <a:p>
                      <a:r>
                        <a:rPr lang="en-IN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631263"/>
                  </a:ext>
                </a:extLst>
              </a:tr>
              <a:tr h="673485">
                <a:tc>
                  <a:txBody>
                    <a:bodyPr/>
                    <a:lstStyle/>
                    <a:p>
                      <a:r>
                        <a:rPr lang="en-IN" dirty="0"/>
                        <a:t>F-Score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896036"/>
                  </a:ext>
                </a:extLst>
              </a:tr>
              <a:tr h="673485">
                <a:tc>
                  <a:txBody>
                    <a:bodyPr/>
                    <a:lstStyle/>
                    <a:p>
                      <a:r>
                        <a:rPr lang="en-IN" dirty="0"/>
                        <a:t>Error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183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8519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6D807C5-5060-F6C3-9601-2504879B3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544" y="462455"/>
            <a:ext cx="8382611" cy="5538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8D9F1B8-07F5-32D3-AF71-FA3593051A55}"/>
              </a:ext>
            </a:extLst>
          </p:cNvPr>
          <p:cNvSpPr txBox="1"/>
          <p:nvPr/>
        </p:nvSpPr>
        <p:spPr>
          <a:xfrm>
            <a:off x="609600" y="462455"/>
            <a:ext cx="2933944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KNN Accuracy Evaluation</a:t>
            </a:r>
          </a:p>
          <a:p>
            <a:endParaRPr lang="en-IN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accuracy steadily increased up to k = 7, where it peaked at 0.9044, indicating the best performance.</a:t>
            </a:r>
            <a:endParaRPr lang="en-I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I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Beyond k = 7, the accuracy slightly declines, indicating potential over-smoothing.</a:t>
            </a:r>
            <a:endParaRPr lang="en-IN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946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E72524-9259-2974-116D-02315BDB67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ECCF1-EEB0-02C7-6BFE-9F7204427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Our Findings - Model Evaluation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B63A9B9-E04B-0BE2-0FA1-4769DD45D7E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76304077"/>
              </p:ext>
            </p:extLst>
          </p:nvPr>
        </p:nvGraphicFramePr>
        <p:xfrm>
          <a:off x="1096963" y="2120900"/>
          <a:ext cx="4640265" cy="395031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546755">
                  <a:extLst>
                    <a:ext uri="{9D8B030D-6E8A-4147-A177-3AD203B41FA5}">
                      <a16:colId xmlns:a16="http://schemas.microsoft.com/office/drawing/2014/main" val="403664342"/>
                    </a:ext>
                  </a:extLst>
                </a:gridCol>
                <a:gridCol w="1546755">
                  <a:extLst>
                    <a:ext uri="{9D8B030D-6E8A-4147-A177-3AD203B41FA5}">
                      <a16:colId xmlns:a16="http://schemas.microsoft.com/office/drawing/2014/main" val="1267246894"/>
                    </a:ext>
                  </a:extLst>
                </a:gridCol>
                <a:gridCol w="1546755">
                  <a:extLst>
                    <a:ext uri="{9D8B030D-6E8A-4147-A177-3AD203B41FA5}">
                      <a16:colId xmlns:a16="http://schemas.microsoft.com/office/drawing/2014/main" val="554674649"/>
                    </a:ext>
                  </a:extLst>
                </a:gridCol>
              </a:tblGrid>
              <a:tr h="658386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564536"/>
                  </a:ext>
                </a:extLst>
              </a:tr>
              <a:tr h="6583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Accuracy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0.9044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0.9509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341971"/>
                  </a:ext>
                </a:extLst>
              </a:tr>
              <a:tr h="6583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Precision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0.8202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0.9429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104830"/>
                  </a:ext>
                </a:extLst>
              </a:tr>
              <a:tr h="6583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Recall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0.7431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0.8434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638675"/>
                  </a:ext>
                </a:extLst>
              </a:tr>
              <a:tr h="658386">
                <a:tc>
                  <a:txBody>
                    <a:bodyPr/>
                    <a:lstStyle/>
                    <a:p>
                      <a:r>
                        <a:rPr lang="en-IN" dirty="0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0.7764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0.8864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962265"/>
                  </a:ext>
                </a:extLst>
              </a:tr>
              <a:tr h="658386">
                <a:tc>
                  <a:txBody>
                    <a:bodyPr/>
                    <a:lstStyle/>
                    <a:p>
                      <a:r>
                        <a:rPr lang="en-IN" dirty="0"/>
                        <a:t>Error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0.0955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0.0490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101200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6804BE-7293-0910-1AC4-44CA7CA3E6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Random Forest model outperformed KNN, achieving the highest accuracy at 95.09% and the lowest error rate at 4.90%.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KNN also demonstrated strong performance with an accuracy of 90.44%.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Random Forest is highly effective for high-dimensional classification tasks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096574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C27348-E9BA-4425-186B-89FF57E241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3B79-6223-EA0D-8357-DD8FA5EF4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Comparative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61B49-4423-584D-3E81-1046A095B01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b="1" dirty="0"/>
              <a:t>Original Study (JAAI 2024 - Ogunleye et al.):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Models Used:</a:t>
            </a:r>
            <a:endParaRPr lang="en-I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b="1" dirty="0"/>
              <a:t>Unsupervised:</a:t>
            </a:r>
            <a:r>
              <a:rPr lang="en-IN" dirty="0"/>
              <a:t> K-Means (to label data)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b="1" dirty="0"/>
              <a:t>Supervised:</a:t>
            </a:r>
            <a:r>
              <a:rPr lang="en-IN" dirty="0"/>
              <a:t> K-Nearest Neighbors (KNN) only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KNN was reported to be extremely accurate and robust.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4D2E92-D6EA-5825-5BA0-12DDCA8E3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2120900"/>
            <a:ext cx="5059680" cy="374819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Our Replication Findings: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Using a much larger dataset, our replication suggests the superior performance of </a:t>
            </a:r>
            <a:r>
              <a:rPr lang="en-US" b="1" dirty="0"/>
              <a:t>Random Forest</a:t>
            </a:r>
            <a:r>
              <a:rPr lang="en-US" dirty="0"/>
              <a:t>, with the highest accuracy (0.9509) and lowest error rate (0.0490).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KNN</a:t>
            </a:r>
            <a:r>
              <a:rPr lang="en-US" dirty="0"/>
              <a:t> also performed well with 0.9044 accuracy closely aligning with the original study.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9134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31EC2-1AD3-9F41-ED7A-F83C7AB70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88908"/>
            <a:ext cx="10058400" cy="1450757"/>
          </a:xfrm>
        </p:spPr>
        <p:txBody>
          <a:bodyPr/>
          <a:lstStyle/>
          <a:p>
            <a:r>
              <a:rPr lang="en-IN" b="1" dirty="0"/>
              <a:t>References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94C54-3F3F-A053-D94B-12FDFE448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1700" dirty="0"/>
              <a:t>Ogunleye, O. S., </a:t>
            </a:r>
            <a:r>
              <a:rPr lang="en-IN" sz="1700" dirty="0" err="1"/>
              <a:t>Oyelade</a:t>
            </a:r>
            <a:r>
              <a:rPr lang="en-IN" sz="1700" dirty="0"/>
              <a:t>, O. N., &amp; Adebayo, S. O. (2024). </a:t>
            </a:r>
            <a:r>
              <a:rPr lang="en-IN" sz="1700" i="1" dirty="0"/>
              <a:t>Machine Learning Model for Detecting Money Laundering in Bitcoin Blockchain Transactions</a:t>
            </a:r>
            <a:r>
              <a:rPr lang="en-IN" sz="1700" dirty="0"/>
              <a:t>. Journal of Advanced Artificial Intelligence (JAAI), 12(3), 144–159.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700" dirty="0"/>
              <a:t>Vandana. (2012). </a:t>
            </a:r>
            <a:r>
              <a:rPr lang="en-IN" sz="1700" i="1" dirty="0"/>
              <a:t>Machine Learning Techniques for Financial Fraud Detection: A Review</a:t>
            </a:r>
            <a:r>
              <a:rPr lang="en-IN" sz="1700" dirty="0"/>
              <a:t>. International Journal of Computer Applications, 45(21), 25–30.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700" dirty="0"/>
              <a:t>IEEE (2024). </a:t>
            </a:r>
            <a:r>
              <a:rPr lang="en-IN" sz="1700" i="1" dirty="0"/>
              <a:t>Cognitive Modelling of Bankruptcy Risk Using Machine Learning Algorithms</a:t>
            </a:r>
            <a:r>
              <a:rPr lang="en-IN" sz="1700" dirty="0"/>
              <a:t>. Proceedings of the IEEE Conference on Cognitive Computing, pp. 101–110.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700" dirty="0"/>
              <a:t>Kaggle. (n.d.). </a:t>
            </a:r>
            <a:r>
              <a:rPr lang="en-IN" sz="1700" i="1" dirty="0"/>
              <a:t>US Company Bankruptcy Prediction Dataset</a:t>
            </a:r>
            <a:r>
              <a:rPr lang="en-IN" sz="1700" dirty="0"/>
              <a:t>. Retrieved from: </a:t>
            </a:r>
            <a:r>
              <a:rPr lang="en-IN" sz="1700" dirty="0">
                <a:hlinkClick r:id="rId2"/>
              </a:rPr>
              <a:t>https://www.kaggle.com/datasets/utkarshx27/american-companies-bankruptcy-prediction-dataset4</a:t>
            </a:r>
            <a:endParaRPr lang="en-IN" sz="1700" dirty="0"/>
          </a:p>
          <a:p>
            <a:pPr marL="457200" indent="-457200">
              <a:buFont typeface="+mj-lt"/>
              <a:buAutoNum type="arabicPeriod"/>
            </a:pPr>
            <a:r>
              <a:rPr lang="en-IN" sz="1700" dirty="0"/>
              <a:t>Elliptic. (2020). </a:t>
            </a:r>
            <a:r>
              <a:rPr lang="en-IN" sz="1700" i="1" dirty="0"/>
              <a:t>Elliptic Dataset for Bitcoin Money Laundering Detection</a:t>
            </a:r>
            <a:r>
              <a:rPr lang="en-IN" sz="1700" dirty="0"/>
              <a:t>. Retrieved from: </a:t>
            </a:r>
            <a:r>
              <a:rPr lang="en-IN" sz="1700" dirty="0">
                <a:hlinkClick r:id="rId3"/>
              </a:rPr>
              <a:t>https://www.kaggle.com/code/smlopezza/elliptic-data-set-eda-graphs-random-forest/input?select=elliptic_bitcoin_dataset</a:t>
            </a:r>
            <a:endParaRPr lang="en-IN" sz="1700" dirty="0"/>
          </a:p>
          <a:p>
            <a:pPr marL="457200" indent="-457200">
              <a:buFont typeface="+mj-lt"/>
              <a:buAutoNum type="arabicPeriod"/>
            </a:pPr>
            <a:endParaRPr lang="en-IN" sz="1700" dirty="0"/>
          </a:p>
          <a:p>
            <a:pPr marL="457200" indent="-457200">
              <a:buFont typeface="+mj-lt"/>
              <a:buAutoNum type="arabicPeriod"/>
            </a:pPr>
            <a:endParaRPr lang="en-IN" sz="1700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648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D747E-BDBD-6155-C2D6-445A69C74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Paper</a:t>
            </a:r>
            <a:r>
              <a:rPr lang="en-IN" dirty="0"/>
              <a:t>: Cognitive Modelling of Bankruptcy Risk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D28EB-567C-81B8-58C9-418476BDA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Objective: Predict company bankruptcy using machine learning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Dataset: </a:t>
            </a:r>
            <a:r>
              <a:rPr lang="en-US" dirty="0"/>
              <a:t>US Company Bankruptcy Prediction Dataset (20 years of US company data from Kaggle)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b="1" dirty="0"/>
              <a:t> Size</a:t>
            </a:r>
            <a:r>
              <a:rPr lang="en-IN" dirty="0"/>
              <a:t>: 78,682 instances, 21 attributes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Target Variable: status_label (alive: 1, failed: 0)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Models used: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dirty="0"/>
              <a:t>Logistic Regression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dirty="0"/>
              <a:t>K-Nearest Neighbors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dirty="0"/>
              <a:t>Decision Tree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dirty="0"/>
              <a:t>Support Vector Machine (Linear &amp; RBF)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dirty="0"/>
              <a:t>Neural Network (Model Excluded)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dirty="0"/>
              <a:t>Random Forest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6390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A9F86-BC8C-AFA1-4D03-4BDCAA9BA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1105479"/>
          </a:xfrm>
        </p:spPr>
        <p:txBody>
          <a:bodyPr/>
          <a:lstStyle/>
          <a:p>
            <a:r>
              <a:rPr lang="en-IN" dirty="0"/>
              <a:t>Results of the Original Study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F8EC6A3-80ED-B6D2-A4CB-1AD86583C4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2300" y="409659"/>
            <a:ext cx="6546223" cy="578522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5FDFF-A8EE-BB82-87A5-965B294D1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2322786"/>
            <a:ext cx="3517567" cy="3784769"/>
          </a:xfrm>
        </p:spPr>
        <p:txBody>
          <a:bodyPr/>
          <a:lstStyle/>
          <a:p>
            <a:pPr>
              <a:buNone/>
            </a:pPr>
            <a:r>
              <a:rPr lang="en-US" b="1" dirty="0">
                <a:solidFill>
                  <a:schemeClr val="bg1"/>
                </a:solidFill>
              </a:rPr>
              <a:t>Best Performing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K-Nearest Neighbors (KNN)</a:t>
            </a:r>
            <a:r>
              <a:rPr lang="en-US" dirty="0">
                <a:solidFill>
                  <a:schemeClr val="bg1"/>
                </a:solidFill>
              </a:rPr>
              <a:t>:  Highest accuracy and strong balance across all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Random Forest</a:t>
            </a:r>
            <a:r>
              <a:rPr lang="en-US" dirty="0">
                <a:solidFill>
                  <a:schemeClr val="bg1"/>
                </a:solidFill>
              </a:rPr>
              <a:t>: Best ROC-AUC, highly precise and stable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6846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6EEBEC5F-547E-A28D-4826-B28E9A510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4"/>
            <a:ext cx="3517567" cy="1137010"/>
          </a:xfrm>
        </p:spPr>
        <p:txBody>
          <a:bodyPr/>
          <a:lstStyle/>
          <a:p>
            <a:r>
              <a:rPr lang="en-IN" dirty="0"/>
              <a:t>Results of the Original Study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CF81D30B-6108-9C9F-6964-CFEF633964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8451" y="977462"/>
            <a:ext cx="7147935" cy="5118537"/>
          </a:xfr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0DE014E-756D-CB9D-EEF2-16394F877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6" y="2359877"/>
            <a:ext cx="3517567" cy="306450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Random Forest: Highest AUC → 0.853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KNN: AUC of 0.804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Logistic Regression &amp; SVMs: Lower AUCs (~0.59–0.66)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971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45690-94FE-5410-B890-ED0C10A33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Logistic Regression – Model Evaluation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05CC970-E0E1-BF81-754E-9B61D1001A8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42812174"/>
              </p:ext>
            </p:extLst>
          </p:nvPr>
        </p:nvGraphicFramePr>
        <p:xfrm>
          <a:off x="1096963" y="2120900"/>
          <a:ext cx="4640262" cy="395031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20131">
                  <a:extLst>
                    <a:ext uri="{9D8B030D-6E8A-4147-A177-3AD203B41FA5}">
                      <a16:colId xmlns:a16="http://schemas.microsoft.com/office/drawing/2014/main" val="403664342"/>
                    </a:ext>
                  </a:extLst>
                </a:gridCol>
                <a:gridCol w="2320131">
                  <a:extLst>
                    <a:ext uri="{9D8B030D-6E8A-4147-A177-3AD203B41FA5}">
                      <a16:colId xmlns:a16="http://schemas.microsoft.com/office/drawing/2014/main" val="1267246894"/>
                    </a:ext>
                  </a:extLst>
                </a:gridCol>
              </a:tblGrid>
              <a:tr h="658386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Linear Regression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564536"/>
                  </a:ext>
                </a:extLst>
              </a:tr>
              <a:tr h="6583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Accuracy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0.9335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341971"/>
                  </a:ext>
                </a:extLst>
              </a:tr>
              <a:tr h="6583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Precision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0.9343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104830"/>
                  </a:ext>
                </a:extLst>
              </a:tr>
              <a:tr h="6583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Recall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0.9992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638675"/>
                  </a:ext>
                </a:extLst>
              </a:tr>
              <a:tr h="658386">
                <a:tc>
                  <a:txBody>
                    <a:bodyPr/>
                    <a:lstStyle/>
                    <a:p>
                      <a:r>
                        <a:rPr lang="en-IN" dirty="0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0.9656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962265"/>
                  </a:ext>
                </a:extLst>
              </a:tr>
              <a:tr h="658386">
                <a:tc>
                  <a:txBody>
                    <a:bodyPr/>
                    <a:lstStyle/>
                    <a:p>
                      <a:r>
                        <a:rPr lang="en-IN" dirty="0"/>
                        <a:t>ROC-AUC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0.6578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101200"/>
                  </a:ext>
                </a:extLst>
              </a:tr>
            </a:tbl>
          </a:graphicData>
        </a:graphic>
      </p:graphicFrame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87F2AC8-44DF-E9BF-48E1-C91A2AD340A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2023270"/>
            <a:ext cx="5322438" cy="4197422"/>
          </a:xfrm>
        </p:spPr>
      </p:pic>
    </p:spTree>
    <p:extLst>
      <p:ext uri="{BB962C8B-B14F-4D97-AF65-F5344CB8AC3E}">
        <p14:creationId xmlns:p14="http://schemas.microsoft.com/office/powerpoint/2010/main" val="1848028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E08CAD-014E-544A-C7D7-541F3E4C6F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3FCC0-80A2-80CB-EB1C-5DA56D0F5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Neighbors (KNN) – Model Evaluation</a:t>
            </a:r>
            <a:endParaRPr lang="en-IN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178C3CC-C9EB-129C-F482-BDF5B034E56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43935310"/>
              </p:ext>
            </p:extLst>
          </p:nvPr>
        </p:nvGraphicFramePr>
        <p:xfrm>
          <a:off x="1096963" y="2120900"/>
          <a:ext cx="4640262" cy="395031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20131">
                  <a:extLst>
                    <a:ext uri="{9D8B030D-6E8A-4147-A177-3AD203B41FA5}">
                      <a16:colId xmlns:a16="http://schemas.microsoft.com/office/drawing/2014/main" val="403664342"/>
                    </a:ext>
                  </a:extLst>
                </a:gridCol>
                <a:gridCol w="2320131">
                  <a:extLst>
                    <a:ext uri="{9D8B030D-6E8A-4147-A177-3AD203B41FA5}">
                      <a16:colId xmlns:a16="http://schemas.microsoft.com/office/drawing/2014/main" val="1267246894"/>
                    </a:ext>
                  </a:extLst>
                </a:gridCol>
              </a:tblGrid>
              <a:tr h="658386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564536"/>
                  </a:ext>
                </a:extLst>
              </a:tr>
              <a:tr h="6583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Accuracy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0.9418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341971"/>
                  </a:ext>
                </a:extLst>
              </a:tr>
              <a:tr h="6583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Precision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0.9488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104830"/>
                  </a:ext>
                </a:extLst>
              </a:tr>
              <a:tr h="6583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Recall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0.9912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638675"/>
                  </a:ext>
                </a:extLst>
              </a:tr>
              <a:tr h="658386">
                <a:tc>
                  <a:txBody>
                    <a:bodyPr/>
                    <a:lstStyle/>
                    <a:p>
                      <a:r>
                        <a:rPr lang="en-IN" dirty="0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0.9695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962265"/>
                  </a:ext>
                </a:extLst>
              </a:tr>
              <a:tr h="658386">
                <a:tc>
                  <a:txBody>
                    <a:bodyPr/>
                    <a:lstStyle/>
                    <a:p>
                      <a:r>
                        <a:rPr lang="en-IN" dirty="0"/>
                        <a:t>ROC-AUC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0.7951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101200"/>
                  </a:ext>
                </a:extLst>
              </a:tr>
            </a:tbl>
          </a:graphicData>
        </a:graphic>
      </p:graphicFrame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45D58EA-33F8-CDF9-544E-545BD9E3AC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22427" y="2046757"/>
            <a:ext cx="5539377" cy="4108541"/>
          </a:xfrm>
        </p:spPr>
      </p:pic>
    </p:spTree>
    <p:extLst>
      <p:ext uri="{BB962C8B-B14F-4D97-AF65-F5344CB8AC3E}">
        <p14:creationId xmlns:p14="http://schemas.microsoft.com/office/powerpoint/2010/main" val="2744925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F6A063-94EE-9849-CDF5-569352F32C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6FED7-2B1A-EE66-17F1-AFA12E4F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Decision Tree – Model Evaluation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FBF451F-BC1C-5305-596D-DD175F063B5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52093007"/>
              </p:ext>
            </p:extLst>
          </p:nvPr>
        </p:nvGraphicFramePr>
        <p:xfrm>
          <a:off x="1096963" y="2120900"/>
          <a:ext cx="4640262" cy="395031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20131">
                  <a:extLst>
                    <a:ext uri="{9D8B030D-6E8A-4147-A177-3AD203B41FA5}">
                      <a16:colId xmlns:a16="http://schemas.microsoft.com/office/drawing/2014/main" val="403664342"/>
                    </a:ext>
                  </a:extLst>
                </a:gridCol>
                <a:gridCol w="2320131">
                  <a:extLst>
                    <a:ext uri="{9D8B030D-6E8A-4147-A177-3AD203B41FA5}">
                      <a16:colId xmlns:a16="http://schemas.microsoft.com/office/drawing/2014/main" val="1267246894"/>
                    </a:ext>
                  </a:extLst>
                </a:gridCol>
              </a:tblGrid>
              <a:tr h="658386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Decision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564536"/>
                  </a:ext>
                </a:extLst>
              </a:tr>
              <a:tr h="6583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Accuracy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0.8923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341971"/>
                  </a:ext>
                </a:extLst>
              </a:tr>
              <a:tr h="6583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Precision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0.9443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104830"/>
                  </a:ext>
                </a:extLst>
              </a:tr>
              <a:tr h="6583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Recall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0.9399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638675"/>
                  </a:ext>
                </a:extLst>
              </a:tr>
              <a:tr h="658386">
                <a:tc>
                  <a:txBody>
                    <a:bodyPr/>
                    <a:lstStyle/>
                    <a:p>
                      <a:r>
                        <a:rPr lang="en-IN" dirty="0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0.9421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962265"/>
                  </a:ext>
                </a:extLst>
              </a:tr>
              <a:tr h="658386">
                <a:tc>
                  <a:txBody>
                    <a:bodyPr/>
                    <a:lstStyle/>
                    <a:p>
                      <a:r>
                        <a:rPr lang="en-IN" dirty="0"/>
                        <a:t>ROC-AUC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0.5893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101200"/>
                  </a:ext>
                </a:extLst>
              </a:tr>
            </a:tbl>
          </a:graphicData>
        </a:graphic>
      </p:graphicFrame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7C73251-7BED-F5DB-10F7-76B5360A3C3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2013497"/>
            <a:ext cx="5508388" cy="4131291"/>
          </a:xfrm>
        </p:spPr>
      </p:pic>
    </p:spTree>
    <p:extLst>
      <p:ext uri="{BB962C8B-B14F-4D97-AF65-F5344CB8AC3E}">
        <p14:creationId xmlns:p14="http://schemas.microsoft.com/office/powerpoint/2010/main" val="3567922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114935-288F-9CA2-548A-F79CF1A298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982D9-905F-C1BD-5498-803CADA17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SVM (Linear Kernel) – Model Evaluation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9684D6F-8EB5-069E-BE98-3A5ECCADCFF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04301013"/>
              </p:ext>
            </p:extLst>
          </p:nvPr>
        </p:nvGraphicFramePr>
        <p:xfrm>
          <a:off x="1096963" y="2120900"/>
          <a:ext cx="4640262" cy="395031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20131">
                  <a:extLst>
                    <a:ext uri="{9D8B030D-6E8A-4147-A177-3AD203B41FA5}">
                      <a16:colId xmlns:a16="http://schemas.microsoft.com/office/drawing/2014/main" val="403664342"/>
                    </a:ext>
                  </a:extLst>
                </a:gridCol>
                <a:gridCol w="2320131">
                  <a:extLst>
                    <a:ext uri="{9D8B030D-6E8A-4147-A177-3AD203B41FA5}">
                      <a16:colId xmlns:a16="http://schemas.microsoft.com/office/drawing/2014/main" val="1267246894"/>
                    </a:ext>
                  </a:extLst>
                </a:gridCol>
              </a:tblGrid>
              <a:tr h="658386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SVM(Linear Kernel)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564536"/>
                  </a:ext>
                </a:extLst>
              </a:tr>
              <a:tr h="6583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Accuracy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0.9321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341971"/>
                  </a:ext>
                </a:extLst>
              </a:tr>
              <a:tr h="6583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Precision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0.9321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104830"/>
                  </a:ext>
                </a:extLst>
              </a:tr>
              <a:tr h="6583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Recall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1.0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638675"/>
                  </a:ext>
                </a:extLst>
              </a:tr>
              <a:tr h="658386">
                <a:tc>
                  <a:txBody>
                    <a:bodyPr/>
                    <a:lstStyle/>
                    <a:p>
                      <a:r>
                        <a:rPr lang="en-IN" dirty="0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0.9649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962265"/>
                  </a:ext>
                </a:extLst>
              </a:tr>
              <a:tr h="658386">
                <a:tc>
                  <a:txBody>
                    <a:bodyPr/>
                    <a:lstStyle/>
                    <a:p>
                      <a:r>
                        <a:rPr lang="en-IN" dirty="0"/>
                        <a:t>ROC-AUC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0.5748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101200"/>
                  </a:ext>
                </a:extLst>
              </a:tr>
            </a:tbl>
          </a:graphicData>
        </a:graphic>
      </p:graphicFrame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4084CD7-194B-108D-6FA9-B4F002E98F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2000738"/>
            <a:ext cx="5436484" cy="4186092"/>
          </a:xfrm>
        </p:spPr>
      </p:pic>
    </p:spTree>
    <p:extLst>
      <p:ext uri="{BB962C8B-B14F-4D97-AF65-F5344CB8AC3E}">
        <p14:creationId xmlns:p14="http://schemas.microsoft.com/office/powerpoint/2010/main" val="1153433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E56136-62F4-0DA3-859A-B46BFE74A0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8C121-DA79-6817-E87D-B2C5B6468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SVM (RBF Kernel) – Model Evaluation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1300E90-8EC9-F3C5-DE81-0E9C68238BB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93564197"/>
              </p:ext>
            </p:extLst>
          </p:nvPr>
        </p:nvGraphicFramePr>
        <p:xfrm>
          <a:off x="1096963" y="2120900"/>
          <a:ext cx="4640262" cy="395031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20131">
                  <a:extLst>
                    <a:ext uri="{9D8B030D-6E8A-4147-A177-3AD203B41FA5}">
                      <a16:colId xmlns:a16="http://schemas.microsoft.com/office/drawing/2014/main" val="403664342"/>
                    </a:ext>
                  </a:extLst>
                </a:gridCol>
                <a:gridCol w="2320131">
                  <a:extLst>
                    <a:ext uri="{9D8B030D-6E8A-4147-A177-3AD203B41FA5}">
                      <a16:colId xmlns:a16="http://schemas.microsoft.com/office/drawing/2014/main" val="1267246894"/>
                    </a:ext>
                  </a:extLst>
                </a:gridCol>
              </a:tblGrid>
              <a:tr h="658386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SVM (RBF Kernel)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564536"/>
                  </a:ext>
                </a:extLst>
              </a:tr>
              <a:tr h="6583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Accuracy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0.9325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341971"/>
                  </a:ext>
                </a:extLst>
              </a:tr>
              <a:tr h="6583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Precision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0.9324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104830"/>
                  </a:ext>
                </a:extLst>
              </a:tr>
              <a:tr h="6583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Recall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1.0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638675"/>
                  </a:ext>
                </a:extLst>
              </a:tr>
              <a:tr h="658386">
                <a:tc>
                  <a:txBody>
                    <a:bodyPr/>
                    <a:lstStyle/>
                    <a:p>
                      <a:r>
                        <a:rPr lang="en-IN" dirty="0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0.9650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962265"/>
                  </a:ext>
                </a:extLst>
              </a:tr>
              <a:tr h="658386">
                <a:tc>
                  <a:txBody>
                    <a:bodyPr/>
                    <a:lstStyle/>
                    <a:p>
                      <a:r>
                        <a:rPr lang="en-IN" dirty="0"/>
                        <a:t>ROC-AUC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0.5630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101200"/>
                  </a:ext>
                </a:extLst>
              </a:tr>
            </a:tbl>
          </a:graphicData>
        </a:graphic>
      </p:graphicFrame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5455422-9445-C180-E9C4-2959FB79BA7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38161" y="2039007"/>
            <a:ext cx="5480013" cy="4168844"/>
          </a:xfrm>
        </p:spPr>
      </p:pic>
    </p:spTree>
    <p:extLst>
      <p:ext uri="{BB962C8B-B14F-4D97-AF65-F5344CB8AC3E}">
        <p14:creationId xmlns:p14="http://schemas.microsoft.com/office/powerpoint/2010/main" val="1902832031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{F0B1674D-B3E4-4D6A-A459-C2B5964D767C}tf33845126_win32</Template>
  <TotalTime>460</TotalTime>
  <Words>898</Words>
  <Application>Microsoft Office PowerPoint</Application>
  <PresentationFormat>Widescreen</PresentationFormat>
  <Paragraphs>183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Bookman Old Style</vt:lpstr>
      <vt:lpstr>Calibri</vt:lpstr>
      <vt:lpstr>Franklin Gothic Book</vt:lpstr>
      <vt:lpstr>Wingdings</vt:lpstr>
      <vt:lpstr>1_RetrospectVTI</vt:lpstr>
      <vt:lpstr>Predicting Bankruptcy &amp; Detecting Money Laundering using Machine Learning</vt:lpstr>
      <vt:lpstr>Paper: Cognitive Modelling of Bankruptcy Risk</vt:lpstr>
      <vt:lpstr>Results of the Original Study</vt:lpstr>
      <vt:lpstr>Results of the Original Study</vt:lpstr>
      <vt:lpstr>Logistic Regression – Model Evaluation</vt:lpstr>
      <vt:lpstr>K-Nearest Neighbors (KNN) – Model Evaluation</vt:lpstr>
      <vt:lpstr>Decision Tree – Model Evaluation</vt:lpstr>
      <vt:lpstr>SVM (Linear Kernel) – Model Evaluation</vt:lpstr>
      <vt:lpstr>SVM (RBF Kernel) – Model Evaluation</vt:lpstr>
      <vt:lpstr>Random Forest – Model Evaluation</vt:lpstr>
      <vt:lpstr>Comparative Conclusion</vt:lpstr>
      <vt:lpstr>Paper: Machine Learning Model for Detecting Money Laundering in Bitcoin Blockchain Transactions</vt:lpstr>
      <vt:lpstr>Results of the Original Study</vt:lpstr>
      <vt:lpstr>PowerPoint Presentation</vt:lpstr>
      <vt:lpstr>Our Findings - Model Evaluation</vt:lpstr>
      <vt:lpstr>Comparative Conclusion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Aman Singh</dc:creator>
  <cp:lastModifiedBy>Vishal Singh</cp:lastModifiedBy>
  <cp:revision>9</cp:revision>
  <dcterms:created xsi:type="dcterms:W3CDTF">2025-03-25T16:41:01Z</dcterms:created>
  <dcterms:modified xsi:type="dcterms:W3CDTF">2025-09-02T15:17:49Z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