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3" r:id="rId5"/>
    <p:sldId id="259" r:id="rId6"/>
    <p:sldId id="274" r:id="rId7"/>
    <p:sldId id="272" r:id="rId8"/>
    <p:sldId id="275" r:id="rId9"/>
    <p:sldId id="276" r:id="rId10"/>
    <p:sldId id="260" r:id="rId11"/>
    <p:sldId id="261" r:id="rId12"/>
    <p:sldId id="277" r:id="rId13"/>
    <p:sldId id="262" r:id="rId14"/>
    <p:sldId id="278" r:id="rId15"/>
    <p:sldId id="263" r:id="rId16"/>
    <p:sldId id="279" r:id="rId17"/>
    <p:sldId id="264" r:id="rId18"/>
    <p:sldId id="280" r:id="rId19"/>
    <p:sldId id="265" r:id="rId20"/>
    <p:sldId id="282" r:id="rId21"/>
    <p:sldId id="271" r:id="rId22"/>
    <p:sldId id="281" r:id="rId23"/>
    <p:sldId id="270" r:id="rId24"/>
    <p:sldId id="268"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D4594D-1290-4B12-81D8-B51B706127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D4594D-1290-4B12-81D8-B51B706127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88EB0E-A961-421E-A3C6-DE16070C207E}" type="datetimeFigureOut">
              <a:rPr lang="en-US" smtClean="0"/>
              <a:pPr/>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CD4594D-1290-4B12-81D8-B51B706127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88EB0E-A961-421E-A3C6-DE16070C207E}" type="datetimeFigureOut">
              <a:rPr lang="en-US" smtClean="0"/>
              <a:pPr/>
              <a:t>10/21/2016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D4594D-1290-4B12-81D8-B51B706127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772400" cy="2000263"/>
          </a:xfrm>
        </p:spPr>
        <p:txBody>
          <a:bodyPr/>
          <a:lstStyle/>
          <a:p>
            <a:pPr algn="ctr"/>
            <a:r>
              <a:rPr lang="en-GB" dirty="0" smtClean="0"/>
              <a:t>Capstone Project </a:t>
            </a:r>
            <a:endParaRPr lang="en-US" dirty="0"/>
          </a:p>
        </p:txBody>
      </p:sp>
      <p:sp>
        <p:nvSpPr>
          <p:cNvPr id="3" name="Subtitle 2"/>
          <p:cNvSpPr>
            <a:spLocks noGrp="1"/>
          </p:cNvSpPr>
          <p:nvPr>
            <p:ph type="subTitle" idx="1"/>
          </p:nvPr>
        </p:nvSpPr>
        <p:spPr>
          <a:xfrm>
            <a:off x="6572264" y="5105400"/>
            <a:ext cx="1928826" cy="823930"/>
          </a:xfrm>
        </p:spPr>
        <p:txBody>
          <a:bodyPr>
            <a:normAutofit/>
          </a:bodyPr>
          <a:lstStyle/>
          <a:p>
            <a:r>
              <a:rPr lang="en-GB" sz="1200" dirty="0" smtClean="0"/>
              <a:t>By: Shikher Singh</a:t>
            </a:r>
          </a:p>
          <a:p>
            <a:r>
              <a:rPr lang="en-GB" sz="1200" dirty="0" smtClean="0"/>
              <a:t>Mentor: Ankit Jain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Supervised learning methods:</a:t>
            </a:r>
            <a:r>
              <a:rPr lang="en-GB" sz="2400" dirty="0" smtClean="0"/>
              <a:t/>
            </a:r>
            <a:br>
              <a:rPr lang="en-GB" sz="2400" dirty="0" smtClean="0"/>
            </a:br>
            <a:endParaRPr lang="en-US" sz="2400" dirty="0"/>
          </a:p>
        </p:txBody>
      </p:sp>
      <p:sp>
        <p:nvSpPr>
          <p:cNvPr id="3" name="Content Placeholder 2"/>
          <p:cNvSpPr>
            <a:spLocks noGrp="1"/>
          </p:cNvSpPr>
          <p:nvPr>
            <p:ph idx="1"/>
          </p:nvPr>
        </p:nvSpPr>
        <p:spPr/>
        <p:txBody>
          <a:bodyPr>
            <a:normAutofit/>
          </a:bodyPr>
          <a:lstStyle/>
          <a:p>
            <a:r>
              <a:rPr lang="en-GB" sz="2000" dirty="0" err="1" smtClean="0"/>
              <a:t>RandomForest</a:t>
            </a:r>
            <a:r>
              <a:rPr lang="en-GB" sz="2000" dirty="0" smtClean="0"/>
              <a:t> : combination of ensemble methods</a:t>
            </a:r>
          </a:p>
          <a:p>
            <a:r>
              <a:rPr lang="en-GB" sz="2000" dirty="0" smtClean="0"/>
              <a:t>SVM : features should be scalable</a:t>
            </a:r>
          </a:p>
          <a:p>
            <a:r>
              <a:rPr lang="en-GB" sz="2000" dirty="0" smtClean="0"/>
              <a:t>Logistics regression: hyper-parameters</a:t>
            </a:r>
          </a:p>
          <a:p>
            <a:r>
              <a:rPr lang="en-GB" sz="2000" dirty="0" smtClean="0"/>
              <a:t>KNN: best </a:t>
            </a:r>
            <a:r>
              <a:rPr lang="en-GB" sz="2000" dirty="0" err="1" smtClean="0"/>
              <a:t>neighbors</a:t>
            </a:r>
            <a:r>
              <a:rPr lang="en-GB" sz="2000" dirty="0" smtClean="0"/>
              <a:t> to be picked</a:t>
            </a:r>
          </a:p>
          <a:p>
            <a:r>
              <a:rPr lang="en-GB" sz="2000" dirty="0" err="1" smtClean="0"/>
              <a:t>NaiveBayes</a:t>
            </a:r>
            <a:r>
              <a:rPr lang="en-GB" sz="2000" dirty="0" smtClean="0"/>
              <a:t>: features should be independent</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a:bodyPr>
          <a:lstStyle/>
          <a:p>
            <a:r>
              <a:rPr lang="en-GB" sz="2400" dirty="0" smtClean="0"/>
              <a:t>Logistics Regression:</a:t>
            </a:r>
            <a:endParaRPr lang="en-US" sz="2400" dirty="0"/>
          </a:p>
        </p:txBody>
      </p:sp>
      <p:sp>
        <p:nvSpPr>
          <p:cNvPr id="3" name="Content Placeholder 2"/>
          <p:cNvSpPr>
            <a:spLocks noGrp="1"/>
          </p:cNvSpPr>
          <p:nvPr>
            <p:ph idx="1"/>
          </p:nvPr>
        </p:nvSpPr>
        <p:spPr/>
        <p:txBody>
          <a:bodyPr>
            <a:normAutofit/>
          </a:bodyPr>
          <a:lstStyle/>
          <a:p>
            <a:r>
              <a:rPr lang="en-GB" sz="2000" dirty="0" smtClean="0"/>
              <a:t>Features to be excluded: Initial amount of balance given, bill amount in 			last 3 months as 	well as amount of previous statements in last 5 months excluded</a:t>
            </a:r>
          </a:p>
          <a:p>
            <a:endParaRPr lang="en-GB" sz="1400" dirty="0" smtClean="0"/>
          </a:p>
          <a:p>
            <a:r>
              <a:rPr lang="en-GB" sz="2000" dirty="0" smtClean="0"/>
              <a:t>Cross-validation</a:t>
            </a:r>
            <a:r>
              <a:rPr lang="en-GB" sz="1400" dirty="0" smtClean="0"/>
              <a:t> : </a:t>
            </a:r>
            <a:r>
              <a:rPr lang="en-GB" sz="2000" dirty="0" smtClean="0"/>
              <a:t>regularized parameter(C=1) was the best estimator</a:t>
            </a:r>
          </a:p>
          <a:p>
            <a:endParaRPr lang="en-GB" sz="1400" dirty="0" smtClean="0"/>
          </a:p>
          <a:p>
            <a:r>
              <a:rPr lang="en-GB" sz="2000" dirty="0" smtClean="0"/>
              <a:t>Max accuracy obtained: 79.53 (better than before)</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GB" sz="2800" dirty="0" smtClean="0"/>
              <a:t>Roc-curve</a:t>
            </a:r>
            <a:endParaRPr lang="en-US" sz="2800" dirty="0"/>
          </a:p>
        </p:txBody>
      </p:sp>
      <p:pic>
        <p:nvPicPr>
          <p:cNvPr id="6146" name="Picture 2"/>
          <p:cNvPicPr>
            <a:picLocks noGrp="1" noChangeAspect="1" noChangeArrowheads="1"/>
          </p:cNvPicPr>
          <p:nvPr>
            <p:ph idx="1"/>
          </p:nvPr>
        </p:nvPicPr>
        <p:blipFill>
          <a:blip r:embed="rId2"/>
          <a:srcRect/>
          <a:stretch>
            <a:fillRect/>
          </a:stretch>
        </p:blipFill>
        <p:spPr bwMode="auto">
          <a:xfrm>
            <a:off x="642910" y="1500175"/>
            <a:ext cx="7858179" cy="48244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Support Vector Machine</a:t>
            </a:r>
            <a:endParaRPr lang="en-US" sz="2400" dirty="0"/>
          </a:p>
        </p:txBody>
      </p:sp>
      <p:sp>
        <p:nvSpPr>
          <p:cNvPr id="3" name="Content Placeholder 2"/>
          <p:cNvSpPr>
            <a:spLocks noGrp="1"/>
          </p:cNvSpPr>
          <p:nvPr>
            <p:ph idx="1"/>
          </p:nvPr>
        </p:nvSpPr>
        <p:spPr>
          <a:xfrm>
            <a:off x="457200" y="2214554"/>
            <a:ext cx="8229600" cy="4110046"/>
          </a:xfrm>
        </p:spPr>
        <p:txBody>
          <a:bodyPr>
            <a:normAutofit/>
          </a:bodyPr>
          <a:lstStyle/>
          <a:p>
            <a:r>
              <a:rPr lang="en-GB" sz="2400" dirty="0" smtClean="0"/>
              <a:t>Features should be normalized.</a:t>
            </a:r>
          </a:p>
          <a:p>
            <a:r>
              <a:rPr lang="en-GB" sz="2400" dirty="0" smtClean="0"/>
              <a:t>Used cross-validation to get best Slack(C) and Gamma.</a:t>
            </a:r>
          </a:p>
          <a:p>
            <a:r>
              <a:rPr lang="en-GB" sz="2400" dirty="0" smtClean="0"/>
              <a:t>C=1, Gamma= 0.001, Kernel= RBF</a:t>
            </a:r>
          </a:p>
          <a:p>
            <a:r>
              <a:rPr lang="en-GB" sz="2400" dirty="0" smtClean="0"/>
              <a:t>Optimized accuracy: 78.24 %</a:t>
            </a:r>
          </a:p>
          <a:p>
            <a:endParaRPr lang="en-GB" sz="2400" dirty="0" smtClean="0"/>
          </a:p>
          <a:p>
            <a:endParaRPr lang="en-GB" sz="2400" dirty="0" smtClean="0"/>
          </a:p>
          <a:p>
            <a:r>
              <a:rPr lang="en-GB" sz="2400" dirty="0" smtClean="0"/>
              <a:t>Took more time to </a:t>
            </a:r>
            <a:r>
              <a:rPr lang="en-GB" sz="2400" smtClean="0"/>
              <a:t>train the model</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7170" name="Picture 2"/>
          <p:cNvPicPr>
            <a:picLocks noGrp="1" noChangeAspect="1" noChangeArrowheads="1"/>
          </p:cNvPicPr>
          <p:nvPr>
            <p:ph idx="1"/>
          </p:nvPr>
        </p:nvPicPr>
        <p:blipFill>
          <a:blip r:embed="rId2"/>
          <a:srcRect/>
          <a:stretch>
            <a:fillRect/>
          </a:stretch>
        </p:blipFill>
        <p:spPr bwMode="auto">
          <a:xfrm>
            <a:off x="714348" y="1571613"/>
            <a:ext cx="7929618" cy="4752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K Nearest Neighbour:</a:t>
            </a:r>
            <a:endParaRPr lang="en-US" sz="2800" dirty="0"/>
          </a:p>
        </p:txBody>
      </p:sp>
      <p:sp>
        <p:nvSpPr>
          <p:cNvPr id="3" name="Content Placeholder 2"/>
          <p:cNvSpPr>
            <a:spLocks noGrp="1"/>
          </p:cNvSpPr>
          <p:nvPr>
            <p:ph idx="1"/>
          </p:nvPr>
        </p:nvSpPr>
        <p:spPr/>
        <p:txBody>
          <a:bodyPr>
            <a:normAutofit/>
          </a:bodyPr>
          <a:lstStyle/>
          <a:p>
            <a:r>
              <a:rPr lang="en-GB" sz="2400" dirty="0" smtClean="0"/>
              <a:t>Same features were excluded as was in Logistics Regression</a:t>
            </a:r>
          </a:p>
          <a:p>
            <a:r>
              <a:rPr lang="en-GB" sz="2400" dirty="0" smtClean="0"/>
              <a:t>Cross-validation was used to pick optimized value of neighbours</a:t>
            </a:r>
          </a:p>
          <a:p>
            <a:r>
              <a:rPr lang="en-GB" sz="2400" dirty="0" smtClean="0"/>
              <a:t>Neighbors-30</a:t>
            </a:r>
          </a:p>
          <a:p>
            <a:r>
              <a:rPr lang="en-GB" sz="2400" dirty="0" smtClean="0"/>
              <a:t>Accuracy achieved: 78.65%</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8194" name="Picture 2"/>
          <p:cNvPicPr>
            <a:picLocks noGrp="1" noChangeAspect="1" noChangeArrowheads="1"/>
          </p:cNvPicPr>
          <p:nvPr>
            <p:ph idx="1"/>
          </p:nvPr>
        </p:nvPicPr>
        <p:blipFill>
          <a:blip r:embed="rId2"/>
          <a:srcRect/>
          <a:stretch>
            <a:fillRect/>
          </a:stretch>
        </p:blipFill>
        <p:spPr bwMode="auto">
          <a:xfrm>
            <a:off x="928662" y="1500174"/>
            <a:ext cx="7500990" cy="4824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NaiveBayes</a:t>
            </a:r>
            <a:endParaRPr lang="en-US" sz="2800" dirty="0"/>
          </a:p>
        </p:txBody>
      </p:sp>
      <p:sp>
        <p:nvSpPr>
          <p:cNvPr id="3" name="Content Placeholder 2"/>
          <p:cNvSpPr>
            <a:spLocks noGrp="1"/>
          </p:cNvSpPr>
          <p:nvPr>
            <p:ph idx="1"/>
          </p:nvPr>
        </p:nvSpPr>
        <p:spPr/>
        <p:txBody>
          <a:bodyPr/>
          <a:lstStyle/>
          <a:p>
            <a:r>
              <a:rPr lang="en-GB" dirty="0" smtClean="0"/>
              <a:t>Initial accuracy achieved was 36 percent and thought of reject naive-</a:t>
            </a:r>
            <a:r>
              <a:rPr lang="en-GB" dirty="0" err="1" smtClean="0"/>
              <a:t>Bayes</a:t>
            </a:r>
            <a:r>
              <a:rPr lang="en-GB" dirty="0" smtClean="0"/>
              <a:t>.</a:t>
            </a:r>
          </a:p>
          <a:p>
            <a:r>
              <a:rPr lang="en-GB" dirty="0" smtClean="0"/>
              <a:t>Go for independent features</a:t>
            </a:r>
          </a:p>
          <a:p>
            <a:r>
              <a:rPr lang="en-GB" dirty="0" smtClean="0"/>
              <a:t>Accuracy score achieved was 80.38% percent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GB" sz="2800" dirty="0" smtClean="0"/>
              <a:t>Roc-curve</a:t>
            </a:r>
            <a:endParaRPr lang="en-US" sz="2800" dirty="0"/>
          </a:p>
        </p:txBody>
      </p:sp>
      <p:pic>
        <p:nvPicPr>
          <p:cNvPr id="9218" name="Picture 2"/>
          <p:cNvPicPr>
            <a:picLocks noGrp="1" noChangeAspect="1" noChangeArrowheads="1"/>
          </p:cNvPicPr>
          <p:nvPr>
            <p:ph idx="1"/>
          </p:nvPr>
        </p:nvPicPr>
        <p:blipFill>
          <a:blip r:embed="rId2"/>
          <a:srcRect/>
          <a:stretch>
            <a:fillRect/>
          </a:stretch>
        </p:blipFill>
        <p:spPr bwMode="auto">
          <a:xfrm>
            <a:off x="785786" y="1500173"/>
            <a:ext cx="7786742" cy="4824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err="1" smtClean="0"/>
              <a:t>RandomForest</a:t>
            </a:r>
            <a:r>
              <a:rPr lang="en-GB" sz="2800" dirty="0" smtClean="0"/>
              <a:t>: The saviour </a:t>
            </a:r>
            <a:endParaRPr lang="en-US" sz="2800" dirty="0"/>
          </a:p>
        </p:txBody>
      </p:sp>
      <p:sp>
        <p:nvSpPr>
          <p:cNvPr id="3" name="Content Placeholder 2"/>
          <p:cNvSpPr>
            <a:spLocks noGrp="1"/>
          </p:cNvSpPr>
          <p:nvPr>
            <p:ph idx="1"/>
          </p:nvPr>
        </p:nvSpPr>
        <p:spPr>
          <a:xfrm>
            <a:off x="457200" y="2285992"/>
            <a:ext cx="8229600" cy="4038608"/>
          </a:xfrm>
        </p:spPr>
        <p:txBody>
          <a:bodyPr/>
          <a:lstStyle/>
          <a:p>
            <a:pPr>
              <a:buNone/>
            </a:pPr>
            <a:r>
              <a:rPr lang="en-GB" dirty="0" smtClean="0"/>
              <a:t>			</a:t>
            </a:r>
          </a:p>
          <a:p>
            <a:pPr>
              <a:buNone/>
            </a:pPr>
            <a:endParaRPr lang="en-GB" dirty="0" smtClean="0"/>
          </a:p>
          <a:p>
            <a:pPr>
              <a:buNone/>
            </a:pPr>
            <a:endParaRPr lang="en-GB" dirty="0" smtClean="0"/>
          </a:p>
          <a:p>
            <a:pPr>
              <a:buNone/>
            </a:pPr>
            <a:r>
              <a:rPr lang="en-GB" dirty="0" smtClean="0"/>
              <a:t>   				Why??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l"/>
            <a:r>
              <a:rPr lang="en-GB" sz="1800" dirty="0" smtClean="0"/>
              <a:t>				</a:t>
            </a:r>
            <a:r>
              <a:rPr lang="en-GB" sz="2800" dirty="0" smtClean="0"/>
              <a:t>Data-Set</a:t>
            </a:r>
            <a:br>
              <a:rPr lang="en-GB" sz="2800" dirty="0" smtClean="0"/>
            </a:br>
            <a:r>
              <a:rPr lang="en-GB" sz="1800" dirty="0" smtClean="0"/>
              <a:t/>
            </a:r>
            <a:br>
              <a:rPr lang="en-GB" sz="1800" dirty="0" smtClean="0"/>
            </a:br>
            <a:r>
              <a:rPr lang="en-GB" sz="1800" dirty="0" smtClean="0"/>
              <a:t>Default of credit card client data-set </a:t>
            </a:r>
            <a:endParaRPr lang="en-US" sz="1800" dirty="0"/>
          </a:p>
        </p:txBody>
      </p:sp>
      <p:sp>
        <p:nvSpPr>
          <p:cNvPr id="3" name="Content Placeholder 2"/>
          <p:cNvSpPr>
            <a:spLocks noGrp="1"/>
          </p:cNvSpPr>
          <p:nvPr>
            <p:ph idx="1"/>
          </p:nvPr>
        </p:nvSpPr>
        <p:spPr/>
        <p:txBody>
          <a:bodyPr>
            <a:normAutofit/>
          </a:bodyPr>
          <a:lstStyle/>
          <a:p>
            <a:r>
              <a:rPr lang="en-GB" sz="2000" dirty="0" smtClean="0"/>
              <a:t>Source: UCI machine learning </a:t>
            </a:r>
          </a:p>
          <a:p>
            <a:endParaRPr lang="en-GB" sz="1600" dirty="0" smtClean="0"/>
          </a:p>
          <a:p>
            <a:r>
              <a:rPr lang="en-GB" sz="2400" dirty="0" smtClean="0"/>
              <a:t>Abstract: </a:t>
            </a:r>
          </a:p>
          <a:p>
            <a:pPr>
              <a:buNone/>
            </a:pPr>
            <a:endParaRPr lang="en-GB" sz="1600" dirty="0" smtClean="0"/>
          </a:p>
          <a:p>
            <a:pPr lvl="1"/>
            <a:r>
              <a:rPr lang="en-GB" sz="1800" dirty="0" smtClean="0"/>
              <a:t>Number of Instances(30000)</a:t>
            </a:r>
          </a:p>
          <a:p>
            <a:pPr lvl="1">
              <a:buNone/>
            </a:pPr>
            <a:endParaRPr lang="en-GB" sz="1800" dirty="0" smtClean="0"/>
          </a:p>
          <a:p>
            <a:pPr lvl="1"/>
            <a:r>
              <a:rPr lang="en-GB" sz="1800" dirty="0" smtClean="0"/>
              <a:t>Attributes (Integer, real)</a:t>
            </a:r>
          </a:p>
          <a:p>
            <a:pPr lvl="1">
              <a:buNone/>
            </a:pPr>
            <a:endParaRPr lang="en-GB" sz="1800" dirty="0" smtClean="0"/>
          </a:p>
          <a:p>
            <a:pPr lvl="1"/>
            <a:r>
              <a:rPr lang="en-GB" sz="1800" dirty="0" smtClean="0"/>
              <a:t>Number of attributes(24):  Amount of given credit to individual or family, gender, education status, marriage status, Age, History of payment( from April-September,2005), Amount of bill statement( from April-Sep,2005), Amount of previous payment(from April –Sep, 20</a:t>
            </a:r>
            <a:r>
              <a:rPr lang="en-GB" sz="1200" dirty="0" smtClean="0"/>
              <a:t>05)</a:t>
            </a:r>
          </a:p>
          <a:p>
            <a:pPr lvl="1">
              <a:buNone/>
            </a:pPr>
            <a:endParaRPr lang="en-GB" sz="1200" dirty="0" smtClean="0"/>
          </a:p>
          <a:p>
            <a:pPr lvl="1">
              <a:buNone/>
            </a:pPr>
            <a:endParaRPr lang="en-GB" sz="1200" dirty="0" smtClean="0"/>
          </a:p>
          <a:p>
            <a:pPr lvl="1"/>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500034" y="142852"/>
            <a:ext cx="3667860" cy="285750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500562" y="142852"/>
            <a:ext cx="4143404" cy="2857520"/>
          </a:xfrm>
          <a:prstGeom prst="rect">
            <a:avLst/>
          </a:prstGeom>
          <a:noFill/>
          <a:ln w="9525">
            <a:noFill/>
            <a:miter lim="800000"/>
            <a:headEnd/>
            <a:tailEnd/>
          </a:ln>
          <a:effectLst/>
        </p:spPr>
      </p:pic>
      <p:sp>
        <p:nvSpPr>
          <p:cNvPr id="7" name="TextBox 6"/>
          <p:cNvSpPr txBox="1"/>
          <p:nvPr/>
        </p:nvSpPr>
        <p:spPr>
          <a:xfrm>
            <a:off x="1285852" y="3143248"/>
            <a:ext cx="1714512" cy="369332"/>
          </a:xfrm>
          <a:prstGeom prst="rect">
            <a:avLst/>
          </a:prstGeom>
          <a:noFill/>
        </p:spPr>
        <p:txBody>
          <a:bodyPr wrap="square" rtlCol="0">
            <a:spAutoFit/>
          </a:bodyPr>
          <a:lstStyle/>
          <a:p>
            <a:r>
              <a:rPr lang="en-GB" dirty="0" err="1" smtClean="0"/>
              <a:t>RandomForest</a:t>
            </a:r>
            <a:endParaRPr lang="en-US" dirty="0"/>
          </a:p>
        </p:txBody>
      </p:sp>
      <p:sp>
        <p:nvSpPr>
          <p:cNvPr id="10" name="TextBox 9"/>
          <p:cNvSpPr txBox="1"/>
          <p:nvPr/>
        </p:nvSpPr>
        <p:spPr>
          <a:xfrm>
            <a:off x="5715008" y="3143248"/>
            <a:ext cx="1714512" cy="369332"/>
          </a:xfrm>
          <a:prstGeom prst="rect">
            <a:avLst/>
          </a:prstGeom>
          <a:noFill/>
        </p:spPr>
        <p:txBody>
          <a:bodyPr wrap="square" rtlCol="0">
            <a:spAutoFit/>
          </a:bodyPr>
          <a:lstStyle/>
          <a:p>
            <a:r>
              <a:rPr lang="en-GB" dirty="0" err="1" smtClean="0"/>
              <a:t>NaiveBayes</a:t>
            </a:r>
            <a:endParaRPr lang="en-US" dirty="0"/>
          </a:p>
        </p:txBody>
      </p:sp>
      <p:pic>
        <p:nvPicPr>
          <p:cNvPr id="11" name="Picture 2"/>
          <p:cNvPicPr>
            <a:picLocks noChangeAspect="1" noChangeArrowheads="1"/>
          </p:cNvPicPr>
          <p:nvPr/>
        </p:nvPicPr>
        <p:blipFill>
          <a:blip r:embed="rId4" cstate="print"/>
          <a:srcRect/>
          <a:stretch>
            <a:fillRect/>
          </a:stretch>
        </p:blipFill>
        <p:spPr bwMode="auto">
          <a:xfrm>
            <a:off x="500034" y="3643314"/>
            <a:ext cx="3571900" cy="2571769"/>
          </a:xfrm>
          <a:prstGeom prst="rect">
            <a:avLst/>
          </a:prstGeom>
          <a:noFill/>
          <a:ln w="9525">
            <a:noFill/>
            <a:miter lim="800000"/>
            <a:headEnd/>
            <a:tailEnd/>
          </a:ln>
          <a:effectLst/>
        </p:spPr>
      </p:pic>
      <p:sp>
        <p:nvSpPr>
          <p:cNvPr id="12" name="TextBox 11"/>
          <p:cNvSpPr txBox="1"/>
          <p:nvPr/>
        </p:nvSpPr>
        <p:spPr>
          <a:xfrm>
            <a:off x="1285852" y="6357958"/>
            <a:ext cx="1714512" cy="369332"/>
          </a:xfrm>
          <a:prstGeom prst="rect">
            <a:avLst/>
          </a:prstGeom>
          <a:noFill/>
        </p:spPr>
        <p:txBody>
          <a:bodyPr wrap="square" rtlCol="0">
            <a:spAutoFit/>
          </a:bodyPr>
          <a:lstStyle/>
          <a:p>
            <a:r>
              <a:rPr lang="en-GB" dirty="0" smtClean="0"/>
              <a:t>KNN</a:t>
            </a:r>
            <a:endParaRPr lang="en-US" dirty="0"/>
          </a:p>
        </p:txBody>
      </p:sp>
      <p:pic>
        <p:nvPicPr>
          <p:cNvPr id="13" name="Picture 2"/>
          <p:cNvPicPr>
            <a:picLocks noChangeAspect="1" noChangeArrowheads="1"/>
          </p:cNvPicPr>
          <p:nvPr/>
        </p:nvPicPr>
        <p:blipFill>
          <a:blip r:embed="rId5" cstate="print"/>
          <a:srcRect/>
          <a:stretch>
            <a:fillRect/>
          </a:stretch>
        </p:blipFill>
        <p:spPr bwMode="auto">
          <a:xfrm>
            <a:off x="4500562" y="3643314"/>
            <a:ext cx="4143436" cy="2500330"/>
          </a:xfrm>
          <a:prstGeom prst="rect">
            <a:avLst/>
          </a:prstGeom>
          <a:noFill/>
          <a:ln w="9525">
            <a:noFill/>
            <a:miter lim="800000"/>
            <a:headEnd/>
            <a:tailEnd/>
          </a:ln>
          <a:effectLst/>
        </p:spPr>
      </p:pic>
      <p:sp>
        <p:nvSpPr>
          <p:cNvPr id="14" name="TextBox 13"/>
          <p:cNvSpPr txBox="1"/>
          <p:nvPr/>
        </p:nvSpPr>
        <p:spPr>
          <a:xfrm>
            <a:off x="5643570" y="6357958"/>
            <a:ext cx="1714512" cy="369332"/>
          </a:xfrm>
          <a:prstGeom prst="rect">
            <a:avLst/>
          </a:prstGeom>
          <a:noFill/>
        </p:spPr>
        <p:txBody>
          <a:bodyPr wrap="square" rtlCol="0">
            <a:spAutoFit/>
          </a:bodyPr>
          <a:lstStyle/>
          <a:p>
            <a:r>
              <a:rPr lang="en-GB" dirty="0" smtClean="0"/>
              <a:t>SVM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lstStyle/>
          <a:p>
            <a:r>
              <a:rPr lang="en-GB" dirty="0" smtClean="0"/>
              <a:t>No normalization needed</a:t>
            </a:r>
          </a:p>
          <a:p>
            <a:r>
              <a:rPr lang="en-GB" dirty="0" smtClean="0"/>
              <a:t>More features were excluded such as history of payments for last 4 months </a:t>
            </a:r>
          </a:p>
          <a:p>
            <a:r>
              <a:rPr lang="en-GB" dirty="0" smtClean="0"/>
              <a:t>Pretty fast</a:t>
            </a:r>
          </a:p>
          <a:p>
            <a:r>
              <a:rPr lang="en-GB" dirty="0" smtClean="0"/>
              <a:t>Cross-validation were used to pick best features(Number of trees-20, maximum depth-7)</a:t>
            </a:r>
          </a:p>
          <a:p>
            <a:r>
              <a:rPr lang="en-GB" dirty="0" smtClean="0"/>
              <a:t>Accuracy score achieved: 82.77 %</a:t>
            </a:r>
          </a:p>
          <a:p>
            <a:r>
              <a:rPr lang="en-GB" dirty="0" smtClean="0"/>
              <a:t> So far the best estimator</a:t>
            </a:r>
          </a:p>
          <a:p>
            <a:endParaRPr lang="en-GB"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GB" sz="2800" dirty="0" smtClean="0"/>
              <a:t>Roc-curve</a:t>
            </a:r>
            <a:endParaRPr lang="en-US" sz="2800" dirty="0"/>
          </a:p>
        </p:txBody>
      </p:sp>
      <p:pic>
        <p:nvPicPr>
          <p:cNvPr id="10242" name="Picture 2"/>
          <p:cNvPicPr>
            <a:picLocks noGrp="1" noChangeAspect="1" noChangeArrowheads="1"/>
          </p:cNvPicPr>
          <p:nvPr>
            <p:ph idx="1"/>
          </p:nvPr>
        </p:nvPicPr>
        <p:blipFill>
          <a:blip r:embed="rId2"/>
          <a:srcRect/>
          <a:stretch>
            <a:fillRect/>
          </a:stretch>
        </p:blipFill>
        <p:spPr bwMode="auto">
          <a:xfrm>
            <a:off x="714348" y="1643051"/>
            <a:ext cx="7715304" cy="468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7224" y="857232"/>
            <a:ext cx="7673340" cy="5394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GB" dirty="0" smtClean="0"/>
              <a:t>   </a:t>
            </a:r>
          </a:p>
          <a:p>
            <a:pPr>
              <a:buNone/>
            </a:pPr>
            <a:endParaRPr lang="en-GB" dirty="0" smtClean="0"/>
          </a:p>
          <a:p>
            <a:pPr>
              <a:buNone/>
            </a:pPr>
            <a:endParaRPr lang="en-GB" dirty="0" smtClean="0"/>
          </a:p>
          <a:p>
            <a:pPr>
              <a:buNone/>
            </a:pPr>
            <a:endParaRPr lang="en-GB" dirty="0" smtClean="0"/>
          </a:p>
          <a:p>
            <a:pPr>
              <a:buNone/>
            </a:pPr>
            <a:r>
              <a:rPr lang="en-GB" dirty="0" smtClean="0"/>
              <a:t>				</a:t>
            </a:r>
            <a:r>
              <a:rPr lang="en-GB" sz="6000" dirty="0" smtClean="0"/>
              <a:t>Q &amp; A</a:t>
            </a:r>
          </a:p>
          <a:p>
            <a:pPr>
              <a:buNone/>
            </a:pP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GB" dirty="0" smtClean="0"/>
              <a:t>If  No question, </a:t>
            </a:r>
          </a:p>
          <a:p>
            <a:pPr>
              <a:buNone/>
            </a:pPr>
            <a:endParaRPr lang="en-GB" dirty="0" smtClean="0"/>
          </a:p>
          <a:p>
            <a:pPr>
              <a:buNone/>
            </a:pPr>
            <a:r>
              <a:rPr lang="en-GB" dirty="0" smtClean="0"/>
              <a:t>		please provide more suggestions how to make it better model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928826"/>
          </a:xfrm>
        </p:spPr>
        <p:txBody>
          <a:bodyPr>
            <a:normAutofit/>
          </a:bodyPr>
          <a:lstStyle/>
          <a:p>
            <a:pPr lvl="1"/>
            <a:r>
              <a:rPr lang="en-GB" sz="2800" kern="1200" dirty="0">
                <a:solidFill>
                  <a:schemeClr val="tx2"/>
                </a:solidFill>
                <a:latin typeface="+mj-lt"/>
                <a:ea typeface="+mj-ea"/>
                <a:cs typeface="+mj-cs"/>
              </a:rPr>
              <a:t>Problem Statement : </a:t>
            </a:r>
            <a:r>
              <a:rPr lang="en-GB" sz="1200" dirty="0" smtClean="0"/>
              <a:t/>
            </a:r>
            <a:br>
              <a:rPr lang="en-GB" sz="1200" dirty="0" smtClean="0"/>
            </a:br>
            <a:r>
              <a:rPr lang="en-GB" sz="1200" dirty="0" smtClean="0"/>
              <a:t/>
            </a:r>
            <a:br>
              <a:rPr lang="en-GB" sz="1200" dirty="0" smtClean="0"/>
            </a:br>
            <a:r>
              <a:rPr lang="en-US" sz="1200" dirty="0" smtClean="0"/>
              <a:t>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a:t>
            </a:r>
            <a:r>
              <a:rPr lang="en-GB" sz="1200" dirty="0" smtClean="0"/>
              <a:t/>
            </a:r>
            <a:br>
              <a:rPr lang="en-GB" sz="1200" dirty="0" smtClean="0"/>
            </a:br>
            <a:endParaRPr lang="en-US" dirty="0"/>
          </a:p>
        </p:txBody>
      </p:sp>
      <p:sp>
        <p:nvSpPr>
          <p:cNvPr id="4" name="Content Placeholder 3"/>
          <p:cNvSpPr>
            <a:spLocks noGrp="1"/>
          </p:cNvSpPr>
          <p:nvPr>
            <p:ph idx="1"/>
          </p:nvPr>
        </p:nvSpPr>
        <p:spPr>
          <a:xfrm>
            <a:off x="457200" y="3214686"/>
            <a:ext cx="8229600" cy="3109914"/>
          </a:xfrm>
        </p:spPr>
        <p:txBody>
          <a:bodyPr/>
          <a:lstStyle/>
          <a:p>
            <a:pPr>
              <a:buNone/>
            </a:pPr>
            <a:r>
              <a:rPr lang="en-GB" dirty="0" smtClean="0"/>
              <a:t>What to achieve: 	</a:t>
            </a:r>
            <a:r>
              <a:rPr lang="en-GB" sz="1800" dirty="0" smtClean="0"/>
              <a:t>Y(0= No, 1= yes)</a:t>
            </a:r>
          </a:p>
          <a:p>
            <a:pPr>
              <a:buNone/>
            </a:pPr>
            <a:r>
              <a:rPr lang="en-GB" dirty="0" smtClean="0"/>
              <a:t>	</a:t>
            </a:r>
            <a:r>
              <a:rPr lang="en-GB" sz="1800" dirty="0" smtClean="0"/>
              <a:t>Whether client default on their credit card payment.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857232"/>
            <a:ext cx="4143404" cy="523220"/>
          </a:xfrm>
          <a:prstGeom prst="rect">
            <a:avLst/>
          </a:prstGeom>
          <a:noFill/>
        </p:spPr>
        <p:txBody>
          <a:bodyPr wrap="square" rtlCol="0">
            <a:spAutoFit/>
          </a:bodyPr>
          <a:lstStyle/>
          <a:p>
            <a:r>
              <a:rPr lang="en-GB" sz="2800" dirty="0" smtClean="0">
                <a:solidFill>
                  <a:schemeClr val="tx2"/>
                </a:solidFill>
                <a:latin typeface="+mj-lt"/>
                <a:ea typeface="+mj-ea"/>
                <a:cs typeface="+mj-cs"/>
              </a:rPr>
              <a:t>Data exploration &amp; Facts:</a:t>
            </a:r>
            <a:endParaRPr lang="en-US" sz="2800" dirty="0">
              <a:solidFill>
                <a:schemeClr val="tx2"/>
              </a:solidFill>
              <a:latin typeface="+mj-lt"/>
              <a:ea typeface="+mj-ea"/>
              <a:cs typeface="+mj-cs"/>
            </a:endParaRPr>
          </a:p>
        </p:txBody>
      </p:sp>
      <p:pic>
        <p:nvPicPr>
          <p:cNvPr id="1027" name="Picture 3"/>
          <p:cNvPicPr>
            <a:picLocks noGrp="1" noChangeAspect="1" noChangeArrowheads="1"/>
          </p:cNvPicPr>
          <p:nvPr>
            <p:ph idx="1"/>
          </p:nvPr>
        </p:nvPicPr>
        <p:blipFill>
          <a:blip r:embed="rId2"/>
          <a:srcRect/>
          <a:stretch>
            <a:fillRect/>
          </a:stretch>
        </p:blipFill>
        <p:spPr bwMode="auto">
          <a:xfrm>
            <a:off x="1857356" y="1857364"/>
            <a:ext cx="6009189" cy="38560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7224" y="857232"/>
            <a:ext cx="6929486" cy="1200329"/>
          </a:xfrm>
          <a:prstGeom prst="rect">
            <a:avLst/>
          </a:prstGeom>
          <a:noFill/>
        </p:spPr>
        <p:txBody>
          <a:bodyPr wrap="square" rtlCol="0">
            <a:spAutoFit/>
          </a:bodyPr>
          <a:lstStyle/>
          <a:p>
            <a:pPr fontAlgn="base"/>
            <a:r>
              <a:rPr lang="en-US" dirty="0" smtClean="0"/>
              <a:t>Married university passed out females are more likely to default than who are graduates/high-school passed out</a:t>
            </a:r>
          </a:p>
          <a:p>
            <a:pPr fontAlgn="base"/>
            <a:endParaRPr lang="en-GB" dirty="0" smtClean="0"/>
          </a:p>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4414" y="2214554"/>
            <a:ext cx="6858048" cy="3260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85838" y="1285860"/>
            <a:ext cx="7515252"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500066"/>
          </a:xfrm>
        </p:spPr>
        <p:txBody>
          <a:bodyPr>
            <a:noAutofit/>
          </a:bodyPr>
          <a:lstStyle/>
          <a:p>
            <a:r>
              <a:rPr lang="en-GB" sz="1800" dirty="0" smtClean="0">
                <a:solidFill>
                  <a:schemeClr val="tx1"/>
                </a:solidFill>
                <a:latin typeface="+mn-lt"/>
                <a:ea typeface="+mn-ea"/>
                <a:cs typeface="+mn-cs"/>
              </a:rPr>
              <a:t>Same is true for Males:</a:t>
            </a:r>
            <a:endParaRPr lang="en-US" sz="1800" dirty="0" smtClean="0">
              <a:solidFill>
                <a:schemeClr val="tx1"/>
              </a:solidFill>
              <a:latin typeface="+mn-lt"/>
              <a:ea typeface="+mn-ea"/>
              <a:cs typeface="+mn-cs"/>
            </a:endParaRPr>
          </a:p>
        </p:txBody>
      </p:sp>
      <p:pic>
        <p:nvPicPr>
          <p:cNvPr id="3076" name="Picture 4"/>
          <p:cNvPicPr>
            <a:picLocks noChangeAspect="1" noChangeArrowheads="1"/>
          </p:cNvPicPr>
          <p:nvPr/>
        </p:nvPicPr>
        <p:blipFill>
          <a:blip r:embed="rId2"/>
          <a:srcRect/>
          <a:stretch>
            <a:fillRect/>
          </a:stretch>
        </p:blipFill>
        <p:spPr bwMode="auto">
          <a:xfrm>
            <a:off x="1000100" y="2143116"/>
            <a:ext cx="6991350" cy="3629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71538" y="1571612"/>
            <a:ext cx="7077075"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Recommendations:</a:t>
            </a:r>
            <a:endParaRPr lang="en-US" sz="2800" dirty="0"/>
          </a:p>
        </p:txBody>
      </p:sp>
      <p:sp>
        <p:nvSpPr>
          <p:cNvPr id="3" name="Content Placeholder 2"/>
          <p:cNvSpPr>
            <a:spLocks noGrp="1"/>
          </p:cNvSpPr>
          <p:nvPr>
            <p:ph idx="1"/>
          </p:nvPr>
        </p:nvSpPr>
        <p:spPr/>
        <p:txBody>
          <a:bodyPr>
            <a:normAutofit/>
          </a:bodyPr>
          <a:lstStyle/>
          <a:p>
            <a:r>
              <a:rPr lang="en-GB" sz="2000" dirty="0" smtClean="0"/>
              <a:t>Try to provide credit cards to males more as compared to females.</a:t>
            </a:r>
          </a:p>
          <a:p>
            <a:r>
              <a:rPr lang="en-GB" sz="2000" dirty="0" smtClean="0"/>
              <a:t>Always  do education status check before providing cards to the client as proportion of default is very high in university passed out.</a:t>
            </a:r>
          </a:p>
          <a:p>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669</TotalTime>
  <Words>349</Words>
  <Application>Microsoft Office PowerPoint</Application>
  <PresentationFormat>On-screen Show (4:3)</PresentationFormat>
  <Paragraphs>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Capstone Project </vt:lpstr>
      <vt:lpstr>    Data-Set  Default of credit card client data-set </vt:lpstr>
      <vt:lpstr>Problem Statement :    This research aimed at the case of customers @ default payments and compares the predictive accuracy of probability of default among different classification methods. From the perspective of risk management, the result of predictive accuracy of the estimated probability of default will be more valuable than the binary result of classification - credible or not credible clients.  </vt:lpstr>
      <vt:lpstr>Slide 4</vt:lpstr>
      <vt:lpstr>Slide 5</vt:lpstr>
      <vt:lpstr>Slide 6</vt:lpstr>
      <vt:lpstr>Same is true for Males:</vt:lpstr>
      <vt:lpstr>Slide 8</vt:lpstr>
      <vt:lpstr>Recommendations:</vt:lpstr>
      <vt:lpstr>Supervised learning methods: </vt:lpstr>
      <vt:lpstr>Logistics Regression:</vt:lpstr>
      <vt:lpstr>Roc-curve</vt:lpstr>
      <vt:lpstr>Support Vector Machine</vt:lpstr>
      <vt:lpstr>Roc-curve</vt:lpstr>
      <vt:lpstr>K Nearest Neighbour:</vt:lpstr>
      <vt:lpstr>Roc-curve</vt:lpstr>
      <vt:lpstr>NaiveBayes</vt:lpstr>
      <vt:lpstr>Roc-curve</vt:lpstr>
      <vt:lpstr>RandomForest: The saviour </vt:lpstr>
      <vt:lpstr>Slide 20</vt:lpstr>
      <vt:lpstr>Slide 21</vt:lpstr>
      <vt:lpstr>Roc-curve</vt:lpstr>
      <vt:lpstr>Slide 23</vt:lpstr>
      <vt:lpstr>Slide 24</vt:lpstr>
      <vt:lpstr>Slide 25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shikher singh</dc:creator>
  <cp:lastModifiedBy>shikher singh</cp:lastModifiedBy>
  <cp:revision>67</cp:revision>
  <dcterms:created xsi:type="dcterms:W3CDTF">2016-10-16T05:47:48Z</dcterms:created>
  <dcterms:modified xsi:type="dcterms:W3CDTF">2016-10-21T12:59:36Z</dcterms:modified>
</cp:coreProperties>
</file>