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 id="268"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3" d="100"/>
          <a:sy n="83" d="100"/>
        </p:scale>
        <p:origin x="-1416" y="-77"/>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588EB0E-A961-421E-A3C6-DE16070C207E}" type="datetimeFigureOut">
              <a:rPr lang="en-US" smtClean="0"/>
              <a:pPr/>
              <a:t>10/16/2016</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7CD4594D-1290-4B12-81D8-B51B7061277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588EB0E-A961-421E-A3C6-DE16070C207E}" type="datetimeFigureOut">
              <a:rPr lang="en-US" smtClean="0"/>
              <a:pPr/>
              <a:t>10/16/2016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D4594D-1290-4B12-81D8-B51B7061277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588EB0E-A961-421E-A3C6-DE16070C207E}" type="datetimeFigureOut">
              <a:rPr lang="en-US" smtClean="0"/>
              <a:pPr/>
              <a:t>10/16/2016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D4594D-1290-4B12-81D8-B51B7061277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588EB0E-A961-421E-A3C6-DE16070C207E}" type="datetimeFigureOut">
              <a:rPr lang="en-US" smtClean="0"/>
              <a:pPr/>
              <a:t>10/16/2016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D4594D-1290-4B12-81D8-B51B7061277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588EB0E-A961-421E-A3C6-DE16070C207E}" type="datetimeFigureOut">
              <a:rPr lang="en-US" smtClean="0"/>
              <a:pPr/>
              <a:t>10/16/2016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D4594D-1290-4B12-81D8-B51B7061277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588EB0E-A961-421E-A3C6-DE16070C207E}" type="datetimeFigureOut">
              <a:rPr lang="en-US" smtClean="0"/>
              <a:pPr/>
              <a:t>10/16/2016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D4594D-1290-4B12-81D8-B51B7061277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588EB0E-A961-421E-A3C6-DE16070C207E}" type="datetimeFigureOut">
              <a:rPr lang="en-US" smtClean="0"/>
              <a:pPr/>
              <a:t>10/16/2016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CD4594D-1290-4B12-81D8-B51B7061277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588EB0E-A961-421E-A3C6-DE16070C207E}" type="datetimeFigureOut">
              <a:rPr lang="en-US" smtClean="0"/>
              <a:pPr/>
              <a:t>10/16/2016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CD4594D-1290-4B12-81D8-B51B7061277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88EB0E-A961-421E-A3C6-DE16070C207E}" type="datetimeFigureOut">
              <a:rPr lang="en-US" smtClean="0"/>
              <a:pPr/>
              <a:t>10/16/2016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CD4594D-1290-4B12-81D8-B51B7061277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588EB0E-A961-421E-A3C6-DE16070C207E}" type="datetimeFigureOut">
              <a:rPr lang="en-US" smtClean="0"/>
              <a:pPr/>
              <a:t>10/16/2016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D4594D-1290-4B12-81D8-B51B7061277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588EB0E-A961-421E-A3C6-DE16070C207E}" type="datetimeFigureOut">
              <a:rPr lang="en-US" smtClean="0"/>
              <a:pPr/>
              <a:t>10/16/2016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7CD4594D-1290-4B12-81D8-B51B70612772}"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588EB0E-A961-421E-A3C6-DE16070C207E}" type="datetimeFigureOut">
              <a:rPr lang="en-US" smtClean="0"/>
              <a:pPr/>
              <a:t>10/16/2016</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7CD4594D-1290-4B12-81D8-B51B70612772}"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14357"/>
            <a:ext cx="7772400" cy="2000263"/>
          </a:xfrm>
        </p:spPr>
        <p:txBody>
          <a:bodyPr/>
          <a:lstStyle/>
          <a:p>
            <a:pPr algn="ctr"/>
            <a:r>
              <a:rPr lang="en-GB" dirty="0" smtClean="0"/>
              <a:t>Capstone Project </a:t>
            </a:r>
            <a:endParaRPr lang="en-US" dirty="0"/>
          </a:p>
        </p:txBody>
      </p:sp>
      <p:sp>
        <p:nvSpPr>
          <p:cNvPr id="3" name="Subtitle 2"/>
          <p:cNvSpPr>
            <a:spLocks noGrp="1"/>
          </p:cNvSpPr>
          <p:nvPr>
            <p:ph type="subTitle" idx="1"/>
          </p:nvPr>
        </p:nvSpPr>
        <p:spPr>
          <a:xfrm>
            <a:off x="6786578" y="5105400"/>
            <a:ext cx="2357422" cy="823930"/>
          </a:xfrm>
        </p:spPr>
        <p:txBody>
          <a:bodyPr>
            <a:normAutofit/>
          </a:bodyPr>
          <a:lstStyle/>
          <a:p>
            <a:r>
              <a:rPr lang="en-GB" sz="1200" dirty="0" smtClean="0"/>
              <a:t>By: Shikher Singh</a:t>
            </a:r>
          </a:p>
          <a:p>
            <a:r>
              <a:rPr lang="en-GB" sz="1200" dirty="0" smtClean="0"/>
              <a:t>Mentor: Ankit Jain</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800" dirty="0" err="1" smtClean="0"/>
              <a:t>RandomForest</a:t>
            </a:r>
            <a:r>
              <a:rPr lang="en-GB" sz="2800" dirty="0" smtClean="0"/>
              <a:t>: The saviour </a:t>
            </a:r>
            <a:endParaRPr lang="en-US" sz="2800" dirty="0"/>
          </a:p>
        </p:txBody>
      </p:sp>
      <p:sp>
        <p:nvSpPr>
          <p:cNvPr id="3" name="Content Placeholder 2"/>
          <p:cNvSpPr>
            <a:spLocks noGrp="1"/>
          </p:cNvSpPr>
          <p:nvPr>
            <p:ph idx="1"/>
          </p:nvPr>
        </p:nvSpPr>
        <p:spPr>
          <a:xfrm>
            <a:off x="457200" y="2285992"/>
            <a:ext cx="8229600" cy="4038608"/>
          </a:xfrm>
        </p:spPr>
        <p:txBody>
          <a:bodyPr/>
          <a:lstStyle/>
          <a:p>
            <a:pPr>
              <a:buNone/>
            </a:pPr>
            <a:r>
              <a:rPr lang="en-GB" dirty="0" smtClean="0"/>
              <a:t>			</a:t>
            </a:r>
          </a:p>
          <a:p>
            <a:pPr>
              <a:buNone/>
            </a:pPr>
            <a:endParaRPr lang="en-GB" dirty="0" smtClean="0"/>
          </a:p>
          <a:p>
            <a:pPr>
              <a:buNone/>
            </a:pPr>
            <a:endParaRPr lang="en-GB" dirty="0" smtClean="0"/>
          </a:p>
          <a:p>
            <a:pPr>
              <a:buNone/>
            </a:pPr>
            <a:r>
              <a:rPr lang="en-GB" dirty="0" smtClean="0"/>
              <a:t>   				Why??</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71480"/>
            <a:ext cx="8229600" cy="5753120"/>
          </a:xfrm>
        </p:spPr>
        <p:txBody>
          <a:bodyPr/>
          <a:lstStyle/>
          <a:p>
            <a:r>
              <a:rPr lang="en-GB" dirty="0" smtClean="0"/>
              <a:t>No normalization needed</a:t>
            </a:r>
          </a:p>
          <a:p>
            <a:r>
              <a:rPr lang="en-GB" dirty="0" smtClean="0"/>
              <a:t>More features were excluded such as history of payments for last 4 months </a:t>
            </a:r>
          </a:p>
          <a:p>
            <a:r>
              <a:rPr lang="en-GB" dirty="0" smtClean="0"/>
              <a:t>Pretty fast</a:t>
            </a:r>
          </a:p>
          <a:p>
            <a:r>
              <a:rPr lang="en-GB" dirty="0" smtClean="0"/>
              <a:t>Cross-validation were used to pick best features(Number of trees-20, maximum depth-7)</a:t>
            </a:r>
          </a:p>
          <a:p>
            <a:r>
              <a:rPr lang="en-GB" dirty="0" smtClean="0"/>
              <a:t>Accuracy score achieved: 82.77 %</a:t>
            </a:r>
          </a:p>
          <a:p>
            <a:r>
              <a:rPr lang="en-GB" dirty="0" smtClean="0"/>
              <a:t> So far the best estimator</a:t>
            </a:r>
          </a:p>
          <a:p>
            <a:endParaRPr lang="en-GB" dirty="0" smtClean="0"/>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800" dirty="0" smtClean="0"/>
              <a:t>Recommendations:</a:t>
            </a:r>
            <a:endParaRPr lang="en-US" sz="2800" dirty="0"/>
          </a:p>
        </p:txBody>
      </p:sp>
      <p:sp>
        <p:nvSpPr>
          <p:cNvPr id="3" name="Content Placeholder 2"/>
          <p:cNvSpPr>
            <a:spLocks noGrp="1"/>
          </p:cNvSpPr>
          <p:nvPr>
            <p:ph idx="1"/>
          </p:nvPr>
        </p:nvSpPr>
        <p:spPr/>
        <p:txBody>
          <a:bodyPr>
            <a:normAutofit/>
          </a:bodyPr>
          <a:lstStyle/>
          <a:p>
            <a:r>
              <a:rPr lang="en-GB" sz="2000" dirty="0" smtClean="0"/>
              <a:t>Try to target more Married Males who are unlikely to default as per data-set</a:t>
            </a:r>
          </a:p>
          <a:p>
            <a:r>
              <a:rPr lang="en-GB" sz="2000" dirty="0" smtClean="0"/>
              <a:t>Check the payment history of younger males who are willing to get new credit cards.</a:t>
            </a:r>
          </a:p>
          <a:p>
            <a:r>
              <a:rPr lang="en-GB" sz="2000" dirty="0" smtClean="0"/>
              <a:t>Provide better schemes for married working females</a:t>
            </a:r>
          </a:p>
          <a:p>
            <a:endParaRPr lang="en-US" sz="20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28670"/>
            <a:ext cx="8229600" cy="5395930"/>
          </a:xfrm>
        </p:spPr>
        <p:txBody>
          <a:bodyPr/>
          <a:lstStyle/>
          <a:p>
            <a:pPr>
              <a:buNone/>
            </a:pPr>
            <a:r>
              <a:rPr lang="en-GB" dirty="0" smtClean="0"/>
              <a:t>   </a:t>
            </a:r>
          </a:p>
          <a:p>
            <a:pPr>
              <a:buNone/>
            </a:pPr>
            <a:endParaRPr lang="en-GB" dirty="0" smtClean="0"/>
          </a:p>
          <a:p>
            <a:pPr>
              <a:buNone/>
            </a:pPr>
            <a:endParaRPr lang="en-GB" dirty="0" smtClean="0"/>
          </a:p>
          <a:p>
            <a:pPr>
              <a:buNone/>
            </a:pPr>
            <a:endParaRPr lang="en-GB" dirty="0" smtClean="0"/>
          </a:p>
          <a:p>
            <a:pPr>
              <a:buNone/>
            </a:pPr>
            <a:r>
              <a:rPr lang="en-GB" dirty="0" smtClean="0"/>
              <a:t>				</a:t>
            </a:r>
            <a:r>
              <a:rPr lang="en-GB" sz="6000" dirty="0" smtClean="0"/>
              <a:t>Q &amp; A</a:t>
            </a:r>
          </a:p>
          <a:p>
            <a:pPr>
              <a:buNone/>
            </a:pPr>
            <a:endParaRPr lang="en-US" sz="20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57232"/>
            <a:ext cx="8229600" cy="5467368"/>
          </a:xfrm>
        </p:spPr>
        <p:txBody>
          <a:bodyPr/>
          <a:lstStyle/>
          <a:p>
            <a:pPr>
              <a:buNone/>
            </a:pPr>
            <a:r>
              <a:rPr lang="en-GB" dirty="0" smtClean="0"/>
              <a:t>If  No question, </a:t>
            </a:r>
          </a:p>
          <a:p>
            <a:pPr>
              <a:buNone/>
            </a:pPr>
            <a:endParaRPr lang="en-GB" dirty="0" smtClean="0"/>
          </a:p>
          <a:p>
            <a:pPr>
              <a:buNone/>
            </a:pPr>
            <a:r>
              <a:rPr lang="en-GB" dirty="0" smtClean="0"/>
              <a:t>		please provide more suggestions how to make it better model</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342900" indent="-342900" algn="l"/>
            <a:r>
              <a:rPr lang="en-GB" sz="1800" dirty="0" smtClean="0"/>
              <a:t>				</a:t>
            </a:r>
            <a:r>
              <a:rPr lang="en-GB" sz="2800" dirty="0" smtClean="0"/>
              <a:t>Data-Set</a:t>
            </a:r>
            <a:br>
              <a:rPr lang="en-GB" sz="2800" dirty="0" smtClean="0"/>
            </a:br>
            <a:r>
              <a:rPr lang="en-GB" sz="1800" dirty="0" smtClean="0"/>
              <a:t/>
            </a:r>
            <a:br>
              <a:rPr lang="en-GB" sz="1800" dirty="0" smtClean="0"/>
            </a:br>
            <a:r>
              <a:rPr lang="en-GB" sz="1800" dirty="0" smtClean="0"/>
              <a:t>Default of credit card client data-set </a:t>
            </a:r>
            <a:endParaRPr lang="en-US" sz="1800" dirty="0"/>
          </a:p>
        </p:txBody>
      </p:sp>
      <p:sp>
        <p:nvSpPr>
          <p:cNvPr id="3" name="Content Placeholder 2"/>
          <p:cNvSpPr>
            <a:spLocks noGrp="1"/>
          </p:cNvSpPr>
          <p:nvPr>
            <p:ph idx="1"/>
          </p:nvPr>
        </p:nvSpPr>
        <p:spPr/>
        <p:txBody>
          <a:bodyPr>
            <a:normAutofit/>
          </a:bodyPr>
          <a:lstStyle/>
          <a:p>
            <a:r>
              <a:rPr lang="en-GB" sz="2000" dirty="0" smtClean="0"/>
              <a:t>Source: UCI machine learning </a:t>
            </a:r>
          </a:p>
          <a:p>
            <a:endParaRPr lang="en-GB" sz="1600" dirty="0" smtClean="0"/>
          </a:p>
          <a:p>
            <a:r>
              <a:rPr lang="en-GB" sz="2400" dirty="0" smtClean="0"/>
              <a:t>Abstract: </a:t>
            </a:r>
          </a:p>
          <a:p>
            <a:pPr>
              <a:buNone/>
            </a:pPr>
            <a:endParaRPr lang="en-GB" sz="1600" dirty="0" smtClean="0"/>
          </a:p>
          <a:p>
            <a:pPr lvl="1"/>
            <a:r>
              <a:rPr lang="en-GB" sz="1800" dirty="0" smtClean="0"/>
              <a:t>Number of Instances(30000)</a:t>
            </a:r>
          </a:p>
          <a:p>
            <a:pPr lvl="1">
              <a:buNone/>
            </a:pPr>
            <a:endParaRPr lang="en-GB" sz="1800" dirty="0" smtClean="0"/>
          </a:p>
          <a:p>
            <a:pPr lvl="1"/>
            <a:r>
              <a:rPr lang="en-GB" sz="1800" dirty="0" smtClean="0"/>
              <a:t>Attributes (Integer, real)</a:t>
            </a:r>
          </a:p>
          <a:p>
            <a:pPr lvl="1">
              <a:buNone/>
            </a:pPr>
            <a:endParaRPr lang="en-GB" sz="1800" dirty="0" smtClean="0"/>
          </a:p>
          <a:p>
            <a:pPr lvl="1"/>
            <a:r>
              <a:rPr lang="en-GB" sz="1800" dirty="0" smtClean="0"/>
              <a:t>Number of attributes(24):  Amount of given credit to individual or family, gender, education status, marriage status, Age, History of payment( from April-September,2005), Amount of bill statement( from April-Sep,2005), Amount of previous payment(from April –Sep, 20</a:t>
            </a:r>
            <a:r>
              <a:rPr lang="en-GB" sz="1200" dirty="0" smtClean="0"/>
              <a:t>05)</a:t>
            </a:r>
          </a:p>
          <a:p>
            <a:pPr lvl="1">
              <a:buNone/>
            </a:pPr>
            <a:endParaRPr lang="en-GB" sz="1200" dirty="0" smtClean="0"/>
          </a:p>
          <a:p>
            <a:pPr lvl="1">
              <a:buNone/>
            </a:pPr>
            <a:endParaRPr lang="en-GB" sz="1200" dirty="0" smtClean="0"/>
          </a:p>
          <a:p>
            <a:pPr lvl="1"/>
            <a:endParaRPr lang="en-US" sz="12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571480"/>
            <a:ext cx="8229600" cy="1928826"/>
          </a:xfrm>
        </p:spPr>
        <p:txBody>
          <a:bodyPr>
            <a:normAutofit/>
          </a:bodyPr>
          <a:lstStyle/>
          <a:p>
            <a:pPr lvl="1"/>
            <a:r>
              <a:rPr lang="en-GB" sz="2800" dirty="0" smtClean="0"/>
              <a:t>Problem Statement : </a:t>
            </a:r>
            <a:r>
              <a:rPr lang="en-GB" sz="1200" dirty="0" smtClean="0"/>
              <a:t/>
            </a:r>
            <a:br>
              <a:rPr lang="en-GB" sz="1200" dirty="0" smtClean="0"/>
            </a:br>
            <a:r>
              <a:rPr lang="en-GB" sz="1200" dirty="0" smtClean="0"/>
              <a:t/>
            </a:r>
            <a:br>
              <a:rPr lang="en-GB" sz="1200" dirty="0" smtClean="0"/>
            </a:br>
            <a:r>
              <a:rPr lang="en-US" sz="1200" dirty="0" smtClean="0"/>
              <a:t>	This research aimed at the case of customers @ default payments and compares the predictive accuracy of probability of default among different classification methods. From the perspective of risk management, the result of predictive accuracy of the estimated probability of default will be more valuable than the binary result of classification - credible or not credible clients. </a:t>
            </a:r>
            <a:r>
              <a:rPr lang="en-GB" sz="1200" dirty="0" smtClean="0"/>
              <a:t/>
            </a:r>
            <a:br>
              <a:rPr lang="en-GB" sz="1200" dirty="0" smtClean="0"/>
            </a:br>
            <a:endParaRPr lang="en-US" dirty="0"/>
          </a:p>
        </p:txBody>
      </p:sp>
      <p:sp>
        <p:nvSpPr>
          <p:cNvPr id="4" name="Content Placeholder 3"/>
          <p:cNvSpPr>
            <a:spLocks noGrp="1"/>
          </p:cNvSpPr>
          <p:nvPr>
            <p:ph idx="1"/>
          </p:nvPr>
        </p:nvSpPr>
        <p:spPr>
          <a:xfrm>
            <a:off x="457200" y="3214686"/>
            <a:ext cx="8229600" cy="3109914"/>
          </a:xfrm>
        </p:spPr>
        <p:txBody>
          <a:bodyPr/>
          <a:lstStyle/>
          <a:p>
            <a:pPr>
              <a:buNone/>
            </a:pPr>
            <a:r>
              <a:rPr lang="en-GB" dirty="0" smtClean="0"/>
              <a:t>What to achieve: 	</a:t>
            </a:r>
            <a:r>
              <a:rPr lang="en-GB" sz="1800" dirty="0" smtClean="0"/>
              <a:t>Y(0= No, 1= yes)</a:t>
            </a:r>
          </a:p>
          <a:p>
            <a:pPr>
              <a:buNone/>
            </a:pPr>
            <a:r>
              <a:rPr lang="en-GB" dirty="0" smtClean="0"/>
              <a:t>	</a:t>
            </a:r>
            <a:r>
              <a:rPr lang="en-GB" sz="1800" dirty="0" smtClean="0"/>
              <a:t>Whether client default on their credit card payment.</a:t>
            </a:r>
            <a:endParaRPr lang="en-US" sz="18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800" dirty="0" smtClean="0"/>
              <a:t>Data explorations and facts</a:t>
            </a:r>
            <a:endParaRPr lang="en-US" sz="2800" dirty="0"/>
          </a:p>
        </p:txBody>
      </p:sp>
      <p:sp>
        <p:nvSpPr>
          <p:cNvPr id="3" name="Content Placeholder 2"/>
          <p:cNvSpPr>
            <a:spLocks noGrp="1"/>
          </p:cNvSpPr>
          <p:nvPr>
            <p:ph idx="1"/>
          </p:nvPr>
        </p:nvSpPr>
        <p:spPr>
          <a:xfrm>
            <a:off x="457200" y="2285992"/>
            <a:ext cx="8229600" cy="4038608"/>
          </a:xfrm>
        </p:spPr>
        <p:txBody>
          <a:bodyPr/>
          <a:lstStyle/>
          <a:p>
            <a:pPr fontAlgn="base"/>
            <a:r>
              <a:rPr lang="en-US" sz="2000" dirty="0" smtClean="0"/>
              <a:t>Married females are more likely to default and they are university passed out.</a:t>
            </a:r>
          </a:p>
          <a:p>
            <a:pPr fontAlgn="base"/>
            <a:r>
              <a:rPr lang="en-US" sz="2000" dirty="0" smtClean="0"/>
              <a:t>Single males are more likely to default and they are graduates or university passed out.</a:t>
            </a:r>
          </a:p>
          <a:p>
            <a:pPr fontAlgn="base"/>
            <a:r>
              <a:rPr lang="en-US" sz="2000" dirty="0" smtClean="0"/>
              <a:t>Young males are more likely to default than older females.</a:t>
            </a:r>
          </a:p>
          <a:p>
            <a:pPr>
              <a:buNone/>
            </a:pP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GB" sz="2800" dirty="0" smtClean="0"/>
              <a:t>Supervised learning methods:</a:t>
            </a:r>
            <a:r>
              <a:rPr lang="en-GB" sz="2400" dirty="0" smtClean="0"/>
              <a:t/>
            </a:r>
            <a:br>
              <a:rPr lang="en-GB" sz="2400" dirty="0" smtClean="0"/>
            </a:br>
            <a:endParaRPr lang="en-US" sz="2400" dirty="0"/>
          </a:p>
        </p:txBody>
      </p:sp>
      <p:sp>
        <p:nvSpPr>
          <p:cNvPr id="3" name="Content Placeholder 2"/>
          <p:cNvSpPr>
            <a:spLocks noGrp="1"/>
          </p:cNvSpPr>
          <p:nvPr>
            <p:ph idx="1"/>
          </p:nvPr>
        </p:nvSpPr>
        <p:spPr/>
        <p:txBody>
          <a:bodyPr>
            <a:normAutofit/>
          </a:bodyPr>
          <a:lstStyle/>
          <a:p>
            <a:r>
              <a:rPr lang="en-GB" sz="2000" dirty="0" err="1" smtClean="0"/>
              <a:t>RandomForest</a:t>
            </a:r>
            <a:r>
              <a:rPr lang="en-GB" sz="2000" dirty="0" smtClean="0"/>
              <a:t> : combination of ensemble methods</a:t>
            </a:r>
          </a:p>
          <a:p>
            <a:r>
              <a:rPr lang="en-GB" sz="2000" dirty="0" smtClean="0"/>
              <a:t>SVM : features should be scalable</a:t>
            </a:r>
          </a:p>
          <a:p>
            <a:r>
              <a:rPr lang="en-GB" sz="2000" dirty="0" smtClean="0"/>
              <a:t>Logistics regression: hyper-parameters</a:t>
            </a:r>
          </a:p>
          <a:p>
            <a:r>
              <a:rPr lang="en-GB" sz="2000" dirty="0" smtClean="0"/>
              <a:t>KNN: best </a:t>
            </a:r>
            <a:r>
              <a:rPr lang="en-GB" sz="2000" dirty="0" err="1" smtClean="0"/>
              <a:t>neighbors</a:t>
            </a:r>
            <a:r>
              <a:rPr lang="en-GB" sz="2000" dirty="0" smtClean="0"/>
              <a:t> to be picked</a:t>
            </a:r>
          </a:p>
          <a:p>
            <a:r>
              <a:rPr lang="en-GB" sz="2000" dirty="0" err="1" smtClean="0"/>
              <a:t>NaiveBayes</a:t>
            </a:r>
            <a:r>
              <a:rPr lang="en-GB" sz="2000" dirty="0" smtClean="0"/>
              <a:t>: features should be independent</a:t>
            </a:r>
            <a:endParaRPr lang="en-US" sz="20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010400"/>
          </a:xfrm>
        </p:spPr>
        <p:txBody>
          <a:bodyPr>
            <a:normAutofit/>
          </a:bodyPr>
          <a:lstStyle/>
          <a:p>
            <a:r>
              <a:rPr lang="en-GB" sz="2400" dirty="0" smtClean="0"/>
              <a:t>Logistics Regression:</a:t>
            </a:r>
            <a:endParaRPr lang="en-US" sz="2400" dirty="0"/>
          </a:p>
        </p:txBody>
      </p:sp>
      <p:sp>
        <p:nvSpPr>
          <p:cNvPr id="3" name="Content Placeholder 2"/>
          <p:cNvSpPr>
            <a:spLocks noGrp="1"/>
          </p:cNvSpPr>
          <p:nvPr>
            <p:ph idx="1"/>
          </p:nvPr>
        </p:nvSpPr>
        <p:spPr/>
        <p:txBody>
          <a:bodyPr>
            <a:normAutofit/>
          </a:bodyPr>
          <a:lstStyle/>
          <a:p>
            <a:r>
              <a:rPr lang="en-GB" sz="2000" dirty="0" smtClean="0"/>
              <a:t>Features to be excluded: Initial amount of balance given, bill amount in 			last 3 months as 	well as amount of previous statements in last 5 months excluded</a:t>
            </a:r>
          </a:p>
          <a:p>
            <a:endParaRPr lang="en-GB" sz="1400" dirty="0" smtClean="0"/>
          </a:p>
          <a:p>
            <a:r>
              <a:rPr lang="en-GB" sz="2000" dirty="0" smtClean="0"/>
              <a:t>Cross-validation</a:t>
            </a:r>
            <a:r>
              <a:rPr lang="en-GB" sz="1400" dirty="0" smtClean="0"/>
              <a:t> : </a:t>
            </a:r>
            <a:r>
              <a:rPr lang="en-GB" sz="2000" dirty="0" smtClean="0"/>
              <a:t>regularized parameter(C=1) was the best estimator</a:t>
            </a:r>
          </a:p>
          <a:p>
            <a:endParaRPr lang="en-GB" sz="1400" dirty="0" smtClean="0"/>
          </a:p>
          <a:p>
            <a:r>
              <a:rPr lang="en-GB" sz="2000" dirty="0" smtClean="0"/>
              <a:t>Max accuracy obtained: 79.53 (better than before)</a:t>
            </a:r>
            <a:endParaRPr lang="en-US" sz="20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400" dirty="0" smtClean="0"/>
              <a:t>Support Vector Machine</a:t>
            </a:r>
            <a:endParaRPr lang="en-US" sz="2400" dirty="0"/>
          </a:p>
        </p:txBody>
      </p:sp>
      <p:sp>
        <p:nvSpPr>
          <p:cNvPr id="3" name="Content Placeholder 2"/>
          <p:cNvSpPr>
            <a:spLocks noGrp="1"/>
          </p:cNvSpPr>
          <p:nvPr>
            <p:ph idx="1"/>
          </p:nvPr>
        </p:nvSpPr>
        <p:spPr>
          <a:xfrm>
            <a:off x="457200" y="2214554"/>
            <a:ext cx="8229600" cy="4110046"/>
          </a:xfrm>
        </p:spPr>
        <p:txBody>
          <a:bodyPr>
            <a:normAutofit/>
          </a:bodyPr>
          <a:lstStyle/>
          <a:p>
            <a:r>
              <a:rPr lang="en-GB" sz="2400" dirty="0" smtClean="0"/>
              <a:t>Features shoul</a:t>
            </a:r>
            <a:r>
              <a:rPr lang="en-GB" sz="2400" dirty="0" smtClean="0"/>
              <a:t>d be normalized.</a:t>
            </a:r>
          </a:p>
          <a:p>
            <a:r>
              <a:rPr lang="en-GB" sz="2400" dirty="0" smtClean="0"/>
              <a:t>Used cross-validation to get best Slack(C) and Gamma.</a:t>
            </a:r>
          </a:p>
          <a:p>
            <a:r>
              <a:rPr lang="en-GB" sz="2400" dirty="0" smtClean="0"/>
              <a:t>C=1, Gamma= 0.001, Kernel= RBF</a:t>
            </a:r>
          </a:p>
          <a:p>
            <a:r>
              <a:rPr lang="en-GB" sz="2400" dirty="0" smtClean="0"/>
              <a:t>Optimized accuracy: 78.24 %</a:t>
            </a:r>
          </a:p>
          <a:p>
            <a:endParaRPr lang="en-GB" sz="2400" dirty="0" smtClean="0"/>
          </a:p>
          <a:p>
            <a:endParaRPr lang="en-GB" sz="2400" dirty="0" smtClean="0"/>
          </a:p>
          <a:p>
            <a:r>
              <a:rPr lang="en-GB" sz="2400" dirty="0" smtClean="0"/>
              <a:t>Took more time to </a:t>
            </a:r>
            <a:r>
              <a:rPr lang="en-GB" sz="2400" smtClean="0"/>
              <a:t>train the model</a:t>
            </a:r>
            <a:endParaRPr lang="en-US" sz="24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800" dirty="0" smtClean="0"/>
              <a:t>K Nearest Neighbour:</a:t>
            </a:r>
            <a:endParaRPr lang="en-US" sz="2800" dirty="0"/>
          </a:p>
        </p:txBody>
      </p:sp>
      <p:sp>
        <p:nvSpPr>
          <p:cNvPr id="3" name="Content Placeholder 2"/>
          <p:cNvSpPr>
            <a:spLocks noGrp="1"/>
          </p:cNvSpPr>
          <p:nvPr>
            <p:ph idx="1"/>
          </p:nvPr>
        </p:nvSpPr>
        <p:spPr/>
        <p:txBody>
          <a:bodyPr>
            <a:normAutofit/>
          </a:bodyPr>
          <a:lstStyle/>
          <a:p>
            <a:r>
              <a:rPr lang="en-GB" sz="2400" dirty="0" smtClean="0"/>
              <a:t>Same features were excluded as was in Logistics Regression</a:t>
            </a:r>
          </a:p>
          <a:p>
            <a:r>
              <a:rPr lang="en-GB" sz="2400" dirty="0" smtClean="0"/>
              <a:t>Cross-validation was used to pick optimized value of neighbours</a:t>
            </a:r>
          </a:p>
          <a:p>
            <a:r>
              <a:rPr lang="en-GB" sz="2400" dirty="0" smtClean="0"/>
              <a:t>Neighbors-30</a:t>
            </a:r>
          </a:p>
          <a:p>
            <a:r>
              <a:rPr lang="en-GB" sz="2400" dirty="0" smtClean="0"/>
              <a:t>Accuracy achieved: 78.65%</a:t>
            </a:r>
            <a:endParaRPr lang="en-US" sz="24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800" dirty="0" err="1" smtClean="0"/>
              <a:t>NaiveBayes</a:t>
            </a:r>
            <a:endParaRPr lang="en-US" sz="2800" dirty="0"/>
          </a:p>
        </p:txBody>
      </p:sp>
      <p:sp>
        <p:nvSpPr>
          <p:cNvPr id="3" name="Content Placeholder 2"/>
          <p:cNvSpPr>
            <a:spLocks noGrp="1"/>
          </p:cNvSpPr>
          <p:nvPr>
            <p:ph idx="1"/>
          </p:nvPr>
        </p:nvSpPr>
        <p:spPr/>
        <p:txBody>
          <a:bodyPr/>
          <a:lstStyle/>
          <a:p>
            <a:r>
              <a:rPr lang="en-GB" dirty="0" smtClean="0"/>
              <a:t>Initial accuracy achieved was 36 percent and thought of reject naive-</a:t>
            </a:r>
            <a:r>
              <a:rPr lang="en-GB" dirty="0" err="1" smtClean="0"/>
              <a:t>Bayes</a:t>
            </a:r>
            <a:r>
              <a:rPr lang="en-GB" dirty="0" smtClean="0"/>
              <a:t>.</a:t>
            </a:r>
          </a:p>
          <a:p>
            <a:r>
              <a:rPr lang="en-GB" dirty="0" smtClean="0"/>
              <a:t>Go for independent features</a:t>
            </a:r>
          </a:p>
          <a:p>
            <a:r>
              <a:rPr lang="en-GB" dirty="0" smtClean="0"/>
              <a:t>Accuracy score achieved was 80.38% percent</a:t>
            </a:r>
          </a:p>
          <a:p>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151</TotalTime>
  <Words>359</Words>
  <Application>Microsoft Office PowerPoint</Application>
  <PresentationFormat>On-screen Show (4:3)</PresentationFormat>
  <Paragraphs>73</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Flow</vt:lpstr>
      <vt:lpstr>Capstone Project </vt:lpstr>
      <vt:lpstr>    Data-Set  Default of credit card client data-set </vt:lpstr>
      <vt:lpstr>Problem Statement :    This research aimed at the case of customers @ default payments and compares the predictive accuracy of probability of default among different classification methods. From the perspective of risk management, the result of predictive accuracy of the estimated probability of default will be more valuable than the binary result of classification - credible or not credible clients.  </vt:lpstr>
      <vt:lpstr>Data explorations and facts</vt:lpstr>
      <vt:lpstr>Supervised learning methods: </vt:lpstr>
      <vt:lpstr>Logistics Regression:</vt:lpstr>
      <vt:lpstr>Support Vector Machine</vt:lpstr>
      <vt:lpstr>K Nearest Neighbour:</vt:lpstr>
      <vt:lpstr>NaiveBayes</vt:lpstr>
      <vt:lpstr>RandomForest: The saviour </vt:lpstr>
      <vt:lpstr>Slide 11</vt:lpstr>
      <vt:lpstr>Recommendations:</vt:lpstr>
      <vt:lpstr>Slide 13</vt:lpstr>
      <vt:lpstr>Slide 14</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shikher singh</dc:creator>
  <cp:lastModifiedBy>shikher singh</cp:lastModifiedBy>
  <cp:revision>29</cp:revision>
  <dcterms:created xsi:type="dcterms:W3CDTF">2016-10-16T05:47:48Z</dcterms:created>
  <dcterms:modified xsi:type="dcterms:W3CDTF">2016-10-16T11:16:20Z</dcterms:modified>
</cp:coreProperties>
</file>