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3" r:id="rId5"/>
    <p:sldId id="259" r:id="rId6"/>
    <p:sldId id="274" r:id="rId7"/>
    <p:sldId id="272" r:id="rId8"/>
    <p:sldId id="275" r:id="rId9"/>
    <p:sldId id="276" r:id="rId10"/>
    <p:sldId id="283" r:id="rId11"/>
    <p:sldId id="260" r:id="rId12"/>
    <p:sldId id="261" r:id="rId13"/>
    <p:sldId id="277" r:id="rId14"/>
    <p:sldId id="262" r:id="rId15"/>
    <p:sldId id="278" r:id="rId16"/>
    <p:sldId id="263" r:id="rId17"/>
    <p:sldId id="279" r:id="rId18"/>
    <p:sldId id="264" r:id="rId19"/>
    <p:sldId id="280" r:id="rId20"/>
    <p:sldId id="265" r:id="rId21"/>
    <p:sldId id="282" r:id="rId22"/>
    <p:sldId id="271" r:id="rId23"/>
    <p:sldId id="281" r:id="rId24"/>
    <p:sldId id="270" r:id="rId25"/>
    <p:sldId id="268"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88EB0E-A961-421E-A3C6-DE16070C207E}" type="datetimeFigureOut">
              <a:rPr lang="en-US" smtClean="0"/>
              <a:pPr/>
              <a:t>11/7/2016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88EB0E-A961-421E-A3C6-DE16070C207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8EB0E-A961-421E-A3C6-DE16070C207E}" type="datetimeFigureOut">
              <a:rPr lang="en-US" smtClean="0"/>
              <a:pPr/>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88EB0E-A961-421E-A3C6-DE16070C207E}" type="datetimeFigureOut">
              <a:rPr lang="en-US" smtClean="0"/>
              <a:pPr/>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8EB0E-A961-421E-A3C6-DE16070C207E}" type="datetimeFigureOut">
              <a:rPr lang="en-US" smtClean="0"/>
              <a:pPr/>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88EB0E-A961-421E-A3C6-DE16070C207E}"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D4594D-1290-4B12-81D8-B51B706127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88EB0E-A961-421E-A3C6-DE16070C207E}" type="datetimeFigureOut">
              <a:rPr lang="en-US" smtClean="0"/>
              <a:pPr/>
              <a:t>11/7/2016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D4594D-1290-4B12-81D8-B51B706127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772400" cy="2000263"/>
          </a:xfrm>
        </p:spPr>
        <p:txBody>
          <a:bodyPr/>
          <a:lstStyle/>
          <a:p>
            <a:pPr algn="ctr"/>
            <a:r>
              <a:rPr lang="en-GB" dirty="0" smtClean="0"/>
              <a:t>Capstone Project </a:t>
            </a:r>
            <a:endParaRPr lang="en-US" dirty="0"/>
          </a:p>
        </p:txBody>
      </p:sp>
      <p:sp>
        <p:nvSpPr>
          <p:cNvPr id="3" name="Subtitle 2"/>
          <p:cNvSpPr>
            <a:spLocks noGrp="1"/>
          </p:cNvSpPr>
          <p:nvPr>
            <p:ph type="subTitle" idx="1"/>
          </p:nvPr>
        </p:nvSpPr>
        <p:spPr>
          <a:xfrm>
            <a:off x="6572264" y="5105400"/>
            <a:ext cx="1928826" cy="823930"/>
          </a:xfrm>
        </p:spPr>
        <p:txBody>
          <a:bodyPr>
            <a:normAutofit/>
          </a:bodyPr>
          <a:lstStyle/>
          <a:p>
            <a:r>
              <a:rPr lang="en-GB" sz="1200" dirty="0" smtClean="0"/>
              <a:t>By: Shikher Singh</a:t>
            </a:r>
          </a:p>
          <a:p>
            <a:r>
              <a:rPr lang="en-GB" sz="1200" dirty="0" smtClean="0"/>
              <a:t>Mentor: Ankit Jain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Requirement of machine learning:</a:t>
            </a:r>
            <a:endParaRPr lang="en-US" sz="2800" dirty="0"/>
          </a:p>
        </p:txBody>
      </p:sp>
      <p:sp>
        <p:nvSpPr>
          <p:cNvPr id="3" name="Content Placeholder 2"/>
          <p:cNvSpPr>
            <a:spLocks noGrp="1"/>
          </p:cNvSpPr>
          <p:nvPr>
            <p:ph idx="1"/>
          </p:nvPr>
        </p:nvSpPr>
        <p:spPr/>
        <p:txBody>
          <a:bodyPr>
            <a:normAutofit/>
          </a:bodyPr>
          <a:lstStyle/>
          <a:p>
            <a:r>
              <a:rPr lang="en-GB" sz="2400" dirty="0" smtClean="0"/>
              <a:t>Will try to </a:t>
            </a:r>
            <a:r>
              <a:rPr lang="en-GB" sz="2400" dirty="0" smtClean="0"/>
              <a:t>find</a:t>
            </a:r>
            <a:r>
              <a:rPr lang="en-GB" sz="2400" dirty="0" smtClean="0"/>
              <a:t> </a:t>
            </a:r>
            <a:r>
              <a:rPr lang="en-GB" sz="2400" dirty="0" smtClean="0"/>
              <a:t>probability of default among females as well as males.</a:t>
            </a:r>
          </a:p>
          <a:p>
            <a:r>
              <a:rPr lang="en-GB" sz="2400" dirty="0" smtClean="0"/>
              <a:t>To achieve this result, will build classification models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Supervised learning methods:</a:t>
            </a:r>
            <a:r>
              <a:rPr lang="en-GB" sz="2400" dirty="0" smtClean="0"/>
              <a:t/>
            </a:r>
            <a:br>
              <a:rPr lang="en-GB" sz="2400" dirty="0" smtClean="0"/>
            </a:br>
            <a:endParaRPr lang="en-US" sz="2400" dirty="0"/>
          </a:p>
        </p:txBody>
      </p:sp>
      <p:sp>
        <p:nvSpPr>
          <p:cNvPr id="3" name="Content Placeholder 2"/>
          <p:cNvSpPr>
            <a:spLocks noGrp="1"/>
          </p:cNvSpPr>
          <p:nvPr>
            <p:ph idx="1"/>
          </p:nvPr>
        </p:nvSpPr>
        <p:spPr/>
        <p:txBody>
          <a:bodyPr>
            <a:normAutofit/>
          </a:bodyPr>
          <a:lstStyle/>
          <a:p>
            <a:r>
              <a:rPr lang="en-GB" sz="2000" dirty="0" err="1" smtClean="0"/>
              <a:t>RandomForest</a:t>
            </a:r>
            <a:r>
              <a:rPr lang="en-GB" sz="2000" dirty="0" smtClean="0"/>
              <a:t> : combination of ensemble methods</a:t>
            </a:r>
          </a:p>
          <a:p>
            <a:r>
              <a:rPr lang="en-GB" sz="2000" dirty="0" smtClean="0"/>
              <a:t>SVM : features should be scalable</a:t>
            </a:r>
          </a:p>
          <a:p>
            <a:r>
              <a:rPr lang="en-GB" sz="2000" dirty="0" smtClean="0"/>
              <a:t>Logistics regression: hyper-parameters</a:t>
            </a:r>
          </a:p>
          <a:p>
            <a:r>
              <a:rPr lang="en-GB" sz="2000" dirty="0" smtClean="0"/>
              <a:t>KNN: best </a:t>
            </a:r>
            <a:r>
              <a:rPr lang="en-GB" sz="2000" dirty="0" err="1" smtClean="0"/>
              <a:t>neighbors</a:t>
            </a:r>
            <a:r>
              <a:rPr lang="en-GB" sz="2000" dirty="0" smtClean="0"/>
              <a:t> to be picked</a:t>
            </a:r>
          </a:p>
          <a:p>
            <a:r>
              <a:rPr lang="en-GB" sz="2000" dirty="0" err="1" smtClean="0"/>
              <a:t>NaiveBayes</a:t>
            </a:r>
            <a:r>
              <a:rPr lang="en-GB" sz="2000" dirty="0" smtClean="0"/>
              <a:t>: features should be independent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a:bodyPr>
          <a:lstStyle/>
          <a:p>
            <a:r>
              <a:rPr lang="en-GB" sz="2400" dirty="0" smtClean="0"/>
              <a:t>Logistics Regression:</a:t>
            </a:r>
            <a:endParaRPr lang="en-US" sz="2400" dirty="0"/>
          </a:p>
        </p:txBody>
      </p:sp>
      <p:sp>
        <p:nvSpPr>
          <p:cNvPr id="3" name="Content Placeholder 2"/>
          <p:cNvSpPr>
            <a:spLocks noGrp="1"/>
          </p:cNvSpPr>
          <p:nvPr>
            <p:ph idx="1"/>
          </p:nvPr>
        </p:nvSpPr>
        <p:spPr/>
        <p:txBody>
          <a:bodyPr>
            <a:normAutofit/>
          </a:bodyPr>
          <a:lstStyle/>
          <a:p>
            <a:r>
              <a:rPr lang="en-GB" sz="2000" dirty="0" smtClean="0"/>
              <a:t>Features to be excluded: Initial amount of balance given, bill amount in 			last 3 months as 	well as amount of previous statements in last 5 months excluded</a:t>
            </a:r>
          </a:p>
          <a:p>
            <a:endParaRPr lang="en-GB" sz="1400" dirty="0" smtClean="0"/>
          </a:p>
          <a:p>
            <a:r>
              <a:rPr lang="en-GB" sz="2000" dirty="0" smtClean="0"/>
              <a:t>Cross-validation</a:t>
            </a:r>
            <a:r>
              <a:rPr lang="en-GB" sz="1400" dirty="0" smtClean="0"/>
              <a:t> : </a:t>
            </a:r>
            <a:r>
              <a:rPr lang="en-GB" sz="2000" dirty="0" smtClean="0"/>
              <a:t>regularized parameter(C=1) was the best estimator</a:t>
            </a:r>
          </a:p>
          <a:p>
            <a:endParaRPr lang="en-GB" sz="1400" dirty="0" smtClean="0"/>
          </a:p>
          <a:p>
            <a:r>
              <a:rPr lang="en-GB" sz="2000" dirty="0" smtClean="0"/>
              <a:t>Max accuracy obtained: 79.53 (better than before)</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GB" sz="2800" dirty="0" smtClean="0"/>
              <a:t>Roc-curve</a:t>
            </a:r>
            <a:endParaRPr lang="en-US" sz="2800" dirty="0"/>
          </a:p>
        </p:txBody>
      </p:sp>
      <p:pic>
        <p:nvPicPr>
          <p:cNvPr id="6146" name="Picture 2"/>
          <p:cNvPicPr>
            <a:picLocks noGrp="1" noChangeAspect="1" noChangeArrowheads="1"/>
          </p:cNvPicPr>
          <p:nvPr>
            <p:ph idx="1"/>
          </p:nvPr>
        </p:nvPicPr>
        <p:blipFill>
          <a:blip r:embed="rId2"/>
          <a:srcRect/>
          <a:stretch>
            <a:fillRect/>
          </a:stretch>
        </p:blipFill>
        <p:spPr bwMode="auto">
          <a:xfrm>
            <a:off x="642910" y="1500175"/>
            <a:ext cx="7858179" cy="48244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Support Vector Machine</a:t>
            </a:r>
            <a:endParaRPr lang="en-US" sz="2400" dirty="0"/>
          </a:p>
        </p:txBody>
      </p:sp>
      <p:sp>
        <p:nvSpPr>
          <p:cNvPr id="3" name="Content Placeholder 2"/>
          <p:cNvSpPr>
            <a:spLocks noGrp="1"/>
          </p:cNvSpPr>
          <p:nvPr>
            <p:ph idx="1"/>
          </p:nvPr>
        </p:nvSpPr>
        <p:spPr>
          <a:xfrm>
            <a:off x="457200" y="2214554"/>
            <a:ext cx="8229600" cy="4110046"/>
          </a:xfrm>
        </p:spPr>
        <p:txBody>
          <a:bodyPr>
            <a:normAutofit/>
          </a:bodyPr>
          <a:lstStyle/>
          <a:p>
            <a:r>
              <a:rPr lang="en-GB" sz="2400" dirty="0" smtClean="0"/>
              <a:t>Features should be normalized.</a:t>
            </a:r>
          </a:p>
          <a:p>
            <a:r>
              <a:rPr lang="en-GB" sz="2400" dirty="0" smtClean="0"/>
              <a:t>Used cross-validation to get best Slack(C) and Gamma.</a:t>
            </a:r>
          </a:p>
          <a:p>
            <a:r>
              <a:rPr lang="en-GB" sz="2400" dirty="0" smtClean="0"/>
              <a:t>C=1, Gamma= 0.001, Kernel= RBF</a:t>
            </a:r>
          </a:p>
          <a:p>
            <a:r>
              <a:rPr lang="en-GB" sz="2400" dirty="0" smtClean="0"/>
              <a:t>Optimized accuracy: 78.24 %</a:t>
            </a:r>
          </a:p>
          <a:p>
            <a:endParaRPr lang="en-GB" sz="2400" dirty="0" smtClean="0"/>
          </a:p>
          <a:p>
            <a:endParaRPr lang="en-GB" sz="2400" dirty="0" smtClean="0"/>
          </a:p>
          <a:p>
            <a:r>
              <a:rPr lang="en-GB" sz="2400" dirty="0" smtClean="0"/>
              <a:t>Took more time to </a:t>
            </a:r>
            <a:r>
              <a:rPr lang="en-GB" sz="2400" smtClean="0"/>
              <a:t>train the model</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7170" name="Picture 2"/>
          <p:cNvPicPr>
            <a:picLocks noGrp="1" noChangeAspect="1" noChangeArrowheads="1"/>
          </p:cNvPicPr>
          <p:nvPr>
            <p:ph idx="1"/>
          </p:nvPr>
        </p:nvPicPr>
        <p:blipFill>
          <a:blip r:embed="rId2"/>
          <a:srcRect/>
          <a:stretch>
            <a:fillRect/>
          </a:stretch>
        </p:blipFill>
        <p:spPr bwMode="auto">
          <a:xfrm>
            <a:off x="714348" y="1571613"/>
            <a:ext cx="7929618" cy="4752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K Nearest Neighbour:</a:t>
            </a:r>
            <a:endParaRPr lang="en-US" sz="2800" dirty="0"/>
          </a:p>
        </p:txBody>
      </p:sp>
      <p:sp>
        <p:nvSpPr>
          <p:cNvPr id="3" name="Content Placeholder 2"/>
          <p:cNvSpPr>
            <a:spLocks noGrp="1"/>
          </p:cNvSpPr>
          <p:nvPr>
            <p:ph idx="1"/>
          </p:nvPr>
        </p:nvSpPr>
        <p:spPr/>
        <p:txBody>
          <a:bodyPr>
            <a:normAutofit/>
          </a:bodyPr>
          <a:lstStyle/>
          <a:p>
            <a:r>
              <a:rPr lang="en-GB" sz="2400" dirty="0" smtClean="0"/>
              <a:t>Same features were excluded as was in Logistics Regression</a:t>
            </a:r>
          </a:p>
          <a:p>
            <a:r>
              <a:rPr lang="en-GB" sz="2400" dirty="0" smtClean="0"/>
              <a:t>Cross-validation was used to pick optimized value of neighbours</a:t>
            </a:r>
          </a:p>
          <a:p>
            <a:r>
              <a:rPr lang="en-GB" sz="2400" dirty="0" smtClean="0"/>
              <a:t>Neighbors-30</a:t>
            </a:r>
          </a:p>
          <a:p>
            <a:r>
              <a:rPr lang="en-GB" sz="2400" dirty="0" smtClean="0"/>
              <a:t>Accuracy achieved: 78.65%</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8194" name="Picture 2"/>
          <p:cNvPicPr>
            <a:picLocks noGrp="1" noChangeAspect="1" noChangeArrowheads="1"/>
          </p:cNvPicPr>
          <p:nvPr>
            <p:ph idx="1"/>
          </p:nvPr>
        </p:nvPicPr>
        <p:blipFill>
          <a:blip r:embed="rId2"/>
          <a:srcRect/>
          <a:stretch>
            <a:fillRect/>
          </a:stretch>
        </p:blipFill>
        <p:spPr bwMode="auto">
          <a:xfrm>
            <a:off x="928662" y="1500174"/>
            <a:ext cx="7500990" cy="4824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NaiveBayes</a:t>
            </a:r>
            <a:endParaRPr lang="en-US" sz="2800" dirty="0"/>
          </a:p>
        </p:txBody>
      </p:sp>
      <p:sp>
        <p:nvSpPr>
          <p:cNvPr id="3" name="Content Placeholder 2"/>
          <p:cNvSpPr>
            <a:spLocks noGrp="1"/>
          </p:cNvSpPr>
          <p:nvPr>
            <p:ph idx="1"/>
          </p:nvPr>
        </p:nvSpPr>
        <p:spPr/>
        <p:txBody>
          <a:bodyPr/>
          <a:lstStyle/>
          <a:p>
            <a:r>
              <a:rPr lang="en-GB" dirty="0" smtClean="0"/>
              <a:t>Initial accuracy achieved was 36 percent and thought of reject naive-</a:t>
            </a:r>
            <a:r>
              <a:rPr lang="en-GB" dirty="0" err="1" smtClean="0"/>
              <a:t>Bayes</a:t>
            </a:r>
            <a:r>
              <a:rPr lang="en-GB" dirty="0" smtClean="0"/>
              <a:t>.</a:t>
            </a:r>
          </a:p>
          <a:p>
            <a:r>
              <a:rPr lang="en-GB" dirty="0" smtClean="0"/>
              <a:t>Go for independent features</a:t>
            </a:r>
          </a:p>
          <a:p>
            <a:r>
              <a:rPr lang="en-GB" dirty="0" smtClean="0"/>
              <a:t>Accuracy score achieved was 80.38% percent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GB" sz="2800" dirty="0" smtClean="0"/>
              <a:t>Roc-curve</a:t>
            </a:r>
            <a:endParaRPr lang="en-US" sz="2800" dirty="0"/>
          </a:p>
        </p:txBody>
      </p:sp>
      <p:pic>
        <p:nvPicPr>
          <p:cNvPr id="9218" name="Picture 2"/>
          <p:cNvPicPr>
            <a:picLocks noGrp="1" noChangeAspect="1" noChangeArrowheads="1"/>
          </p:cNvPicPr>
          <p:nvPr>
            <p:ph idx="1"/>
          </p:nvPr>
        </p:nvPicPr>
        <p:blipFill>
          <a:blip r:embed="rId2"/>
          <a:srcRect/>
          <a:stretch>
            <a:fillRect/>
          </a:stretch>
        </p:blipFill>
        <p:spPr bwMode="auto">
          <a:xfrm>
            <a:off x="785786" y="1500173"/>
            <a:ext cx="7786742" cy="4824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r>
              <a:rPr lang="en-GB" sz="1800" dirty="0" smtClean="0"/>
              <a:t>				</a:t>
            </a:r>
            <a:r>
              <a:rPr lang="en-GB" sz="2800" dirty="0" smtClean="0"/>
              <a:t>Data-Set</a:t>
            </a:r>
            <a:br>
              <a:rPr lang="en-GB" sz="2800" dirty="0" smtClean="0"/>
            </a:br>
            <a:r>
              <a:rPr lang="en-GB" sz="1800" dirty="0" smtClean="0"/>
              <a:t/>
            </a:r>
            <a:br>
              <a:rPr lang="en-GB" sz="1800" dirty="0" smtClean="0"/>
            </a:br>
            <a:r>
              <a:rPr lang="en-GB" sz="1800" dirty="0" smtClean="0"/>
              <a:t>Default of credit card client data-set </a:t>
            </a:r>
            <a:endParaRPr lang="en-US" sz="1800" dirty="0"/>
          </a:p>
        </p:txBody>
      </p:sp>
      <p:sp>
        <p:nvSpPr>
          <p:cNvPr id="3" name="Content Placeholder 2"/>
          <p:cNvSpPr>
            <a:spLocks noGrp="1"/>
          </p:cNvSpPr>
          <p:nvPr>
            <p:ph idx="1"/>
          </p:nvPr>
        </p:nvSpPr>
        <p:spPr/>
        <p:txBody>
          <a:bodyPr>
            <a:normAutofit/>
          </a:bodyPr>
          <a:lstStyle/>
          <a:p>
            <a:r>
              <a:rPr lang="en-GB" sz="2000" dirty="0" smtClean="0"/>
              <a:t>Source: UCI machine learning </a:t>
            </a:r>
          </a:p>
          <a:p>
            <a:endParaRPr lang="en-GB" sz="1600" dirty="0" smtClean="0"/>
          </a:p>
          <a:p>
            <a:r>
              <a:rPr lang="en-GB" sz="2400" dirty="0" smtClean="0"/>
              <a:t>Abstract: </a:t>
            </a:r>
          </a:p>
          <a:p>
            <a:pPr>
              <a:buNone/>
            </a:pPr>
            <a:endParaRPr lang="en-GB" sz="1600" dirty="0" smtClean="0"/>
          </a:p>
          <a:p>
            <a:pPr lvl="1"/>
            <a:r>
              <a:rPr lang="en-GB" sz="1800" dirty="0" smtClean="0"/>
              <a:t>Number of Instances(30000)</a:t>
            </a:r>
          </a:p>
          <a:p>
            <a:pPr lvl="1">
              <a:buNone/>
            </a:pPr>
            <a:endParaRPr lang="en-GB" sz="1800" dirty="0" smtClean="0"/>
          </a:p>
          <a:p>
            <a:pPr lvl="1"/>
            <a:r>
              <a:rPr lang="en-GB" sz="1800" dirty="0" smtClean="0"/>
              <a:t>Attributes (Integer, real)</a:t>
            </a:r>
          </a:p>
          <a:p>
            <a:pPr lvl="1">
              <a:buNone/>
            </a:pPr>
            <a:endParaRPr lang="en-GB" sz="1800" dirty="0" smtClean="0"/>
          </a:p>
          <a:p>
            <a:pPr lvl="1"/>
            <a:r>
              <a:rPr lang="en-GB" sz="1800" dirty="0" smtClean="0"/>
              <a:t>Number of attributes(24):  Amount of given credit to individual or family, gender, education status, marriage status, Age, History of payment( from April-September,2005), Amount of bill statement( from April-Sep,2005), Amount of previous payment(from April –Sep, 20</a:t>
            </a:r>
            <a:r>
              <a:rPr lang="en-GB" sz="1200" dirty="0" smtClean="0"/>
              <a:t>05)</a:t>
            </a:r>
          </a:p>
          <a:p>
            <a:pPr lvl="1">
              <a:buNone/>
            </a:pPr>
            <a:endParaRPr lang="en-GB" sz="1200" dirty="0" smtClean="0"/>
          </a:p>
          <a:p>
            <a:pPr lvl="1">
              <a:buNone/>
            </a:pPr>
            <a:endParaRPr lang="en-GB" sz="1200" dirty="0" smtClean="0"/>
          </a:p>
          <a:p>
            <a:pPr lvl="1"/>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RandomForest</a:t>
            </a:r>
            <a:r>
              <a:rPr lang="en-GB" sz="2800" dirty="0" smtClean="0"/>
              <a:t>: The saviour </a:t>
            </a:r>
            <a:endParaRPr lang="en-US" sz="2800" dirty="0"/>
          </a:p>
        </p:txBody>
      </p:sp>
      <p:sp>
        <p:nvSpPr>
          <p:cNvPr id="3" name="Content Placeholder 2"/>
          <p:cNvSpPr>
            <a:spLocks noGrp="1"/>
          </p:cNvSpPr>
          <p:nvPr>
            <p:ph idx="1"/>
          </p:nvPr>
        </p:nvSpPr>
        <p:spPr>
          <a:xfrm>
            <a:off x="457200" y="2285992"/>
            <a:ext cx="8229600" cy="4038608"/>
          </a:xfrm>
        </p:spPr>
        <p:txBody>
          <a:bodyPr/>
          <a:lstStyle/>
          <a:p>
            <a:pPr>
              <a:buNone/>
            </a:pPr>
            <a:r>
              <a:rPr lang="en-GB" dirty="0" smtClean="0"/>
              <a:t>			</a:t>
            </a:r>
          </a:p>
          <a:p>
            <a:pPr>
              <a:buNone/>
            </a:pPr>
            <a:endParaRPr lang="en-GB" dirty="0" smtClean="0"/>
          </a:p>
          <a:p>
            <a:pPr>
              <a:buNone/>
            </a:pPr>
            <a:endParaRPr lang="en-GB" dirty="0" smtClean="0"/>
          </a:p>
          <a:p>
            <a:pPr>
              <a:buNone/>
            </a:pPr>
            <a:r>
              <a:rPr lang="en-GB" dirty="0" smtClean="0"/>
              <a:t>   				Why??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500034" y="142852"/>
            <a:ext cx="3667860" cy="285750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500562" y="142852"/>
            <a:ext cx="4143404" cy="2857520"/>
          </a:xfrm>
          <a:prstGeom prst="rect">
            <a:avLst/>
          </a:prstGeom>
          <a:noFill/>
          <a:ln w="9525">
            <a:noFill/>
            <a:miter lim="800000"/>
            <a:headEnd/>
            <a:tailEnd/>
          </a:ln>
          <a:effectLst/>
        </p:spPr>
      </p:pic>
      <p:sp>
        <p:nvSpPr>
          <p:cNvPr id="7" name="TextBox 6"/>
          <p:cNvSpPr txBox="1"/>
          <p:nvPr/>
        </p:nvSpPr>
        <p:spPr>
          <a:xfrm>
            <a:off x="1285852" y="3143248"/>
            <a:ext cx="1714512" cy="369332"/>
          </a:xfrm>
          <a:prstGeom prst="rect">
            <a:avLst/>
          </a:prstGeom>
          <a:noFill/>
        </p:spPr>
        <p:txBody>
          <a:bodyPr wrap="square" rtlCol="0">
            <a:spAutoFit/>
          </a:bodyPr>
          <a:lstStyle/>
          <a:p>
            <a:r>
              <a:rPr lang="en-GB" dirty="0" err="1" smtClean="0"/>
              <a:t>RandomForest</a:t>
            </a:r>
            <a:endParaRPr lang="en-US" dirty="0"/>
          </a:p>
        </p:txBody>
      </p:sp>
      <p:sp>
        <p:nvSpPr>
          <p:cNvPr id="10" name="TextBox 9"/>
          <p:cNvSpPr txBox="1"/>
          <p:nvPr/>
        </p:nvSpPr>
        <p:spPr>
          <a:xfrm>
            <a:off x="5715008" y="3143248"/>
            <a:ext cx="1714512" cy="369332"/>
          </a:xfrm>
          <a:prstGeom prst="rect">
            <a:avLst/>
          </a:prstGeom>
          <a:noFill/>
        </p:spPr>
        <p:txBody>
          <a:bodyPr wrap="square" rtlCol="0">
            <a:spAutoFit/>
          </a:bodyPr>
          <a:lstStyle/>
          <a:p>
            <a:r>
              <a:rPr lang="en-GB" dirty="0" err="1" smtClean="0"/>
              <a:t>NaiveBayes</a:t>
            </a:r>
            <a:endParaRPr lang="en-US" dirty="0"/>
          </a:p>
        </p:txBody>
      </p:sp>
      <p:pic>
        <p:nvPicPr>
          <p:cNvPr id="11" name="Picture 2"/>
          <p:cNvPicPr>
            <a:picLocks noChangeAspect="1" noChangeArrowheads="1"/>
          </p:cNvPicPr>
          <p:nvPr/>
        </p:nvPicPr>
        <p:blipFill>
          <a:blip r:embed="rId4" cstate="print"/>
          <a:srcRect/>
          <a:stretch>
            <a:fillRect/>
          </a:stretch>
        </p:blipFill>
        <p:spPr bwMode="auto">
          <a:xfrm>
            <a:off x="500034" y="3643314"/>
            <a:ext cx="3571900" cy="2571769"/>
          </a:xfrm>
          <a:prstGeom prst="rect">
            <a:avLst/>
          </a:prstGeom>
          <a:noFill/>
          <a:ln w="9525">
            <a:noFill/>
            <a:miter lim="800000"/>
            <a:headEnd/>
            <a:tailEnd/>
          </a:ln>
          <a:effectLst/>
        </p:spPr>
      </p:pic>
      <p:sp>
        <p:nvSpPr>
          <p:cNvPr id="12" name="TextBox 11"/>
          <p:cNvSpPr txBox="1"/>
          <p:nvPr/>
        </p:nvSpPr>
        <p:spPr>
          <a:xfrm>
            <a:off x="1285852" y="6357958"/>
            <a:ext cx="1714512" cy="369332"/>
          </a:xfrm>
          <a:prstGeom prst="rect">
            <a:avLst/>
          </a:prstGeom>
          <a:noFill/>
        </p:spPr>
        <p:txBody>
          <a:bodyPr wrap="square" rtlCol="0">
            <a:spAutoFit/>
          </a:bodyPr>
          <a:lstStyle/>
          <a:p>
            <a:r>
              <a:rPr lang="en-GB" dirty="0" smtClean="0"/>
              <a:t>KNN</a:t>
            </a:r>
            <a:endParaRPr lang="en-US" dirty="0"/>
          </a:p>
        </p:txBody>
      </p:sp>
      <p:pic>
        <p:nvPicPr>
          <p:cNvPr id="13" name="Picture 2"/>
          <p:cNvPicPr>
            <a:picLocks noChangeAspect="1" noChangeArrowheads="1"/>
          </p:cNvPicPr>
          <p:nvPr/>
        </p:nvPicPr>
        <p:blipFill>
          <a:blip r:embed="rId5" cstate="print"/>
          <a:srcRect/>
          <a:stretch>
            <a:fillRect/>
          </a:stretch>
        </p:blipFill>
        <p:spPr bwMode="auto">
          <a:xfrm>
            <a:off x="4500562" y="3643314"/>
            <a:ext cx="4143436" cy="2500330"/>
          </a:xfrm>
          <a:prstGeom prst="rect">
            <a:avLst/>
          </a:prstGeom>
          <a:noFill/>
          <a:ln w="9525">
            <a:noFill/>
            <a:miter lim="800000"/>
            <a:headEnd/>
            <a:tailEnd/>
          </a:ln>
          <a:effectLst/>
        </p:spPr>
      </p:pic>
      <p:sp>
        <p:nvSpPr>
          <p:cNvPr id="14" name="TextBox 13"/>
          <p:cNvSpPr txBox="1"/>
          <p:nvPr/>
        </p:nvSpPr>
        <p:spPr>
          <a:xfrm>
            <a:off x="5643570" y="6357958"/>
            <a:ext cx="1714512" cy="369332"/>
          </a:xfrm>
          <a:prstGeom prst="rect">
            <a:avLst/>
          </a:prstGeom>
          <a:noFill/>
        </p:spPr>
        <p:txBody>
          <a:bodyPr wrap="square" rtlCol="0">
            <a:spAutoFit/>
          </a:bodyPr>
          <a:lstStyle/>
          <a:p>
            <a:r>
              <a:rPr lang="en-GB" dirty="0" smtClean="0"/>
              <a:t>SVM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lstStyle/>
          <a:p>
            <a:r>
              <a:rPr lang="en-GB" dirty="0" smtClean="0"/>
              <a:t>No normalization needed</a:t>
            </a:r>
          </a:p>
          <a:p>
            <a:r>
              <a:rPr lang="en-GB" dirty="0" smtClean="0"/>
              <a:t>More features were excluded such as history of payments for last 4 months </a:t>
            </a:r>
          </a:p>
          <a:p>
            <a:r>
              <a:rPr lang="en-GB" dirty="0" smtClean="0"/>
              <a:t>Pretty fast</a:t>
            </a:r>
          </a:p>
          <a:p>
            <a:r>
              <a:rPr lang="en-GB" dirty="0" smtClean="0"/>
              <a:t>Cross-validation were used to pick best features(Number of trees-20, maximum depth-7)</a:t>
            </a:r>
          </a:p>
          <a:p>
            <a:r>
              <a:rPr lang="en-GB" dirty="0" smtClean="0"/>
              <a:t>Accuracy score achieved: 82.77 %</a:t>
            </a:r>
          </a:p>
          <a:p>
            <a:r>
              <a:rPr lang="en-GB" dirty="0" smtClean="0"/>
              <a:t> So far the best estimator</a:t>
            </a:r>
          </a:p>
          <a:p>
            <a:endParaRPr lang="en-GB"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10242" name="Picture 2"/>
          <p:cNvPicPr>
            <a:picLocks noGrp="1" noChangeAspect="1" noChangeArrowheads="1"/>
          </p:cNvPicPr>
          <p:nvPr>
            <p:ph idx="1"/>
          </p:nvPr>
        </p:nvPicPr>
        <p:blipFill>
          <a:blip r:embed="rId2"/>
          <a:srcRect/>
          <a:stretch>
            <a:fillRect/>
          </a:stretch>
        </p:blipFill>
        <p:spPr bwMode="auto">
          <a:xfrm>
            <a:off x="714348" y="1643051"/>
            <a:ext cx="7715304" cy="468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7224" y="857232"/>
            <a:ext cx="7673340" cy="5394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GB" dirty="0" smtClean="0"/>
              <a:t>   </a:t>
            </a:r>
          </a:p>
          <a:p>
            <a:pPr>
              <a:buNone/>
            </a:pPr>
            <a:endParaRPr lang="en-GB" dirty="0" smtClean="0"/>
          </a:p>
          <a:p>
            <a:pPr>
              <a:buNone/>
            </a:pPr>
            <a:endParaRPr lang="en-GB" dirty="0" smtClean="0"/>
          </a:p>
          <a:p>
            <a:pPr>
              <a:buNone/>
            </a:pPr>
            <a:endParaRPr lang="en-GB" dirty="0" smtClean="0"/>
          </a:p>
          <a:p>
            <a:pPr>
              <a:buNone/>
            </a:pPr>
            <a:r>
              <a:rPr lang="en-GB" dirty="0" smtClean="0"/>
              <a:t>				</a:t>
            </a:r>
            <a:r>
              <a:rPr lang="en-GB" sz="6000" dirty="0" smtClean="0"/>
              <a:t>Q &amp; A</a:t>
            </a:r>
          </a:p>
          <a:p>
            <a:pPr>
              <a:buNone/>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GB" dirty="0" smtClean="0"/>
              <a:t>If  No question, </a:t>
            </a:r>
          </a:p>
          <a:p>
            <a:pPr>
              <a:buNone/>
            </a:pPr>
            <a:endParaRPr lang="en-GB" dirty="0" smtClean="0"/>
          </a:p>
          <a:p>
            <a:pPr>
              <a:buNone/>
            </a:pPr>
            <a:r>
              <a:rPr lang="en-GB" dirty="0" smtClean="0"/>
              <a:t>		please provide more suggestions how to make it better model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928826"/>
          </a:xfrm>
        </p:spPr>
        <p:txBody>
          <a:bodyPr>
            <a:normAutofit/>
          </a:bodyPr>
          <a:lstStyle/>
          <a:p>
            <a:pPr lvl="1"/>
            <a:r>
              <a:rPr lang="en-GB" sz="2800" kern="1200" dirty="0">
                <a:solidFill>
                  <a:schemeClr val="tx2"/>
                </a:solidFill>
                <a:latin typeface="+mj-lt"/>
                <a:ea typeface="+mj-ea"/>
                <a:cs typeface="+mj-cs"/>
              </a:rPr>
              <a:t>Problem Statement : </a:t>
            </a:r>
            <a:r>
              <a:rPr lang="en-GB" sz="1200" dirty="0" smtClean="0"/>
              <a:t/>
            </a:r>
            <a:br>
              <a:rPr lang="en-GB" sz="1200" dirty="0" smtClean="0"/>
            </a:br>
            <a:r>
              <a:rPr lang="en-GB" sz="1200" dirty="0" smtClean="0"/>
              <a:t/>
            </a:r>
            <a:br>
              <a:rPr lang="en-GB" sz="1200" dirty="0" smtClean="0"/>
            </a:br>
            <a:r>
              <a:rPr lang="en-US" sz="1200" dirty="0" smtClean="0"/>
              <a:t>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a:t>
            </a:r>
            <a:r>
              <a:rPr lang="en-GB" sz="1200" dirty="0" smtClean="0"/>
              <a:t/>
            </a:r>
            <a:br>
              <a:rPr lang="en-GB" sz="1200" dirty="0" smtClean="0"/>
            </a:br>
            <a:endParaRPr lang="en-US" dirty="0"/>
          </a:p>
        </p:txBody>
      </p:sp>
      <p:sp>
        <p:nvSpPr>
          <p:cNvPr id="4" name="Content Placeholder 3"/>
          <p:cNvSpPr>
            <a:spLocks noGrp="1"/>
          </p:cNvSpPr>
          <p:nvPr>
            <p:ph idx="1"/>
          </p:nvPr>
        </p:nvSpPr>
        <p:spPr>
          <a:xfrm>
            <a:off x="457200" y="3214686"/>
            <a:ext cx="8229600" cy="3109914"/>
          </a:xfrm>
        </p:spPr>
        <p:txBody>
          <a:bodyPr/>
          <a:lstStyle/>
          <a:p>
            <a:pPr>
              <a:buNone/>
            </a:pPr>
            <a:r>
              <a:rPr lang="en-GB" dirty="0" smtClean="0"/>
              <a:t>What to achieve: 	</a:t>
            </a:r>
            <a:r>
              <a:rPr lang="en-GB" sz="1800" dirty="0" smtClean="0"/>
              <a:t>Y(0= No, 1= yes)</a:t>
            </a:r>
          </a:p>
          <a:p>
            <a:pPr>
              <a:buNone/>
            </a:pPr>
            <a:r>
              <a:rPr lang="en-GB" dirty="0" smtClean="0"/>
              <a:t>	</a:t>
            </a:r>
            <a:r>
              <a:rPr lang="en-GB" sz="1800" dirty="0" smtClean="0"/>
              <a:t>Whether client default on their credit card payment.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857232"/>
            <a:ext cx="4143404" cy="523220"/>
          </a:xfrm>
          <a:prstGeom prst="rect">
            <a:avLst/>
          </a:prstGeom>
          <a:noFill/>
        </p:spPr>
        <p:txBody>
          <a:bodyPr wrap="square" rtlCol="0">
            <a:spAutoFit/>
          </a:bodyPr>
          <a:lstStyle/>
          <a:p>
            <a:r>
              <a:rPr lang="en-GB" sz="2800" dirty="0" smtClean="0">
                <a:solidFill>
                  <a:schemeClr val="tx2"/>
                </a:solidFill>
                <a:latin typeface="+mj-lt"/>
                <a:ea typeface="+mj-ea"/>
                <a:cs typeface="+mj-cs"/>
              </a:rPr>
              <a:t>Data exploration &amp; Facts:</a:t>
            </a:r>
            <a:endParaRPr lang="en-US" sz="2800" dirty="0">
              <a:solidFill>
                <a:schemeClr val="tx2"/>
              </a:solidFill>
              <a:latin typeface="+mj-lt"/>
              <a:ea typeface="+mj-ea"/>
              <a:cs typeface="+mj-cs"/>
            </a:endParaRPr>
          </a:p>
        </p:txBody>
      </p:sp>
      <p:pic>
        <p:nvPicPr>
          <p:cNvPr id="1026" name="Picture 2"/>
          <p:cNvPicPr>
            <a:picLocks noGrp="1" noChangeAspect="1" noChangeArrowheads="1"/>
          </p:cNvPicPr>
          <p:nvPr>
            <p:ph idx="1"/>
          </p:nvPr>
        </p:nvPicPr>
        <p:blipFill>
          <a:blip r:embed="rId2"/>
          <a:srcRect/>
          <a:stretch>
            <a:fillRect/>
          </a:stretch>
        </p:blipFill>
        <p:spPr bwMode="auto">
          <a:xfrm>
            <a:off x="1571604" y="2143116"/>
            <a:ext cx="5465466" cy="3472665"/>
          </a:xfrm>
          <a:prstGeom prst="rect">
            <a:avLst/>
          </a:prstGeom>
          <a:noFill/>
          <a:ln w="9525">
            <a:noFill/>
            <a:miter lim="800000"/>
            <a:headEnd/>
            <a:tailEnd/>
          </a:ln>
          <a:effectLst/>
        </p:spPr>
      </p:pic>
      <p:sp>
        <p:nvSpPr>
          <p:cNvPr id="6" name="TextBox 5"/>
          <p:cNvSpPr txBox="1"/>
          <p:nvPr/>
        </p:nvSpPr>
        <p:spPr>
          <a:xfrm>
            <a:off x="714348" y="1357298"/>
            <a:ext cx="7643866" cy="369332"/>
          </a:xfrm>
          <a:prstGeom prst="rect">
            <a:avLst/>
          </a:prstGeom>
          <a:noFill/>
        </p:spPr>
        <p:txBody>
          <a:bodyPr wrap="square" rtlCol="0">
            <a:spAutoFit/>
          </a:bodyPr>
          <a:lstStyle/>
          <a:p>
            <a:r>
              <a:rPr lang="en-GB" dirty="0" smtClean="0"/>
              <a:t>Proportion of females/males in dataset</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7224" y="857232"/>
            <a:ext cx="6929486" cy="1200329"/>
          </a:xfrm>
          <a:prstGeom prst="rect">
            <a:avLst/>
          </a:prstGeom>
          <a:noFill/>
        </p:spPr>
        <p:txBody>
          <a:bodyPr wrap="square" rtlCol="0">
            <a:spAutoFit/>
          </a:bodyPr>
          <a:lstStyle/>
          <a:p>
            <a:pPr fontAlgn="base"/>
            <a:r>
              <a:rPr lang="en-US" dirty="0" smtClean="0"/>
              <a:t>Married university passed out females are more likely to default than who are graduates/high-school passed out</a:t>
            </a:r>
          </a:p>
          <a:p>
            <a:pPr fontAlgn="base"/>
            <a:endParaRPr lang="en-GB" dirty="0" smtClean="0"/>
          </a:p>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4414" y="2214554"/>
            <a:ext cx="6858048" cy="3260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85838" y="1285860"/>
            <a:ext cx="7515252" cy="4000528"/>
          </a:xfrm>
          <a:prstGeom prst="rect">
            <a:avLst/>
          </a:prstGeom>
          <a:noFill/>
          <a:ln w="9525">
            <a:noFill/>
            <a:miter lim="800000"/>
            <a:headEnd/>
            <a:tailEnd/>
          </a:ln>
          <a:effectLst/>
        </p:spPr>
      </p:pic>
      <p:sp>
        <p:nvSpPr>
          <p:cNvPr id="3" name="TextBox 2"/>
          <p:cNvSpPr txBox="1"/>
          <p:nvPr/>
        </p:nvSpPr>
        <p:spPr>
          <a:xfrm>
            <a:off x="714348" y="428604"/>
            <a:ext cx="7643866" cy="646331"/>
          </a:xfrm>
          <a:prstGeom prst="rect">
            <a:avLst/>
          </a:prstGeom>
          <a:noFill/>
        </p:spPr>
        <p:txBody>
          <a:bodyPr wrap="square" rtlCol="0">
            <a:spAutoFit/>
          </a:bodyPr>
          <a:lstStyle/>
          <a:p>
            <a:r>
              <a:rPr lang="en-GB" dirty="0" smtClean="0"/>
              <a:t>Single female university students are also likely to default more in comparison to graduate student.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500066"/>
          </a:xfrm>
        </p:spPr>
        <p:txBody>
          <a:bodyPr>
            <a:noAutofit/>
          </a:bodyPr>
          <a:lstStyle/>
          <a:p>
            <a:r>
              <a:rPr lang="en-GB" sz="1800" dirty="0" smtClean="0">
                <a:solidFill>
                  <a:schemeClr val="tx1"/>
                </a:solidFill>
                <a:latin typeface="+mn-lt"/>
                <a:ea typeface="+mn-ea"/>
                <a:cs typeface="+mn-cs"/>
              </a:rPr>
              <a:t>Single males who are university passed out also likely to default as compared to graduates.</a:t>
            </a:r>
            <a:endParaRPr lang="en-US" sz="1800" dirty="0" smtClean="0">
              <a:solidFill>
                <a:schemeClr val="tx1"/>
              </a:solidFill>
              <a:latin typeface="+mn-lt"/>
              <a:ea typeface="+mn-ea"/>
              <a:cs typeface="+mn-cs"/>
            </a:endParaRPr>
          </a:p>
        </p:txBody>
      </p:sp>
      <p:pic>
        <p:nvPicPr>
          <p:cNvPr id="3076" name="Picture 4"/>
          <p:cNvPicPr>
            <a:picLocks noChangeAspect="1" noChangeArrowheads="1"/>
          </p:cNvPicPr>
          <p:nvPr/>
        </p:nvPicPr>
        <p:blipFill>
          <a:blip r:embed="rId2"/>
          <a:srcRect/>
          <a:stretch>
            <a:fillRect/>
          </a:stretch>
        </p:blipFill>
        <p:spPr bwMode="auto">
          <a:xfrm>
            <a:off x="1000100" y="2143116"/>
            <a:ext cx="6991350" cy="3629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71538" y="1571612"/>
            <a:ext cx="7077075" cy="3714776"/>
          </a:xfrm>
          <a:prstGeom prst="rect">
            <a:avLst/>
          </a:prstGeom>
          <a:noFill/>
          <a:ln w="9525">
            <a:noFill/>
            <a:miter lim="800000"/>
            <a:headEnd/>
            <a:tailEnd/>
          </a:ln>
          <a:effectLst/>
        </p:spPr>
      </p:pic>
      <p:sp>
        <p:nvSpPr>
          <p:cNvPr id="3" name="TextBox 2"/>
          <p:cNvSpPr txBox="1"/>
          <p:nvPr/>
        </p:nvSpPr>
        <p:spPr>
          <a:xfrm>
            <a:off x="928662" y="785794"/>
            <a:ext cx="7286676" cy="646331"/>
          </a:xfrm>
          <a:prstGeom prst="rect">
            <a:avLst/>
          </a:prstGeom>
          <a:noFill/>
        </p:spPr>
        <p:txBody>
          <a:bodyPr wrap="square" rtlCol="0">
            <a:spAutoFit/>
          </a:bodyPr>
          <a:lstStyle/>
          <a:p>
            <a:r>
              <a:rPr lang="en-GB" dirty="0" smtClean="0"/>
              <a:t>Married university passed out males are also more likely to default than graduates 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Recommendations:</a:t>
            </a:r>
            <a:endParaRPr lang="en-US" sz="2800" dirty="0"/>
          </a:p>
        </p:txBody>
      </p:sp>
      <p:sp>
        <p:nvSpPr>
          <p:cNvPr id="3" name="Content Placeholder 2"/>
          <p:cNvSpPr>
            <a:spLocks noGrp="1"/>
          </p:cNvSpPr>
          <p:nvPr>
            <p:ph idx="1"/>
          </p:nvPr>
        </p:nvSpPr>
        <p:spPr/>
        <p:txBody>
          <a:bodyPr>
            <a:normAutofit/>
          </a:bodyPr>
          <a:lstStyle/>
          <a:p>
            <a:r>
              <a:rPr lang="en-GB" sz="2000" dirty="0" smtClean="0"/>
              <a:t>Try to provide credit cards to males more as compared to females.</a:t>
            </a:r>
          </a:p>
          <a:p>
            <a:r>
              <a:rPr lang="en-GB" sz="2000" dirty="0" smtClean="0"/>
              <a:t>Always  do education status check before providing cards to the client as proportion of default is very high in university passed out.</a:t>
            </a:r>
          </a:p>
          <a:p>
            <a:r>
              <a:rPr lang="en-GB" sz="2000" dirty="0" smtClean="0"/>
              <a:t>Plan to give lower limit schemes for university passed out males/females so that they are less likely to default.</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696</TotalTime>
  <Words>442</Words>
  <Application>Microsoft Office PowerPoint</Application>
  <PresentationFormat>On-screen Show (4:3)</PresentationFormat>
  <Paragraphs>87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Capstone Project </vt:lpstr>
      <vt:lpstr>    Data-Set  Default of credit card client data-set </vt:lpstr>
      <vt:lpstr>Problem Statement :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vt:lpstr>
      <vt:lpstr>Slide 4</vt:lpstr>
      <vt:lpstr>Slide 5</vt:lpstr>
      <vt:lpstr>Slide 6</vt:lpstr>
      <vt:lpstr>Single males who are university passed out also likely to default as compared to graduates.</vt:lpstr>
      <vt:lpstr>Slide 8</vt:lpstr>
      <vt:lpstr>Recommendations:</vt:lpstr>
      <vt:lpstr>Requirement of machine learning:</vt:lpstr>
      <vt:lpstr>Supervised learning methods: </vt:lpstr>
      <vt:lpstr>Logistics Regression:</vt:lpstr>
      <vt:lpstr>Roc-curve</vt:lpstr>
      <vt:lpstr>Support Vector Machine</vt:lpstr>
      <vt:lpstr>Roc-curve</vt:lpstr>
      <vt:lpstr>K Nearest Neighbour:</vt:lpstr>
      <vt:lpstr>Roc-curve</vt:lpstr>
      <vt:lpstr>NaiveBayes</vt:lpstr>
      <vt:lpstr>Roc-curve</vt:lpstr>
      <vt:lpstr>RandomForest: The saviour </vt:lpstr>
      <vt:lpstr>Slide 21</vt:lpstr>
      <vt:lpstr>Slide 22</vt:lpstr>
      <vt:lpstr>Roc-curve</vt:lpstr>
      <vt:lpstr>Slide 24</vt:lpstr>
      <vt:lpstr>Slide 25</vt:lpstr>
      <vt:lpstr>Slide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shikher singh</dc:creator>
  <cp:lastModifiedBy>shikher singh</cp:lastModifiedBy>
  <cp:revision>77</cp:revision>
  <dcterms:created xsi:type="dcterms:W3CDTF">2016-10-16T05:47:48Z</dcterms:created>
  <dcterms:modified xsi:type="dcterms:W3CDTF">2016-11-07T17:12:07Z</dcterms:modified>
</cp:coreProperties>
</file>