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 id="2147483694" r:id="rId3"/>
  </p:sldMasterIdLst>
  <p:notesMasterIdLst>
    <p:notesMasterId r:id="rId56"/>
  </p:notesMasterIdLst>
  <p:sldIdLst>
    <p:sldId id="256" r:id="rId4"/>
    <p:sldId id="257" r:id="rId5"/>
    <p:sldId id="258" r:id="rId6"/>
    <p:sldId id="316" r:id="rId7"/>
    <p:sldId id="269" r:id="rId8"/>
    <p:sldId id="310" r:id="rId9"/>
    <p:sldId id="311" r:id="rId10"/>
    <p:sldId id="270" r:id="rId11"/>
    <p:sldId id="261"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271" r:id="rId34"/>
    <p:sldId id="315" r:id="rId35"/>
    <p:sldId id="274" r:id="rId36"/>
    <p:sldId id="314" r:id="rId37"/>
    <p:sldId id="286" r:id="rId38"/>
    <p:sldId id="275" r:id="rId39"/>
    <p:sldId id="276" r:id="rId40"/>
    <p:sldId id="313" r:id="rId41"/>
    <p:sldId id="277" r:id="rId42"/>
    <p:sldId id="278" r:id="rId43"/>
    <p:sldId id="287" r:id="rId44"/>
    <p:sldId id="288" r:id="rId45"/>
    <p:sldId id="281" r:id="rId46"/>
    <p:sldId id="312" r:id="rId47"/>
    <p:sldId id="280" r:id="rId48"/>
    <p:sldId id="284" r:id="rId49"/>
    <p:sldId id="282" r:id="rId50"/>
    <p:sldId id="283" r:id="rId51"/>
    <p:sldId id="279" r:id="rId52"/>
    <p:sldId id="265" r:id="rId53"/>
    <p:sldId id="267" r:id="rId54"/>
    <p:sldId id="268" r:id="rId55"/>
  </p:sldIdLst>
  <p:sldSz cx="9144000" cy="5143500" type="screen16x9"/>
  <p:notesSz cx="6858000" cy="9144000"/>
  <p:embeddedFontLst>
    <p:embeddedFont>
      <p:font typeface="Century Gothic" panose="020B0502020202020204" pitchFamily="34" charset="0"/>
      <p:regular r:id="rId57"/>
      <p:bold r:id="rId58"/>
      <p:italic r:id="rId59"/>
      <p:boldItalic r:id="rId60"/>
    </p:embeddedFont>
    <p:embeddedFont>
      <p:font typeface="Nunito" pitchFamily="2" charset="0"/>
      <p:regular r:id="rId61"/>
      <p:bold r:id="rId62"/>
      <p:italic r:id="rId63"/>
      <p:boldItalic r:id="rId64"/>
    </p:embeddedFont>
    <p:embeddedFont>
      <p:font typeface="Nunito ExtraBold" pitchFamily="2" charset="0"/>
      <p:bold r:id="rId65"/>
      <p:boldItalic r:id="rId66"/>
    </p:embeddedFont>
    <p:embeddedFont>
      <p:font typeface="Nunito SemiBold" pitchFamily="2"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1B3270-E491-421B-80EC-C084163D6F98}" v="11" dt="2025-09-08T04:12:43.176"/>
    <p1510:client id="{E288458F-660C-4F83-9067-36AA043C1597}" v="833" dt="2025-09-08T03:23:29.674"/>
  </p1510:revLst>
</p1510:revInfo>
</file>

<file path=ppt/tableStyles.xml><?xml version="1.0" encoding="utf-8"?>
<a:tblStyleLst xmlns:a="http://schemas.openxmlformats.org/drawingml/2006/main" def="{2B9413B6-06D9-4716-A5BC-8756103C35D0}">
  <a:tblStyle styleId="{2B9413B6-06D9-4716-A5BC-8756103C35D0}"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120" y="3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font" Target="fonts/font5.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font" Target="fonts/font6.fntdata"/><Relationship Id="rId70" Type="http://schemas.openxmlformats.org/officeDocument/2006/relationships/font" Target="fonts/font14.fntdata"/><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1.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microsoft.com/office/2015/10/relationships/revisionInfo" Target="revisionInfo.xml"/><Relationship Id="rId7" Type="http://schemas.openxmlformats.org/officeDocument/2006/relationships/slide" Target="slides/slide4.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pal Singh" userId="1f20a8d43ef8778a" providerId="LiveId" clId="{1E95CC3D-3B64-425B-8C82-068FDEABA628}"/>
    <pc:docChg chg="undo custSel addSld delSld modSld">
      <pc:chgData name="Yashpal Singh" userId="1f20a8d43ef8778a" providerId="LiveId" clId="{1E95CC3D-3B64-425B-8C82-068FDEABA628}" dt="2025-09-08T04:19:19.557" v="282" actId="1076"/>
      <pc:docMkLst>
        <pc:docMk/>
      </pc:docMkLst>
      <pc:sldChg chg="delSp modSp mod">
        <pc:chgData name="Yashpal Singh" userId="1f20a8d43ef8778a" providerId="LiveId" clId="{1E95CC3D-3B64-425B-8C82-068FDEABA628}" dt="2025-09-08T04:19:19.557" v="282" actId="1076"/>
        <pc:sldMkLst>
          <pc:docMk/>
          <pc:sldMk cId="0" sldId="256"/>
        </pc:sldMkLst>
        <pc:spChg chg="mod">
          <ac:chgData name="Yashpal Singh" userId="1f20a8d43ef8778a" providerId="LiveId" clId="{1E95CC3D-3B64-425B-8C82-068FDEABA628}" dt="2025-09-08T04:19:19.557" v="282" actId="1076"/>
          <ac:spMkLst>
            <pc:docMk/>
            <pc:sldMk cId="0" sldId="256"/>
            <ac:spMk id="3" creationId="{3D07DD25-B4B3-13B0-F412-A8053478DD8D}"/>
          </ac:spMkLst>
        </pc:spChg>
        <pc:spChg chg="del">
          <ac:chgData name="Yashpal Singh" userId="1f20a8d43ef8778a" providerId="LiveId" clId="{1E95CC3D-3B64-425B-8C82-068FDEABA628}" dt="2025-09-08T04:18:49.414" v="260" actId="478"/>
          <ac:spMkLst>
            <pc:docMk/>
            <pc:sldMk cId="0" sldId="256"/>
            <ac:spMk id="211" creationId="{00000000-0000-0000-0000-000000000000}"/>
          </ac:spMkLst>
        </pc:spChg>
        <pc:spChg chg="mod">
          <ac:chgData name="Yashpal Singh" userId="1f20a8d43ef8778a" providerId="LiveId" clId="{1E95CC3D-3B64-425B-8C82-068FDEABA628}" dt="2025-09-08T04:19:12.933" v="281" actId="20577"/>
          <ac:spMkLst>
            <pc:docMk/>
            <pc:sldMk cId="0" sldId="256"/>
            <ac:spMk id="212" creationId="{00000000-0000-0000-0000-000000000000}"/>
          </ac:spMkLst>
        </pc:spChg>
      </pc:sldChg>
      <pc:sldChg chg="modSp mod">
        <pc:chgData name="Yashpal Singh" userId="1f20a8d43ef8778a" providerId="LiveId" clId="{1E95CC3D-3B64-425B-8C82-068FDEABA628}" dt="2025-09-08T04:17:52.469" v="259" actId="20577"/>
        <pc:sldMkLst>
          <pc:docMk/>
          <pc:sldMk cId="0" sldId="257"/>
        </pc:sldMkLst>
        <pc:spChg chg="mod">
          <ac:chgData name="Yashpal Singh" userId="1f20a8d43ef8778a" providerId="LiveId" clId="{1E95CC3D-3B64-425B-8C82-068FDEABA628}" dt="2025-09-08T04:17:52.469" v="259" actId="20577"/>
          <ac:spMkLst>
            <pc:docMk/>
            <pc:sldMk cId="0" sldId="257"/>
            <ac:spMk id="219" creationId="{00000000-0000-0000-0000-000000000000}"/>
          </ac:spMkLst>
        </pc:spChg>
      </pc:sldChg>
      <pc:sldChg chg="addSp modSp mod">
        <pc:chgData name="Yashpal Singh" userId="1f20a8d43ef8778a" providerId="LiveId" clId="{1E95CC3D-3B64-425B-8C82-068FDEABA628}" dt="2025-09-08T03:59:57.293" v="110" actId="113"/>
        <pc:sldMkLst>
          <pc:docMk/>
          <pc:sldMk cId="0" sldId="258"/>
        </pc:sldMkLst>
        <pc:spChg chg="add mod">
          <ac:chgData name="Yashpal Singh" userId="1f20a8d43ef8778a" providerId="LiveId" clId="{1E95CC3D-3B64-425B-8C82-068FDEABA628}" dt="2025-09-08T03:59:57.293" v="110" actId="113"/>
          <ac:spMkLst>
            <pc:docMk/>
            <pc:sldMk cId="0" sldId="258"/>
            <ac:spMk id="2" creationId="{7C476425-358D-098C-2C57-DCEE3D88E554}"/>
          </ac:spMkLst>
        </pc:spChg>
        <pc:spChg chg="add">
          <ac:chgData name="Yashpal Singh" userId="1f20a8d43ef8778a" providerId="LiveId" clId="{1E95CC3D-3B64-425B-8C82-068FDEABA628}" dt="2025-09-08T03:52:01.555" v="81"/>
          <ac:spMkLst>
            <pc:docMk/>
            <pc:sldMk cId="0" sldId="258"/>
            <ac:spMk id="3" creationId="{CDDE300D-B4C1-CA25-B5E5-BCA041C3D8AA}"/>
          </ac:spMkLst>
        </pc:spChg>
        <pc:spChg chg="mod">
          <ac:chgData name="Yashpal Singh" userId="1f20a8d43ef8778a" providerId="LiveId" clId="{1E95CC3D-3B64-425B-8C82-068FDEABA628}" dt="2025-09-08T03:56:52.769" v="103" actId="20577"/>
          <ac:spMkLst>
            <pc:docMk/>
            <pc:sldMk cId="0" sldId="258"/>
            <ac:spMk id="225" creationId="{00000000-0000-0000-0000-000000000000}"/>
          </ac:spMkLst>
        </pc:spChg>
      </pc:sldChg>
      <pc:sldChg chg="del">
        <pc:chgData name="Yashpal Singh" userId="1f20a8d43ef8778a" providerId="LiveId" clId="{1E95CC3D-3B64-425B-8C82-068FDEABA628}" dt="2025-09-08T04:11:24.584" v="166" actId="2696"/>
        <pc:sldMkLst>
          <pc:docMk/>
          <pc:sldMk cId="0" sldId="264"/>
        </pc:sldMkLst>
      </pc:sldChg>
      <pc:sldChg chg="del">
        <pc:chgData name="Yashpal Singh" userId="1f20a8d43ef8778a" providerId="LiveId" clId="{1E95CC3D-3B64-425B-8C82-068FDEABA628}" dt="2025-09-08T04:13:25.607" v="172" actId="47"/>
        <pc:sldMkLst>
          <pc:docMk/>
          <pc:sldMk cId="0" sldId="266"/>
        </pc:sldMkLst>
      </pc:sldChg>
      <pc:sldChg chg="addSp delSp modSp mod">
        <pc:chgData name="Yashpal Singh" userId="1f20a8d43ef8778a" providerId="LiveId" clId="{1E95CC3D-3B64-425B-8C82-068FDEABA628}" dt="2025-09-08T04:17:12.606" v="225" actId="1076"/>
        <pc:sldMkLst>
          <pc:docMk/>
          <pc:sldMk cId="0" sldId="267"/>
        </pc:sldMkLst>
        <pc:spChg chg="mod">
          <ac:chgData name="Yashpal Singh" userId="1f20a8d43ef8778a" providerId="LiveId" clId="{1E95CC3D-3B64-425B-8C82-068FDEABA628}" dt="2025-09-08T04:17:03.029" v="222" actId="20577"/>
          <ac:spMkLst>
            <pc:docMk/>
            <pc:sldMk cId="0" sldId="267"/>
            <ac:spMk id="283" creationId="{00000000-0000-0000-0000-000000000000}"/>
          </ac:spMkLst>
        </pc:spChg>
        <pc:spChg chg="del">
          <ac:chgData name="Yashpal Singh" userId="1f20a8d43ef8778a" providerId="LiveId" clId="{1E95CC3D-3B64-425B-8C82-068FDEABA628}" dt="2025-09-08T04:13:33.978" v="173" actId="478"/>
          <ac:spMkLst>
            <pc:docMk/>
            <pc:sldMk cId="0" sldId="267"/>
            <ac:spMk id="284" creationId="{00000000-0000-0000-0000-000000000000}"/>
          </ac:spMkLst>
        </pc:spChg>
        <pc:picChg chg="add mod">
          <ac:chgData name="Yashpal Singh" userId="1f20a8d43ef8778a" providerId="LiveId" clId="{1E95CC3D-3B64-425B-8C82-068FDEABA628}" dt="2025-09-08T04:17:12.606" v="225" actId="1076"/>
          <ac:picMkLst>
            <pc:docMk/>
            <pc:sldMk cId="0" sldId="267"/>
            <ac:picMk id="3" creationId="{D78AD98B-DAC8-0BE8-CBF9-9D5C0847262F}"/>
          </ac:picMkLst>
        </pc:picChg>
      </pc:sldChg>
      <pc:sldChg chg="modSp mod">
        <pc:chgData name="Yashpal Singh" userId="1f20a8d43ef8778a" providerId="LiveId" clId="{1E95CC3D-3B64-425B-8C82-068FDEABA628}" dt="2025-09-08T04:04:19.388" v="135" actId="20577"/>
        <pc:sldMkLst>
          <pc:docMk/>
          <pc:sldMk cId="777001317" sldId="270"/>
        </pc:sldMkLst>
        <pc:spChg chg="mod">
          <ac:chgData name="Yashpal Singh" userId="1f20a8d43ef8778a" providerId="LiveId" clId="{1E95CC3D-3B64-425B-8C82-068FDEABA628}" dt="2025-09-08T04:04:19.388" v="135" actId="20577"/>
          <ac:spMkLst>
            <pc:docMk/>
            <pc:sldMk cId="777001317" sldId="270"/>
            <ac:spMk id="4" creationId="{8A91E672-6522-AF2B-12A1-D25CC040823D}"/>
          </ac:spMkLst>
        </pc:spChg>
      </pc:sldChg>
      <pc:sldChg chg="modSp mod">
        <pc:chgData name="Yashpal Singh" userId="1f20a8d43ef8778a" providerId="LiveId" clId="{1E95CC3D-3B64-425B-8C82-068FDEABA628}" dt="2025-09-08T04:10:36.496" v="165" actId="113"/>
        <pc:sldMkLst>
          <pc:docMk/>
          <pc:sldMk cId="2354740923" sldId="271"/>
        </pc:sldMkLst>
        <pc:spChg chg="mod">
          <ac:chgData name="Yashpal Singh" userId="1f20a8d43ef8778a" providerId="LiveId" clId="{1E95CC3D-3B64-425B-8C82-068FDEABA628}" dt="2025-09-08T04:10:36.496" v="165" actId="113"/>
          <ac:spMkLst>
            <pc:docMk/>
            <pc:sldMk cId="2354740923" sldId="271"/>
            <ac:spMk id="3" creationId="{0806506C-7E73-C401-442D-5AB81A59217A}"/>
          </ac:spMkLst>
        </pc:spChg>
      </pc:sldChg>
      <pc:sldChg chg="modSp mod">
        <pc:chgData name="Yashpal Singh" userId="1f20a8d43ef8778a" providerId="LiveId" clId="{1E95CC3D-3B64-425B-8C82-068FDEABA628}" dt="2025-09-08T04:13:18.994" v="171" actId="113"/>
        <pc:sldMkLst>
          <pc:docMk/>
          <pc:sldMk cId="2521509995" sldId="279"/>
        </pc:sldMkLst>
        <pc:spChg chg="mod">
          <ac:chgData name="Yashpal Singh" userId="1f20a8d43ef8778a" providerId="LiveId" clId="{1E95CC3D-3B64-425B-8C82-068FDEABA628}" dt="2025-09-08T04:13:18.994" v="171" actId="113"/>
          <ac:spMkLst>
            <pc:docMk/>
            <pc:sldMk cId="2521509995" sldId="279"/>
            <ac:spMk id="3" creationId="{561C6B46-97B6-C893-8AB6-79956A476EB8}"/>
          </ac:spMkLst>
        </pc:spChg>
      </pc:sldChg>
      <pc:sldChg chg="modSp mod">
        <pc:chgData name="Yashpal Singh" userId="1f20a8d43ef8778a" providerId="LiveId" clId="{1E95CC3D-3B64-425B-8C82-068FDEABA628}" dt="2025-09-08T04:02:03.063" v="121" actId="115"/>
        <pc:sldMkLst>
          <pc:docMk/>
          <pc:sldMk cId="1925852920" sldId="310"/>
        </pc:sldMkLst>
        <pc:spChg chg="mod">
          <ac:chgData name="Yashpal Singh" userId="1f20a8d43ef8778a" providerId="LiveId" clId="{1E95CC3D-3B64-425B-8C82-068FDEABA628}" dt="2025-09-08T04:02:03.063" v="121" actId="115"/>
          <ac:spMkLst>
            <pc:docMk/>
            <pc:sldMk cId="1925852920" sldId="310"/>
            <ac:spMk id="5" creationId="{60A973BE-A444-44F0-D223-BD6B01B01DCC}"/>
          </ac:spMkLst>
        </pc:spChg>
      </pc:sldChg>
      <pc:sldChg chg="modSp mod">
        <pc:chgData name="Yashpal Singh" userId="1f20a8d43ef8778a" providerId="LiveId" clId="{1E95CC3D-3B64-425B-8C82-068FDEABA628}" dt="2025-09-08T04:03:08.935" v="132" actId="255"/>
        <pc:sldMkLst>
          <pc:docMk/>
          <pc:sldMk cId="2390379344" sldId="311"/>
        </pc:sldMkLst>
        <pc:spChg chg="mod">
          <ac:chgData name="Yashpal Singh" userId="1f20a8d43ef8778a" providerId="LiveId" clId="{1E95CC3D-3B64-425B-8C82-068FDEABA628}" dt="2025-09-08T04:03:08.935" v="132" actId="255"/>
          <ac:spMkLst>
            <pc:docMk/>
            <pc:sldMk cId="2390379344" sldId="311"/>
            <ac:spMk id="5" creationId="{63AB2063-20A0-AB73-32C1-D6D2A9D8ACFD}"/>
          </ac:spMkLst>
        </pc:spChg>
      </pc:sldChg>
      <pc:sldChg chg="delSp modSp add mod">
        <pc:chgData name="Yashpal Singh" userId="1f20a8d43ef8778a" providerId="LiveId" clId="{1E95CC3D-3B64-425B-8C82-068FDEABA628}" dt="2025-09-08T04:01:00.321" v="115" actId="113"/>
        <pc:sldMkLst>
          <pc:docMk/>
          <pc:sldMk cId="2398463004" sldId="316"/>
        </pc:sldMkLst>
        <pc:spChg chg="mod">
          <ac:chgData name="Yashpal Singh" userId="1f20a8d43ef8778a" providerId="LiveId" clId="{1E95CC3D-3B64-425B-8C82-068FDEABA628}" dt="2025-09-08T04:01:00.321" v="115" actId="113"/>
          <ac:spMkLst>
            <pc:docMk/>
            <pc:sldMk cId="2398463004" sldId="316"/>
            <ac:spMk id="2" creationId="{80669519-59BB-771B-213B-DCC519E2AFCE}"/>
          </ac:spMkLst>
        </pc:spChg>
        <pc:spChg chg="del">
          <ac:chgData name="Yashpal Singh" userId="1f20a8d43ef8778a" providerId="LiveId" clId="{1E95CC3D-3B64-425B-8C82-068FDEABA628}" dt="2025-09-08T03:54:47.258" v="92" actId="478"/>
          <ac:spMkLst>
            <pc:docMk/>
            <pc:sldMk cId="2398463004" sldId="316"/>
            <ac:spMk id="225" creationId="{62D7B8B0-BBBE-7AA6-27AD-C0D248AC40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US"/>
          </a:p>
        </p:txBody>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5bbe0229a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209" name="Google Shape;209;g1f5bbe0229a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f5bbe0229a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269" name="Google Shape;269;g1f5bbe0229a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f5bbe0229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281" name="Google Shape;281;g1f5bbe0229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f5bbe0229a_0_5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g1f5bbe0229a_0_5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US"/>
          </a:p>
        </p:txBody>
      </p:sp>
      <p:sp>
        <p:nvSpPr>
          <p:cNvPr id="288" name="Google Shape;288;g1f5bbe0229a_0_5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52</a:t>
            </a:fld>
            <a:endParaRPr sz="1200" b="0" i="0" u="none" strike="noStrike" cap="none">
              <a:solidFill>
                <a:schemeClr val="dk1"/>
              </a:solidFill>
              <a:latin typeface="Calibri"/>
              <a:ea typeface="Calibri"/>
              <a:cs typeface="Calibri"/>
              <a:sym typeface="Calibri"/>
            </a:endParaRPr>
          </a:p>
        </p:txBody>
      </p:sp>
      <p:sp>
        <p:nvSpPr>
          <p:cNvPr id="289" name="Google Shape;289;g1f5bbe0229a_0_509: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5bbe0229a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216" name="Google Shape;216;g1f5bbe0229a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f5bbe0229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222" name="Google Shape;222;g1f5bbe0229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0CF50806-0F8F-583E-69A6-568E2B3C2683}"/>
            </a:ext>
          </a:extLst>
        </p:cNvPr>
        <p:cNvGrpSpPr/>
        <p:nvPr/>
      </p:nvGrpSpPr>
      <p:grpSpPr>
        <a:xfrm>
          <a:off x="0" y="0"/>
          <a:ext cx="0" cy="0"/>
          <a:chOff x="0" y="0"/>
          <a:chExt cx="0" cy="0"/>
        </a:xfrm>
      </p:grpSpPr>
      <p:sp>
        <p:nvSpPr>
          <p:cNvPr id="221" name="Google Shape;221;g1f5bbe0229a_0_362:notes">
            <a:extLst>
              <a:ext uri="{FF2B5EF4-FFF2-40B4-BE49-F238E27FC236}">
                <a16:creationId xmlns:a16="http://schemas.microsoft.com/office/drawing/2014/main" id="{176EC6AD-774D-3C81-4913-5289BB478C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222" name="Google Shape;222;g1f5bbe0229a_0_362:notes">
            <a:extLst>
              <a:ext uri="{FF2B5EF4-FFF2-40B4-BE49-F238E27FC236}">
                <a16:creationId xmlns:a16="http://schemas.microsoft.com/office/drawing/2014/main" id="{327BB1DE-A430-6297-46C6-EEEA55487B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738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a:extLst>
            <a:ext uri="{FF2B5EF4-FFF2-40B4-BE49-F238E27FC236}">
              <a16:creationId xmlns:a16="http://schemas.microsoft.com/office/drawing/2014/main" id="{3295298F-BD2C-4A0B-6D0E-8283FCC8306E}"/>
            </a:ext>
          </a:extLst>
        </p:cNvPr>
        <p:cNvGrpSpPr/>
        <p:nvPr/>
      </p:nvGrpSpPr>
      <p:grpSpPr>
        <a:xfrm>
          <a:off x="0" y="0"/>
          <a:ext cx="0" cy="0"/>
          <a:chOff x="0" y="0"/>
          <a:chExt cx="0" cy="0"/>
        </a:xfrm>
      </p:grpSpPr>
      <p:sp>
        <p:nvSpPr>
          <p:cNvPr id="227" name="Google Shape;227;g1f5bbe0229a_0_368:notes">
            <a:extLst>
              <a:ext uri="{FF2B5EF4-FFF2-40B4-BE49-F238E27FC236}">
                <a16:creationId xmlns:a16="http://schemas.microsoft.com/office/drawing/2014/main" id="{600A6341-7E7B-62F9-66B7-15CB62B148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228" name="Google Shape;228;g1f5bbe0229a_0_368:notes">
            <a:extLst>
              <a:ext uri="{FF2B5EF4-FFF2-40B4-BE49-F238E27FC236}">
                <a16:creationId xmlns:a16="http://schemas.microsoft.com/office/drawing/2014/main" id="{DE76AB2A-7C68-1F77-1955-FDA23672D2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3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4759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f5bbe0229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US"/>
          </a:p>
        </p:txBody>
      </p:sp>
      <p:sp>
        <p:nvSpPr>
          <p:cNvPr id="241" name="Google Shape;241;g1f5bbe0229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2992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665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61" name="Google Shape;61;p14"/>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64" name="Google Shape;64;p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7" name="Google Shape;67;p16"/>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68" name="Google Shape;68;p1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1" name="Google Shape;71;p17"/>
          <p:cNvGraphicFramePr/>
          <p:nvPr/>
        </p:nvGraphicFramePr>
        <p:xfrm>
          <a:off x="201942" y="833662"/>
          <a:ext cx="3000000" cy="3000000"/>
        </p:xfrm>
        <a:graphic>
          <a:graphicData uri="http://schemas.openxmlformats.org/drawingml/2006/table">
            <a:tbl>
              <a:tblPr firstRow="1" bandRow="1">
                <a:noFill/>
                <a:tableStyleId>{2B9413B6-06D9-4716-A5BC-8756103C35D0}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2" name="Google Shape;72;p1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5" name="Google Shape;75;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7" name="Google Shape;77;p1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0" name="Google Shape;80;p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3" name="Google Shape;83;p2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89" name="Google Shape;89;p2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92"/>
        <p:cNvGrpSpPr/>
        <p:nvPr/>
      </p:nvGrpSpPr>
      <p:grpSpPr>
        <a:xfrm>
          <a:off x="0" y="0"/>
          <a:ext cx="0" cy="0"/>
          <a:chOff x="0" y="0"/>
          <a:chExt cx="0" cy="0"/>
        </a:xfrm>
      </p:grpSpPr>
      <p:sp>
        <p:nvSpPr>
          <p:cNvPr id="93" name="Google Shape;93;p2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94" name="Google Shape;94;p23"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95" name="Google Shape;95;p2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96" name="Google Shape;96;p2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97" name="Google Shape;97;p23"/>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rtl="0">
              <a:spcBef>
                <a:spcPts val="0"/>
              </a:spcBef>
              <a:spcAft>
                <a:spcPts val="0"/>
              </a:spcAft>
              <a:buSzPts val="2500"/>
              <a:buNone/>
              <a:defRPr sz="1800"/>
            </a:lvl2pPr>
            <a:lvl3pPr lvl="2" rtl="0">
              <a:spcBef>
                <a:spcPts val="0"/>
              </a:spcBef>
              <a:spcAft>
                <a:spcPts val="0"/>
              </a:spcAft>
              <a:buSzPts val="2500"/>
              <a:buNone/>
              <a:defRPr sz="1800"/>
            </a:lvl3pPr>
            <a:lvl4pPr lvl="3" rtl="0">
              <a:spcBef>
                <a:spcPts val="0"/>
              </a:spcBef>
              <a:spcAft>
                <a:spcPts val="0"/>
              </a:spcAft>
              <a:buSzPts val="2500"/>
              <a:buNone/>
              <a:defRPr sz="1800"/>
            </a:lvl4pPr>
            <a:lvl5pPr lvl="4" rtl="0">
              <a:spcBef>
                <a:spcPts val="0"/>
              </a:spcBef>
              <a:spcAft>
                <a:spcPts val="0"/>
              </a:spcAft>
              <a:buSzPts val="2500"/>
              <a:buNone/>
              <a:defRPr sz="1800"/>
            </a:lvl5pPr>
            <a:lvl6pPr lvl="5" rtl="0">
              <a:spcBef>
                <a:spcPts val="0"/>
              </a:spcBef>
              <a:spcAft>
                <a:spcPts val="0"/>
              </a:spcAft>
              <a:buSzPts val="2500"/>
              <a:buNone/>
              <a:defRPr sz="1800"/>
            </a:lvl6pPr>
            <a:lvl7pPr lvl="6" rtl="0">
              <a:spcBef>
                <a:spcPts val="0"/>
              </a:spcBef>
              <a:spcAft>
                <a:spcPts val="0"/>
              </a:spcAft>
              <a:buSzPts val="2500"/>
              <a:buNone/>
              <a:defRPr sz="1800"/>
            </a:lvl7pPr>
            <a:lvl8pPr lvl="7" rtl="0">
              <a:spcBef>
                <a:spcPts val="0"/>
              </a:spcBef>
              <a:spcAft>
                <a:spcPts val="0"/>
              </a:spcAft>
              <a:buSzPts val="2500"/>
              <a:buNone/>
              <a:defRPr sz="1800"/>
            </a:lvl8pPr>
            <a:lvl9pPr lvl="8" rtl="0">
              <a:spcBef>
                <a:spcPts val="0"/>
              </a:spcBef>
              <a:spcAft>
                <a:spcPts val="0"/>
              </a:spcAft>
              <a:buSzPts val="2500"/>
              <a:buNone/>
              <a:defRPr sz="1800"/>
            </a:lvl9pPr>
          </a:lstStyle>
          <a:p>
            <a:endParaRPr/>
          </a:p>
        </p:txBody>
      </p:sp>
      <p:sp>
        <p:nvSpPr>
          <p:cNvPr id="100" name="Google Shape;100;p24"/>
          <p:cNvSpPr txBox="1">
            <a:spLocks noGrp="1"/>
          </p:cNvSpPr>
          <p:nvPr>
            <p:ph type="body" idx="1"/>
          </p:nvPr>
        </p:nvSpPr>
        <p:spPr>
          <a:xfrm>
            <a:off x="457200" y="1021842"/>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600"/>
              </a:spcBef>
              <a:spcAft>
                <a:spcPts val="0"/>
              </a:spcAft>
              <a:buClr>
                <a:schemeClr val="dk1"/>
              </a:buClr>
              <a:buSzPts val="1800"/>
              <a:buChar char="○"/>
              <a:defRPr/>
            </a:lvl2pPr>
            <a:lvl3pPr marL="1371600" lvl="2" indent="-342900" algn="l" rtl="0">
              <a:spcBef>
                <a:spcPts val="1600"/>
              </a:spcBef>
              <a:spcAft>
                <a:spcPts val="0"/>
              </a:spcAft>
              <a:buClr>
                <a:schemeClr val="dk1"/>
              </a:buClr>
              <a:buSzPts val="1800"/>
              <a:buChar char="■"/>
              <a:defRPr/>
            </a:lvl3pPr>
            <a:lvl4pPr marL="1828800" lvl="3" indent="-342900" algn="l" rtl="0">
              <a:spcBef>
                <a:spcPts val="1600"/>
              </a:spcBef>
              <a:spcAft>
                <a:spcPts val="0"/>
              </a:spcAft>
              <a:buClr>
                <a:schemeClr val="dk1"/>
              </a:buClr>
              <a:buSzPts val="1800"/>
              <a:buChar char="●"/>
              <a:defRPr/>
            </a:lvl4pPr>
            <a:lvl5pPr marL="2286000" lvl="4" indent="-342900" algn="l" rtl="0">
              <a:spcBef>
                <a:spcPts val="1600"/>
              </a:spcBef>
              <a:spcAft>
                <a:spcPts val="0"/>
              </a:spcAft>
              <a:buClr>
                <a:schemeClr val="dk1"/>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101" name="Google Shape;101;p24"/>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p24"/>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24"/>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4"/>
        <p:cNvGrpSpPr/>
        <p:nvPr/>
      </p:nvGrpSpPr>
      <p:grpSpPr>
        <a:xfrm>
          <a:off x="0" y="0"/>
          <a:ext cx="0" cy="0"/>
          <a:chOff x="0" y="0"/>
          <a:chExt cx="0" cy="0"/>
        </a:xfrm>
      </p:grpSpPr>
      <p:sp>
        <p:nvSpPr>
          <p:cNvPr id="105" name="Google Shape;105;p25"/>
          <p:cNvSpPr txBox="1">
            <a:spLocks noGrp="1"/>
          </p:cNvSpPr>
          <p:nvPr>
            <p:ph type="dt" idx="10"/>
          </p:nvPr>
        </p:nvSpPr>
        <p:spPr>
          <a:xfrm>
            <a:off x="457200" y="4857749"/>
            <a:ext cx="2133600" cy="205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6" name="Google Shape;106;p25"/>
          <p:cNvSpPr txBox="1">
            <a:spLocks noGrp="1"/>
          </p:cNvSpPr>
          <p:nvPr>
            <p:ph type="ftr" idx="11"/>
          </p:nvPr>
        </p:nvSpPr>
        <p:spPr>
          <a:xfrm>
            <a:off x="2640596" y="4857749"/>
            <a:ext cx="5507700" cy="205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7" name="Google Shape;107;p25"/>
          <p:cNvSpPr txBox="1">
            <a:spLocks noGrp="1"/>
          </p:cNvSpPr>
          <p:nvPr>
            <p:ph type="sldNum" idx="12"/>
          </p:nvPr>
        </p:nvSpPr>
        <p:spPr>
          <a:xfrm>
            <a:off x="8204396" y="4857749"/>
            <a:ext cx="733800" cy="205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569519" y="142741"/>
            <a:ext cx="8004900" cy="934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0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10" name="Google Shape;110;p26"/>
          <p:cNvSpPr txBox="1">
            <a:spLocks noGrp="1"/>
          </p:cNvSpPr>
          <p:nvPr>
            <p:ph type="body" idx="1"/>
          </p:nvPr>
        </p:nvSpPr>
        <p:spPr>
          <a:xfrm>
            <a:off x="1412081" y="930269"/>
            <a:ext cx="6319800" cy="23631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sz="1900" b="0" i="0">
                <a:solidFill>
                  <a:schemeClr val="dk1"/>
                </a:solidFill>
                <a:latin typeface="Calibri"/>
                <a:ea typeface="Calibri"/>
                <a:cs typeface="Calibri"/>
                <a:sym typeface="Calibri"/>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11" name="Google Shape;111;p26"/>
          <p:cNvSpPr txBox="1">
            <a:spLocks noGrp="1"/>
          </p:cNvSpPr>
          <p:nvPr>
            <p:ph type="ftr" idx="11"/>
          </p:nvPr>
        </p:nvSpPr>
        <p:spPr>
          <a:xfrm>
            <a:off x="1574006" y="4988871"/>
            <a:ext cx="55650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26"/>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_1">
    <p:spTree>
      <p:nvGrpSpPr>
        <p:cNvPr id="1" name="Shape 114"/>
        <p:cNvGrpSpPr/>
        <p:nvPr/>
      </p:nvGrpSpPr>
      <p:grpSpPr>
        <a:xfrm>
          <a:off x="0" y="0"/>
          <a:ext cx="0" cy="0"/>
          <a:chOff x="0" y="0"/>
          <a:chExt cx="0" cy="0"/>
        </a:xfrm>
      </p:grpSpPr>
      <p:sp>
        <p:nvSpPr>
          <p:cNvPr id="115" name="Google Shape;115;p27"/>
          <p:cNvSpPr txBox="1">
            <a:spLocks noGrp="1"/>
          </p:cNvSpPr>
          <p:nvPr>
            <p:ph type="title"/>
          </p:nvPr>
        </p:nvSpPr>
        <p:spPr>
          <a:xfrm>
            <a:off x="3932967" y="348900"/>
            <a:ext cx="1278000" cy="521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3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16" name="Google Shape;116;p27"/>
          <p:cNvSpPr txBox="1">
            <a:spLocks noGrp="1"/>
          </p:cNvSpPr>
          <p:nvPr>
            <p:ph type="ftr" idx="11"/>
          </p:nvPr>
        </p:nvSpPr>
        <p:spPr>
          <a:xfrm>
            <a:off x="1712499" y="5010073"/>
            <a:ext cx="55644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7"/>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 Only_2">
    <p:spTree>
      <p:nvGrpSpPr>
        <p:cNvPr id="1" name="Shape 119"/>
        <p:cNvGrpSpPr/>
        <p:nvPr/>
      </p:nvGrpSpPr>
      <p:grpSpPr>
        <a:xfrm>
          <a:off x="0" y="0"/>
          <a:ext cx="0" cy="0"/>
          <a:chOff x="0" y="0"/>
          <a:chExt cx="0" cy="0"/>
        </a:xfrm>
      </p:grpSpPr>
      <p:sp>
        <p:nvSpPr>
          <p:cNvPr id="120" name="Google Shape;120;p28"/>
          <p:cNvSpPr txBox="1">
            <a:spLocks noGrp="1"/>
          </p:cNvSpPr>
          <p:nvPr>
            <p:ph type="title"/>
          </p:nvPr>
        </p:nvSpPr>
        <p:spPr>
          <a:xfrm>
            <a:off x="3932967" y="348900"/>
            <a:ext cx="1278000" cy="521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3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21" name="Google Shape;121;p28"/>
          <p:cNvSpPr txBox="1">
            <a:spLocks noGrp="1"/>
          </p:cNvSpPr>
          <p:nvPr>
            <p:ph type="ftr" idx="11"/>
          </p:nvPr>
        </p:nvSpPr>
        <p:spPr>
          <a:xfrm>
            <a:off x="1712499" y="5010073"/>
            <a:ext cx="55644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8"/>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 Only_3">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90424" y="497078"/>
            <a:ext cx="8363100" cy="452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2800" b="0"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26" name="Google Shape;126;p29"/>
          <p:cNvSpPr txBox="1">
            <a:spLocks noGrp="1"/>
          </p:cNvSpPr>
          <p:nvPr>
            <p:ph type="ftr" idx="11"/>
          </p:nvPr>
        </p:nvSpPr>
        <p:spPr>
          <a:xfrm>
            <a:off x="2879178" y="4948409"/>
            <a:ext cx="3503400" cy="111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600" b="0" i="0">
                <a:solidFill>
                  <a:srgbClr val="7D7D7D"/>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2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29"/>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p:cSld name="OBJECT_1">
    <p:spTree>
      <p:nvGrpSpPr>
        <p:cNvPr id="1" name="Shape 129"/>
        <p:cNvGrpSpPr/>
        <p:nvPr/>
      </p:nvGrpSpPr>
      <p:grpSpPr>
        <a:xfrm>
          <a:off x="0" y="0"/>
          <a:ext cx="0" cy="0"/>
          <a:chOff x="0" y="0"/>
          <a:chExt cx="0" cy="0"/>
        </a:xfrm>
      </p:grpSpPr>
      <p:sp>
        <p:nvSpPr>
          <p:cNvPr id="130" name="Google Shape;130;p30"/>
          <p:cNvSpPr txBox="1">
            <a:spLocks noGrp="1"/>
          </p:cNvSpPr>
          <p:nvPr>
            <p:ph type="ctrTitle"/>
          </p:nvPr>
        </p:nvSpPr>
        <p:spPr>
          <a:xfrm>
            <a:off x="2938259" y="1851799"/>
            <a:ext cx="3267600" cy="81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5200" b="0" i="0">
                <a:solidFill>
                  <a:srgbClr val="365F9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31" name="Google Shape;131;p30"/>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500"/>
              <a:buNone/>
              <a:defRPr/>
            </a:lvl1pPr>
            <a:lvl2pPr lvl="1" algn="l" rtl="0">
              <a:spcBef>
                <a:spcPts val="1600"/>
              </a:spcBef>
              <a:spcAft>
                <a:spcPts val="0"/>
              </a:spcAft>
              <a:buSzPts val="1300"/>
              <a:buNone/>
              <a:defRPr/>
            </a:lvl2pPr>
            <a:lvl3pPr lvl="2" algn="l" rtl="0">
              <a:spcBef>
                <a:spcPts val="1600"/>
              </a:spcBef>
              <a:spcAft>
                <a:spcPts val="0"/>
              </a:spcAft>
              <a:buSzPts val="1200"/>
              <a:buNone/>
              <a:defRPr/>
            </a:lvl3pPr>
            <a:lvl4pPr lvl="3" algn="l" rtl="0">
              <a:spcBef>
                <a:spcPts val="1600"/>
              </a:spcBef>
              <a:spcAft>
                <a:spcPts val="0"/>
              </a:spcAft>
              <a:buSzPts val="1100"/>
              <a:buNone/>
              <a:defRPr/>
            </a:lvl4pPr>
            <a:lvl5pPr lvl="4" algn="l" rtl="0">
              <a:spcBef>
                <a:spcPts val="1600"/>
              </a:spcBef>
              <a:spcAft>
                <a:spcPts val="0"/>
              </a:spcAft>
              <a:buSzPts val="1000"/>
              <a:buNone/>
              <a:defRPr/>
            </a:lvl5pPr>
            <a:lvl6pPr lvl="5" algn="l" rtl="0">
              <a:spcBef>
                <a:spcPts val="1600"/>
              </a:spcBef>
              <a:spcAft>
                <a:spcPts val="0"/>
              </a:spcAft>
              <a:buSzPts val="900"/>
              <a:buNone/>
              <a:defRPr/>
            </a:lvl6pPr>
            <a:lvl7pPr lvl="6" algn="l" rtl="0">
              <a:spcBef>
                <a:spcPts val="1600"/>
              </a:spcBef>
              <a:spcAft>
                <a:spcPts val="0"/>
              </a:spcAft>
              <a:buSzPts val="800"/>
              <a:buNone/>
              <a:defRPr/>
            </a:lvl7pPr>
            <a:lvl8pPr lvl="7" algn="l" rtl="0">
              <a:spcBef>
                <a:spcPts val="1600"/>
              </a:spcBef>
              <a:spcAft>
                <a:spcPts val="0"/>
              </a:spcAft>
              <a:buSzPts val="700"/>
              <a:buNone/>
              <a:defRPr/>
            </a:lvl8pPr>
            <a:lvl9pPr lvl="8" algn="l" rtl="0">
              <a:spcBef>
                <a:spcPts val="1600"/>
              </a:spcBef>
              <a:spcAft>
                <a:spcPts val="1600"/>
              </a:spcAft>
              <a:buSzPts val="600"/>
              <a:buNone/>
              <a:defRPr/>
            </a:lvl9pPr>
          </a:lstStyle>
          <a:p>
            <a:endParaRPr/>
          </a:p>
        </p:txBody>
      </p:sp>
      <p:sp>
        <p:nvSpPr>
          <p:cNvPr id="132" name="Google Shape;132;p30"/>
          <p:cNvSpPr txBox="1">
            <a:spLocks noGrp="1"/>
          </p:cNvSpPr>
          <p:nvPr>
            <p:ph type="ftr" idx="11"/>
          </p:nvPr>
        </p:nvSpPr>
        <p:spPr>
          <a:xfrm>
            <a:off x="2879178" y="4948409"/>
            <a:ext cx="3503400" cy="111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600" b="0" i="0">
                <a:solidFill>
                  <a:srgbClr val="7D7D7D"/>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3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30"/>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4">
  <p:cSld name="OBJECT_2">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3368992" y="2453440"/>
            <a:ext cx="2406000" cy="22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37" name="Google Shape;137;p3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3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31"/>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u="none" strike="noStrike" cap="none">
                <a:solidFill>
                  <a:srgbClr val="7E7E7E"/>
                </a:solidFill>
                <a:latin typeface="Arial"/>
                <a:ea typeface="Arial"/>
                <a:cs typeface="Arial"/>
                <a:sym typeface="Arial"/>
              </a:defRPr>
            </a:lvl1pPr>
            <a:lvl2pPr marL="25400" marR="0" lvl="1" indent="0" algn="l" rtl="0">
              <a:lnSpc>
                <a:spcPct val="100000"/>
              </a:lnSpc>
              <a:spcBef>
                <a:spcPts val="0"/>
              </a:spcBef>
              <a:buNone/>
              <a:defRPr sz="800" b="0" i="0" u="none" strike="noStrike" cap="none">
                <a:solidFill>
                  <a:srgbClr val="7E7E7E"/>
                </a:solidFill>
                <a:latin typeface="Arial"/>
                <a:ea typeface="Arial"/>
                <a:cs typeface="Arial"/>
                <a:sym typeface="Arial"/>
              </a:defRPr>
            </a:lvl2pPr>
            <a:lvl3pPr marL="25400" marR="0" lvl="2" indent="0" algn="l" rtl="0">
              <a:lnSpc>
                <a:spcPct val="100000"/>
              </a:lnSpc>
              <a:spcBef>
                <a:spcPts val="0"/>
              </a:spcBef>
              <a:buNone/>
              <a:defRPr sz="800" b="0" i="0" u="none" strike="noStrike" cap="none">
                <a:solidFill>
                  <a:srgbClr val="7E7E7E"/>
                </a:solidFill>
                <a:latin typeface="Arial"/>
                <a:ea typeface="Arial"/>
                <a:cs typeface="Arial"/>
                <a:sym typeface="Arial"/>
              </a:defRPr>
            </a:lvl3pPr>
            <a:lvl4pPr marL="25400" marR="0" lvl="3" indent="0" algn="l" rtl="0">
              <a:lnSpc>
                <a:spcPct val="100000"/>
              </a:lnSpc>
              <a:spcBef>
                <a:spcPts val="0"/>
              </a:spcBef>
              <a:buNone/>
              <a:defRPr sz="800" b="0" i="0" u="none" strike="noStrike" cap="none">
                <a:solidFill>
                  <a:srgbClr val="7E7E7E"/>
                </a:solidFill>
                <a:latin typeface="Arial"/>
                <a:ea typeface="Arial"/>
                <a:cs typeface="Arial"/>
                <a:sym typeface="Arial"/>
              </a:defRPr>
            </a:lvl4pPr>
            <a:lvl5pPr marL="25400" marR="0" lvl="4" indent="0" algn="l" rtl="0">
              <a:lnSpc>
                <a:spcPct val="100000"/>
              </a:lnSpc>
              <a:spcBef>
                <a:spcPts val="0"/>
              </a:spcBef>
              <a:buNone/>
              <a:defRPr sz="800" b="0" i="0" u="none" strike="noStrike" cap="none">
                <a:solidFill>
                  <a:srgbClr val="7E7E7E"/>
                </a:solidFill>
                <a:latin typeface="Arial"/>
                <a:ea typeface="Arial"/>
                <a:cs typeface="Arial"/>
                <a:sym typeface="Arial"/>
              </a:defRPr>
            </a:lvl5pPr>
            <a:lvl6pPr marL="25400" marR="0" lvl="5" indent="0" algn="l" rtl="0">
              <a:lnSpc>
                <a:spcPct val="100000"/>
              </a:lnSpc>
              <a:spcBef>
                <a:spcPts val="0"/>
              </a:spcBef>
              <a:buNone/>
              <a:defRPr sz="800" b="0" i="0" u="none" strike="noStrike" cap="none">
                <a:solidFill>
                  <a:srgbClr val="7E7E7E"/>
                </a:solidFill>
                <a:latin typeface="Arial"/>
                <a:ea typeface="Arial"/>
                <a:cs typeface="Arial"/>
                <a:sym typeface="Arial"/>
              </a:defRPr>
            </a:lvl6pPr>
            <a:lvl7pPr marL="25400" marR="0" lvl="6" indent="0" algn="l" rtl="0">
              <a:lnSpc>
                <a:spcPct val="100000"/>
              </a:lnSpc>
              <a:spcBef>
                <a:spcPts val="0"/>
              </a:spcBef>
              <a:buNone/>
              <a:defRPr sz="800" b="0" i="0" u="none" strike="noStrike" cap="none">
                <a:solidFill>
                  <a:srgbClr val="7E7E7E"/>
                </a:solidFill>
                <a:latin typeface="Arial"/>
                <a:ea typeface="Arial"/>
                <a:cs typeface="Arial"/>
                <a:sym typeface="Arial"/>
              </a:defRPr>
            </a:lvl7pPr>
            <a:lvl8pPr marL="25400" marR="0" lvl="7" indent="0" algn="l" rtl="0">
              <a:lnSpc>
                <a:spcPct val="100000"/>
              </a:lnSpc>
              <a:spcBef>
                <a:spcPts val="0"/>
              </a:spcBef>
              <a:buNone/>
              <a:defRPr sz="800" b="0" i="0" u="none" strike="noStrike" cap="none">
                <a:solidFill>
                  <a:srgbClr val="7E7E7E"/>
                </a:solidFill>
                <a:latin typeface="Arial"/>
                <a:ea typeface="Arial"/>
                <a:cs typeface="Arial"/>
                <a:sym typeface="Arial"/>
              </a:defRPr>
            </a:lvl8pPr>
            <a:lvl9pPr marL="25400" marR="0" lvl="8" indent="0" algn="l" rtl="0">
              <a:lnSpc>
                <a:spcPct val="100000"/>
              </a:lnSpc>
              <a:spcBef>
                <a:spcPts val="0"/>
              </a:spcBef>
              <a:buNone/>
              <a:defRPr sz="800" b="0" i="0" u="none" strike="noStrike" cap="none">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2">
  <p:cSld name="Blank">
    <p:spTree>
      <p:nvGrpSpPr>
        <p:cNvPr id="1" name="Shape 140"/>
        <p:cNvGrpSpPr/>
        <p:nvPr/>
      </p:nvGrpSpPr>
      <p:grpSpPr>
        <a:xfrm>
          <a:off x="0" y="0"/>
          <a:ext cx="0" cy="0"/>
          <a:chOff x="0" y="0"/>
          <a:chExt cx="0" cy="0"/>
        </a:xfrm>
      </p:grpSpPr>
      <p:sp>
        <p:nvSpPr>
          <p:cNvPr id="141" name="Google Shape;141;p3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3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32"/>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a:solidFill>
                  <a:srgbClr val="7E7E7E"/>
                </a:solidFill>
                <a:latin typeface="Arial"/>
                <a:ea typeface="Arial"/>
                <a:cs typeface="Arial"/>
                <a:sym typeface="Arial"/>
              </a:defRPr>
            </a:lvl1pPr>
            <a:lvl2pPr marL="25400" marR="0" lvl="1" indent="0" algn="l" rtl="0">
              <a:lnSpc>
                <a:spcPct val="100000"/>
              </a:lnSpc>
              <a:spcBef>
                <a:spcPts val="0"/>
              </a:spcBef>
              <a:buNone/>
              <a:defRPr sz="800" b="0" i="0">
                <a:solidFill>
                  <a:srgbClr val="7E7E7E"/>
                </a:solidFill>
                <a:latin typeface="Arial"/>
                <a:ea typeface="Arial"/>
                <a:cs typeface="Arial"/>
                <a:sym typeface="Arial"/>
              </a:defRPr>
            </a:lvl2pPr>
            <a:lvl3pPr marL="25400" marR="0" lvl="2" indent="0" algn="l" rtl="0">
              <a:lnSpc>
                <a:spcPct val="100000"/>
              </a:lnSpc>
              <a:spcBef>
                <a:spcPts val="0"/>
              </a:spcBef>
              <a:buNone/>
              <a:defRPr sz="800" b="0" i="0">
                <a:solidFill>
                  <a:srgbClr val="7E7E7E"/>
                </a:solidFill>
                <a:latin typeface="Arial"/>
                <a:ea typeface="Arial"/>
                <a:cs typeface="Arial"/>
                <a:sym typeface="Arial"/>
              </a:defRPr>
            </a:lvl3pPr>
            <a:lvl4pPr marL="25400" marR="0" lvl="3" indent="0" algn="l" rtl="0">
              <a:lnSpc>
                <a:spcPct val="100000"/>
              </a:lnSpc>
              <a:spcBef>
                <a:spcPts val="0"/>
              </a:spcBef>
              <a:buNone/>
              <a:defRPr sz="800" b="0" i="0">
                <a:solidFill>
                  <a:srgbClr val="7E7E7E"/>
                </a:solidFill>
                <a:latin typeface="Arial"/>
                <a:ea typeface="Arial"/>
                <a:cs typeface="Arial"/>
                <a:sym typeface="Arial"/>
              </a:defRPr>
            </a:lvl4pPr>
            <a:lvl5pPr marL="25400" marR="0" lvl="4" indent="0" algn="l" rtl="0">
              <a:lnSpc>
                <a:spcPct val="100000"/>
              </a:lnSpc>
              <a:spcBef>
                <a:spcPts val="0"/>
              </a:spcBef>
              <a:buNone/>
              <a:defRPr sz="800" b="0" i="0">
                <a:solidFill>
                  <a:srgbClr val="7E7E7E"/>
                </a:solidFill>
                <a:latin typeface="Arial"/>
                <a:ea typeface="Arial"/>
                <a:cs typeface="Arial"/>
                <a:sym typeface="Arial"/>
              </a:defRPr>
            </a:lvl5pPr>
            <a:lvl6pPr marL="25400" marR="0" lvl="5" indent="0" algn="l" rtl="0">
              <a:lnSpc>
                <a:spcPct val="100000"/>
              </a:lnSpc>
              <a:spcBef>
                <a:spcPts val="0"/>
              </a:spcBef>
              <a:buNone/>
              <a:defRPr sz="800" b="0" i="0">
                <a:solidFill>
                  <a:srgbClr val="7E7E7E"/>
                </a:solidFill>
                <a:latin typeface="Arial"/>
                <a:ea typeface="Arial"/>
                <a:cs typeface="Arial"/>
                <a:sym typeface="Arial"/>
              </a:defRPr>
            </a:lvl6pPr>
            <a:lvl7pPr marL="25400" marR="0" lvl="6" indent="0" algn="l" rtl="0">
              <a:lnSpc>
                <a:spcPct val="100000"/>
              </a:lnSpc>
              <a:spcBef>
                <a:spcPts val="0"/>
              </a:spcBef>
              <a:buNone/>
              <a:defRPr sz="800" b="0" i="0">
                <a:solidFill>
                  <a:srgbClr val="7E7E7E"/>
                </a:solidFill>
                <a:latin typeface="Arial"/>
                <a:ea typeface="Arial"/>
                <a:cs typeface="Arial"/>
                <a:sym typeface="Arial"/>
              </a:defRPr>
            </a:lvl7pPr>
            <a:lvl8pPr marL="25400" marR="0" lvl="7" indent="0" algn="l" rtl="0">
              <a:lnSpc>
                <a:spcPct val="100000"/>
              </a:lnSpc>
              <a:spcBef>
                <a:spcPts val="0"/>
              </a:spcBef>
              <a:buNone/>
              <a:defRPr sz="800" b="0" i="0">
                <a:solidFill>
                  <a:srgbClr val="7E7E7E"/>
                </a:solidFill>
                <a:latin typeface="Arial"/>
                <a:ea typeface="Arial"/>
                <a:cs typeface="Arial"/>
                <a:sym typeface="Arial"/>
              </a:defRPr>
            </a:lvl8pPr>
            <a:lvl9pPr marL="25400" marR="0" lvl="8" indent="0" algn="l" rtl="0">
              <a:lnSpc>
                <a:spcPct val="100000"/>
              </a:lnSpc>
              <a:spcBef>
                <a:spcPts val="0"/>
              </a:spcBef>
              <a:buNone/>
              <a:defRPr sz="800" b="0" i="0">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3368992" y="2453440"/>
            <a:ext cx="2406000" cy="22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6" name="Google Shape;146;p33"/>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47" name="Google Shape;147;p33"/>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48" name="Google Shape;148;p3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p3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33"/>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a:solidFill>
                  <a:srgbClr val="7E7E7E"/>
                </a:solidFill>
                <a:latin typeface="Arial"/>
                <a:ea typeface="Arial"/>
                <a:cs typeface="Arial"/>
                <a:sym typeface="Arial"/>
              </a:defRPr>
            </a:lvl1pPr>
            <a:lvl2pPr marL="25400" marR="0" lvl="1" indent="0" algn="l" rtl="0">
              <a:lnSpc>
                <a:spcPct val="100000"/>
              </a:lnSpc>
              <a:spcBef>
                <a:spcPts val="0"/>
              </a:spcBef>
              <a:buNone/>
              <a:defRPr sz="800" b="0" i="0">
                <a:solidFill>
                  <a:srgbClr val="7E7E7E"/>
                </a:solidFill>
                <a:latin typeface="Arial"/>
                <a:ea typeface="Arial"/>
                <a:cs typeface="Arial"/>
                <a:sym typeface="Arial"/>
              </a:defRPr>
            </a:lvl2pPr>
            <a:lvl3pPr marL="25400" marR="0" lvl="2" indent="0" algn="l" rtl="0">
              <a:lnSpc>
                <a:spcPct val="100000"/>
              </a:lnSpc>
              <a:spcBef>
                <a:spcPts val="0"/>
              </a:spcBef>
              <a:buNone/>
              <a:defRPr sz="800" b="0" i="0">
                <a:solidFill>
                  <a:srgbClr val="7E7E7E"/>
                </a:solidFill>
                <a:latin typeface="Arial"/>
                <a:ea typeface="Arial"/>
                <a:cs typeface="Arial"/>
                <a:sym typeface="Arial"/>
              </a:defRPr>
            </a:lvl3pPr>
            <a:lvl4pPr marL="25400" marR="0" lvl="3" indent="0" algn="l" rtl="0">
              <a:lnSpc>
                <a:spcPct val="100000"/>
              </a:lnSpc>
              <a:spcBef>
                <a:spcPts val="0"/>
              </a:spcBef>
              <a:buNone/>
              <a:defRPr sz="800" b="0" i="0">
                <a:solidFill>
                  <a:srgbClr val="7E7E7E"/>
                </a:solidFill>
                <a:latin typeface="Arial"/>
                <a:ea typeface="Arial"/>
                <a:cs typeface="Arial"/>
                <a:sym typeface="Arial"/>
              </a:defRPr>
            </a:lvl4pPr>
            <a:lvl5pPr marL="25400" marR="0" lvl="4" indent="0" algn="l" rtl="0">
              <a:lnSpc>
                <a:spcPct val="100000"/>
              </a:lnSpc>
              <a:spcBef>
                <a:spcPts val="0"/>
              </a:spcBef>
              <a:buNone/>
              <a:defRPr sz="800" b="0" i="0">
                <a:solidFill>
                  <a:srgbClr val="7E7E7E"/>
                </a:solidFill>
                <a:latin typeface="Arial"/>
                <a:ea typeface="Arial"/>
                <a:cs typeface="Arial"/>
                <a:sym typeface="Arial"/>
              </a:defRPr>
            </a:lvl5pPr>
            <a:lvl6pPr marL="25400" marR="0" lvl="5" indent="0" algn="l" rtl="0">
              <a:lnSpc>
                <a:spcPct val="100000"/>
              </a:lnSpc>
              <a:spcBef>
                <a:spcPts val="0"/>
              </a:spcBef>
              <a:buNone/>
              <a:defRPr sz="800" b="0" i="0">
                <a:solidFill>
                  <a:srgbClr val="7E7E7E"/>
                </a:solidFill>
                <a:latin typeface="Arial"/>
                <a:ea typeface="Arial"/>
                <a:cs typeface="Arial"/>
                <a:sym typeface="Arial"/>
              </a:defRPr>
            </a:lvl6pPr>
            <a:lvl7pPr marL="25400" marR="0" lvl="6" indent="0" algn="l" rtl="0">
              <a:lnSpc>
                <a:spcPct val="100000"/>
              </a:lnSpc>
              <a:spcBef>
                <a:spcPts val="0"/>
              </a:spcBef>
              <a:buNone/>
              <a:defRPr sz="800" b="0" i="0">
                <a:solidFill>
                  <a:srgbClr val="7E7E7E"/>
                </a:solidFill>
                <a:latin typeface="Arial"/>
                <a:ea typeface="Arial"/>
                <a:cs typeface="Arial"/>
                <a:sym typeface="Arial"/>
              </a:defRPr>
            </a:lvl7pPr>
            <a:lvl8pPr marL="25400" marR="0" lvl="7" indent="0" algn="l" rtl="0">
              <a:lnSpc>
                <a:spcPct val="100000"/>
              </a:lnSpc>
              <a:spcBef>
                <a:spcPts val="0"/>
              </a:spcBef>
              <a:buNone/>
              <a:defRPr sz="800" b="0" i="0">
                <a:solidFill>
                  <a:srgbClr val="7E7E7E"/>
                </a:solidFill>
                <a:latin typeface="Arial"/>
                <a:ea typeface="Arial"/>
                <a:cs typeface="Arial"/>
                <a:sym typeface="Arial"/>
              </a:defRPr>
            </a:lvl8pPr>
            <a:lvl9pPr marL="25400" marR="0" lvl="8" indent="0" algn="l" rtl="0">
              <a:lnSpc>
                <a:spcPct val="100000"/>
              </a:lnSpc>
              <a:spcBef>
                <a:spcPts val="0"/>
              </a:spcBef>
              <a:buNone/>
              <a:defRPr sz="800" b="0" i="0">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1">
  <p:cSld name="OBJECT_1_1">
    <p:spTree>
      <p:nvGrpSpPr>
        <p:cNvPr id="1" name="Shape 151"/>
        <p:cNvGrpSpPr/>
        <p:nvPr/>
      </p:nvGrpSpPr>
      <p:grpSpPr>
        <a:xfrm>
          <a:off x="0" y="0"/>
          <a:ext cx="0" cy="0"/>
          <a:chOff x="0" y="0"/>
          <a:chExt cx="0" cy="0"/>
        </a:xfrm>
      </p:grpSpPr>
      <p:sp>
        <p:nvSpPr>
          <p:cNvPr id="152" name="Google Shape;152;p34"/>
          <p:cNvSpPr txBox="1">
            <a:spLocks noGrp="1"/>
          </p:cNvSpPr>
          <p:nvPr>
            <p:ph type="title"/>
          </p:nvPr>
        </p:nvSpPr>
        <p:spPr>
          <a:xfrm>
            <a:off x="2936867" y="2199322"/>
            <a:ext cx="3275400" cy="673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4300" b="1" i="0">
                <a:solidFill>
                  <a:schemeClr val="accent2"/>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53" name="Google Shape;153;p34"/>
          <p:cNvSpPr txBox="1">
            <a:spLocks noGrp="1"/>
          </p:cNvSpPr>
          <p:nvPr>
            <p:ph type="ftr" idx="11"/>
          </p:nvPr>
        </p:nvSpPr>
        <p:spPr>
          <a:xfrm>
            <a:off x="708292" y="4920311"/>
            <a:ext cx="6447300" cy="178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chemeClr val="dk1"/>
                </a:solidFill>
                <a:latin typeface="Arial"/>
                <a:ea typeface="Arial"/>
                <a:cs typeface="Arial"/>
                <a:sym typeface="Arial"/>
              </a:defRPr>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54" name="Google Shape;154;p34"/>
          <p:cNvSpPr txBox="1">
            <a:spLocks noGrp="1"/>
          </p:cNvSpPr>
          <p:nvPr>
            <p:ph type="dt" idx="10"/>
          </p:nvPr>
        </p:nvSpPr>
        <p:spPr>
          <a:xfrm>
            <a:off x="457452" y="4783454"/>
            <a:ext cx="21042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400">
                <a:solidFill>
                  <a:srgbClr val="888888"/>
                </a:solidFill>
              </a:defRPr>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55" name="Google Shape;155;p34"/>
          <p:cNvSpPr txBox="1">
            <a:spLocks noGrp="1"/>
          </p:cNvSpPr>
          <p:nvPr>
            <p:ph type="sldNum" idx="12"/>
          </p:nvPr>
        </p:nvSpPr>
        <p:spPr>
          <a:xfrm>
            <a:off x="7529030" y="4838548"/>
            <a:ext cx="188400" cy="1692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1100" b="0" i="0">
                <a:solidFill>
                  <a:srgbClr val="585858"/>
                </a:solidFill>
                <a:latin typeface="Arial"/>
                <a:ea typeface="Arial"/>
                <a:cs typeface="Arial"/>
                <a:sym typeface="Arial"/>
              </a:defRPr>
            </a:lvl1pPr>
            <a:lvl2pPr marL="25400" marR="0" lvl="1" indent="0" algn="l" rtl="0">
              <a:lnSpc>
                <a:spcPct val="100000"/>
              </a:lnSpc>
              <a:spcBef>
                <a:spcPts val="0"/>
              </a:spcBef>
              <a:buNone/>
              <a:defRPr sz="1100" b="0" i="0">
                <a:solidFill>
                  <a:srgbClr val="585858"/>
                </a:solidFill>
                <a:latin typeface="Arial"/>
                <a:ea typeface="Arial"/>
                <a:cs typeface="Arial"/>
                <a:sym typeface="Arial"/>
              </a:defRPr>
            </a:lvl2pPr>
            <a:lvl3pPr marL="25400" marR="0" lvl="2" indent="0" algn="l" rtl="0">
              <a:lnSpc>
                <a:spcPct val="100000"/>
              </a:lnSpc>
              <a:spcBef>
                <a:spcPts val="0"/>
              </a:spcBef>
              <a:buNone/>
              <a:defRPr sz="1100" b="0" i="0">
                <a:solidFill>
                  <a:srgbClr val="585858"/>
                </a:solidFill>
                <a:latin typeface="Arial"/>
                <a:ea typeface="Arial"/>
                <a:cs typeface="Arial"/>
                <a:sym typeface="Arial"/>
              </a:defRPr>
            </a:lvl3pPr>
            <a:lvl4pPr marL="25400" marR="0" lvl="3" indent="0" algn="l" rtl="0">
              <a:lnSpc>
                <a:spcPct val="100000"/>
              </a:lnSpc>
              <a:spcBef>
                <a:spcPts val="0"/>
              </a:spcBef>
              <a:buNone/>
              <a:defRPr sz="1100" b="0" i="0">
                <a:solidFill>
                  <a:srgbClr val="585858"/>
                </a:solidFill>
                <a:latin typeface="Arial"/>
                <a:ea typeface="Arial"/>
                <a:cs typeface="Arial"/>
                <a:sym typeface="Arial"/>
              </a:defRPr>
            </a:lvl4pPr>
            <a:lvl5pPr marL="25400" marR="0" lvl="4" indent="0" algn="l" rtl="0">
              <a:lnSpc>
                <a:spcPct val="100000"/>
              </a:lnSpc>
              <a:spcBef>
                <a:spcPts val="0"/>
              </a:spcBef>
              <a:buNone/>
              <a:defRPr sz="1100" b="0" i="0">
                <a:solidFill>
                  <a:srgbClr val="585858"/>
                </a:solidFill>
                <a:latin typeface="Arial"/>
                <a:ea typeface="Arial"/>
                <a:cs typeface="Arial"/>
                <a:sym typeface="Arial"/>
              </a:defRPr>
            </a:lvl5pPr>
            <a:lvl6pPr marL="25400" marR="0" lvl="5" indent="0" algn="l" rtl="0">
              <a:lnSpc>
                <a:spcPct val="100000"/>
              </a:lnSpc>
              <a:spcBef>
                <a:spcPts val="0"/>
              </a:spcBef>
              <a:buNone/>
              <a:defRPr sz="1100" b="0" i="0">
                <a:solidFill>
                  <a:srgbClr val="585858"/>
                </a:solidFill>
                <a:latin typeface="Arial"/>
                <a:ea typeface="Arial"/>
                <a:cs typeface="Arial"/>
                <a:sym typeface="Arial"/>
              </a:defRPr>
            </a:lvl6pPr>
            <a:lvl7pPr marL="25400" marR="0" lvl="6" indent="0" algn="l" rtl="0">
              <a:lnSpc>
                <a:spcPct val="100000"/>
              </a:lnSpc>
              <a:spcBef>
                <a:spcPts val="0"/>
              </a:spcBef>
              <a:buNone/>
              <a:defRPr sz="1100" b="0" i="0">
                <a:solidFill>
                  <a:srgbClr val="585858"/>
                </a:solidFill>
                <a:latin typeface="Arial"/>
                <a:ea typeface="Arial"/>
                <a:cs typeface="Arial"/>
                <a:sym typeface="Arial"/>
              </a:defRPr>
            </a:lvl7pPr>
            <a:lvl8pPr marL="25400" marR="0" lvl="7" indent="0" algn="l" rtl="0">
              <a:lnSpc>
                <a:spcPct val="100000"/>
              </a:lnSpc>
              <a:spcBef>
                <a:spcPts val="0"/>
              </a:spcBef>
              <a:buNone/>
              <a:defRPr sz="1100" b="0" i="0">
                <a:solidFill>
                  <a:srgbClr val="585858"/>
                </a:solidFill>
                <a:latin typeface="Arial"/>
                <a:ea typeface="Arial"/>
                <a:cs typeface="Arial"/>
                <a:sym typeface="Arial"/>
              </a:defRPr>
            </a:lvl8pPr>
            <a:lvl9pPr marL="25400" marR="0" lvl="8" indent="0" algn="l" rtl="0">
              <a:lnSpc>
                <a:spcPct val="100000"/>
              </a:lnSpc>
              <a:spcBef>
                <a:spcPts val="0"/>
              </a:spcBef>
              <a:buNone/>
              <a:defRPr sz="1100" b="0" i="0">
                <a:solidFill>
                  <a:srgbClr val="585858"/>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sz="800" b="1">
              <a:solidFill>
                <a:srgbClr val="43434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
  <p:cSld name="TITLE_AND_BODY_1">
    <p:spTree>
      <p:nvGrpSpPr>
        <p:cNvPr id="1" name="Shape 156"/>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2 1">
  <p:cSld name="Blank 2">
    <p:spTree>
      <p:nvGrpSpPr>
        <p:cNvPr id="1" name="Shape 157"/>
        <p:cNvGrpSpPr/>
        <p:nvPr/>
      </p:nvGrpSpPr>
      <p:grpSpPr>
        <a:xfrm>
          <a:off x="0" y="0"/>
          <a:ext cx="0" cy="0"/>
          <a:chOff x="0" y="0"/>
          <a:chExt cx="0" cy="0"/>
        </a:xfrm>
      </p:grpSpPr>
      <p:sp>
        <p:nvSpPr>
          <p:cNvPr id="158" name="Google Shape;158;p36"/>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8"/>
        <p:cNvGrpSpPr/>
        <p:nvPr/>
      </p:nvGrpSpPr>
      <p:grpSpPr>
        <a:xfrm>
          <a:off x="0" y="0"/>
          <a:ext cx="0" cy="0"/>
          <a:chOff x="0" y="0"/>
          <a:chExt cx="0" cy="0"/>
        </a:xfrm>
      </p:grpSpPr>
      <p:sp>
        <p:nvSpPr>
          <p:cNvPr id="169" name="Google Shape;169;p38"/>
          <p:cNvSpPr txBox="1">
            <a:spLocks noGrp="1"/>
          </p:cNvSpPr>
          <p:nvPr>
            <p:ph type="ctrTitle"/>
          </p:nvPr>
        </p:nvSpPr>
        <p:spPr>
          <a:xfrm>
            <a:off x="1260908" y="717750"/>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70" name="Google Shape;170;p38"/>
          <p:cNvSpPr txBox="1">
            <a:spLocks noGrp="1"/>
          </p:cNvSpPr>
          <p:nvPr>
            <p:ph type="subTitle" idx="1"/>
          </p:nvPr>
        </p:nvSpPr>
        <p:spPr>
          <a:xfrm>
            <a:off x="1260902" y="2770350"/>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sp>
        <p:nvSpPr>
          <p:cNvPr id="172" name="Google Shape;17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73" name="Google Shape;173;p3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4"/>
        <p:cNvGrpSpPr/>
        <p:nvPr/>
      </p:nvGrpSpPr>
      <p:grpSpPr>
        <a:xfrm>
          <a:off x="0" y="0"/>
          <a:ext cx="0" cy="0"/>
          <a:chOff x="0" y="0"/>
          <a:chExt cx="0" cy="0"/>
        </a:xfrm>
      </p:grpSpPr>
      <p:sp>
        <p:nvSpPr>
          <p:cNvPr id="175" name="Google Shape;175;p4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76" name="Google Shape;176;p4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177" name="Google Shape;177;p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178"/>
        <p:cNvGrpSpPr/>
        <p:nvPr/>
      </p:nvGrpSpPr>
      <p:grpSpPr>
        <a:xfrm>
          <a:off x="0" y="0"/>
          <a:ext cx="0" cy="0"/>
          <a:chOff x="0" y="0"/>
          <a:chExt cx="0" cy="0"/>
        </a:xfrm>
      </p:grpSpPr>
      <p:sp>
        <p:nvSpPr>
          <p:cNvPr id="179" name="Google Shape;179;p41"/>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180" name="Google Shape;180;p41"/>
          <p:cNvGraphicFramePr/>
          <p:nvPr/>
        </p:nvGraphicFramePr>
        <p:xfrm>
          <a:off x="201942" y="833662"/>
          <a:ext cx="3000000" cy="3000000"/>
        </p:xfrm>
        <a:graphic>
          <a:graphicData uri="http://schemas.openxmlformats.org/drawingml/2006/table">
            <a:tbl>
              <a:tblPr firstRow="1" bandRow="1">
                <a:noFill/>
                <a:tableStyleId>{2B9413B6-06D9-4716-A5BC-8756103C35D0}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181" name="Google Shape;181;p4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2"/>
        <p:cNvGrpSpPr/>
        <p:nvPr/>
      </p:nvGrpSpPr>
      <p:grpSpPr>
        <a:xfrm>
          <a:off x="0" y="0"/>
          <a:ext cx="0" cy="0"/>
          <a:chOff x="0" y="0"/>
          <a:chExt cx="0" cy="0"/>
        </a:xfrm>
      </p:grpSpPr>
      <p:sp>
        <p:nvSpPr>
          <p:cNvPr id="183" name="Google Shape;183;p42"/>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84" name="Google Shape;184;p4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5" name="Google Shape;185;p4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6" name="Google Shape;186;p4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7"/>
        <p:cNvGrpSpPr/>
        <p:nvPr/>
      </p:nvGrpSpPr>
      <p:grpSpPr>
        <a:xfrm>
          <a:off x="0" y="0"/>
          <a:ext cx="0" cy="0"/>
          <a:chOff x="0" y="0"/>
          <a:chExt cx="0" cy="0"/>
        </a:xfrm>
      </p:grpSpPr>
      <p:sp>
        <p:nvSpPr>
          <p:cNvPr id="188" name="Google Shape;188;p4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89" name="Google Shape;189;p4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0"/>
        <p:cNvGrpSpPr/>
        <p:nvPr/>
      </p:nvGrpSpPr>
      <p:grpSpPr>
        <a:xfrm>
          <a:off x="0" y="0"/>
          <a:ext cx="0" cy="0"/>
          <a:chOff x="0" y="0"/>
          <a:chExt cx="0" cy="0"/>
        </a:xfrm>
      </p:grpSpPr>
      <p:sp>
        <p:nvSpPr>
          <p:cNvPr id="191" name="Google Shape;191;p4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2" name="Google Shape;192;p4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3"/>
        <p:cNvGrpSpPr/>
        <p:nvPr/>
      </p:nvGrpSpPr>
      <p:grpSpPr>
        <a:xfrm>
          <a:off x="0" y="0"/>
          <a:ext cx="0" cy="0"/>
          <a:chOff x="0" y="0"/>
          <a:chExt cx="0" cy="0"/>
        </a:xfrm>
      </p:grpSpPr>
      <p:sp>
        <p:nvSpPr>
          <p:cNvPr id="194" name="Google Shape;194;p4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6" name="Google Shape;196;p4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4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198" name="Google Shape;198;p4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9"/>
        <p:cNvGrpSpPr/>
        <p:nvPr/>
      </p:nvGrpSpPr>
      <p:grpSpPr>
        <a:xfrm>
          <a:off x="0" y="0"/>
          <a:ext cx="0" cy="0"/>
          <a:chOff x="0" y="0"/>
          <a:chExt cx="0" cy="0"/>
        </a:xfrm>
      </p:grpSpPr>
      <p:sp>
        <p:nvSpPr>
          <p:cNvPr id="200" name="Google Shape;200;p4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201"/>
        <p:cNvGrpSpPr/>
        <p:nvPr/>
      </p:nvGrpSpPr>
      <p:grpSpPr>
        <a:xfrm>
          <a:off x="0" y="0"/>
          <a:ext cx="0" cy="0"/>
          <a:chOff x="0" y="0"/>
          <a:chExt cx="0" cy="0"/>
        </a:xfrm>
      </p:grpSpPr>
      <p:sp>
        <p:nvSpPr>
          <p:cNvPr id="202" name="Google Shape;202;p47"/>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203" name="Google Shape;203;p47"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204" name="Google Shape;204;p47"/>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205" name="Google Shape;205;p47"/>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206" name="Google Shape;206;p47"/>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image" Target="../media/image1.png"/><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theme" Target="../theme/theme3.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2" name="Google Shape;52;p13"/>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53" name="Google Shape;53;p13"/>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54" name="Google Shape;54;p1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5" name="Google Shape;55;p13"/>
          <p:cNvPicPr preferRelativeResize="0"/>
          <p:nvPr/>
        </p:nvPicPr>
        <p:blipFill>
          <a:blip r:embed="rId25">
            <a:alphaModFix/>
          </a:blip>
          <a:stretch>
            <a:fillRect/>
          </a:stretch>
        </p:blipFill>
        <p:spPr>
          <a:xfrm>
            <a:off x="7669500" y="68264"/>
            <a:ext cx="1395476" cy="572701"/>
          </a:xfrm>
          <a:prstGeom prst="rect">
            <a:avLst/>
          </a:prstGeom>
          <a:noFill/>
          <a:ln>
            <a:noFill/>
          </a:ln>
        </p:spPr>
      </p:pic>
      <p:grpSp>
        <p:nvGrpSpPr>
          <p:cNvPr id="56" name="Google Shape;56;p13"/>
          <p:cNvGrpSpPr/>
          <p:nvPr/>
        </p:nvGrpSpPr>
        <p:grpSpPr>
          <a:xfrm>
            <a:off x="6593" y="10"/>
            <a:ext cx="175500" cy="709221"/>
            <a:chOff x="6593" y="10"/>
            <a:chExt cx="175500" cy="709221"/>
          </a:xfrm>
        </p:grpSpPr>
        <p:sp>
          <p:nvSpPr>
            <p:cNvPr id="57" name="Google Shape;57;p13"/>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9"/>
        <p:cNvGrpSpPr/>
        <p:nvPr/>
      </p:nvGrpSpPr>
      <p:grpSpPr>
        <a:xfrm>
          <a:off x="0" y="0"/>
          <a:ext cx="0" cy="0"/>
          <a:chOff x="0" y="0"/>
          <a:chExt cx="0" cy="0"/>
        </a:xfrm>
      </p:grpSpPr>
      <p:sp>
        <p:nvSpPr>
          <p:cNvPr id="160" name="Google Shape;160;p3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161" name="Google Shape;161;p37"/>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162" name="Google Shape;162;p37"/>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163" name="Google Shape;163;p3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64" name="Google Shape;164;p37"/>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65" name="Google Shape;165;p37"/>
          <p:cNvGrpSpPr/>
          <p:nvPr/>
        </p:nvGrpSpPr>
        <p:grpSpPr>
          <a:xfrm>
            <a:off x="6593" y="10"/>
            <a:ext cx="175500" cy="709221"/>
            <a:chOff x="6593" y="10"/>
            <a:chExt cx="175500" cy="709221"/>
          </a:xfrm>
        </p:grpSpPr>
        <p:sp>
          <p:nvSpPr>
            <p:cNvPr id="166" name="Google Shape;166;p37"/>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7"/>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48"/>
          <p:cNvSpPr txBox="1"/>
          <p:nvPr/>
        </p:nvSpPr>
        <p:spPr>
          <a:xfrm>
            <a:off x="967666" y="1311162"/>
            <a:ext cx="7368465" cy="12464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900" b="1" dirty="0">
                <a:solidFill>
                  <a:srgbClr val="0E39A9"/>
                </a:solidFill>
                <a:latin typeface="Nunito"/>
                <a:ea typeface="Nunito"/>
                <a:cs typeface="Nunito"/>
                <a:sym typeface="Nunito"/>
              </a:rPr>
              <a:t>	</a:t>
            </a:r>
            <a:r>
              <a:rPr lang="en-US" sz="4000" b="1" dirty="0">
                <a:solidFill>
                  <a:srgbClr val="0E39A9"/>
                </a:solidFill>
                <a:latin typeface="Nunito"/>
                <a:ea typeface="Nunito"/>
                <a:cs typeface="Nunito"/>
                <a:sym typeface="Nunito"/>
              </a:rPr>
              <a:t>Personal Loan Campaign  </a:t>
            </a:r>
            <a:br>
              <a:rPr lang="en-US" sz="2900" dirty="0">
                <a:solidFill>
                  <a:srgbClr val="0E39A9"/>
                </a:solidFill>
                <a:latin typeface="Nunito"/>
                <a:ea typeface="Nunito"/>
                <a:cs typeface="Nunito"/>
                <a:sym typeface="Nunito"/>
              </a:rPr>
            </a:br>
            <a:r>
              <a:rPr lang="en-US" sz="2900" dirty="0">
                <a:solidFill>
                  <a:srgbClr val="0E39A9"/>
                </a:solidFill>
                <a:latin typeface="Nunito"/>
                <a:ea typeface="Nunito"/>
                <a:cs typeface="Nunito"/>
                <a:sym typeface="Nunito"/>
              </a:rPr>
              <a:t>                  </a:t>
            </a:r>
            <a:r>
              <a:rPr lang="en-US" sz="2400" dirty="0">
                <a:solidFill>
                  <a:srgbClr val="0E39A9"/>
                </a:solidFill>
                <a:latin typeface="Nunito"/>
                <a:ea typeface="Nunito"/>
                <a:cs typeface="Nunito"/>
                <a:sym typeface="Nunito"/>
              </a:rPr>
              <a:t>PGP-AIML-BA-UTA-Jun25-D</a:t>
            </a:r>
            <a:endParaRPr sz="2900" dirty="0">
              <a:solidFill>
                <a:srgbClr val="0E39A9"/>
              </a:solidFill>
              <a:latin typeface="Nunito"/>
              <a:ea typeface="Nunito"/>
              <a:cs typeface="Nunito"/>
              <a:sym typeface="Nunito"/>
            </a:endParaRPr>
          </a:p>
        </p:txBody>
      </p:sp>
      <p:sp>
        <p:nvSpPr>
          <p:cNvPr id="213" name="Google Shape;213;p48"/>
          <p:cNvSpPr txBox="1"/>
          <p:nvPr/>
        </p:nvSpPr>
        <p:spPr>
          <a:xfrm>
            <a:off x="470702" y="3722516"/>
            <a:ext cx="3133631"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rgbClr val="0E39A9"/>
                </a:solidFill>
                <a:latin typeface="Nunito"/>
                <a:ea typeface="Nunito"/>
                <a:cs typeface="Nunito"/>
                <a:sym typeface="Nunito"/>
              </a:rPr>
              <a:t>Date: 08/25/2025</a:t>
            </a:r>
            <a:endParaRPr sz="2200" dirty="0">
              <a:solidFill>
                <a:srgbClr val="0E39A9"/>
              </a:solidFill>
              <a:latin typeface="Nunito"/>
              <a:ea typeface="Nunito"/>
              <a:cs typeface="Nunito"/>
              <a:sym typeface="Nunito"/>
            </a:endParaRPr>
          </a:p>
        </p:txBody>
      </p:sp>
      <p:sp>
        <p:nvSpPr>
          <p:cNvPr id="3" name="Google Shape;213;p48">
            <a:extLst>
              <a:ext uri="{FF2B5EF4-FFF2-40B4-BE49-F238E27FC236}">
                <a16:creationId xmlns:a16="http://schemas.microsoft.com/office/drawing/2014/main" id="{3D07DD25-B4B3-13B0-F412-A8053478DD8D}"/>
              </a:ext>
            </a:extLst>
          </p:cNvPr>
          <p:cNvSpPr txBox="1"/>
          <p:nvPr/>
        </p:nvSpPr>
        <p:spPr>
          <a:xfrm>
            <a:off x="5905320" y="3535598"/>
            <a:ext cx="3133631"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rgbClr val="0E39A9"/>
                </a:solidFill>
                <a:latin typeface="Nunito"/>
                <a:ea typeface="Nunito"/>
                <a:cs typeface="Nunito"/>
                <a:sym typeface="Nunito"/>
              </a:rPr>
              <a:t>Yashpal Singh</a:t>
            </a:r>
            <a:endParaRPr sz="2200" dirty="0">
              <a:solidFill>
                <a:srgbClr val="0E39A9"/>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3DE8-16B3-8A2B-70D1-95339CE46161}"/>
              </a:ext>
            </a:extLst>
          </p:cNvPr>
          <p:cNvSpPr>
            <a:spLocks noGrp="1"/>
          </p:cNvSpPr>
          <p:nvPr>
            <p:ph type="title"/>
          </p:nvPr>
        </p:nvSpPr>
        <p:spPr/>
        <p:txBody>
          <a:bodyPr/>
          <a:lstStyle/>
          <a:p>
            <a:r>
              <a:rPr lang="en-US" dirty="0"/>
              <a:t>EDA Result-Observations on the Age</a:t>
            </a:r>
          </a:p>
        </p:txBody>
      </p:sp>
      <p:sp>
        <p:nvSpPr>
          <p:cNvPr id="3" name="Text Placeholder 2">
            <a:extLst>
              <a:ext uri="{FF2B5EF4-FFF2-40B4-BE49-F238E27FC236}">
                <a16:creationId xmlns:a16="http://schemas.microsoft.com/office/drawing/2014/main" id="{67B1745C-BE10-55BA-BFB6-03A776575D79}"/>
              </a:ext>
            </a:extLst>
          </p:cNvPr>
          <p:cNvSpPr>
            <a:spLocks noGrp="1"/>
          </p:cNvSpPr>
          <p:nvPr>
            <p:ph type="body" idx="1"/>
          </p:nvPr>
        </p:nvSpPr>
        <p:spPr>
          <a:xfrm>
            <a:off x="5543550" y="861975"/>
            <a:ext cx="3288800" cy="3706800"/>
          </a:xfrm>
        </p:spPr>
        <p:txBody>
          <a:bodyPr/>
          <a:lstStyle/>
          <a:p>
            <a:r>
              <a:rPr lang="en-US" sz="800" b="1" dirty="0"/>
              <a:t>The distribution is generally bell-shaped but not perfectly normal</a:t>
            </a:r>
            <a:r>
              <a:rPr lang="en-US" sz="800" dirty="0"/>
              <a:t>. The histogram shows that most ages are centered around the middle ranges, with fewer individuals at the youngest and oldest ages.</a:t>
            </a:r>
          </a:p>
          <a:p>
            <a:endParaRPr lang="en-US" sz="800" dirty="0"/>
          </a:p>
          <a:p>
            <a:r>
              <a:rPr lang="en-US" sz="800" b="1" dirty="0"/>
              <a:t>The data is approximately symmetrical</a:t>
            </a:r>
            <a:r>
              <a:rPr lang="en-US" sz="800" dirty="0"/>
              <a:t>. The mean and median are very close, and the box plot shows balanced whiskers, indicating a lack of significant skew.</a:t>
            </a:r>
          </a:p>
          <a:p>
            <a:endParaRPr lang="en-US" sz="800" dirty="0"/>
          </a:p>
          <a:p>
            <a:r>
              <a:rPr lang="en-US" sz="800" b="1" dirty="0"/>
              <a:t>The median age is around 45. </a:t>
            </a:r>
            <a:r>
              <a:rPr lang="en-US" sz="800" dirty="0"/>
              <a:t>This means that half of the individuals in the dataset are younger than 45, and the other half are older.</a:t>
            </a:r>
          </a:p>
          <a:p>
            <a:endParaRPr lang="en-US" sz="800" dirty="0"/>
          </a:p>
          <a:p>
            <a:r>
              <a:rPr lang="en-US" sz="800" b="1" dirty="0"/>
              <a:t>No outliers are present</a:t>
            </a:r>
            <a:r>
              <a:rPr lang="en-US" sz="800" dirty="0"/>
              <a:t>. The box plot's whiskers extend to the minimum and maximum values, with no individual points plotted outside of the main data range.</a:t>
            </a:r>
          </a:p>
          <a:p>
            <a:endParaRPr lang="en-US" sz="800" dirty="0"/>
          </a:p>
          <a:p>
            <a:r>
              <a:rPr lang="en-US" sz="800" b="1" dirty="0"/>
              <a:t>The bulk of the population is between 35 and 55. </a:t>
            </a:r>
            <a:r>
              <a:rPr lang="en-US" sz="800" dirty="0"/>
              <a:t>This central box in the box plot represents the middle 50% of the data, showing that most people are concentrated within this 20-year age span.</a:t>
            </a:r>
          </a:p>
        </p:txBody>
      </p:sp>
      <p:pic>
        <p:nvPicPr>
          <p:cNvPr id="5122" name="Picture 2">
            <a:extLst>
              <a:ext uri="{FF2B5EF4-FFF2-40B4-BE49-F238E27FC236}">
                <a16:creationId xmlns:a16="http://schemas.microsoft.com/office/drawing/2014/main" id="{932569EF-0CFE-B338-3C79-9F419878F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64" y="1092949"/>
            <a:ext cx="5157786" cy="3089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66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721D-0F01-211F-FFAA-C4904D07A4D3}"/>
              </a:ext>
            </a:extLst>
          </p:cNvPr>
          <p:cNvSpPr>
            <a:spLocks noGrp="1"/>
          </p:cNvSpPr>
          <p:nvPr>
            <p:ph type="title"/>
          </p:nvPr>
        </p:nvSpPr>
        <p:spPr/>
        <p:txBody>
          <a:bodyPr/>
          <a:lstStyle/>
          <a:p>
            <a:r>
              <a:rPr lang="en-US" dirty="0"/>
              <a:t>EDA Result-Observations on the Experience</a:t>
            </a:r>
          </a:p>
        </p:txBody>
      </p:sp>
      <p:sp>
        <p:nvSpPr>
          <p:cNvPr id="3" name="Text Placeholder 2">
            <a:extLst>
              <a:ext uri="{FF2B5EF4-FFF2-40B4-BE49-F238E27FC236}">
                <a16:creationId xmlns:a16="http://schemas.microsoft.com/office/drawing/2014/main" id="{658EFF2B-EEF7-1E19-60CC-D8BE7CD904F2}"/>
              </a:ext>
            </a:extLst>
          </p:cNvPr>
          <p:cNvSpPr>
            <a:spLocks noGrp="1"/>
          </p:cNvSpPr>
          <p:nvPr>
            <p:ph type="body" idx="1"/>
          </p:nvPr>
        </p:nvSpPr>
        <p:spPr>
          <a:xfrm>
            <a:off x="4838700" y="861975"/>
            <a:ext cx="3993650" cy="3706800"/>
          </a:xfrm>
        </p:spPr>
        <p:txBody>
          <a:bodyPr/>
          <a:lstStyle/>
          <a:p>
            <a:r>
              <a:rPr lang="en-US" sz="800" b="1" dirty="0"/>
              <a:t>The median experience is around 20 years</a:t>
            </a:r>
            <a:r>
              <a:rPr lang="en-US" sz="800" dirty="0"/>
              <a:t>. The median, is located at approximately 20 on the x-axis, suggesting that half of the individuals have more than 20 years of experience and half have less.</a:t>
            </a:r>
          </a:p>
          <a:p>
            <a:endParaRPr lang="en-US" sz="800" dirty="0"/>
          </a:p>
          <a:p>
            <a:r>
              <a:rPr lang="en-US" sz="800" b="1" dirty="0"/>
              <a:t>The data is somewhat symmetric with a slight right skew</a:t>
            </a:r>
            <a:r>
              <a:rPr lang="en-US" sz="800" dirty="0"/>
              <a:t>. The median is positioned almost centrally within the box, indicating a roughly symmetric distribution. However, the whisker on the right side of the box plot is slightly longer, and the histogram shows a longer tail to the right, suggesting a minor positive skew.</a:t>
            </a:r>
          </a:p>
          <a:p>
            <a:endParaRPr lang="en-US" sz="800" dirty="0"/>
          </a:p>
          <a:p>
            <a:r>
              <a:rPr lang="en-US" sz="800" b="1" dirty="0"/>
              <a:t>The interquartile range (IQR) is roughly between 10 and 30 years of experience</a:t>
            </a:r>
            <a:r>
              <a:rPr lang="en-US" sz="800" dirty="0"/>
              <a:t>. The box in the box plot spans from the first quartile (Q1) to the third quartile (Q3). The left edge of the box is near 10 and the right edge is near 30, meaning the middle 50% of the data falls within this 20-year range.</a:t>
            </a:r>
          </a:p>
          <a:p>
            <a:endParaRPr lang="en-US" sz="800" dirty="0"/>
          </a:p>
          <a:p>
            <a:r>
              <a:rPr lang="en-US" sz="800" b="1" dirty="0"/>
              <a:t>The distribution is multi-modal, with peaks around 5, 10, 20, 25, and 35 years. </a:t>
            </a:r>
            <a:r>
              <a:rPr lang="en-US" sz="800" dirty="0"/>
              <a:t>The histogram shows several distinct peaks, indicating that a large number of people have experience concentrated at these specific years rather than a single, dominant peak.</a:t>
            </a:r>
          </a:p>
          <a:p>
            <a:endParaRPr lang="en-US" sz="800" dirty="0"/>
          </a:p>
          <a:p>
            <a:r>
              <a:rPr lang="en-US" sz="800" b="1" dirty="0"/>
              <a:t>The range of experience is from approximately 0 to 45 years</a:t>
            </a:r>
            <a:r>
              <a:rPr lang="en-US" sz="800" dirty="0"/>
              <a:t>. </a:t>
            </a:r>
          </a:p>
        </p:txBody>
      </p:sp>
      <p:pic>
        <p:nvPicPr>
          <p:cNvPr id="6146" name="Picture 2">
            <a:extLst>
              <a:ext uri="{FF2B5EF4-FFF2-40B4-BE49-F238E27FC236}">
                <a16:creationId xmlns:a16="http://schemas.microsoft.com/office/drawing/2014/main" id="{C7045F53-537A-3FBC-0DF8-44841F7C9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17" y="1209674"/>
            <a:ext cx="4547817" cy="294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21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EF4B-B7FA-E7E9-EDDD-ADB5EE9B5184}"/>
              </a:ext>
            </a:extLst>
          </p:cNvPr>
          <p:cNvSpPr>
            <a:spLocks noGrp="1"/>
          </p:cNvSpPr>
          <p:nvPr>
            <p:ph type="title"/>
          </p:nvPr>
        </p:nvSpPr>
        <p:spPr/>
        <p:txBody>
          <a:bodyPr/>
          <a:lstStyle/>
          <a:p>
            <a:r>
              <a:rPr lang="en-US" dirty="0"/>
              <a:t>EDA Result-Observations on the Income</a:t>
            </a:r>
          </a:p>
        </p:txBody>
      </p:sp>
      <p:sp>
        <p:nvSpPr>
          <p:cNvPr id="3" name="Text Placeholder 2">
            <a:extLst>
              <a:ext uri="{FF2B5EF4-FFF2-40B4-BE49-F238E27FC236}">
                <a16:creationId xmlns:a16="http://schemas.microsoft.com/office/drawing/2014/main" id="{29DF727F-2C7C-AC52-A0D4-2ABC15C3ED60}"/>
              </a:ext>
            </a:extLst>
          </p:cNvPr>
          <p:cNvSpPr>
            <a:spLocks noGrp="1"/>
          </p:cNvSpPr>
          <p:nvPr>
            <p:ph type="body" idx="1"/>
          </p:nvPr>
        </p:nvSpPr>
        <p:spPr>
          <a:xfrm>
            <a:off x="5599814" y="861975"/>
            <a:ext cx="3430772" cy="4064444"/>
          </a:xfrm>
        </p:spPr>
        <p:txBody>
          <a:bodyPr/>
          <a:lstStyle/>
          <a:p>
            <a:r>
              <a:rPr lang="en-US" sz="800" b="1" dirty="0"/>
              <a:t>The median income is approximately 75</a:t>
            </a:r>
            <a:r>
              <a:rPr lang="en-US" sz="800" dirty="0"/>
              <a:t>. The green triangle within the box plot and the dashed green line on the histogram both indicate that the median is around 75.</a:t>
            </a:r>
          </a:p>
          <a:p>
            <a:endParaRPr lang="en-US" sz="800" dirty="0"/>
          </a:p>
          <a:p>
            <a:r>
              <a:rPr lang="en-US" sz="800" b="1" dirty="0"/>
              <a:t>The data is positively skewed</a:t>
            </a:r>
            <a:r>
              <a:rPr lang="en-US" sz="800" dirty="0"/>
              <a:t>. The long tail extending to the right in the histogram and the group of outliers on the right side of the box plot both show that the distribution is skewed to the right.</a:t>
            </a:r>
          </a:p>
          <a:p>
            <a:endParaRPr lang="en-US" sz="800" dirty="0"/>
          </a:p>
          <a:p>
            <a:r>
              <a:rPr lang="en-US" sz="800" b="1" dirty="0"/>
              <a:t>A significant number of outliers exist at the high end of the income range. </a:t>
            </a:r>
            <a:r>
              <a:rPr lang="en-US" sz="800" dirty="0"/>
              <a:t>The individual points to the right of the upper whisker in the box plot represent a number of incomes that are significantly higher than the rest of the data.</a:t>
            </a:r>
          </a:p>
          <a:p>
            <a:endParaRPr lang="en-US" sz="800" dirty="0"/>
          </a:p>
          <a:p>
            <a:r>
              <a:rPr lang="en-US" sz="800" b="1" dirty="0"/>
              <a:t>The most frequent income is around 60</a:t>
            </a:r>
            <a:r>
              <a:rPr lang="en-US" sz="800" dirty="0"/>
              <a:t>. The tallest bar in the histogram is near the 60 mark, indicating a high concentration of individuals with an income around this value.</a:t>
            </a:r>
          </a:p>
          <a:p>
            <a:endParaRPr lang="en-US" sz="800" dirty="0"/>
          </a:p>
          <a:p>
            <a:r>
              <a:rPr lang="en-US" sz="800" b="1" dirty="0"/>
              <a:t>The majority of incomes fall between approximately 40 and 100. </a:t>
            </a:r>
            <a:r>
              <a:rPr lang="en-US" sz="800" dirty="0"/>
              <a:t>The central box in the box plot, which represents the interquartile range (IQR), spans from about 40 to 100, showing that 50% of the data lies within this range.</a:t>
            </a:r>
          </a:p>
        </p:txBody>
      </p:sp>
      <p:pic>
        <p:nvPicPr>
          <p:cNvPr id="7170" name="Picture 2">
            <a:extLst>
              <a:ext uri="{FF2B5EF4-FFF2-40B4-BE49-F238E27FC236}">
                <a16:creationId xmlns:a16="http://schemas.microsoft.com/office/drawing/2014/main" id="{0E1A9DB1-B75E-CD91-ED81-0CC218577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7051"/>
            <a:ext cx="5514477" cy="3303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33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EB745-34D3-3550-3A7D-753A2D4C3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51D8C9-B0EB-4366-BEF7-E9074A791577}"/>
              </a:ext>
            </a:extLst>
          </p:cNvPr>
          <p:cNvSpPr>
            <a:spLocks noGrp="1"/>
          </p:cNvSpPr>
          <p:nvPr>
            <p:ph type="title"/>
          </p:nvPr>
        </p:nvSpPr>
        <p:spPr/>
        <p:txBody>
          <a:bodyPr/>
          <a:lstStyle/>
          <a:p>
            <a:r>
              <a:rPr lang="en-US" dirty="0"/>
              <a:t>EDA Result-Observations on the </a:t>
            </a:r>
            <a:r>
              <a:rPr lang="en-US" dirty="0" err="1"/>
              <a:t>CCAvg</a:t>
            </a:r>
            <a:endParaRPr lang="en-US" dirty="0"/>
          </a:p>
        </p:txBody>
      </p:sp>
      <p:sp>
        <p:nvSpPr>
          <p:cNvPr id="3" name="Text Placeholder 2">
            <a:extLst>
              <a:ext uri="{FF2B5EF4-FFF2-40B4-BE49-F238E27FC236}">
                <a16:creationId xmlns:a16="http://schemas.microsoft.com/office/drawing/2014/main" id="{6AEEACEE-8B01-C03D-18F4-8BFB89D13282}"/>
              </a:ext>
            </a:extLst>
          </p:cNvPr>
          <p:cNvSpPr>
            <a:spLocks noGrp="1"/>
          </p:cNvSpPr>
          <p:nvPr>
            <p:ph type="body" idx="1"/>
          </p:nvPr>
        </p:nvSpPr>
        <p:spPr>
          <a:xfrm>
            <a:off x="5599814" y="861975"/>
            <a:ext cx="3430772" cy="4064444"/>
          </a:xfrm>
        </p:spPr>
        <p:txBody>
          <a:bodyPr/>
          <a:lstStyle/>
          <a:p>
            <a:r>
              <a:rPr lang="en-US" sz="800" b="1" dirty="0"/>
              <a:t>The data is highly positively skewed</a:t>
            </a:r>
            <a:r>
              <a:rPr lang="en-US" sz="800" dirty="0"/>
              <a:t>. The histogram shows a long tail to the right, with a high concentration of data points at lower values and a few at very high values.</a:t>
            </a:r>
          </a:p>
          <a:p>
            <a:endParaRPr lang="en-US" sz="800" dirty="0"/>
          </a:p>
          <a:p>
            <a:r>
              <a:rPr lang="en-US" sz="800" b="1" dirty="0"/>
              <a:t>The median </a:t>
            </a:r>
            <a:r>
              <a:rPr lang="en-US" sz="800" b="1" dirty="0" err="1"/>
              <a:t>CCAvg</a:t>
            </a:r>
            <a:r>
              <a:rPr lang="en-US" sz="800" b="1" dirty="0"/>
              <a:t> is approximately 1.5</a:t>
            </a:r>
            <a:r>
              <a:rPr lang="en-US" sz="800" dirty="0"/>
              <a:t>. The green triangle in the box plot and the dashed green line on the histogram both indicate that the median is around 1.5.</a:t>
            </a:r>
          </a:p>
          <a:p>
            <a:endParaRPr lang="en-US" sz="800" dirty="0"/>
          </a:p>
          <a:p>
            <a:r>
              <a:rPr lang="en-US" sz="800" b="1" dirty="0"/>
              <a:t>The majority of individuals have a low credit card average spending. </a:t>
            </a:r>
            <a:r>
              <a:rPr lang="en-US" sz="800" dirty="0"/>
              <a:t>The histogram shows a large number of people with a </a:t>
            </a:r>
            <a:r>
              <a:rPr lang="en-US" sz="800" dirty="0" err="1"/>
              <a:t>CCAvg</a:t>
            </a:r>
            <a:r>
              <a:rPr lang="en-US" sz="800" dirty="0"/>
              <a:t> between 0 and 2.</a:t>
            </a:r>
          </a:p>
          <a:p>
            <a:endParaRPr lang="en-US" sz="800" dirty="0"/>
          </a:p>
          <a:p>
            <a:r>
              <a:rPr lang="en-US" sz="800" b="1" dirty="0"/>
              <a:t>There is a significant number of outliers with high credit card average spending</a:t>
            </a:r>
            <a:r>
              <a:rPr lang="en-US" sz="800" dirty="0"/>
              <a:t>. The individual circles to the far right of the box plot represent a number of data points with high </a:t>
            </a:r>
            <a:r>
              <a:rPr lang="en-US" sz="800" dirty="0" err="1"/>
              <a:t>CCAvg</a:t>
            </a:r>
            <a:r>
              <a:rPr lang="en-US" sz="800" dirty="0"/>
              <a:t> values.</a:t>
            </a:r>
          </a:p>
          <a:p>
            <a:endParaRPr lang="en-US" sz="800" dirty="0"/>
          </a:p>
          <a:p>
            <a:r>
              <a:rPr lang="en-US" sz="800" b="1" dirty="0"/>
              <a:t>The most common </a:t>
            </a:r>
            <a:r>
              <a:rPr lang="en-US" sz="800" b="1" dirty="0" err="1"/>
              <a:t>CCAvg</a:t>
            </a:r>
            <a:r>
              <a:rPr lang="en-US" sz="800" b="1" dirty="0"/>
              <a:t> is near zero</a:t>
            </a:r>
            <a:r>
              <a:rPr lang="en-US" sz="800" dirty="0"/>
              <a:t>. The tallest bar in the histogram is at the very beginning of the scale, indicating a peak in the count of people with a very low or zero average credit card spending.</a:t>
            </a:r>
          </a:p>
        </p:txBody>
      </p:sp>
      <p:pic>
        <p:nvPicPr>
          <p:cNvPr id="8194" name="Picture 2">
            <a:extLst>
              <a:ext uri="{FF2B5EF4-FFF2-40B4-BE49-F238E27FC236}">
                <a16:creationId xmlns:a16="http://schemas.microsoft.com/office/drawing/2014/main" id="{75AA63E4-DB9B-F1E4-A95D-3C01E0941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4" y="1077433"/>
            <a:ext cx="5322001" cy="318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386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49247-733E-0202-1CFE-7A650EADE5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775329-C31A-DEF5-94AA-B2BE69E975CE}"/>
              </a:ext>
            </a:extLst>
          </p:cNvPr>
          <p:cNvSpPr>
            <a:spLocks noGrp="1"/>
          </p:cNvSpPr>
          <p:nvPr>
            <p:ph type="title"/>
          </p:nvPr>
        </p:nvSpPr>
        <p:spPr/>
        <p:txBody>
          <a:bodyPr/>
          <a:lstStyle/>
          <a:p>
            <a:r>
              <a:rPr lang="en-US" dirty="0"/>
              <a:t>EDA Result-Observations on the Mortgage</a:t>
            </a:r>
          </a:p>
        </p:txBody>
      </p:sp>
      <p:sp>
        <p:nvSpPr>
          <p:cNvPr id="3" name="Text Placeholder 2">
            <a:extLst>
              <a:ext uri="{FF2B5EF4-FFF2-40B4-BE49-F238E27FC236}">
                <a16:creationId xmlns:a16="http://schemas.microsoft.com/office/drawing/2014/main" id="{0FC0CFE8-CAB2-2801-3DA5-6415F609E3DE}"/>
              </a:ext>
            </a:extLst>
          </p:cNvPr>
          <p:cNvSpPr>
            <a:spLocks noGrp="1"/>
          </p:cNvSpPr>
          <p:nvPr>
            <p:ph type="body" idx="1"/>
          </p:nvPr>
        </p:nvSpPr>
        <p:spPr>
          <a:xfrm>
            <a:off x="5599814" y="861975"/>
            <a:ext cx="3430772" cy="4064444"/>
          </a:xfrm>
        </p:spPr>
        <p:txBody>
          <a:bodyPr/>
          <a:lstStyle/>
          <a:p>
            <a:r>
              <a:rPr lang="en-US" sz="800" b="1" dirty="0"/>
              <a:t>The data is highly positively skewed</a:t>
            </a:r>
            <a:r>
              <a:rPr lang="en-US" sz="800" dirty="0"/>
              <a:t>. The histogram shows a very long tail to the right, with most of the data clustered at the lower end of the mortgage values.</a:t>
            </a:r>
          </a:p>
          <a:p>
            <a:endParaRPr lang="en-US" sz="800" dirty="0"/>
          </a:p>
          <a:p>
            <a:r>
              <a:rPr lang="en-US" sz="800" b="1" dirty="0"/>
              <a:t>The median mortgage value is zero</a:t>
            </a:r>
            <a:r>
              <a:rPr lang="en-US" sz="800" dirty="0"/>
              <a:t>. The green triangle in the box plot and the dashed green line in the histogram are both at the zero mark. This indicates that more than half of the individuals have a mortgage value of zero.</a:t>
            </a:r>
          </a:p>
          <a:p>
            <a:endParaRPr lang="en-US" sz="800" dirty="0"/>
          </a:p>
          <a:p>
            <a:r>
              <a:rPr lang="en-US" sz="800" b="1" dirty="0"/>
              <a:t>The majority of individuals have no mortgage</a:t>
            </a:r>
            <a:r>
              <a:rPr lang="en-US" sz="800" dirty="0"/>
              <a:t>. The first bar of the histogram is significantly taller than all others, indicating a large number of people with a mortgage value of zero.</a:t>
            </a:r>
          </a:p>
          <a:p>
            <a:endParaRPr lang="en-US" sz="800" dirty="0"/>
          </a:p>
          <a:p>
            <a:r>
              <a:rPr lang="en-US" sz="800" b="1" dirty="0"/>
              <a:t>There is a large number of outliers with high mortgage </a:t>
            </a:r>
            <a:r>
              <a:rPr lang="en-US" sz="800" dirty="0"/>
              <a:t>values. The individual circles to the right of the box plot's whisker represent many data points with mortgage values much higher than the majority.</a:t>
            </a:r>
          </a:p>
          <a:p>
            <a:endParaRPr lang="en-US" sz="800" dirty="0"/>
          </a:p>
          <a:p>
            <a:r>
              <a:rPr lang="en-US" sz="800" b="1" dirty="0"/>
              <a:t>The range of mortgage values is from zero up to approximately 650</a:t>
            </a:r>
            <a:r>
              <a:rPr lang="en-US" sz="800" dirty="0"/>
              <a:t>. The histogram and the box plot show that while most values are low, the data extends all the way to around 650.</a:t>
            </a:r>
          </a:p>
        </p:txBody>
      </p:sp>
      <p:pic>
        <p:nvPicPr>
          <p:cNvPr id="9218" name="Picture 2">
            <a:extLst>
              <a:ext uri="{FF2B5EF4-FFF2-40B4-BE49-F238E27FC236}">
                <a16:creationId xmlns:a16="http://schemas.microsoft.com/office/drawing/2014/main" id="{1940A6CA-D632-4491-95F7-A12EB79D9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50" y="1065471"/>
            <a:ext cx="5073928" cy="30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044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13864-DE11-CBE1-575B-4A70CBA6EF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6E003D-819F-E8DF-6443-AB8F47DB979C}"/>
              </a:ext>
            </a:extLst>
          </p:cNvPr>
          <p:cNvSpPr>
            <a:spLocks noGrp="1"/>
          </p:cNvSpPr>
          <p:nvPr>
            <p:ph type="title"/>
          </p:nvPr>
        </p:nvSpPr>
        <p:spPr/>
        <p:txBody>
          <a:bodyPr/>
          <a:lstStyle/>
          <a:p>
            <a:r>
              <a:rPr lang="en-US" dirty="0"/>
              <a:t>EDA Result-Observations on the Family</a:t>
            </a:r>
          </a:p>
        </p:txBody>
      </p:sp>
      <p:sp>
        <p:nvSpPr>
          <p:cNvPr id="3" name="Text Placeholder 2">
            <a:extLst>
              <a:ext uri="{FF2B5EF4-FFF2-40B4-BE49-F238E27FC236}">
                <a16:creationId xmlns:a16="http://schemas.microsoft.com/office/drawing/2014/main" id="{F9050E05-3619-C278-EFD7-CB425460474C}"/>
              </a:ext>
            </a:extLst>
          </p:cNvPr>
          <p:cNvSpPr>
            <a:spLocks noGrp="1"/>
          </p:cNvSpPr>
          <p:nvPr>
            <p:ph type="body" idx="1"/>
          </p:nvPr>
        </p:nvSpPr>
        <p:spPr>
          <a:xfrm>
            <a:off x="5292378" y="789777"/>
            <a:ext cx="3430772" cy="4064444"/>
          </a:xfrm>
        </p:spPr>
        <p:txBody>
          <a:bodyPr/>
          <a:lstStyle/>
          <a:p>
            <a:r>
              <a:rPr lang="en-US" sz="900" b="1" dirty="0"/>
              <a:t>The majority of individuals are from families of size 1 and 2</a:t>
            </a:r>
            <a:r>
              <a:rPr lang="en-US" sz="900" dirty="0"/>
              <a:t>. Families with one person make up the largest group at 29.4%, followed closely by families of two at 25.9%.</a:t>
            </a:r>
          </a:p>
          <a:p>
            <a:endParaRPr lang="en-US" sz="900" dirty="0"/>
          </a:p>
          <a:p>
            <a:r>
              <a:rPr lang="en-US" sz="900" b="1" dirty="0"/>
              <a:t>Families of size 3 are the least common.</a:t>
            </a:r>
            <a:r>
              <a:rPr lang="en-US" sz="900" dirty="0"/>
              <a:t> This group accounts for the smallest percentage of the data, at 20.2%.</a:t>
            </a:r>
          </a:p>
          <a:p>
            <a:endParaRPr lang="en-US" sz="900" dirty="0"/>
          </a:p>
          <a:p>
            <a:r>
              <a:rPr lang="en-US" sz="900" b="1" dirty="0"/>
              <a:t>Family sizes 1, 2, and 4 are the most frequent</a:t>
            </a:r>
            <a:r>
              <a:rPr lang="en-US" sz="900" dirty="0"/>
              <a:t>. The counts for these family sizes are all relatively high, ranging from about 1200 to 1400.</a:t>
            </a:r>
          </a:p>
          <a:p>
            <a:endParaRPr lang="en-US" sz="900" dirty="0"/>
          </a:p>
          <a:p>
            <a:r>
              <a:rPr lang="en-US" sz="900" b="1" dirty="0"/>
              <a:t>The distribution is not uniform</a:t>
            </a:r>
            <a:r>
              <a:rPr lang="en-US" sz="900" dirty="0"/>
              <a:t>. The percentages of the different family sizes vary, with a notable difference between the most and least frequent categories.</a:t>
            </a:r>
          </a:p>
          <a:p>
            <a:endParaRPr lang="en-US" sz="900" dirty="0"/>
          </a:p>
          <a:p>
            <a:r>
              <a:rPr lang="en-US" sz="900" b="1" dirty="0"/>
              <a:t>Family of size 4 is more common than family of size 3. </a:t>
            </a:r>
            <a:r>
              <a:rPr lang="en-US" sz="900" dirty="0"/>
              <a:t>The count for family size 4 is over 1200 (24.4%), which is significantly higher than the count for family size 3, which is just over 1000 (20.2%).</a:t>
            </a:r>
          </a:p>
        </p:txBody>
      </p:sp>
      <p:pic>
        <p:nvPicPr>
          <p:cNvPr id="10242" name="Picture 2">
            <a:extLst>
              <a:ext uri="{FF2B5EF4-FFF2-40B4-BE49-F238E27FC236}">
                <a16:creationId xmlns:a16="http://schemas.microsoft.com/office/drawing/2014/main" id="{3265E4B8-D524-497F-46D4-C2F737906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97" y="1060451"/>
            <a:ext cx="3519044" cy="3339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883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36BE3-DC00-2845-8A13-399F5D6008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94D684-D86C-E11C-239B-9969CFA6E18A}"/>
              </a:ext>
            </a:extLst>
          </p:cNvPr>
          <p:cNvSpPr>
            <a:spLocks noGrp="1"/>
          </p:cNvSpPr>
          <p:nvPr>
            <p:ph type="title"/>
          </p:nvPr>
        </p:nvSpPr>
        <p:spPr/>
        <p:txBody>
          <a:bodyPr/>
          <a:lstStyle/>
          <a:p>
            <a:r>
              <a:rPr lang="en-US" dirty="0"/>
              <a:t>EDA Result-Observations on the Education</a:t>
            </a:r>
          </a:p>
        </p:txBody>
      </p:sp>
      <p:sp>
        <p:nvSpPr>
          <p:cNvPr id="3" name="Text Placeholder 2">
            <a:extLst>
              <a:ext uri="{FF2B5EF4-FFF2-40B4-BE49-F238E27FC236}">
                <a16:creationId xmlns:a16="http://schemas.microsoft.com/office/drawing/2014/main" id="{5EF70C74-032B-B91B-BA1A-58A9BE70A6F9}"/>
              </a:ext>
            </a:extLst>
          </p:cNvPr>
          <p:cNvSpPr>
            <a:spLocks noGrp="1"/>
          </p:cNvSpPr>
          <p:nvPr>
            <p:ph type="body" idx="1"/>
          </p:nvPr>
        </p:nvSpPr>
        <p:spPr>
          <a:xfrm>
            <a:off x="5292378" y="789777"/>
            <a:ext cx="3430772" cy="4064444"/>
          </a:xfrm>
        </p:spPr>
        <p:txBody>
          <a:bodyPr/>
          <a:lstStyle/>
          <a:p>
            <a:r>
              <a:rPr lang="en-US" sz="900" b="1" dirty="0"/>
              <a:t>Level 1 Education is the most common</a:t>
            </a:r>
            <a:r>
              <a:rPr lang="en-US" sz="900" dirty="0"/>
              <a:t>. This group accounts for the largest share of the data, at 41.9%.</a:t>
            </a:r>
          </a:p>
          <a:p>
            <a:endParaRPr lang="en-US" sz="900" dirty="0"/>
          </a:p>
          <a:p>
            <a:r>
              <a:rPr lang="en-US" sz="900" b="1" dirty="0"/>
              <a:t>Level 2 Education is the least common</a:t>
            </a:r>
            <a:r>
              <a:rPr lang="en-US" sz="900" dirty="0"/>
              <a:t>. This group has the lowest count, representing 28.1% of the total.</a:t>
            </a:r>
          </a:p>
          <a:p>
            <a:endParaRPr lang="en-US" sz="900" dirty="0"/>
          </a:p>
          <a:p>
            <a:r>
              <a:rPr lang="en-US" sz="900" b="1" dirty="0"/>
              <a:t>There is a significant difference in frequency between the education levels. </a:t>
            </a:r>
            <a:r>
              <a:rPr lang="en-US" sz="900" dirty="0"/>
              <a:t>The count for Level 1 is much higher than for Levels 2 and 3.</a:t>
            </a:r>
          </a:p>
          <a:p>
            <a:endParaRPr lang="en-US" sz="900" dirty="0"/>
          </a:p>
          <a:p>
            <a:r>
              <a:rPr lang="en-US" sz="900" b="1" dirty="0"/>
              <a:t>Level 3 Education is more frequent than Level 2</a:t>
            </a:r>
            <a:r>
              <a:rPr lang="en-US" sz="900" dirty="0"/>
              <a:t>. The percentage for Level 3 is 30.0%, which is higher than the 28.1% for Level 2.</a:t>
            </a:r>
          </a:p>
          <a:p>
            <a:endParaRPr lang="en-US" sz="900" dirty="0"/>
          </a:p>
          <a:p>
            <a:r>
              <a:rPr lang="en-US" sz="900" b="1" dirty="0"/>
              <a:t>The total count of individuals with Education Level 1 is over 2000. </a:t>
            </a:r>
            <a:r>
              <a:rPr lang="en-US" sz="900" dirty="0"/>
              <a:t>The bar for Education 1 extends past the 2000 mark on the y-axis, indicating a high number of individuals in this category</a:t>
            </a:r>
            <a:r>
              <a:rPr lang="en-US" sz="900" b="1" dirty="0"/>
              <a:t>.</a:t>
            </a:r>
            <a:endParaRPr lang="en-US" sz="900" dirty="0"/>
          </a:p>
        </p:txBody>
      </p:sp>
      <p:pic>
        <p:nvPicPr>
          <p:cNvPr id="11266" name="Picture 2">
            <a:extLst>
              <a:ext uri="{FF2B5EF4-FFF2-40B4-BE49-F238E27FC236}">
                <a16:creationId xmlns:a16="http://schemas.microsoft.com/office/drawing/2014/main" id="{4CC6D8D5-77A9-BB2F-6035-6C2023B54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50" y="981630"/>
            <a:ext cx="3752850"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61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B0804-A68C-F530-D037-B585F253E4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1EA2AC-0164-2110-3520-C0A899A46407}"/>
              </a:ext>
            </a:extLst>
          </p:cNvPr>
          <p:cNvSpPr>
            <a:spLocks noGrp="1"/>
          </p:cNvSpPr>
          <p:nvPr>
            <p:ph type="title"/>
          </p:nvPr>
        </p:nvSpPr>
        <p:spPr>
          <a:xfrm>
            <a:off x="202550" y="289279"/>
            <a:ext cx="1888520" cy="572700"/>
          </a:xfrm>
        </p:spPr>
        <p:txBody>
          <a:bodyPr/>
          <a:lstStyle/>
          <a:p>
            <a:r>
              <a:rPr lang="en-US" dirty="0"/>
              <a:t>EDA Result-</a:t>
            </a:r>
          </a:p>
        </p:txBody>
      </p:sp>
      <p:sp>
        <p:nvSpPr>
          <p:cNvPr id="3" name="Text Placeholder 2">
            <a:extLst>
              <a:ext uri="{FF2B5EF4-FFF2-40B4-BE49-F238E27FC236}">
                <a16:creationId xmlns:a16="http://schemas.microsoft.com/office/drawing/2014/main" id="{499E07EF-32E6-58EE-6A36-F99F4BECDC94}"/>
              </a:ext>
            </a:extLst>
          </p:cNvPr>
          <p:cNvSpPr>
            <a:spLocks noGrp="1"/>
          </p:cNvSpPr>
          <p:nvPr>
            <p:ph type="body" idx="1"/>
          </p:nvPr>
        </p:nvSpPr>
        <p:spPr>
          <a:xfrm>
            <a:off x="2260283" y="704717"/>
            <a:ext cx="6720153" cy="2003042"/>
          </a:xfrm>
        </p:spPr>
        <p:txBody>
          <a:bodyPr/>
          <a:lstStyle/>
          <a:p>
            <a:pPr marL="133350" indent="0">
              <a:buNone/>
            </a:pPr>
            <a:r>
              <a:rPr lang="en-US" sz="1000" b="1" dirty="0"/>
              <a:t>Observations on Security Account</a:t>
            </a:r>
            <a:endParaRPr lang="en-US" sz="900" b="1" dirty="0"/>
          </a:p>
          <a:p>
            <a:r>
              <a:rPr lang="en-US" sz="900" dirty="0"/>
              <a:t>The vast majority of individuals do not have a securities account. The bar for a Securities Account value of 0 is significantly taller, representing 89.6% of the total count.</a:t>
            </a:r>
          </a:p>
          <a:p>
            <a:endParaRPr lang="en-US" sz="900" dirty="0"/>
          </a:p>
          <a:p>
            <a:r>
              <a:rPr lang="en-US" sz="900" dirty="0"/>
              <a:t>Only a small percentage of individuals have a securities account. The bar for a Securities Account value of 1 is very short, indicating that only 10.4% of the people in the dataset have one.</a:t>
            </a:r>
          </a:p>
          <a:p>
            <a:endParaRPr lang="en-US" sz="900" dirty="0"/>
          </a:p>
          <a:p>
            <a:r>
              <a:rPr lang="en-US" sz="900" dirty="0"/>
              <a:t>The data is highly imbalanced. There's a massive disparity between the number of people who have a securities account and those who don't, with the latter being almost nine times more common.</a:t>
            </a:r>
          </a:p>
          <a:p>
            <a:endParaRPr lang="en-US" sz="900" dirty="0"/>
          </a:p>
          <a:p>
            <a:r>
              <a:rPr lang="en-US" sz="900" dirty="0"/>
              <a:t>The number of people without a securities account is over 4500. The count for the "0" category is close to 4500 on the y-axis, while the count for the "1" category is only around 500.</a:t>
            </a:r>
          </a:p>
        </p:txBody>
      </p:sp>
      <p:pic>
        <p:nvPicPr>
          <p:cNvPr id="12290" name="Picture 2">
            <a:extLst>
              <a:ext uri="{FF2B5EF4-FFF2-40B4-BE49-F238E27FC236}">
                <a16:creationId xmlns:a16="http://schemas.microsoft.com/office/drawing/2014/main" id="{1FCDACB2-8FE7-9A62-0014-7F96DAC3D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9777"/>
            <a:ext cx="1779694" cy="196985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262F109E-FD59-60EE-2C87-13BF39EF2178}"/>
              </a:ext>
            </a:extLst>
          </p:cNvPr>
          <p:cNvSpPr txBox="1">
            <a:spLocks/>
          </p:cNvSpPr>
          <p:nvPr/>
        </p:nvSpPr>
        <p:spPr>
          <a:xfrm>
            <a:off x="2260282" y="2759629"/>
            <a:ext cx="6720153" cy="20030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3350" indent="0">
              <a:buNone/>
            </a:pPr>
            <a:r>
              <a:rPr lang="en-US" sz="1000" b="1" dirty="0"/>
              <a:t>Observations on CD Account</a:t>
            </a:r>
            <a:endParaRPr lang="en-US" sz="900" b="1" dirty="0"/>
          </a:p>
          <a:p>
            <a:r>
              <a:rPr lang="en-US" sz="900" dirty="0"/>
              <a:t>The vast majority of individuals do not have a CD account. The bar for the </a:t>
            </a:r>
            <a:r>
              <a:rPr lang="en-US" sz="900" dirty="0" err="1"/>
              <a:t>CD_Account</a:t>
            </a:r>
            <a:r>
              <a:rPr lang="en-US" sz="900" dirty="0"/>
              <a:t> value of 0 is significantly taller, representing 94.0% of the total count.</a:t>
            </a:r>
          </a:p>
          <a:p>
            <a:endParaRPr lang="en-US" sz="900" dirty="0"/>
          </a:p>
          <a:p>
            <a:r>
              <a:rPr lang="en-US" sz="900" dirty="0"/>
              <a:t>Only a small percentage of individuals have a CD account. The bar for the </a:t>
            </a:r>
            <a:r>
              <a:rPr lang="en-US" sz="900" dirty="0" err="1"/>
              <a:t>CD_Account</a:t>
            </a:r>
            <a:r>
              <a:rPr lang="en-US" sz="900" dirty="0"/>
              <a:t> value of 1 is very short, indicating that only 6.0% of the people in the dataset have one.</a:t>
            </a:r>
          </a:p>
          <a:p>
            <a:endParaRPr lang="en-US" sz="900" dirty="0"/>
          </a:p>
          <a:p>
            <a:r>
              <a:rPr lang="en-US" sz="900" dirty="0"/>
              <a:t>The data is highly imbalanced. There is a massive disparity between the number of people who have a CD account and those who don't, with the latter being more than fifteen times more common.</a:t>
            </a:r>
          </a:p>
          <a:p>
            <a:endParaRPr lang="en-US" sz="900" dirty="0"/>
          </a:p>
          <a:p>
            <a:r>
              <a:rPr lang="en-US" sz="900" dirty="0"/>
              <a:t>The number of people without a CD account is over 4500. The count for the "0" category is close to 4700 on the y-axis, while the count for the "1" category is only around 300.</a:t>
            </a:r>
          </a:p>
        </p:txBody>
      </p:sp>
      <p:pic>
        <p:nvPicPr>
          <p:cNvPr id="12293" name="Picture 5">
            <a:extLst>
              <a:ext uri="{FF2B5EF4-FFF2-40B4-BE49-F238E27FC236}">
                <a16:creationId xmlns:a16="http://schemas.microsoft.com/office/drawing/2014/main" id="{AF02BF9D-C0C9-BEF2-EEF3-2AE5D386A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61" y="2857390"/>
            <a:ext cx="1687033" cy="2286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73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E4DB9-B2E9-E069-6502-BF8C62561B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2E2974-5C79-D89A-2661-7C68857E3627}"/>
              </a:ext>
            </a:extLst>
          </p:cNvPr>
          <p:cNvSpPr>
            <a:spLocks noGrp="1"/>
          </p:cNvSpPr>
          <p:nvPr>
            <p:ph type="title"/>
          </p:nvPr>
        </p:nvSpPr>
        <p:spPr>
          <a:xfrm>
            <a:off x="202550" y="289279"/>
            <a:ext cx="1888520" cy="572700"/>
          </a:xfrm>
        </p:spPr>
        <p:txBody>
          <a:bodyPr/>
          <a:lstStyle/>
          <a:p>
            <a:r>
              <a:rPr lang="en-US" dirty="0"/>
              <a:t>EDA Result-</a:t>
            </a:r>
          </a:p>
        </p:txBody>
      </p:sp>
      <p:sp>
        <p:nvSpPr>
          <p:cNvPr id="3" name="Text Placeholder 2">
            <a:extLst>
              <a:ext uri="{FF2B5EF4-FFF2-40B4-BE49-F238E27FC236}">
                <a16:creationId xmlns:a16="http://schemas.microsoft.com/office/drawing/2014/main" id="{278FBFC6-A217-CC21-FD9E-6011D8FED808}"/>
              </a:ext>
            </a:extLst>
          </p:cNvPr>
          <p:cNvSpPr>
            <a:spLocks noGrp="1"/>
          </p:cNvSpPr>
          <p:nvPr>
            <p:ph type="body" idx="1"/>
          </p:nvPr>
        </p:nvSpPr>
        <p:spPr>
          <a:xfrm>
            <a:off x="2260283" y="704717"/>
            <a:ext cx="6720153" cy="2003042"/>
          </a:xfrm>
        </p:spPr>
        <p:txBody>
          <a:bodyPr/>
          <a:lstStyle/>
          <a:p>
            <a:pPr marL="133350" indent="0">
              <a:buNone/>
            </a:pPr>
            <a:r>
              <a:rPr lang="en-US" sz="1000" b="1" dirty="0"/>
              <a:t>Observations on Online</a:t>
            </a:r>
            <a:endParaRPr lang="en-US" sz="900" b="1" dirty="0"/>
          </a:p>
          <a:p>
            <a:r>
              <a:rPr lang="en-US" sz="900" dirty="0"/>
              <a:t>The majority of individuals are online banking users. The bar for the "1" category is taller, representing 59.7% of the total count.</a:t>
            </a:r>
          </a:p>
          <a:p>
            <a:endParaRPr lang="en-US" sz="900" dirty="0"/>
          </a:p>
          <a:p>
            <a:r>
              <a:rPr lang="en-US" sz="900" dirty="0"/>
              <a:t>A significant portion of individuals are not online banking users. The bar for the "0" category shows that 40.3% of the population does not use online banking.</a:t>
            </a:r>
          </a:p>
          <a:p>
            <a:endParaRPr lang="en-US" sz="900" dirty="0"/>
          </a:p>
          <a:p>
            <a:r>
              <a:rPr lang="en-US" sz="900" dirty="0"/>
              <a:t>The data shows a moderate imbalance. While online users are the majority, the difference is not extreme, with the non-online users still making up a substantial portion of the dataset.</a:t>
            </a:r>
          </a:p>
          <a:p>
            <a:endParaRPr lang="en-US" sz="900" dirty="0"/>
          </a:p>
          <a:p>
            <a:r>
              <a:rPr lang="en-US" sz="900" dirty="0"/>
              <a:t>The count of online users is nearly 3000. The bar for the "1" category is just below the 3000 mark on the y-axis, indicating a high number of online banking customers</a:t>
            </a:r>
          </a:p>
        </p:txBody>
      </p:sp>
      <p:sp>
        <p:nvSpPr>
          <p:cNvPr id="5" name="Text Placeholder 2">
            <a:extLst>
              <a:ext uri="{FF2B5EF4-FFF2-40B4-BE49-F238E27FC236}">
                <a16:creationId xmlns:a16="http://schemas.microsoft.com/office/drawing/2014/main" id="{18B9A838-AD4E-D6B4-1B3E-9BB37B3EA895}"/>
              </a:ext>
            </a:extLst>
          </p:cNvPr>
          <p:cNvSpPr txBox="1">
            <a:spLocks/>
          </p:cNvSpPr>
          <p:nvPr/>
        </p:nvSpPr>
        <p:spPr>
          <a:xfrm>
            <a:off x="2260282" y="2759629"/>
            <a:ext cx="6720153" cy="20030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3350" indent="0">
              <a:buNone/>
            </a:pPr>
            <a:r>
              <a:rPr lang="en-US" sz="1000" b="1" dirty="0"/>
              <a:t>Observations on Credit Card</a:t>
            </a:r>
            <a:endParaRPr lang="en-US" sz="900" b="1" dirty="0"/>
          </a:p>
          <a:p>
            <a:r>
              <a:rPr lang="en-US" sz="900" dirty="0"/>
              <a:t>The majority of individuals do not have a credit card. The bar for the "0" category is significantly taller, representing 70.6% of the total count.</a:t>
            </a:r>
          </a:p>
          <a:p>
            <a:endParaRPr lang="en-US" sz="900" dirty="0"/>
          </a:p>
          <a:p>
            <a:r>
              <a:rPr lang="en-US" sz="900" dirty="0"/>
              <a:t>A substantial portion of individuals do have a credit card. The bar for the "1" category shows that 29.4% of the population has a credit card.</a:t>
            </a:r>
          </a:p>
          <a:p>
            <a:endParaRPr lang="en-US" sz="900" dirty="0"/>
          </a:p>
          <a:p>
            <a:r>
              <a:rPr lang="en-US" sz="900" dirty="0"/>
              <a:t>The data shows an imbalance. The number of people without a credit card is more than twice the number of those who have one.</a:t>
            </a:r>
          </a:p>
          <a:p>
            <a:endParaRPr lang="en-US" sz="900" dirty="0"/>
          </a:p>
          <a:p>
            <a:r>
              <a:rPr lang="en-US" sz="900" dirty="0"/>
              <a:t>The count of people without a credit card is over 3500. The bar for the "0" category is just above the 3500 mark on the y-axis, while the count for the "1" category is about 1500.</a:t>
            </a:r>
          </a:p>
        </p:txBody>
      </p:sp>
      <p:pic>
        <p:nvPicPr>
          <p:cNvPr id="13314" name="Picture 2">
            <a:extLst>
              <a:ext uri="{FF2B5EF4-FFF2-40B4-BE49-F238E27FC236}">
                <a16:creationId xmlns:a16="http://schemas.microsoft.com/office/drawing/2014/main" id="{2981DCCA-2DE1-1505-0029-E4BB55819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19" y="861979"/>
            <a:ext cx="1488046" cy="1854254"/>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a:extLst>
              <a:ext uri="{FF2B5EF4-FFF2-40B4-BE49-F238E27FC236}">
                <a16:creationId xmlns:a16="http://schemas.microsoft.com/office/drawing/2014/main" id="{9D1E09F8-12E7-C5AD-1B75-4482FD81D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06" y="2860048"/>
            <a:ext cx="1676264" cy="2371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70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419D4-D23F-70E2-C667-DBE5EB973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3BC22A-2B7C-2DB9-E30D-7ADC19BB637D}"/>
              </a:ext>
            </a:extLst>
          </p:cNvPr>
          <p:cNvSpPr>
            <a:spLocks noGrp="1"/>
          </p:cNvSpPr>
          <p:nvPr>
            <p:ph type="title"/>
          </p:nvPr>
        </p:nvSpPr>
        <p:spPr>
          <a:xfrm>
            <a:off x="202549" y="289279"/>
            <a:ext cx="6021041" cy="572700"/>
          </a:xfrm>
        </p:spPr>
        <p:txBody>
          <a:bodyPr/>
          <a:lstStyle/>
          <a:p>
            <a:r>
              <a:rPr lang="en-US" dirty="0"/>
              <a:t>EDA Result-Observation on Zip Code</a:t>
            </a:r>
          </a:p>
        </p:txBody>
      </p:sp>
      <p:sp>
        <p:nvSpPr>
          <p:cNvPr id="3" name="Text Placeholder 2">
            <a:extLst>
              <a:ext uri="{FF2B5EF4-FFF2-40B4-BE49-F238E27FC236}">
                <a16:creationId xmlns:a16="http://schemas.microsoft.com/office/drawing/2014/main" id="{06F1973D-6760-5EEE-8814-4CB236458968}"/>
              </a:ext>
            </a:extLst>
          </p:cNvPr>
          <p:cNvSpPr>
            <a:spLocks noGrp="1"/>
          </p:cNvSpPr>
          <p:nvPr>
            <p:ph type="body" idx="1"/>
          </p:nvPr>
        </p:nvSpPr>
        <p:spPr>
          <a:xfrm>
            <a:off x="4756298" y="861979"/>
            <a:ext cx="4259580" cy="4058669"/>
          </a:xfrm>
        </p:spPr>
        <p:txBody>
          <a:bodyPr/>
          <a:lstStyle/>
          <a:p>
            <a:pPr marL="133350" indent="0">
              <a:buNone/>
            </a:pPr>
            <a:endParaRPr lang="en-US" sz="900" dirty="0"/>
          </a:p>
          <a:p>
            <a:r>
              <a:rPr lang="en-US" sz="900" dirty="0"/>
              <a:t>The most common ZIP code is 94. This ZIP code represents the largest proportion of the data, with 29.4% of the total count.</a:t>
            </a:r>
          </a:p>
          <a:p>
            <a:endParaRPr lang="en-US" sz="900" dirty="0"/>
          </a:p>
          <a:p>
            <a:r>
              <a:rPr lang="en-US" sz="900" b="1" dirty="0"/>
              <a:t>The least common ZIP code is 96</a:t>
            </a:r>
            <a:r>
              <a:rPr lang="en-US" sz="900" dirty="0"/>
              <a:t>. This ZIP code has the lowest count, accounting for only 0.8% of the data.</a:t>
            </a:r>
          </a:p>
          <a:p>
            <a:endParaRPr lang="en-US" sz="900" dirty="0"/>
          </a:p>
          <a:p>
            <a:r>
              <a:rPr lang="en-US" sz="900" b="1" dirty="0"/>
              <a:t>The distribution is not uniform</a:t>
            </a:r>
            <a:r>
              <a:rPr lang="en-US" sz="900" dirty="0"/>
              <a:t>. The percentages of the different ZIP codes vary widely, ranging from under 1% to nearly 30%.</a:t>
            </a:r>
          </a:p>
          <a:p>
            <a:endParaRPr lang="en-US" sz="900" dirty="0"/>
          </a:p>
          <a:p>
            <a:r>
              <a:rPr lang="en-US" sz="900" b="1" dirty="0"/>
              <a:t>ZIP code 92 is the second most common</a:t>
            </a:r>
            <a:r>
              <a:rPr lang="en-US" sz="900" dirty="0"/>
              <a:t>. With 19.8%, this ZIP code has the second-highest count in the dataset.</a:t>
            </a:r>
          </a:p>
          <a:p>
            <a:endParaRPr lang="en-US" sz="900" dirty="0"/>
          </a:p>
          <a:p>
            <a:r>
              <a:rPr lang="en-US" sz="900" b="1" dirty="0"/>
              <a:t>The three most common ZIP codes (94, 92, and 95) collectively represent a majority of the data</a:t>
            </a:r>
            <a:r>
              <a:rPr lang="en-US" sz="900" dirty="0"/>
              <a:t>. Their combined percentage is 65.5% (29.4% + 19.8% + 16.3%), showing a concentration of individuals in these three areas.</a:t>
            </a:r>
          </a:p>
        </p:txBody>
      </p:sp>
      <p:pic>
        <p:nvPicPr>
          <p:cNvPr id="14338" name="Picture 2">
            <a:extLst>
              <a:ext uri="{FF2B5EF4-FFF2-40B4-BE49-F238E27FC236}">
                <a16:creationId xmlns:a16="http://schemas.microsoft.com/office/drawing/2014/main" id="{11431F40-D864-C99C-BFB3-3D52DCD4B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2" y="936219"/>
            <a:ext cx="4567202" cy="2990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325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9"/>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Contents / Agenda</a:t>
            </a:r>
            <a:endParaRPr sz="2400">
              <a:solidFill>
                <a:srgbClr val="0E39A9"/>
              </a:solidFill>
            </a:endParaRPr>
          </a:p>
        </p:txBody>
      </p:sp>
      <p:sp>
        <p:nvSpPr>
          <p:cNvPr id="219" name="Google Shape;219;p49"/>
          <p:cNvSpPr txBox="1"/>
          <p:nvPr/>
        </p:nvSpPr>
        <p:spPr>
          <a:xfrm>
            <a:off x="325250" y="808475"/>
            <a:ext cx="8397900" cy="3064398"/>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Executive Summary</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Business Problem Overview and Solution Approach</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EDA Results </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Data Preprocessing </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Model Performance Summary </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Appendix</a:t>
            </a: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Post-Pruned Decesion Tree Rules</a:t>
            </a:r>
            <a:endParaRPr sz="1600" dirty="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958E3-02C4-CF3E-599E-15364C444B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8AAD10-17BB-5582-45B0-2813F5CB0475}"/>
              </a:ext>
            </a:extLst>
          </p:cNvPr>
          <p:cNvSpPr>
            <a:spLocks noGrp="1"/>
          </p:cNvSpPr>
          <p:nvPr>
            <p:ph type="title"/>
          </p:nvPr>
        </p:nvSpPr>
        <p:spPr>
          <a:xfrm>
            <a:off x="202549" y="289279"/>
            <a:ext cx="6786586" cy="572700"/>
          </a:xfrm>
        </p:spPr>
        <p:txBody>
          <a:bodyPr/>
          <a:lstStyle/>
          <a:p>
            <a:r>
              <a:rPr lang="en-US" dirty="0"/>
              <a:t>Bivariate Analysis –Heatmap   Key Observations</a:t>
            </a:r>
          </a:p>
        </p:txBody>
      </p:sp>
      <p:sp>
        <p:nvSpPr>
          <p:cNvPr id="3" name="Text Placeholder 2">
            <a:extLst>
              <a:ext uri="{FF2B5EF4-FFF2-40B4-BE49-F238E27FC236}">
                <a16:creationId xmlns:a16="http://schemas.microsoft.com/office/drawing/2014/main" id="{8B3D2E4F-9E5B-854B-2C98-78CF7177C876}"/>
              </a:ext>
            </a:extLst>
          </p:cNvPr>
          <p:cNvSpPr>
            <a:spLocks noGrp="1"/>
          </p:cNvSpPr>
          <p:nvPr>
            <p:ph type="body" idx="1"/>
          </p:nvPr>
        </p:nvSpPr>
        <p:spPr>
          <a:xfrm>
            <a:off x="4756298" y="861979"/>
            <a:ext cx="4259580" cy="4058669"/>
          </a:xfrm>
        </p:spPr>
        <p:txBody>
          <a:bodyPr/>
          <a:lstStyle/>
          <a:p>
            <a:pPr marL="133350" indent="0">
              <a:buNone/>
            </a:pPr>
            <a:r>
              <a:rPr lang="en-US" sz="900" b="1" dirty="0"/>
              <a:t>Strong Positive Correlation between Age and Experience: </a:t>
            </a:r>
            <a:r>
              <a:rPr lang="en-US" sz="900" dirty="0"/>
              <a:t>The correlation coefficient between Age and Experience is 0.99, which is very close to 1. This indicates an extremely strong positive relationship, meaning as one's age increases, their years of experience also increase. This is an expected and intuitive relationship.</a:t>
            </a:r>
          </a:p>
          <a:p>
            <a:pPr marL="133350" indent="0">
              <a:buNone/>
            </a:pPr>
            <a:r>
              <a:rPr lang="en-US" sz="900" b="1" dirty="0"/>
              <a:t>Experience is dropped </a:t>
            </a:r>
            <a:r>
              <a:rPr lang="en-US" sz="900" dirty="0"/>
              <a:t>as it is perfectly correlated with Age</a:t>
            </a:r>
          </a:p>
          <a:p>
            <a:pPr marL="133350" indent="0">
              <a:buNone/>
            </a:pPr>
            <a:endParaRPr lang="en-US" sz="900" dirty="0"/>
          </a:p>
          <a:p>
            <a:pPr marL="133350" indent="0">
              <a:buNone/>
            </a:pPr>
            <a:r>
              <a:rPr lang="en-US" sz="900" b="1" dirty="0"/>
              <a:t>Moderate Positive Correlation between Income and </a:t>
            </a:r>
            <a:r>
              <a:rPr lang="en-US" sz="900" b="1" dirty="0" err="1"/>
              <a:t>CCAvg</a:t>
            </a:r>
            <a:r>
              <a:rPr lang="en-US" sz="900" dirty="0"/>
              <a:t>: There is a moderate positive correlation of 0.65 between Income and </a:t>
            </a:r>
            <a:r>
              <a:rPr lang="en-US" sz="900" dirty="0" err="1"/>
              <a:t>CCAvg</a:t>
            </a:r>
            <a:r>
              <a:rPr lang="en-US" sz="900" dirty="0"/>
              <a:t> (Credit Card Average Spending). This suggests that as a person's income increases, their average credit card spending tends to also increase. This is a logical relationship, as higher earners often have greater spending capacity.</a:t>
            </a:r>
          </a:p>
          <a:p>
            <a:pPr marL="133350" indent="0">
              <a:buNone/>
            </a:pPr>
            <a:endParaRPr lang="en-US" sz="900" dirty="0"/>
          </a:p>
          <a:p>
            <a:pPr marL="133350" indent="0">
              <a:buNone/>
            </a:pPr>
            <a:r>
              <a:rPr lang="en-US" sz="900" b="1" dirty="0"/>
              <a:t>Weak to No Correlation for Most Variables</a:t>
            </a:r>
            <a:r>
              <a:rPr lang="en-US" sz="900" dirty="0"/>
              <a:t>: The majority of the other variable pairs, such as Age with Income (-0.06) or Family with Mortgage (-0.02), show very low correlation coefficients, with values close to 0. This means there is little to no linear relationship between these variables.</a:t>
            </a:r>
          </a:p>
          <a:p>
            <a:pPr marL="133350" indent="0">
              <a:buNone/>
            </a:pPr>
            <a:endParaRPr lang="en-US" sz="900" dirty="0"/>
          </a:p>
          <a:p>
            <a:pPr marL="133350" indent="0">
              <a:buNone/>
            </a:pPr>
            <a:r>
              <a:rPr lang="en-US" sz="900" b="1" dirty="0"/>
              <a:t>No Strong Negative Correlations:</a:t>
            </a:r>
            <a:r>
              <a:rPr lang="en-US" sz="900" dirty="0"/>
              <a:t> There are no strong negative correlations present in the dataset. The only notable negative correlations are weak, such as between Income and Family at -0.16, suggesting that as family size increases, income slightly decreases, though the relationship is not strong.</a:t>
            </a:r>
          </a:p>
        </p:txBody>
      </p:sp>
      <p:pic>
        <p:nvPicPr>
          <p:cNvPr id="15362" name="Picture 2">
            <a:extLst>
              <a:ext uri="{FF2B5EF4-FFF2-40B4-BE49-F238E27FC236}">
                <a16:creationId xmlns:a16="http://schemas.microsoft.com/office/drawing/2014/main" id="{85FF2FBC-FEE2-0882-7305-568F8CE2A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22" y="943124"/>
            <a:ext cx="4723209" cy="250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571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3F2D7-0E6E-DF96-A540-02D9800634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6677FA-C0B7-8AEB-DF98-FE20410F38C4}"/>
              </a:ext>
            </a:extLst>
          </p:cNvPr>
          <p:cNvSpPr>
            <a:spLocks noGrp="1"/>
          </p:cNvSpPr>
          <p:nvPr>
            <p:ph type="title"/>
          </p:nvPr>
        </p:nvSpPr>
        <p:spPr>
          <a:xfrm>
            <a:off x="202549" y="289279"/>
            <a:ext cx="8402735" cy="572700"/>
          </a:xfrm>
        </p:spPr>
        <p:txBody>
          <a:bodyPr/>
          <a:lstStyle/>
          <a:p>
            <a:r>
              <a:rPr lang="en-US" dirty="0"/>
              <a:t>Bivariate Analysis –</a:t>
            </a:r>
            <a:r>
              <a:rPr lang="en-US" sz="1400" dirty="0"/>
              <a:t>Customer's interest in purchasing a loan varies with their education</a:t>
            </a:r>
            <a:br>
              <a:rPr lang="en-US" sz="1400" dirty="0"/>
            </a:br>
            <a:endParaRPr lang="en-US" sz="1400" dirty="0"/>
          </a:p>
        </p:txBody>
      </p:sp>
      <p:sp>
        <p:nvSpPr>
          <p:cNvPr id="3" name="Text Placeholder 2">
            <a:extLst>
              <a:ext uri="{FF2B5EF4-FFF2-40B4-BE49-F238E27FC236}">
                <a16:creationId xmlns:a16="http://schemas.microsoft.com/office/drawing/2014/main" id="{F312EB54-CD61-8314-20DD-E73E45516694}"/>
              </a:ext>
            </a:extLst>
          </p:cNvPr>
          <p:cNvSpPr>
            <a:spLocks noGrp="1"/>
          </p:cNvSpPr>
          <p:nvPr>
            <p:ph type="body" idx="1"/>
          </p:nvPr>
        </p:nvSpPr>
        <p:spPr>
          <a:xfrm>
            <a:off x="4756298" y="861979"/>
            <a:ext cx="4259580" cy="4058669"/>
          </a:xfrm>
        </p:spPr>
        <p:txBody>
          <a:bodyPr/>
          <a:lstStyle/>
          <a:p>
            <a:pPr marL="133350" indent="0">
              <a:buNone/>
            </a:pPr>
            <a:r>
              <a:rPr lang="en-US" sz="1050" b="1" dirty="0"/>
              <a:t>Undergraduate (1): </a:t>
            </a:r>
            <a:r>
              <a:rPr lang="en-US" sz="1050" dirty="0"/>
              <a:t>Customers with an undergraduate degree show the highest proportion of loan purchases. The orange bar for this group is the largest of the three, indicating a greater interest in loans compared to the other groups.</a:t>
            </a:r>
          </a:p>
          <a:p>
            <a:pPr marL="133350" indent="0">
              <a:buNone/>
            </a:pPr>
            <a:endParaRPr lang="en-US" sz="1050" dirty="0"/>
          </a:p>
          <a:p>
            <a:pPr marL="133350" indent="0">
              <a:buNone/>
            </a:pPr>
            <a:r>
              <a:rPr lang="en-US" sz="1050" b="1" dirty="0"/>
              <a:t>Graduate (2): </a:t>
            </a:r>
            <a:r>
              <a:rPr lang="en-US" sz="1050" dirty="0"/>
              <a:t>The proportion of customers who bought a loan is lower for graduates compared to undergraduates. The orange segment is smaller, suggesting a reduced interest in purchasing a loan.</a:t>
            </a:r>
          </a:p>
          <a:p>
            <a:pPr marL="133350" indent="0">
              <a:buNone/>
            </a:pPr>
            <a:endParaRPr lang="en-US" sz="1050" dirty="0"/>
          </a:p>
          <a:p>
            <a:pPr marL="133350" indent="0">
              <a:buNone/>
            </a:pPr>
            <a:r>
              <a:rPr lang="en-US" sz="1050" b="1" dirty="0"/>
              <a:t>Advanced/Professional (3): </a:t>
            </a:r>
            <a:r>
              <a:rPr lang="en-US" sz="1050" dirty="0"/>
              <a:t>Customers with an advanced or professional degree have the lowest proportion of loan purchases among the three groups. The orange segment is smallest here, indicating that this group is the least likely to purchase a loan.</a:t>
            </a:r>
          </a:p>
          <a:p>
            <a:pPr marL="133350" indent="0">
              <a:buNone/>
            </a:pPr>
            <a:endParaRPr lang="en-US" sz="1050" b="1" dirty="0"/>
          </a:p>
          <a:p>
            <a:pPr marL="133350" indent="0">
              <a:buNone/>
            </a:pPr>
            <a:r>
              <a:rPr lang="en-US" sz="1050" b="1" dirty="0"/>
              <a:t>This trend suggests a negative correlation between education level and the likelihood of purchasing a loan, with the highest educated group showing the least interest.</a:t>
            </a:r>
          </a:p>
        </p:txBody>
      </p:sp>
      <p:pic>
        <p:nvPicPr>
          <p:cNvPr id="16386" name="Picture 2">
            <a:extLst>
              <a:ext uri="{FF2B5EF4-FFF2-40B4-BE49-F238E27FC236}">
                <a16:creationId xmlns:a16="http://schemas.microsoft.com/office/drawing/2014/main" id="{8A5CE422-5CAF-0A62-64AF-66B5EAB21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0" y="781527"/>
            <a:ext cx="4613712" cy="3799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93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5877B-2EF7-BF11-9E5D-8CA888D0D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C3AA13-4CFD-EC20-358D-248B76A9940E}"/>
              </a:ext>
            </a:extLst>
          </p:cNvPr>
          <p:cNvSpPr>
            <a:spLocks noGrp="1"/>
          </p:cNvSpPr>
          <p:nvPr>
            <p:ph type="title"/>
          </p:nvPr>
        </p:nvSpPr>
        <p:spPr>
          <a:xfrm>
            <a:off x="202549" y="289279"/>
            <a:ext cx="8402735" cy="572700"/>
          </a:xfrm>
        </p:spPr>
        <p:txBody>
          <a:bodyPr/>
          <a:lstStyle/>
          <a:p>
            <a:r>
              <a:rPr lang="en-US" dirty="0"/>
              <a:t>Bivariate Analysis –Personal Loan Vs Family </a:t>
            </a:r>
            <a:br>
              <a:rPr lang="en-US" sz="1400" dirty="0"/>
            </a:br>
            <a:endParaRPr lang="en-US" sz="1400" dirty="0"/>
          </a:p>
        </p:txBody>
      </p:sp>
      <p:sp>
        <p:nvSpPr>
          <p:cNvPr id="3" name="Text Placeholder 2">
            <a:extLst>
              <a:ext uri="{FF2B5EF4-FFF2-40B4-BE49-F238E27FC236}">
                <a16:creationId xmlns:a16="http://schemas.microsoft.com/office/drawing/2014/main" id="{ADF2604B-1151-9A80-2FC6-A23A8C964FF2}"/>
              </a:ext>
            </a:extLst>
          </p:cNvPr>
          <p:cNvSpPr>
            <a:spLocks noGrp="1"/>
          </p:cNvSpPr>
          <p:nvPr>
            <p:ph type="body" idx="1"/>
          </p:nvPr>
        </p:nvSpPr>
        <p:spPr>
          <a:xfrm>
            <a:off x="4756298" y="861979"/>
            <a:ext cx="4259580" cy="4058669"/>
          </a:xfrm>
        </p:spPr>
        <p:txBody>
          <a:bodyPr/>
          <a:lstStyle/>
          <a:p>
            <a:pPr marL="133350" indent="0">
              <a:buNone/>
            </a:pPr>
            <a:r>
              <a:rPr lang="en-US" sz="900" b="1" dirty="0"/>
              <a:t>Families of size 1 have the lowest proportion of "1"s.</a:t>
            </a:r>
            <a:r>
              <a:rPr lang="en-US" sz="900" dirty="0"/>
              <a:t> The bar for family size 1 has the smallest orange section at the top, indicating the lowest relative share of the "1" category.</a:t>
            </a:r>
          </a:p>
          <a:p>
            <a:pPr marL="133350" indent="0">
              <a:buNone/>
            </a:pPr>
            <a:endParaRPr lang="en-US" sz="900" dirty="0"/>
          </a:p>
          <a:p>
            <a:pPr marL="133350" indent="0">
              <a:buNone/>
            </a:pPr>
            <a:r>
              <a:rPr lang="en-US" sz="900" b="1" dirty="0"/>
              <a:t>Families of size 3 and 4 have the highest proportion of "1"s</a:t>
            </a:r>
            <a:r>
              <a:rPr lang="en-US" sz="900" dirty="0"/>
              <a:t>. The bars for family sizes 3 and 4 have the largest orange sections, showing the highest relative share of the "1" category.</a:t>
            </a:r>
          </a:p>
          <a:p>
            <a:pPr marL="133350" indent="0">
              <a:buNone/>
            </a:pPr>
            <a:endParaRPr lang="en-US" sz="900" dirty="0"/>
          </a:p>
          <a:p>
            <a:pPr marL="133350" indent="0">
              <a:buNone/>
            </a:pPr>
            <a:r>
              <a:rPr lang="en-US" sz="900" b="1" dirty="0"/>
              <a:t>The proportion of "1"s varies across family sizes</a:t>
            </a:r>
            <a:r>
              <a:rPr lang="en-US" sz="900" dirty="0"/>
              <a:t>. The percentage of "1"s is not consistent for each family size, with a notable difference between the largest and smallest family sizes.</a:t>
            </a:r>
          </a:p>
          <a:p>
            <a:pPr marL="133350" indent="0">
              <a:buNone/>
            </a:pPr>
            <a:endParaRPr lang="en-US" sz="900" dirty="0"/>
          </a:p>
          <a:p>
            <a:pPr marL="133350" indent="0">
              <a:buNone/>
            </a:pPr>
            <a:r>
              <a:rPr lang="en-US" sz="900" b="1" dirty="0"/>
              <a:t>The majority of individuals in all family sizes are "0"s</a:t>
            </a:r>
            <a:r>
              <a:rPr lang="en-US" sz="900" dirty="0"/>
              <a:t>. The blue portion of all the bars is much larger than the orange portion, indicating that the "0" category is dominant across all family sizes.</a:t>
            </a:r>
          </a:p>
        </p:txBody>
      </p:sp>
      <p:pic>
        <p:nvPicPr>
          <p:cNvPr id="17410" name="Picture 2">
            <a:extLst>
              <a:ext uri="{FF2B5EF4-FFF2-40B4-BE49-F238E27FC236}">
                <a16:creationId xmlns:a16="http://schemas.microsoft.com/office/drawing/2014/main" id="{249E0A8A-59F6-15D9-C65A-ADCCF8293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49" y="1071564"/>
            <a:ext cx="4366387" cy="2373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855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D1165-4672-6C47-23AF-FA8A9A629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EDFF55-D491-5598-1C52-A0FE7350AF7A}"/>
              </a:ext>
            </a:extLst>
          </p:cNvPr>
          <p:cNvSpPr>
            <a:spLocks noGrp="1"/>
          </p:cNvSpPr>
          <p:nvPr>
            <p:ph type="title"/>
          </p:nvPr>
        </p:nvSpPr>
        <p:spPr>
          <a:xfrm>
            <a:off x="202549" y="289279"/>
            <a:ext cx="8402735" cy="572700"/>
          </a:xfrm>
        </p:spPr>
        <p:txBody>
          <a:bodyPr/>
          <a:lstStyle/>
          <a:p>
            <a:r>
              <a:rPr lang="en-US" dirty="0"/>
              <a:t>Bivariate Analysis –Personal Loan Vs Security Amount </a:t>
            </a:r>
            <a:br>
              <a:rPr lang="en-US" sz="1400" dirty="0"/>
            </a:br>
            <a:endParaRPr lang="en-US" sz="1400" dirty="0"/>
          </a:p>
        </p:txBody>
      </p:sp>
      <p:sp>
        <p:nvSpPr>
          <p:cNvPr id="3" name="Text Placeholder 2">
            <a:extLst>
              <a:ext uri="{FF2B5EF4-FFF2-40B4-BE49-F238E27FC236}">
                <a16:creationId xmlns:a16="http://schemas.microsoft.com/office/drawing/2014/main" id="{3C4ABD07-6365-C0BF-398F-E620BCA4D996}"/>
              </a:ext>
            </a:extLst>
          </p:cNvPr>
          <p:cNvSpPr>
            <a:spLocks noGrp="1"/>
          </p:cNvSpPr>
          <p:nvPr>
            <p:ph type="body" idx="1"/>
          </p:nvPr>
        </p:nvSpPr>
        <p:spPr>
          <a:xfrm>
            <a:off x="4756298" y="861979"/>
            <a:ext cx="4259580" cy="4058669"/>
          </a:xfrm>
        </p:spPr>
        <p:txBody>
          <a:bodyPr/>
          <a:lstStyle/>
          <a:p>
            <a:pPr marL="133350" indent="0">
              <a:buNone/>
            </a:pPr>
            <a:r>
              <a:rPr lang="en-US" sz="900" b="1" dirty="0"/>
              <a:t>The vast majority of individuals, regardless of whether they have a securities account, fall into the "0" category</a:t>
            </a:r>
            <a:r>
              <a:rPr lang="en-US" sz="900" dirty="0"/>
              <a:t>. The blue part of both bars is significantly larger, showing that the outcome represented by "0" is far more common.</a:t>
            </a:r>
          </a:p>
          <a:p>
            <a:pPr marL="133350" indent="0">
              <a:buNone/>
            </a:pPr>
            <a:endParaRPr lang="en-US" sz="900" dirty="0"/>
          </a:p>
          <a:p>
            <a:pPr marL="133350" indent="0">
              <a:buNone/>
            </a:pPr>
            <a:r>
              <a:rPr lang="en-US" sz="900" b="1" dirty="0"/>
              <a:t>Individuals with a securities account ("1") have a slightly higher proportion of the "1" outcome. </a:t>
            </a:r>
            <a:r>
              <a:rPr lang="en-US" sz="900" dirty="0"/>
              <a:t>The orange segment for the "</a:t>
            </a:r>
            <a:r>
              <a:rPr lang="en-US" sz="900" dirty="0" err="1"/>
              <a:t>Securities_Account</a:t>
            </a:r>
            <a:r>
              <a:rPr lang="en-US" sz="900" dirty="0"/>
              <a:t>" category of "1" is slightly taller than the orange segment for the "0" category. This suggests a weak positive relationship between having a securities account and the "1" outcome.</a:t>
            </a:r>
          </a:p>
          <a:p>
            <a:pPr marL="133350" indent="0">
              <a:buNone/>
            </a:pPr>
            <a:endParaRPr lang="en-US" sz="900" dirty="0"/>
          </a:p>
          <a:p>
            <a:pPr marL="133350" indent="0">
              <a:buNone/>
            </a:pPr>
            <a:r>
              <a:rPr lang="en-US" sz="900" b="1" dirty="0"/>
              <a:t>The difference in the proportion of the "1" outcome between the two groups is very small</a:t>
            </a:r>
            <a:r>
              <a:rPr lang="en-US" sz="900" dirty="0"/>
              <a:t>. The heights of the orange sections are very similar, indicating that having a securities account has a minimal impact on the likelihood of the "1" outcome.</a:t>
            </a:r>
          </a:p>
          <a:p>
            <a:pPr marL="133350" indent="0">
              <a:buNone/>
            </a:pPr>
            <a:endParaRPr lang="en-US" sz="900" dirty="0"/>
          </a:p>
          <a:p>
            <a:pPr marL="133350" indent="0">
              <a:buNone/>
            </a:pPr>
            <a:r>
              <a:rPr lang="en-US" sz="900" b="1" dirty="0"/>
              <a:t>The outcome represented by "1" is a rare event for both groups. </a:t>
            </a:r>
            <a:r>
              <a:rPr lang="en-US" sz="900" dirty="0"/>
              <a:t>The orange segment for both "</a:t>
            </a:r>
            <a:r>
              <a:rPr lang="en-US" sz="900" dirty="0" err="1"/>
              <a:t>Securities_Account</a:t>
            </a:r>
            <a:r>
              <a:rPr lang="en-US" sz="900" dirty="0"/>
              <a:t>" categories is very small, representing less than 15% of the total in both cases.</a:t>
            </a:r>
          </a:p>
        </p:txBody>
      </p:sp>
      <p:pic>
        <p:nvPicPr>
          <p:cNvPr id="18434" name="Picture 2">
            <a:extLst>
              <a:ext uri="{FF2B5EF4-FFF2-40B4-BE49-F238E27FC236}">
                <a16:creationId xmlns:a16="http://schemas.microsoft.com/office/drawing/2014/main" id="{B9D591EB-5653-1527-CCE3-10D6F1B64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22" y="965237"/>
            <a:ext cx="4592025" cy="308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422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918D7-E245-61E4-6F93-E1E4722E10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379880-34AC-7F54-E074-B0453A02D6B7}"/>
              </a:ext>
            </a:extLst>
          </p:cNvPr>
          <p:cNvSpPr>
            <a:spLocks noGrp="1"/>
          </p:cNvSpPr>
          <p:nvPr>
            <p:ph type="title"/>
          </p:nvPr>
        </p:nvSpPr>
        <p:spPr>
          <a:xfrm>
            <a:off x="202549" y="289279"/>
            <a:ext cx="8402735" cy="572700"/>
          </a:xfrm>
        </p:spPr>
        <p:txBody>
          <a:bodyPr/>
          <a:lstStyle/>
          <a:p>
            <a:r>
              <a:rPr lang="en-US" dirty="0"/>
              <a:t>Bivariate Analysis –Personal Loan Vs CD Account</a:t>
            </a:r>
            <a:endParaRPr lang="en-US" sz="1400" dirty="0"/>
          </a:p>
        </p:txBody>
      </p:sp>
      <p:sp>
        <p:nvSpPr>
          <p:cNvPr id="3" name="Text Placeholder 2">
            <a:extLst>
              <a:ext uri="{FF2B5EF4-FFF2-40B4-BE49-F238E27FC236}">
                <a16:creationId xmlns:a16="http://schemas.microsoft.com/office/drawing/2014/main" id="{4C2F6598-7E8E-AB43-7E31-51DCC3E0A033}"/>
              </a:ext>
            </a:extLst>
          </p:cNvPr>
          <p:cNvSpPr>
            <a:spLocks noGrp="1"/>
          </p:cNvSpPr>
          <p:nvPr>
            <p:ph type="body" idx="1"/>
          </p:nvPr>
        </p:nvSpPr>
        <p:spPr>
          <a:xfrm>
            <a:off x="4756298" y="861979"/>
            <a:ext cx="4259580" cy="4058669"/>
          </a:xfrm>
        </p:spPr>
        <p:txBody>
          <a:bodyPr/>
          <a:lstStyle/>
          <a:p>
            <a:pPr marL="133350" indent="0">
              <a:buNone/>
            </a:pPr>
            <a:r>
              <a:rPr lang="en-US" sz="900" b="1" dirty="0"/>
              <a:t>Having a CD account significantly increases the likelihood of the "1" outcome</a:t>
            </a:r>
            <a:r>
              <a:rPr lang="en-US" sz="900" dirty="0"/>
              <a:t>. The orange segment for individuals with a CD account (</a:t>
            </a:r>
            <a:r>
              <a:rPr lang="en-US" sz="900" dirty="0" err="1"/>
              <a:t>CD_Account</a:t>
            </a:r>
            <a:r>
              <a:rPr lang="en-US" sz="900" dirty="0"/>
              <a:t> = 1) is much larger, representing nearly half of the group.</a:t>
            </a:r>
          </a:p>
          <a:p>
            <a:pPr marL="133350" indent="0">
              <a:buNone/>
            </a:pPr>
            <a:endParaRPr lang="en-US" sz="900" dirty="0"/>
          </a:p>
          <a:p>
            <a:pPr marL="133350" indent="0">
              <a:buNone/>
            </a:pPr>
            <a:r>
              <a:rPr lang="en-US" sz="900" b="1" dirty="0"/>
              <a:t>Most individuals without a CD account fall into the "0" category.</a:t>
            </a:r>
            <a:r>
              <a:rPr lang="en-US" sz="900" dirty="0"/>
              <a:t> The blue portion of the bar for those without a CD account (</a:t>
            </a:r>
            <a:r>
              <a:rPr lang="en-US" sz="900" dirty="0" err="1"/>
              <a:t>CD_Account</a:t>
            </a:r>
            <a:r>
              <a:rPr lang="en-US" sz="900" dirty="0"/>
              <a:t> = 0) is very large, showing that the "0" outcome is highly dominant.</a:t>
            </a:r>
          </a:p>
          <a:p>
            <a:pPr marL="133350" indent="0">
              <a:buNone/>
            </a:pPr>
            <a:endParaRPr lang="en-US" sz="900" dirty="0"/>
          </a:p>
          <a:p>
            <a:pPr marL="133350" indent="0">
              <a:buNone/>
            </a:pPr>
            <a:r>
              <a:rPr lang="en-US" sz="900" b="1" dirty="0"/>
              <a:t>The proportion of the "1" outcome is much higher for those with a CD account</a:t>
            </a:r>
            <a:r>
              <a:rPr lang="en-US" sz="900" dirty="0"/>
              <a:t>. The height of the orange bar for "</a:t>
            </a:r>
            <a:r>
              <a:rPr lang="en-US" sz="900" dirty="0" err="1"/>
              <a:t>CD_Account</a:t>
            </a:r>
            <a:r>
              <a:rPr lang="en-US" sz="900" dirty="0"/>
              <a:t>" value "1" is almost half of the total bar height, while for value "0" it is very small.</a:t>
            </a:r>
          </a:p>
          <a:p>
            <a:pPr marL="133350" indent="0">
              <a:buNone/>
            </a:pPr>
            <a:endParaRPr lang="en-US" sz="900" b="1" dirty="0"/>
          </a:p>
          <a:p>
            <a:pPr marL="133350" indent="0">
              <a:buNone/>
            </a:pPr>
            <a:r>
              <a:rPr lang="en-US" sz="900" b="1" dirty="0"/>
              <a:t>The outcome represented by "0" is much more common overall</a:t>
            </a:r>
            <a:r>
              <a:rPr lang="en-US" sz="900" dirty="0"/>
              <a:t>. Even though having a CD account changes the proportions, the majority of the population in both groups still falls into the "0" category.</a:t>
            </a:r>
          </a:p>
        </p:txBody>
      </p:sp>
      <p:pic>
        <p:nvPicPr>
          <p:cNvPr id="19459" name="Picture 3">
            <a:extLst>
              <a:ext uri="{FF2B5EF4-FFF2-40B4-BE49-F238E27FC236}">
                <a16:creationId xmlns:a16="http://schemas.microsoft.com/office/drawing/2014/main" id="{ED438BCF-E0DD-9781-2A59-D5E08B56D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59" y="1007768"/>
            <a:ext cx="4254087" cy="2855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705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EB605-BFC0-3718-6C3B-4F0EE11DC2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F7CE4A-6752-FFF7-5DAA-6A62D7C6EDA1}"/>
              </a:ext>
            </a:extLst>
          </p:cNvPr>
          <p:cNvSpPr>
            <a:spLocks noGrp="1"/>
          </p:cNvSpPr>
          <p:nvPr>
            <p:ph type="title"/>
          </p:nvPr>
        </p:nvSpPr>
        <p:spPr>
          <a:xfrm>
            <a:off x="202549" y="289279"/>
            <a:ext cx="8402735" cy="572700"/>
          </a:xfrm>
        </p:spPr>
        <p:txBody>
          <a:bodyPr/>
          <a:lstStyle/>
          <a:p>
            <a:r>
              <a:rPr lang="en-US" dirty="0"/>
              <a:t>Bivariate Analysis –Personal Loan Vs Credit Card</a:t>
            </a:r>
            <a:endParaRPr lang="en-US" sz="1400" dirty="0"/>
          </a:p>
        </p:txBody>
      </p:sp>
      <p:sp>
        <p:nvSpPr>
          <p:cNvPr id="3" name="Text Placeholder 2">
            <a:extLst>
              <a:ext uri="{FF2B5EF4-FFF2-40B4-BE49-F238E27FC236}">
                <a16:creationId xmlns:a16="http://schemas.microsoft.com/office/drawing/2014/main" id="{DD4513CF-D424-CD3C-80FC-C81057FB33EC}"/>
              </a:ext>
            </a:extLst>
          </p:cNvPr>
          <p:cNvSpPr>
            <a:spLocks noGrp="1"/>
          </p:cNvSpPr>
          <p:nvPr>
            <p:ph type="body" idx="1"/>
          </p:nvPr>
        </p:nvSpPr>
        <p:spPr>
          <a:xfrm>
            <a:off x="4756298" y="861979"/>
            <a:ext cx="4259580" cy="4058669"/>
          </a:xfrm>
        </p:spPr>
        <p:txBody>
          <a:bodyPr/>
          <a:lstStyle/>
          <a:p>
            <a:pPr marL="133350" indent="0">
              <a:buNone/>
            </a:pPr>
            <a:r>
              <a:rPr lang="en-US" sz="900" dirty="0"/>
              <a:t>The vast majority of individuals, regardless of credit card ownership, fall into the "0" category. The blue section of both bars is significantly larger, indicating that the outcome represented by "0" is far more common for both groups.</a:t>
            </a:r>
          </a:p>
          <a:p>
            <a:pPr marL="133350" indent="0">
              <a:buNone/>
            </a:pPr>
            <a:endParaRPr lang="en-US" sz="900" dirty="0"/>
          </a:p>
          <a:p>
            <a:pPr marL="133350" indent="0">
              <a:buNone/>
            </a:pPr>
            <a:r>
              <a:rPr lang="en-US" sz="900" dirty="0"/>
              <a:t>Having a credit card does not seem to affect the outcome. The proportion of the "1" outcome (the orange section) is nearly identical for both people who have a credit card (</a:t>
            </a:r>
            <a:r>
              <a:rPr lang="en-US" sz="900" dirty="0" err="1"/>
              <a:t>CreditCard</a:t>
            </a:r>
            <a:r>
              <a:rPr lang="en-US" sz="900" dirty="0"/>
              <a:t>=1) and those who do not (</a:t>
            </a:r>
            <a:r>
              <a:rPr lang="en-US" sz="900" dirty="0" err="1"/>
              <a:t>CreditCard</a:t>
            </a:r>
            <a:r>
              <a:rPr lang="en-US" sz="900" dirty="0"/>
              <a:t>=0).</a:t>
            </a:r>
          </a:p>
          <a:p>
            <a:pPr marL="133350" indent="0">
              <a:buNone/>
            </a:pPr>
            <a:endParaRPr lang="en-US" sz="900" dirty="0"/>
          </a:p>
          <a:p>
            <a:pPr marL="133350" indent="0">
              <a:buNone/>
            </a:pPr>
            <a:r>
              <a:rPr lang="en-US" sz="900" dirty="0"/>
              <a:t>The outcome represented by "1" is a rare event for both groups. The orange segment for both categories is very small, representing less than 15% of the total in both cases.</a:t>
            </a:r>
          </a:p>
          <a:p>
            <a:pPr marL="133350" indent="0">
              <a:buNone/>
            </a:pPr>
            <a:endParaRPr lang="en-US" sz="900" dirty="0"/>
          </a:p>
          <a:p>
            <a:pPr marL="133350" indent="0">
              <a:buNone/>
            </a:pPr>
            <a:r>
              <a:rPr lang="en-US" sz="900" dirty="0"/>
              <a:t>The plot suggests no correlation between credit card ownership and the represented outcome. The lack of a notable difference in the proportion of "1"s indicates that having a credit card is not a strong predictor of the outcome.</a:t>
            </a:r>
          </a:p>
        </p:txBody>
      </p:sp>
      <p:pic>
        <p:nvPicPr>
          <p:cNvPr id="20482" name="Picture 2">
            <a:extLst>
              <a:ext uri="{FF2B5EF4-FFF2-40B4-BE49-F238E27FC236}">
                <a16:creationId xmlns:a16="http://schemas.microsoft.com/office/drawing/2014/main" id="{D3792312-DA00-024B-A0C1-2C12916AC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49" y="923926"/>
            <a:ext cx="4442363" cy="298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924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49916-868A-C249-5B58-427D26393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09974A-ECEE-9161-EB6E-140719B42BE4}"/>
              </a:ext>
            </a:extLst>
          </p:cNvPr>
          <p:cNvSpPr>
            <a:spLocks noGrp="1"/>
          </p:cNvSpPr>
          <p:nvPr>
            <p:ph type="title"/>
          </p:nvPr>
        </p:nvSpPr>
        <p:spPr>
          <a:xfrm>
            <a:off x="202549" y="289279"/>
            <a:ext cx="8402735" cy="572700"/>
          </a:xfrm>
        </p:spPr>
        <p:txBody>
          <a:bodyPr/>
          <a:lstStyle/>
          <a:p>
            <a:r>
              <a:rPr lang="en-US" dirty="0"/>
              <a:t>Bivariate Analysis –Personal Loan Vs Zip Code</a:t>
            </a:r>
            <a:endParaRPr lang="en-US" sz="1400" dirty="0"/>
          </a:p>
        </p:txBody>
      </p:sp>
      <p:sp>
        <p:nvSpPr>
          <p:cNvPr id="3" name="Text Placeholder 2">
            <a:extLst>
              <a:ext uri="{FF2B5EF4-FFF2-40B4-BE49-F238E27FC236}">
                <a16:creationId xmlns:a16="http://schemas.microsoft.com/office/drawing/2014/main" id="{C51E6E5D-D10B-42E9-69AE-A695DAA7E178}"/>
              </a:ext>
            </a:extLst>
          </p:cNvPr>
          <p:cNvSpPr>
            <a:spLocks noGrp="1"/>
          </p:cNvSpPr>
          <p:nvPr>
            <p:ph type="body" idx="1"/>
          </p:nvPr>
        </p:nvSpPr>
        <p:spPr>
          <a:xfrm>
            <a:off x="4756298" y="861979"/>
            <a:ext cx="4259580" cy="4058669"/>
          </a:xfrm>
        </p:spPr>
        <p:txBody>
          <a:bodyPr/>
          <a:lstStyle/>
          <a:p>
            <a:pPr marL="133350" indent="0">
              <a:buNone/>
            </a:pPr>
            <a:r>
              <a:rPr lang="en-US" sz="900" dirty="0"/>
              <a:t>The vast majority of individuals in all ZIP codes fall into the "0" category. The blue section of every bar is significantly larger, showing that the outcome represented by "0" is far more common across all ZIP codes.</a:t>
            </a:r>
          </a:p>
          <a:p>
            <a:pPr marL="133350" indent="0">
              <a:buNone/>
            </a:pPr>
            <a:endParaRPr lang="en-US" sz="900" dirty="0"/>
          </a:p>
          <a:p>
            <a:pPr marL="133350" indent="0">
              <a:buNone/>
            </a:pPr>
            <a:r>
              <a:rPr lang="en-US" sz="900" dirty="0"/>
              <a:t>The proportion of the "1" outcome is highest for ZIP code 96. The orange segment for this ZIP code is the largest, indicating that individuals in ZIP code 96 are most likely to be in the "1" category.</a:t>
            </a:r>
          </a:p>
          <a:p>
            <a:pPr marL="133350" indent="0">
              <a:buNone/>
            </a:pPr>
            <a:endParaRPr lang="en-US" sz="900" dirty="0"/>
          </a:p>
          <a:p>
            <a:pPr marL="133350" indent="0">
              <a:buNone/>
            </a:pPr>
            <a:r>
              <a:rPr lang="en-US" sz="900" dirty="0"/>
              <a:t>The proportion of the "1" outcome is lowest for ZIP code 93. The orange segment for this ZIP code is the smallest, showing the lowest relative share of the "1" category.</a:t>
            </a:r>
          </a:p>
          <a:p>
            <a:pPr marL="133350" indent="0">
              <a:buNone/>
            </a:pPr>
            <a:endParaRPr lang="en-US" sz="900" dirty="0"/>
          </a:p>
          <a:p>
            <a:pPr marL="133350" indent="0">
              <a:buNone/>
            </a:pPr>
            <a:r>
              <a:rPr lang="en-US" sz="900" dirty="0"/>
              <a:t>There is a slight variation in the proportion of the "1" outcome across ZIP codes. While the overall trend is consistent, there are minor differences in the heights of the orange sections, suggesting a weak relationship between ZIP code and the outcome.</a:t>
            </a:r>
          </a:p>
          <a:p>
            <a:pPr marL="133350" indent="0">
              <a:buNone/>
            </a:pPr>
            <a:endParaRPr lang="en-US" sz="900" dirty="0"/>
          </a:p>
          <a:p>
            <a:pPr marL="133350" indent="0">
              <a:buNone/>
            </a:pPr>
            <a:r>
              <a:rPr lang="en-US" sz="900" dirty="0"/>
              <a:t>The outcome represented by "1" is a rare event for all ZIP codes. The orange segments are small across all bars, indicating that the "1" outcome is uncommon regardless of location.</a:t>
            </a:r>
          </a:p>
        </p:txBody>
      </p:sp>
      <p:pic>
        <p:nvPicPr>
          <p:cNvPr id="21506" name="Picture 2">
            <a:extLst>
              <a:ext uri="{FF2B5EF4-FFF2-40B4-BE49-F238E27FC236}">
                <a16:creationId xmlns:a16="http://schemas.microsoft.com/office/drawing/2014/main" id="{AC905C50-4DF0-CA23-FCC8-76BE91B48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1320"/>
            <a:ext cx="4756298" cy="3039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008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60F5F-E3CC-6C87-3725-770A91B99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3EE998-A362-2699-E014-0912234FC4AC}"/>
              </a:ext>
            </a:extLst>
          </p:cNvPr>
          <p:cNvSpPr>
            <a:spLocks noGrp="1"/>
          </p:cNvSpPr>
          <p:nvPr>
            <p:ph type="title"/>
          </p:nvPr>
        </p:nvSpPr>
        <p:spPr>
          <a:xfrm>
            <a:off x="202549" y="289279"/>
            <a:ext cx="8402735" cy="572700"/>
          </a:xfrm>
        </p:spPr>
        <p:txBody>
          <a:bodyPr/>
          <a:lstStyle/>
          <a:p>
            <a:r>
              <a:rPr lang="en-US" dirty="0"/>
              <a:t>Bivariate Analysis –Personal Loan Vs Age</a:t>
            </a:r>
            <a:endParaRPr lang="en-US" sz="1400" dirty="0"/>
          </a:p>
        </p:txBody>
      </p:sp>
      <p:sp>
        <p:nvSpPr>
          <p:cNvPr id="3" name="Text Placeholder 2">
            <a:extLst>
              <a:ext uri="{FF2B5EF4-FFF2-40B4-BE49-F238E27FC236}">
                <a16:creationId xmlns:a16="http://schemas.microsoft.com/office/drawing/2014/main" id="{6D7A0EE6-BAAF-0A2A-2E86-DA0BEE47C01B}"/>
              </a:ext>
            </a:extLst>
          </p:cNvPr>
          <p:cNvSpPr>
            <a:spLocks noGrp="1"/>
          </p:cNvSpPr>
          <p:nvPr>
            <p:ph type="body" idx="1"/>
          </p:nvPr>
        </p:nvSpPr>
        <p:spPr>
          <a:xfrm>
            <a:off x="4756298" y="861979"/>
            <a:ext cx="4259580" cy="4058669"/>
          </a:xfrm>
        </p:spPr>
        <p:txBody>
          <a:bodyPr/>
          <a:lstStyle/>
          <a:p>
            <a:pPr marL="133350" indent="0">
              <a:buNone/>
            </a:pPr>
            <a:r>
              <a:rPr lang="en-US" sz="900" dirty="0"/>
              <a:t>The age distributions are quite similar for both target groups. Both the histogram for target=0 and target=1 show a roughly normal-like distribution, centered around similar age ranges (approximately 40 to 60). The shapes of the distributions are not dramatically different from each other.</a:t>
            </a:r>
          </a:p>
          <a:p>
            <a:pPr marL="133350" indent="0">
              <a:buNone/>
            </a:pPr>
            <a:endParaRPr lang="en-US" sz="900" dirty="0"/>
          </a:p>
          <a:p>
            <a:pPr marL="133350" indent="0">
              <a:buNone/>
            </a:pPr>
            <a:r>
              <a:rPr lang="en-US" sz="900" dirty="0"/>
              <a:t>The median age is almost identical for both groups. The boxplots show that the horizontal line inside the boxes, which represents the median, is at approximately the same age for both </a:t>
            </a:r>
            <a:r>
              <a:rPr lang="en-US" sz="900" dirty="0" err="1"/>
              <a:t>Personal_Loan</a:t>
            </a:r>
            <a:r>
              <a:rPr lang="en-US" sz="900" dirty="0"/>
              <a:t> 0 and 1, suggesting that the median age is not a distinguishing factor.</a:t>
            </a:r>
          </a:p>
          <a:p>
            <a:pPr marL="133350" indent="0">
              <a:buNone/>
            </a:pPr>
            <a:endParaRPr lang="en-US" sz="900" dirty="0"/>
          </a:p>
          <a:p>
            <a:pPr marL="133350" indent="0">
              <a:buNone/>
            </a:pPr>
            <a:r>
              <a:rPr lang="en-US" sz="900" dirty="0"/>
              <a:t>The interquartile ranges (IQR) are also very similar for both groups. The boxes in both boxplots are of comparable height, indicating that the middle 50% of the ages for both </a:t>
            </a:r>
            <a:r>
              <a:rPr lang="en-US" sz="900" dirty="0" err="1"/>
              <a:t>Personal_Loan</a:t>
            </a:r>
            <a:r>
              <a:rPr lang="en-US" sz="900" dirty="0"/>
              <a:t> 0 and 1 are spread over a similar range.</a:t>
            </a:r>
          </a:p>
          <a:p>
            <a:pPr marL="133350" indent="0">
              <a:buNone/>
            </a:pPr>
            <a:endParaRPr lang="en-US" sz="900" dirty="0"/>
          </a:p>
          <a:p>
            <a:pPr marL="133350" indent="0">
              <a:buNone/>
            </a:pPr>
            <a:r>
              <a:rPr lang="en-US" sz="900" dirty="0"/>
              <a:t>There is little to no difference between the two </a:t>
            </a:r>
            <a:r>
              <a:rPr lang="en-US" sz="900" dirty="0" err="1"/>
              <a:t>Personal_Loan</a:t>
            </a:r>
            <a:r>
              <a:rPr lang="en-US" sz="900" dirty="0"/>
              <a:t> groups in terms of age. All four plots consistently show that age, including its central tendency, spread, and overall distribution, is not a strong differentiating factor between people who take a personal loan and those who don't.</a:t>
            </a:r>
          </a:p>
          <a:p>
            <a:pPr marL="133350" indent="0">
              <a:buNone/>
            </a:pPr>
            <a:endParaRPr lang="en-US" sz="900" dirty="0"/>
          </a:p>
          <a:p>
            <a:pPr marL="133350" indent="0">
              <a:buNone/>
            </a:pPr>
            <a:r>
              <a:rPr lang="en-US" sz="900" dirty="0"/>
              <a:t>The distributions appear to have multiple peaks. The histograms show several peaks in the age distribution for both target groups, rather than a single, clear bell shape. This suggests that the data may contain a mix of different age cohorts.</a:t>
            </a:r>
          </a:p>
        </p:txBody>
      </p:sp>
      <p:pic>
        <p:nvPicPr>
          <p:cNvPr id="22530" name="Picture 2">
            <a:extLst>
              <a:ext uri="{FF2B5EF4-FFF2-40B4-BE49-F238E27FC236}">
                <a16:creationId xmlns:a16="http://schemas.microsoft.com/office/drawing/2014/main" id="{6468B240-FE29-366A-347F-778E6D82E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41" y="947664"/>
            <a:ext cx="4673157" cy="3887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899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35514-CAE8-563F-205E-DADDDC50D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429EBC-1D2D-7697-24FF-EAAC8351EFDC}"/>
              </a:ext>
            </a:extLst>
          </p:cNvPr>
          <p:cNvSpPr>
            <a:spLocks noGrp="1"/>
          </p:cNvSpPr>
          <p:nvPr>
            <p:ph type="title"/>
          </p:nvPr>
        </p:nvSpPr>
        <p:spPr>
          <a:xfrm>
            <a:off x="202549" y="289279"/>
            <a:ext cx="8402735" cy="572700"/>
          </a:xfrm>
        </p:spPr>
        <p:txBody>
          <a:bodyPr/>
          <a:lstStyle/>
          <a:p>
            <a:r>
              <a:rPr lang="en-US" dirty="0"/>
              <a:t>Bivariate Analysis –Personal Loan Vs Experience</a:t>
            </a:r>
            <a:endParaRPr lang="en-US" sz="1400" dirty="0"/>
          </a:p>
        </p:txBody>
      </p:sp>
      <p:sp>
        <p:nvSpPr>
          <p:cNvPr id="3" name="Text Placeholder 2">
            <a:extLst>
              <a:ext uri="{FF2B5EF4-FFF2-40B4-BE49-F238E27FC236}">
                <a16:creationId xmlns:a16="http://schemas.microsoft.com/office/drawing/2014/main" id="{641DAC60-D3DE-E0AE-3622-35BF4A4501C4}"/>
              </a:ext>
            </a:extLst>
          </p:cNvPr>
          <p:cNvSpPr>
            <a:spLocks noGrp="1"/>
          </p:cNvSpPr>
          <p:nvPr>
            <p:ph type="body" idx="1"/>
          </p:nvPr>
        </p:nvSpPr>
        <p:spPr>
          <a:xfrm>
            <a:off x="4756298" y="861979"/>
            <a:ext cx="4259580" cy="4058669"/>
          </a:xfrm>
        </p:spPr>
        <p:txBody>
          <a:bodyPr/>
          <a:lstStyle/>
          <a:p>
            <a:pPr marL="133350" indent="0">
              <a:buNone/>
            </a:pPr>
            <a:r>
              <a:rPr lang="en-US" sz="900" dirty="0"/>
              <a:t>The experience distributions are very similar for both target groups. The histograms for </a:t>
            </a:r>
            <a:r>
              <a:rPr lang="en-US" sz="900" dirty="0" err="1"/>
              <a:t>Personal_Loan</a:t>
            </a:r>
            <a:r>
              <a:rPr lang="en-US" sz="900" dirty="0"/>
              <a:t> 0 and 1 have comparable shapes, indicating that experience isn't a strong distinguishing feature between the two groups.</a:t>
            </a:r>
          </a:p>
          <a:p>
            <a:pPr marL="133350" indent="0">
              <a:buNone/>
            </a:pPr>
            <a:endParaRPr lang="en-US" sz="900" dirty="0"/>
          </a:p>
          <a:p>
            <a:pPr marL="133350" indent="0">
              <a:buNone/>
            </a:pPr>
            <a:r>
              <a:rPr lang="en-US" sz="900" dirty="0"/>
              <a:t>The median experience is almost identical for both groups. The boxplots show that the median line is at approximately the same level for both </a:t>
            </a:r>
            <a:r>
              <a:rPr lang="en-US" sz="900" dirty="0" err="1"/>
              <a:t>Personal_Loan</a:t>
            </a:r>
            <a:r>
              <a:rPr lang="en-US" sz="900" dirty="0"/>
              <a:t> 0 and 1, suggesting that the central tendency of experience is not a key differentiator.</a:t>
            </a:r>
          </a:p>
          <a:p>
            <a:pPr marL="133350" indent="0">
              <a:buNone/>
            </a:pPr>
            <a:endParaRPr lang="en-US" sz="900" dirty="0"/>
          </a:p>
          <a:p>
            <a:pPr marL="133350" indent="0">
              <a:buNone/>
            </a:pPr>
            <a:r>
              <a:rPr lang="en-US" sz="900" dirty="0"/>
              <a:t>The interquartile ranges (IQR) are also very similar for both groups. The boxes in the boxplots are of comparable size, indicating that the middle 50% of the experience data is spread over a similar range for both groups.</a:t>
            </a:r>
          </a:p>
          <a:p>
            <a:pPr marL="133350" indent="0">
              <a:buNone/>
            </a:pPr>
            <a:endParaRPr lang="en-US" sz="900" dirty="0"/>
          </a:p>
          <a:p>
            <a:pPr marL="133350" indent="0">
              <a:buNone/>
            </a:pPr>
            <a:r>
              <a:rPr lang="en-US" sz="900" dirty="0"/>
              <a:t>Overall, there is little to no difference in the distributions of experience for both </a:t>
            </a:r>
            <a:r>
              <a:rPr lang="en-US" sz="900" dirty="0" err="1"/>
              <a:t>Personal_Loan</a:t>
            </a:r>
            <a:r>
              <a:rPr lang="en-US" sz="900" dirty="0"/>
              <a:t> groups. All four plots consistently demonstrate that a person's years of experience is not a significant predictor of whether they will take a personal loan.</a:t>
            </a:r>
          </a:p>
          <a:p>
            <a:pPr marL="133350" indent="0">
              <a:buNone/>
            </a:pPr>
            <a:endParaRPr lang="en-US" sz="900" dirty="0"/>
          </a:p>
          <a:p>
            <a:pPr marL="133350" indent="0">
              <a:buNone/>
            </a:pPr>
            <a:r>
              <a:rPr lang="en-US" sz="900" dirty="0"/>
              <a:t>Both experience distributions are multi-modal. The histograms for both </a:t>
            </a:r>
            <a:r>
              <a:rPr lang="en-US" sz="900" dirty="0" err="1"/>
              <a:t>Personal_Loan</a:t>
            </a:r>
            <a:r>
              <a:rPr lang="en-US" sz="900" dirty="0"/>
              <a:t> 0 and 1 show several peaks rather than a single dominant one, suggesting a clustering of experience levels in the dataset.</a:t>
            </a:r>
          </a:p>
        </p:txBody>
      </p:sp>
      <p:pic>
        <p:nvPicPr>
          <p:cNvPr id="22530" name="Picture 2">
            <a:extLst>
              <a:ext uri="{FF2B5EF4-FFF2-40B4-BE49-F238E27FC236}">
                <a16:creationId xmlns:a16="http://schemas.microsoft.com/office/drawing/2014/main" id="{3EA89D2E-762C-4432-6711-0FADB6EC6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41" y="947664"/>
            <a:ext cx="4673157" cy="3887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38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5767B-8D0E-9B96-1415-B904E78F48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91CC55-8B6F-0421-619B-4EDFAEA29855}"/>
              </a:ext>
            </a:extLst>
          </p:cNvPr>
          <p:cNvSpPr>
            <a:spLocks noGrp="1"/>
          </p:cNvSpPr>
          <p:nvPr>
            <p:ph type="title"/>
          </p:nvPr>
        </p:nvSpPr>
        <p:spPr>
          <a:xfrm>
            <a:off x="202549" y="289279"/>
            <a:ext cx="8402735" cy="572700"/>
          </a:xfrm>
        </p:spPr>
        <p:txBody>
          <a:bodyPr/>
          <a:lstStyle/>
          <a:p>
            <a:r>
              <a:rPr lang="en-US" dirty="0"/>
              <a:t>Bivariate Analysis –Personal Loan Vs Income</a:t>
            </a:r>
            <a:endParaRPr lang="en-US" sz="1400" dirty="0"/>
          </a:p>
        </p:txBody>
      </p:sp>
      <p:sp>
        <p:nvSpPr>
          <p:cNvPr id="3" name="Text Placeholder 2">
            <a:extLst>
              <a:ext uri="{FF2B5EF4-FFF2-40B4-BE49-F238E27FC236}">
                <a16:creationId xmlns:a16="http://schemas.microsoft.com/office/drawing/2014/main" id="{4BBA5A40-77A2-7AB4-732D-530A9B2825A7}"/>
              </a:ext>
            </a:extLst>
          </p:cNvPr>
          <p:cNvSpPr>
            <a:spLocks noGrp="1"/>
          </p:cNvSpPr>
          <p:nvPr>
            <p:ph type="body" idx="1"/>
          </p:nvPr>
        </p:nvSpPr>
        <p:spPr>
          <a:xfrm>
            <a:off x="4756298" y="861979"/>
            <a:ext cx="4259580" cy="4058669"/>
          </a:xfrm>
        </p:spPr>
        <p:txBody>
          <a:bodyPr/>
          <a:lstStyle/>
          <a:p>
            <a:pPr marL="133350" indent="0">
              <a:buNone/>
            </a:pPr>
            <a:r>
              <a:rPr lang="en-US" sz="900" dirty="0"/>
              <a:t>Income is a strong predictor of taking a personal loan. Individuals who took a loan (Target = 1) have a significantly higher median and overall income distribution compared to those who didn't (Target = 0).</a:t>
            </a:r>
          </a:p>
          <a:p>
            <a:pPr marL="133350" indent="0">
              <a:buNone/>
            </a:pPr>
            <a:endParaRPr lang="en-US" sz="900" dirty="0"/>
          </a:p>
          <a:p>
            <a:pPr marL="133350" indent="0">
              <a:buNone/>
            </a:pPr>
            <a:r>
              <a:rPr lang="en-US" sz="900" dirty="0"/>
              <a:t>The median income for the Target=1 group is much higher. The boxplot shows the median income for the </a:t>
            </a:r>
            <a:r>
              <a:rPr lang="en-US" sz="900" dirty="0" err="1"/>
              <a:t>Personal_Loan</a:t>
            </a:r>
            <a:r>
              <a:rPr lang="en-US" sz="900" dirty="0"/>
              <a:t> group "1" is around 150, while the median for group "0" is only about 50.</a:t>
            </a:r>
          </a:p>
          <a:p>
            <a:pPr marL="133350" indent="0">
              <a:buNone/>
            </a:pPr>
            <a:endParaRPr lang="en-US" sz="900" dirty="0"/>
          </a:p>
          <a:p>
            <a:pPr marL="133350" indent="0">
              <a:buNone/>
            </a:pPr>
            <a:r>
              <a:rPr lang="en-US" sz="900" dirty="0"/>
              <a:t>The income distributions are very different for the two groups. The histogram for Target=0 is heavily skewed to the right with a long tail, while the histogram for Target=1 is more centered at higher income values.</a:t>
            </a:r>
          </a:p>
          <a:p>
            <a:pPr marL="133350" indent="0">
              <a:buNone/>
            </a:pPr>
            <a:endParaRPr lang="en-US" sz="900" dirty="0"/>
          </a:p>
          <a:p>
            <a:pPr marL="133350" indent="0">
              <a:buNone/>
            </a:pPr>
            <a:r>
              <a:rPr lang="en-US" sz="900" dirty="0"/>
              <a:t>There is greater variability and a presence of outliers in the Target=0 group. The boxplot for this group is much wider, and it contains numerous outliers, while the Target=1 group is more concentrated at higher values with fewer outliers.</a:t>
            </a:r>
          </a:p>
          <a:p>
            <a:pPr marL="133350" indent="0">
              <a:buNone/>
            </a:pPr>
            <a:endParaRPr lang="en-US" sz="900" dirty="0"/>
          </a:p>
          <a:p>
            <a:pPr marL="133350" indent="0">
              <a:buNone/>
            </a:pPr>
            <a:r>
              <a:rPr lang="en-US" sz="900" dirty="0"/>
              <a:t>The majority of individuals with high income belong to the Target=1 group. The histogram for Target=1 shows most of the data is above an income of 100, whereas for Target=0, the data is clustered below 100.</a:t>
            </a:r>
          </a:p>
        </p:txBody>
      </p:sp>
      <p:pic>
        <p:nvPicPr>
          <p:cNvPr id="23557" name="Picture 5">
            <a:extLst>
              <a:ext uri="{FF2B5EF4-FFF2-40B4-BE49-F238E27FC236}">
                <a16:creationId xmlns:a16="http://schemas.microsoft.com/office/drawing/2014/main" id="{06009986-574E-5F36-969D-6781E9F6E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49" y="914399"/>
            <a:ext cx="4500585" cy="374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28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0"/>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Executive Summary</a:t>
            </a:r>
            <a:endParaRPr sz="2400">
              <a:solidFill>
                <a:srgbClr val="0E39A9"/>
              </a:solidFill>
            </a:endParaRPr>
          </a:p>
        </p:txBody>
      </p:sp>
      <p:sp>
        <p:nvSpPr>
          <p:cNvPr id="225" name="Google Shape;225;p50"/>
          <p:cNvSpPr txBox="1"/>
          <p:nvPr/>
        </p:nvSpPr>
        <p:spPr>
          <a:xfrm>
            <a:off x="390993" y="612820"/>
            <a:ext cx="8397900" cy="1741985"/>
          </a:xfrm>
          <a:prstGeom prst="rect">
            <a:avLst/>
          </a:prstGeom>
          <a:noFill/>
          <a:ln>
            <a:noFill/>
          </a:ln>
        </p:spPr>
        <p:txBody>
          <a:bodyPr spcFirstLastPara="1" wrap="square" lIns="91425" tIns="91425" rIns="91425" bIns="91425" anchor="t" anchorCtr="0">
            <a:spAutoFit/>
          </a:bodyPr>
          <a:lstStyle/>
          <a:p>
            <a:pPr marL="127000" lvl="0">
              <a:lnSpc>
                <a:spcPct val="115000"/>
              </a:lnSpc>
              <a:buSzPts val="1600"/>
            </a:pPr>
            <a:r>
              <a:rPr lang="en-US" sz="1100" b="1" dirty="0" err="1">
                <a:latin typeface="Nunito"/>
                <a:ea typeface="Nunito"/>
                <a:cs typeface="Nunito"/>
                <a:sym typeface="Nunito"/>
              </a:rPr>
              <a:t>AllLife</a:t>
            </a:r>
            <a:r>
              <a:rPr lang="en-US" sz="1100" b="1" dirty="0">
                <a:latin typeface="Nunito"/>
                <a:ea typeface="Nunito"/>
                <a:cs typeface="Nunito"/>
                <a:sym typeface="Nunito"/>
              </a:rPr>
              <a:t> Bank</a:t>
            </a:r>
            <a:r>
              <a:rPr lang="en-US" sz="1100" dirty="0">
                <a:latin typeface="Nunito"/>
                <a:ea typeface="Nunito"/>
                <a:cs typeface="Nunito"/>
                <a:sym typeface="Nunito"/>
              </a:rPr>
              <a:t>, while expanding its customer base, faces a challenge the majority  of customers are depositors, but only a small fraction have personal loans. Since loans generate interest income, the bank needs to effectively identify liability customers who are most likely to convert into loan customers.</a:t>
            </a:r>
          </a:p>
          <a:p>
            <a:pPr marL="127000" lvl="0">
              <a:lnSpc>
                <a:spcPct val="115000"/>
              </a:lnSpc>
              <a:buSzPts val="1600"/>
            </a:pPr>
            <a:endParaRPr lang="en-US" sz="1100" dirty="0">
              <a:latin typeface="Nunito"/>
              <a:ea typeface="Nunito"/>
              <a:cs typeface="Nunito"/>
              <a:sym typeface="Nunito"/>
            </a:endParaRPr>
          </a:p>
          <a:p>
            <a:pPr marL="127000" lvl="0">
              <a:lnSpc>
                <a:spcPct val="115000"/>
              </a:lnSpc>
              <a:buSzPts val="1600"/>
            </a:pPr>
            <a:r>
              <a:rPr lang="en-US" sz="1100" dirty="0">
                <a:latin typeface="Nunito"/>
                <a:ea typeface="Nunito"/>
                <a:cs typeface="Nunito"/>
                <a:sym typeface="Nunito"/>
              </a:rPr>
              <a:t>Using demographic and transactional data </a:t>
            </a:r>
            <a:r>
              <a:rPr lang="en-US" sz="1100" b="1" dirty="0">
                <a:latin typeface="Nunito"/>
                <a:ea typeface="Nunito"/>
                <a:cs typeface="Nunito"/>
                <a:sym typeface="Nunito"/>
              </a:rPr>
              <a:t>from 5,000 customers</a:t>
            </a:r>
            <a:r>
              <a:rPr lang="en-US" sz="1100" dirty="0">
                <a:latin typeface="Nunito"/>
                <a:ea typeface="Nunito"/>
                <a:cs typeface="Nunito"/>
                <a:sym typeface="Nunito"/>
              </a:rPr>
              <a:t>, I developed predictive models to classify depositors by their likelihood of loan uptake. Extensive exploratory data analysis (EDA) </a:t>
            </a:r>
            <a:r>
              <a:rPr lang="en-US" sz="1100" b="1" dirty="0">
                <a:latin typeface="Nunito"/>
                <a:ea typeface="Nunito"/>
                <a:cs typeface="Nunito"/>
                <a:sym typeface="Nunito"/>
              </a:rPr>
              <a:t>revealed that Income and Credit Card Average Spending (</a:t>
            </a:r>
            <a:r>
              <a:rPr lang="en-US" sz="1100" b="1" dirty="0" err="1">
                <a:latin typeface="Nunito"/>
                <a:ea typeface="Nunito"/>
                <a:cs typeface="Nunito"/>
                <a:sym typeface="Nunito"/>
              </a:rPr>
              <a:t>CCAvg</a:t>
            </a:r>
            <a:r>
              <a:rPr lang="en-US" sz="1100" b="1" dirty="0">
                <a:latin typeface="Nunito"/>
                <a:ea typeface="Nunito"/>
                <a:cs typeface="Nunito"/>
                <a:sym typeface="Nunito"/>
              </a:rPr>
              <a:t>) are the strongest predictors of personal loan purchases, with education and family size also influencing loan adoption</a:t>
            </a:r>
            <a:r>
              <a:rPr lang="en-US" sz="1100" dirty="0">
                <a:latin typeface="Nunito"/>
                <a:ea typeface="Nunito"/>
                <a:cs typeface="Nunito"/>
                <a:sym typeface="Nunito"/>
              </a:rPr>
              <a:t>.</a:t>
            </a:r>
            <a:endParaRPr sz="1600" dirty="0">
              <a:latin typeface="Nunito"/>
              <a:ea typeface="Nunito"/>
              <a:cs typeface="Nunito"/>
              <a:sym typeface="Nunito"/>
            </a:endParaRPr>
          </a:p>
        </p:txBody>
      </p:sp>
      <p:sp>
        <p:nvSpPr>
          <p:cNvPr id="2" name="TextBox 1">
            <a:extLst>
              <a:ext uri="{FF2B5EF4-FFF2-40B4-BE49-F238E27FC236}">
                <a16:creationId xmlns:a16="http://schemas.microsoft.com/office/drawing/2014/main" id="{7C476425-358D-098C-2C57-DCEE3D88E554}"/>
              </a:ext>
            </a:extLst>
          </p:cNvPr>
          <p:cNvSpPr txBox="1"/>
          <p:nvPr/>
        </p:nvSpPr>
        <p:spPr>
          <a:xfrm>
            <a:off x="390993" y="2354805"/>
            <a:ext cx="8520600" cy="2422010"/>
          </a:xfrm>
          <a:prstGeom prst="rect">
            <a:avLst/>
          </a:prstGeom>
          <a:noFill/>
        </p:spPr>
        <p:txBody>
          <a:bodyPr wrap="square" rtlCol="0">
            <a:spAutoFit/>
          </a:bodyPr>
          <a:lstStyle/>
          <a:p>
            <a:pPr marL="127000">
              <a:lnSpc>
                <a:spcPct val="115000"/>
              </a:lnSpc>
              <a:buSzPts val="1600"/>
            </a:pPr>
            <a:r>
              <a:rPr lang="en-US" sz="1100" b="1" dirty="0">
                <a:latin typeface="Nunito"/>
              </a:rPr>
              <a:t>Three Decision tree were evaluated</a:t>
            </a:r>
          </a:p>
          <a:p>
            <a:pPr marL="298450" lvl="3" indent="-171450">
              <a:lnSpc>
                <a:spcPct val="115000"/>
              </a:lnSpc>
              <a:buSzPts val="1600"/>
              <a:buFont typeface="Arial" panose="020B0604020202020204" pitchFamily="34" charset="0"/>
              <a:buChar char="•"/>
            </a:pPr>
            <a:r>
              <a:rPr lang="en-US" sz="1100" dirty="0">
                <a:latin typeface="Nunito"/>
              </a:rPr>
              <a:t>Default Decision Tree – Showed perfect training performance but overfitted, failing to generalize well.</a:t>
            </a:r>
          </a:p>
          <a:p>
            <a:pPr marL="298450" lvl="3" indent="-171450">
              <a:lnSpc>
                <a:spcPct val="115000"/>
              </a:lnSpc>
              <a:buSzPts val="1600"/>
              <a:buFont typeface="Arial" panose="020B0604020202020204" pitchFamily="34" charset="0"/>
              <a:buChar char="•"/>
            </a:pPr>
            <a:r>
              <a:rPr lang="en-US" sz="1100" dirty="0">
                <a:latin typeface="Nunito"/>
              </a:rPr>
              <a:t>Pre-Pruned Decision Tree – Avoided overfitting but underperformed due to oversimplification.</a:t>
            </a:r>
          </a:p>
          <a:p>
            <a:pPr marL="298450" lvl="3" indent="-171450">
              <a:lnSpc>
                <a:spcPct val="115000"/>
              </a:lnSpc>
              <a:buSzPts val="1600"/>
              <a:buFont typeface="Arial" panose="020B0604020202020204" pitchFamily="34" charset="0"/>
              <a:buChar char="•"/>
            </a:pPr>
            <a:r>
              <a:rPr lang="en-US" sz="1100" b="1" dirty="0">
                <a:latin typeface="Nunito"/>
              </a:rPr>
              <a:t>Post-Pruned Decision Tree </a:t>
            </a:r>
            <a:r>
              <a:rPr lang="en-US" sz="1100" dirty="0">
                <a:latin typeface="Nunito"/>
              </a:rPr>
              <a:t>– Achieved the </a:t>
            </a:r>
            <a:r>
              <a:rPr lang="en-US" sz="1100" b="1" dirty="0">
                <a:latin typeface="Nunito"/>
              </a:rPr>
              <a:t>best balance, delivering high precision, recall, and F1-score on both training and test data, making it the most reliable model. </a:t>
            </a:r>
          </a:p>
          <a:p>
            <a:pPr marL="127000" lvl="3">
              <a:lnSpc>
                <a:spcPct val="115000"/>
              </a:lnSpc>
              <a:buSzPts val="1600"/>
            </a:pPr>
            <a:endParaRPr lang="en-US" sz="1100" b="1" dirty="0">
              <a:latin typeface="Nunito"/>
            </a:endParaRPr>
          </a:p>
          <a:p>
            <a:pPr marL="127000" lvl="3">
              <a:lnSpc>
                <a:spcPct val="115000"/>
              </a:lnSpc>
              <a:buSzPts val="1600"/>
            </a:pPr>
            <a:r>
              <a:rPr lang="en-US" sz="1100" b="1" dirty="0">
                <a:latin typeface="Nunito"/>
              </a:rPr>
              <a:t>Key Findings </a:t>
            </a:r>
          </a:p>
          <a:p>
            <a:pPr marL="298450" lvl="3" indent="-171450">
              <a:lnSpc>
                <a:spcPct val="115000"/>
              </a:lnSpc>
              <a:buSzPts val="1600"/>
              <a:buFont typeface="Wingdings" panose="05000000000000000000" pitchFamily="2" charset="2"/>
              <a:buChar char="ü"/>
            </a:pPr>
            <a:r>
              <a:rPr lang="en-US" sz="1100" b="1" dirty="0">
                <a:latin typeface="Nunito"/>
              </a:rPr>
              <a:t>Higher-income customers </a:t>
            </a:r>
            <a:r>
              <a:rPr lang="en-US" sz="1100" dirty="0">
                <a:latin typeface="Nunito"/>
              </a:rPr>
              <a:t>and those with higher average credit card spending are significantly more likely to take personal loans.</a:t>
            </a:r>
          </a:p>
          <a:p>
            <a:pPr marL="298450" lvl="3" indent="-171450">
              <a:lnSpc>
                <a:spcPct val="115000"/>
              </a:lnSpc>
              <a:buSzPts val="1600"/>
              <a:buFont typeface="Wingdings" panose="05000000000000000000" pitchFamily="2" charset="2"/>
              <a:buChar char="ü"/>
            </a:pPr>
            <a:r>
              <a:rPr lang="en-US" sz="1100" b="1" dirty="0">
                <a:latin typeface="Nunito"/>
              </a:rPr>
              <a:t>Customers with undergraduate education show greater loan adoption </a:t>
            </a:r>
            <a:r>
              <a:rPr lang="en-US" sz="1100" dirty="0">
                <a:latin typeface="Nunito"/>
              </a:rPr>
              <a:t>compared to advanced degree holders.</a:t>
            </a:r>
          </a:p>
          <a:p>
            <a:pPr marL="298450" lvl="3" indent="-171450">
              <a:lnSpc>
                <a:spcPct val="115000"/>
              </a:lnSpc>
              <a:buSzPts val="1600"/>
              <a:buFont typeface="Wingdings" panose="05000000000000000000" pitchFamily="2" charset="2"/>
              <a:buChar char="ü"/>
            </a:pPr>
            <a:r>
              <a:rPr lang="en-US" sz="1100" b="1" dirty="0">
                <a:latin typeface="Nunito"/>
              </a:rPr>
              <a:t>CD account ownership is a strong indicator of loan interest</a:t>
            </a:r>
            <a:r>
              <a:rPr lang="en-US" sz="1100" dirty="0">
                <a:latin typeface="Nunito"/>
              </a:rPr>
              <a:t>, while factors like age and experience are weak predictors.</a:t>
            </a:r>
          </a:p>
          <a:p>
            <a:pPr marL="298450" lvl="3" indent="-171450">
              <a:lnSpc>
                <a:spcPct val="115000"/>
              </a:lnSpc>
              <a:buSzPts val="1600"/>
              <a:buFont typeface="Wingdings" panose="05000000000000000000" pitchFamily="2" charset="2"/>
              <a:buChar char="ü"/>
            </a:pPr>
            <a:r>
              <a:rPr lang="en-US" sz="1100" b="1" dirty="0">
                <a:latin typeface="Nunito"/>
              </a:rPr>
              <a:t>Data is imbalanced, but model performance remained strong with post-pruning</a:t>
            </a:r>
            <a:r>
              <a:rPr lang="en-US" sz="1100" dirty="0">
                <a:latin typeface="Nunito"/>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A8420-6754-742F-D498-DC1E352C95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A7C2CF-144C-B465-EB07-A2028D94225E}"/>
              </a:ext>
            </a:extLst>
          </p:cNvPr>
          <p:cNvSpPr>
            <a:spLocks noGrp="1"/>
          </p:cNvSpPr>
          <p:nvPr>
            <p:ph type="title"/>
          </p:nvPr>
        </p:nvSpPr>
        <p:spPr>
          <a:xfrm>
            <a:off x="202549" y="289279"/>
            <a:ext cx="8402735" cy="572700"/>
          </a:xfrm>
        </p:spPr>
        <p:txBody>
          <a:bodyPr/>
          <a:lstStyle/>
          <a:p>
            <a:r>
              <a:rPr lang="en-US" dirty="0"/>
              <a:t>Bivariate Analysis –Personal Loan Vs Income</a:t>
            </a:r>
            <a:endParaRPr lang="en-US" sz="1400" dirty="0"/>
          </a:p>
        </p:txBody>
      </p:sp>
      <p:sp>
        <p:nvSpPr>
          <p:cNvPr id="3" name="Text Placeholder 2">
            <a:extLst>
              <a:ext uri="{FF2B5EF4-FFF2-40B4-BE49-F238E27FC236}">
                <a16:creationId xmlns:a16="http://schemas.microsoft.com/office/drawing/2014/main" id="{2C5E0830-30CE-5013-0EBB-E85CF7F0B4A6}"/>
              </a:ext>
            </a:extLst>
          </p:cNvPr>
          <p:cNvSpPr>
            <a:spLocks noGrp="1"/>
          </p:cNvSpPr>
          <p:nvPr>
            <p:ph type="body" idx="1"/>
          </p:nvPr>
        </p:nvSpPr>
        <p:spPr>
          <a:xfrm>
            <a:off x="4756298" y="861979"/>
            <a:ext cx="4259580" cy="4058669"/>
          </a:xfrm>
        </p:spPr>
        <p:txBody>
          <a:bodyPr/>
          <a:lstStyle/>
          <a:p>
            <a:pPr marL="133350" indent="0">
              <a:buNone/>
            </a:pPr>
            <a:r>
              <a:rPr lang="en-US" sz="900" dirty="0" err="1"/>
              <a:t>CCAvg</a:t>
            </a:r>
            <a:r>
              <a:rPr lang="en-US" sz="900" dirty="0"/>
              <a:t> is a strong predictor of a personal loan. The distribution of credit card spending is significantly different between those who took a loan (Target = 1) and those who didn't (Target = 0).</a:t>
            </a:r>
          </a:p>
          <a:p>
            <a:pPr marL="133350" indent="0">
              <a:buNone/>
            </a:pPr>
            <a:endParaRPr lang="en-US" sz="900" dirty="0"/>
          </a:p>
          <a:p>
            <a:pPr marL="133350" indent="0">
              <a:buNone/>
            </a:pPr>
            <a:r>
              <a:rPr lang="en-US" sz="900" dirty="0"/>
              <a:t>The median </a:t>
            </a:r>
            <a:r>
              <a:rPr lang="en-US" sz="900" dirty="0" err="1"/>
              <a:t>CCAvg</a:t>
            </a:r>
            <a:r>
              <a:rPr lang="en-US" sz="900" dirty="0"/>
              <a:t> for the Target=1 group is much higher. The boxplot shows the median for the </a:t>
            </a:r>
            <a:r>
              <a:rPr lang="en-US" sz="900" dirty="0" err="1"/>
              <a:t>Personal_Loan</a:t>
            </a:r>
            <a:r>
              <a:rPr lang="en-US" sz="900" dirty="0"/>
              <a:t> group "1" is about 4.0, while the median for group "0" is only about 1.5. This indicates that people with higher credit card spending are more likely to take a personal loan.</a:t>
            </a:r>
          </a:p>
          <a:p>
            <a:pPr marL="133350" indent="0">
              <a:buNone/>
            </a:pPr>
            <a:endParaRPr lang="en-US" sz="900" dirty="0"/>
          </a:p>
          <a:p>
            <a:pPr marL="133350" indent="0">
              <a:buNone/>
            </a:pPr>
            <a:r>
              <a:rPr lang="en-US" sz="900" dirty="0"/>
              <a:t>The distribution for Target=0 is highly skewed to the right. The histogram for this group shows a heavy concentration of data at low </a:t>
            </a:r>
            <a:r>
              <a:rPr lang="en-US" sz="900" dirty="0" err="1"/>
              <a:t>CCAvg</a:t>
            </a:r>
            <a:r>
              <a:rPr lang="en-US" sz="900" dirty="0"/>
              <a:t> values with a long tail, indicating that most people who didn't take a loan have low credit card spending.</a:t>
            </a:r>
          </a:p>
          <a:p>
            <a:pPr marL="133350" indent="0">
              <a:buNone/>
            </a:pPr>
            <a:endParaRPr lang="en-US" sz="900" dirty="0"/>
          </a:p>
          <a:p>
            <a:pPr marL="133350" indent="0">
              <a:buNone/>
            </a:pPr>
            <a:r>
              <a:rPr lang="en-US" sz="900" dirty="0"/>
              <a:t>The distribution for Target=1 is more symmetrical and centered at a higher value. The histogram for those who took a loan is centered around a higher </a:t>
            </a:r>
            <a:r>
              <a:rPr lang="en-US" sz="900" dirty="0" err="1"/>
              <a:t>CCAvg</a:t>
            </a:r>
            <a:r>
              <a:rPr lang="en-US" sz="900" dirty="0"/>
              <a:t> value, suggesting that this group's spending habits are generally higher.</a:t>
            </a:r>
          </a:p>
          <a:p>
            <a:pPr marL="133350" indent="0">
              <a:buNone/>
            </a:pPr>
            <a:endParaRPr lang="en-US" sz="900" dirty="0"/>
          </a:p>
          <a:p>
            <a:pPr marL="133350" indent="0">
              <a:buNone/>
            </a:pPr>
            <a:r>
              <a:rPr lang="en-US" sz="900" dirty="0"/>
              <a:t>There is a notable presence of outliers in the Target=0 group. The boxplot for this group shows numerous outliers with very high </a:t>
            </a:r>
            <a:r>
              <a:rPr lang="en-US" sz="900" dirty="0" err="1"/>
              <a:t>CCAvg</a:t>
            </a:r>
            <a:r>
              <a:rPr lang="en-US" sz="900" dirty="0"/>
              <a:t> values, which could be mislabeled or represent a small group of high spenders who did not take a personal loan.</a:t>
            </a:r>
          </a:p>
        </p:txBody>
      </p:sp>
      <p:pic>
        <p:nvPicPr>
          <p:cNvPr id="23554" name="Picture 2">
            <a:extLst>
              <a:ext uri="{FF2B5EF4-FFF2-40B4-BE49-F238E27FC236}">
                <a16:creationId xmlns:a16="http://schemas.microsoft.com/office/drawing/2014/main" id="{38636818-EA00-EA6C-916A-81C2622CF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49" y="861979"/>
            <a:ext cx="4259581" cy="3543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457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CCF3D-10C9-D06D-3CEC-FFDBBFA5BBCF}"/>
              </a:ext>
            </a:extLst>
          </p:cNvPr>
          <p:cNvSpPr>
            <a:spLocks noGrp="1"/>
          </p:cNvSpPr>
          <p:nvPr>
            <p:ph type="title"/>
          </p:nvPr>
        </p:nvSpPr>
        <p:spPr/>
        <p:txBody>
          <a:bodyPr/>
          <a:lstStyle/>
          <a:p>
            <a:r>
              <a:rPr lang="en-US" dirty="0"/>
              <a:t>EDA Questions </a:t>
            </a:r>
          </a:p>
        </p:txBody>
      </p:sp>
      <p:sp>
        <p:nvSpPr>
          <p:cNvPr id="3" name="Text Placeholder 2">
            <a:extLst>
              <a:ext uri="{FF2B5EF4-FFF2-40B4-BE49-F238E27FC236}">
                <a16:creationId xmlns:a16="http://schemas.microsoft.com/office/drawing/2014/main" id="{0806506C-7E73-C401-442D-5AB81A59217A}"/>
              </a:ext>
            </a:extLst>
          </p:cNvPr>
          <p:cNvSpPr>
            <a:spLocks noGrp="1"/>
          </p:cNvSpPr>
          <p:nvPr>
            <p:ph type="body" idx="1"/>
          </p:nvPr>
        </p:nvSpPr>
        <p:spPr>
          <a:xfrm>
            <a:off x="202550" y="861975"/>
            <a:ext cx="8629800" cy="3992246"/>
          </a:xfrm>
        </p:spPr>
        <p:txBody>
          <a:bodyPr/>
          <a:lstStyle/>
          <a:p>
            <a:pPr marL="133350" indent="0">
              <a:buNone/>
            </a:pPr>
            <a:r>
              <a:rPr lang="en-US" sz="1200" b="1" dirty="0"/>
              <a:t>What is the distribution of mortgage attribute? Are there any noticeable patterns or outliers in the distribution?</a:t>
            </a:r>
          </a:p>
          <a:p>
            <a:r>
              <a:rPr lang="en-US" sz="1000" b="1" dirty="0"/>
              <a:t>The data is highly positively skewed</a:t>
            </a:r>
            <a:r>
              <a:rPr lang="en-US" sz="1000" dirty="0"/>
              <a:t>. The histogram shows a very long tail to the right, with most of the data clustered at the lower end of the mortgage values.</a:t>
            </a:r>
          </a:p>
          <a:p>
            <a:r>
              <a:rPr lang="en-US" sz="1000" b="1" dirty="0"/>
              <a:t>The median mortgage value is zero</a:t>
            </a:r>
            <a:r>
              <a:rPr lang="en-US" sz="1000" dirty="0"/>
              <a:t>. The green triangle in the box plot and the dashed green line in the histogram are both at the zero mark. This indicates that more than half of the individuals have a mortgage value of zero.</a:t>
            </a:r>
          </a:p>
          <a:p>
            <a:r>
              <a:rPr lang="en-US" sz="1000" b="1" dirty="0"/>
              <a:t>The majority of individuals have no mortgage</a:t>
            </a:r>
            <a:r>
              <a:rPr lang="en-US" sz="1000" dirty="0"/>
              <a:t>. The first bar of the histogram is significantly taller than all others, indicating a large number of people with a mortgage value of zero.</a:t>
            </a:r>
          </a:p>
          <a:p>
            <a:r>
              <a:rPr lang="en-US" sz="1000" b="1" dirty="0"/>
              <a:t>There is a large number of outliers with high mortgage </a:t>
            </a:r>
            <a:r>
              <a:rPr lang="en-US" sz="1000" dirty="0"/>
              <a:t>values. The individual circles to the right of the box plot's whisker represent many data points with mortgage values much higher than the majority.</a:t>
            </a:r>
          </a:p>
          <a:p>
            <a:r>
              <a:rPr lang="en-US" sz="1000" b="1" dirty="0"/>
              <a:t>The range of mortgage values is from zero up to approximat</a:t>
            </a:r>
            <a:r>
              <a:rPr lang="en-US" sz="1000" dirty="0"/>
              <a:t>e</a:t>
            </a:r>
            <a:r>
              <a:rPr lang="en-US" sz="1000" b="1" dirty="0"/>
              <a:t>ly 650</a:t>
            </a:r>
            <a:r>
              <a:rPr lang="en-US" sz="1000" dirty="0"/>
              <a:t>. The histogram and the box plot show that while most values are low, the data extends all the way to around 650.</a:t>
            </a:r>
          </a:p>
          <a:p>
            <a:pPr marL="133350" indent="0">
              <a:buNone/>
            </a:pPr>
            <a:r>
              <a:rPr lang="en-US" b="1" dirty="0"/>
              <a:t>How many customers have credit cards?</a:t>
            </a:r>
          </a:p>
          <a:p>
            <a:r>
              <a:rPr lang="en-US" sz="1000" b="1" dirty="0"/>
              <a:t>Total 1470 Customers have credit cards </a:t>
            </a:r>
          </a:p>
          <a:p>
            <a:pPr marL="133350" indent="0">
              <a:buNone/>
            </a:pPr>
            <a:endParaRPr lang="en-US" dirty="0"/>
          </a:p>
          <a:p>
            <a:pPr marL="133350" indent="0">
              <a:buNone/>
            </a:pPr>
            <a:r>
              <a:rPr lang="en-US" b="1" dirty="0"/>
              <a:t>What are the attributes that have a strong </a:t>
            </a:r>
            <a:r>
              <a:rPr lang="en-US" b="1" dirty="0">
                <a:solidFill>
                  <a:schemeClr val="tx1"/>
                </a:solidFill>
              </a:rPr>
              <a:t>correlation with the target attribute (personal loan)?</a:t>
            </a:r>
          </a:p>
          <a:p>
            <a:endParaRPr lang="en-US" sz="1000" dirty="0"/>
          </a:p>
          <a:p>
            <a:r>
              <a:rPr lang="en-US" sz="1000" b="1" dirty="0"/>
              <a:t>Higher-income customers and those with higher average credit card spending </a:t>
            </a:r>
            <a:r>
              <a:rPr lang="en-US" sz="1000" dirty="0"/>
              <a:t>are significantly more likely to take personal loans. Customers with </a:t>
            </a:r>
            <a:r>
              <a:rPr lang="en-US" sz="1000" b="1" dirty="0"/>
              <a:t>undergraduate education show greater loan adoption compared to advanced degree holders and CD account ownership is a strong indicator of loan interest, </a:t>
            </a:r>
          </a:p>
        </p:txBody>
      </p:sp>
    </p:spTree>
    <p:extLst>
      <p:ext uri="{BB962C8B-B14F-4D97-AF65-F5344CB8AC3E}">
        <p14:creationId xmlns:p14="http://schemas.microsoft.com/office/powerpoint/2010/main" val="2354740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7F3BB-5174-F88B-99D7-83CD72887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7840C9-3C9B-9FB6-DFD0-DFEA5C3B7D92}"/>
              </a:ext>
            </a:extLst>
          </p:cNvPr>
          <p:cNvSpPr>
            <a:spLocks noGrp="1"/>
          </p:cNvSpPr>
          <p:nvPr>
            <p:ph type="title"/>
          </p:nvPr>
        </p:nvSpPr>
        <p:spPr/>
        <p:txBody>
          <a:bodyPr/>
          <a:lstStyle/>
          <a:p>
            <a:r>
              <a:rPr lang="en-US" dirty="0"/>
              <a:t>EDA Questions </a:t>
            </a:r>
          </a:p>
        </p:txBody>
      </p:sp>
      <p:sp>
        <p:nvSpPr>
          <p:cNvPr id="3" name="Text Placeholder 2">
            <a:extLst>
              <a:ext uri="{FF2B5EF4-FFF2-40B4-BE49-F238E27FC236}">
                <a16:creationId xmlns:a16="http://schemas.microsoft.com/office/drawing/2014/main" id="{D5C0166C-DA0F-9977-1881-14DE5C07F8E5}"/>
              </a:ext>
            </a:extLst>
          </p:cNvPr>
          <p:cNvSpPr>
            <a:spLocks noGrp="1"/>
          </p:cNvSpPr>
          <p:nvPr>
            <p:ph type="body" idx="1"/>
          </p:nvPr>
        </p:nvSpPr>
        <p:spPr/>
        <p:txBody>
          <a:bodyPr/>
          <a:lstStyle/>
          <a:p>
            <a:pPr marL="133350" indent="0">
              <a:buNone/>
            </a:pPr>
            <a:r>
              <a:rPr lang="en-US" dirty="0"/>
              <a:t>How does a customer's interest in purchasing a loan vary with their age?</a:t>
            </a:r>
          </a:p>
          <a:p>
            <a:pPr lvl="1">
              <a:buFont typeface="Wingdings" panose="05000000000000000000" pitchFamily="2" charset="2"/>
              <a:buChar char="§"/>
            </a:pPr>
            <a:r>
              <a:rPr lang="en-US" sz="1000" dirty="0"/>
              <a:t>There is no significant variation in customer interest in purchasing a loan with their age</a:t>
            </a:r>
          </a:p>
          <a:p>
            <a:pPr lvl="1">
              <a:buFont typeface="Wingdings" panose="05000000000000000000" pitchFamily="2" charset="2"/>
              <a:buChar char="§"/>
            </a:pPr>
            <a:r>
              <a:rPr lang="en-US" sz="1000" dirty="0"/>
              <a:t>The data does not show a strong relationship between a customer's age and their likelihood of purchasing a loan</a:t>
            </a:r>
          </a:p>
          <a:p>
            <a:pPr marL="133350" indent="0">
              <a:buNone/>
            </a:pPr>
            <a:r>
              <a:rPr lang="en-US" b="1" dirty="0"/>
              <a:t>How does a customer's interest in purchasing a loan vary with their education?</a:t>
            </a:r>
          </a:p>
          <a:p>
            <a:pPr lvl="1">
              <a:buFont typeface="Wingdings" panose="05000000000000000000" pitchFamily="2" charset="2"/>
              <a:buChar char="§"/>
            </a:pPr>
            <a:r>
              <a:rPr lang="en-US" sz="1000" b="1" dirty="0"/>
              <a:t>Undergraduate (1): </a:t>
            </a:r>
            <a:r>
              <a:rPr lang="en-US" sz="1000" dirty="0"/>
              <a:t>Customers with an undergraduate degree show the highest proportion of loan purchases</a:t>
            </a:r>
          </a:p>
          <a:p>
            <a:pPr lvl="1">
              <a:buFont typeface="Wingdings" panose="05000000000000000000" pitchFamily="2" charset="2"/>
              <a:buChar char="§"/>
            </a:pPr>
            <a:r>
              <a:rPr lang="en-US" sz="1000" b="1" dirty="0"/>
              <a:t>Graduate (2): </a:t>
            </a:r>
            <a:r>
              <a:rPr lang="en-US" sz="1000" dirty="0"/>
              <a:t>The proportion of customers who bought a loan is lower for graduates compared to undergraduates. </a:t>
            </a:r>
          </a:p>
          <a:p>
            <a:pPr lvl="1">
              <a:buFont typeface="Wingdings" panose="05000000000000000000" pitchFamily="2" charset="2"/>
              <a:buChar char="§"/>
            </a:pPr>
            <a:r>
              <a:rPr lang="en-US" sz="1000" b="1" dirty="0"/>
              <a:t>Advanced/Professional (3): </a:t>
            </a:r>
            <a:r>
              <a:rPr lang="en-US" sz="1000" dirty="0"/>
              <a:t>Customers with an advanced or professional degree have the lowest proportion of loan purchases among the three groups. </a:t>
            </a:r>
          </a:p>
          <a:p>
            <a:pPr lvl="1">
              <a:buFont typeface="Wingdings" panose="05000000000000000000" pitchFamily="2" charset="2"/>
              <a:buChar char="§"/>
            </a:pPr>
            <a:r>
              <a:rPr lang="en-US" sz="1000" dirty="0"/>
              <a:t>This trend suggests a negative correlation between education level and the likelihood of purchasing a loan, with the highest educated group showing the least interest.</a:t>
            </a:r>
          </a:p>
        </p:txBody>
      </p:sp>
    </p:spTree>
    <p:extLst>
      <p:ext uri="{BB962C8B-B14F-4D97-AF65-F5344CB8AC3E}">
        <p14:creationId xmlns:p14="http://schemas.microsoft.com/office/powerpoint/2010/main" val="4148353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38DE8-B4D2-905A-2DCD-72A2CCB103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0F46C6-15DA-3724-E8EB-39EDA9D94B6D}"/>
              </a:ext>
            </a:extLst>
          </p:cNvPr>
          <p:cNvSpPr>
            <a:spLocks noGrp="1"/>
          </p:cNvSpPr>
          <p:nvPr>
            <p:ph type="title"/>
          </p:nvPr>
        </p:nvSpPr>
        <p:spPr/>
        <p:txBody>
          <a:bodyPr/>
          <a:lstStyle/>
          <a:p>
            <a:r>
              <a:rPr lang="en-US" dirty="0"/>
              <a:t>Default Model- Confusion Metrics </a:t>
            </a:r>
          </a:p>
        </p:txBody>
      </p:sp>
      <p:sp>
        <p:nvSpPr>
          <p:cNvPr id="6" name="Rectangle: Rounded Corners 5">
            <a:extLst>
              <a:ext uri="{FF2B5EF4-FFF2-40B4-BE49-F238E27FC236}">
                <a16:creationId xmlns:a16="http://schemas.microsoft.com/office/drawing/2014/main" id="{AE0465DB-5899-851D-F523-7FF51258D24C}"/>
              </a:ext>
            </a:extLst>
          </p:cNvPr>
          <p:cNvSpPr/>
          <p:nvPr/>
        </p:nvSpPr>
        <p:spPr>
          <a:xfrm>
            <a:off x="137127" y="791095"/>
            <a:ext cx="3971323" cy="384318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8A272177-818F-A32D-A480-8B3876DE660F}"/>
              </a:ext>
            </a:extLst>
          </p:cNvPr>
          <p:cNvSpPr txBox="1"/>
          <p:nvPr/>
        </p:nvSpPr>
        <p:spPr>
          <a:xfrm>
            <a:off x="465667" y="906235"/>
            <a:ext cx="3192364" cy="276999"/>
          </a:xfrm>
          <a:prstGeom prst="rect">
            <a:avLst/>
          </a:prstGeom>
          <a:noFill/>
        </p:spPr>
        <p:txBody>
          <a:bodyPr wrap="square" rtlCol="0">
            <a:spAutoFit/>
          </a:bodyPr>
          <a:lstStyle/>
          <a:p>
            <a:r>
              <a:rPr lang="en-US" sz="1200" b="1" u="sng" dirty="0"/>
              <a:t>Model Performance on Training  Data </a:t>
            </a:r>
          </a:p>
        </p:txBody>
      </p:sp>
      <p:pic>
        <p:nvPicPr>
          <p:cNvPr id="1026" name="Picture 2">
            <a:extLst>
              <a:ext uri="{FF2B5EF4-FFF2-40B4-BE49-F238E27FC236}">
                <a16:creationId xmlns:a16="http://schemas.microsoft.com/office/drawing/2014/main" id="{D8ED1927-0BB2-7144-BB95-27C655978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00" y="1420945"/>
            <a:ext cx="2827294" cy="202495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C27C340F-2660-2466-2DB5-CD3F51B156D6}"/>
              </a:ext>
            </a:extLst>
          </p:cNvPr>
          <p:cNvSpPr/>
          <p:nvPr/>
        </p:nvSpPr>
        <p:spPr>
          <a:xfrm>
            <a:off x="5257007" y="826537"/>
            <a:ext cx="3716225" cy="37723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F6D61A1D-2539-B872-7C29-67622E773AB2}"/>
              </a:ext>
            </a:extLst>
          </p:cNvPr>
          <p:cNvSpPr txBox="1"/>
          <p:nvPr/>
        </p:nvSpPr>
        <p:spPr>
          <a:xfrm>
            <a:off x="5569918" y="839913"/>
            <a:ext cx="3192364" cy="276999"/>
          </a:xfrm>
          <a:prstGeom prst="rect">
            <a:avLst/>
          </a:prstGeom>
          <a:noFill/>
        </p:spPr>
        <p:txBody>
          <a:bodyPr wrap="square" rtlCol="0">
            <a:spAutoFit/>
          </a:bodyPr>
          <a:lstStyle/>
          <a:p>
            <a:r>
              <a:rPr lang="en-US" sz="1200" b="1" u="sng" dirty="0"/>
              <a:t>Model Performance on Test  Data </a:t>
            </a:r>
          </a:p>
        </p:txBody>
      </p:sp>
      <p:pic>
        <p:nvPicPr>
          <p:cNvPr id="1028" name="Picture 4">
            <a:extLst>
              <a:ext uri="{FF2B5EF4-FFF2-40B4-BE49-F238E27FC236}">
                <a16:creationId xmlns:a16="http://schemas.microsoft.com/office/drawing/2014/main" id="{151A705B-B0A4-5533-1B63-34E21C6E3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972" y="1288362"/>
            <a:ext cx="2320865" cy="16622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5C390B-86DE-B96E-5888-8F92FC3EC7D9}"/>
              </a:ext>
            </a:extLst>
          </p:cNvPr>
          <p:cNvSpPr txBox="1"/>
          <p:nvPr/>
        </p:nvSpPr>
        <p:spPr>
          <a:xfrm>
            <a:off x="5343469" y="3036057"/>
            <a:ext cx="3543300" cy="1477328"/>
          </a:xfrm>
          <a:prstGeom prst="rect">
            <a:avLst/>
          </a:prstGeom>
          <a:noFill/>
        </p:spPr>
        <p:txBody>
          <a:bodyPr wrap="square" rtlCol="0">
            <a:spAutoFit/>
          </a:bodyPr>
          <a:lstStyle/>
          <a:p>
            <a:pPr marL="171450" indent="-171450">
              <a:buFont typeface="Arial" panose="020B0604020202020204" pitchFamily="34" charset="0"/>
              <a:buChar char="•"/>
            </a:pPr>
            <a:r>
              <a:rPr lang="en-US" sz="900" b="1" dirty="0"/>
              <a:t>High overall Accuracy TN :89 .33 %</a:t>
            </a:r>
          </a:p>
          <a:p>
            <a:pPr marL="171450" indent="-171450">
              <a:buFont typeface="Arial" panose="020B0604020202020204" pitchFamily="34" charset="0"/>
              <a:buChar char="•"/>
            </a:pPr>
            <a:r>
              <a:rPr lang="en-US" sz="900" b="1" dirty="0"/>
              <a:t>TP:9.27 %</a:t>
            </a:r>
          </a:p>
          <a:p>
            <a:pPr marL="171450" indent="-171450">
              <a:buFont typeface="Arial" panose="020B0604020202020204" pitchFamily="34" charset="0"/>
              <a:buChar char="•"/>
            </a:pPr>
            <a:r>
              <a:rPr lang="en-US" sz="900" b="1" dirty="0"/>
              <a:t>Excellent recall for class 0 </a:t>
            </a:r>
          </a:p>
          <a:p>
            <a:pPr marL="171450" indent="-171450">
              <a:buFont typeface="Arial" panose="020B0604020202020204" pitchFamily="34" charset="0"/>
              <a:buChar char="•"/>
            </a:pPr>
            <a:r>
              <a:rPr lang="en-US" sz="900" b="1" dirty="0"/>
              <a:t>Low False positive rate : 0.73 %</a:t>
            </a:r>
          </a:p>
          <a:p>
            <a:pPr marL="171450" indent="-171450">
              <a:buFont typeface="Arial" panose="020B0604020202020204" pitchFamily="34" charset="0"/>
              <a:buChar char="•"/>
            </a:pPr>
            <a:r>
              <a:rPr lang="en-US" sz="900" b="1" dirty="0"/>
              <a:t>Low False Negative rate FN: 0.67% </a:t>
            </a:r>
            <a:r>
              <a:rPr lang="en-US" sz="900" dirty="0"/>
              <a:t>this indicate the model is doing good job and not missing the positive cases </a:t>
            </a:r>
          </a:p>
          <a:p>
            <a:pPr marL="171450" indent="-171450">
              <a:buFont typeface="Arial" panose="020B0604020202020204" pitchFamily="34" charset="0"/>
              <a:buChar char="•"/>
            </a:pPr>
            <a:r>
              <a:rPr lang="en-US" sz="900" b="1" dirty="0"/>
              <a:t>Data is imbalance :</a:t>
            </a:r>
            <a:r>
              <a:rPr lang="en-US" sz="900" dirty="0"/>
              <a:t>The model's strong performance on the majority class (0) and good, but lower, performance on the minority class (1) is a typical pattern in such unbalanced datasets.</a:t>
            </a:r>
          </a:p>
        </p:txBody>
      </p:sp>
      <p:sp>
        <p:nvSpPr>
          <p:cNvPr id="4" name="TextBox 3">
            <a:extLst>
              <a:ext uri="{FF2B5EF4-FFF2-40B4-BE49-F238E27FC236}">
                <a16:creationId xmlns:a16="http://schemas.microsoft.com/office/drawing/2014/main" id="{3F52E5EB-9007-C108-381E-B9612A63DD94}"/>
              </a:ext>
            </a:extLst>
          </p:cNvPr>
          <p:cNvSpPr txBox="1"/>
          <p:nvPr/>
        </p:nvSpPr>
        <p:spPr>
          <a:xfrm>
            <a:off x="265413" y="3347550"/>
            <a:ext cx="3543300" cy="646331"/>
          </a:xfrm>
          <a:prstGeom prst="rect">
            <a:avLst/>
          </a:prstGeom>
          <a:noFill/>
        </p:spPr>
        <p:txBody>
          <a:bodyPr wrap="square" rtlCol="0">
            <a:spAutoFit/>
          </a:bodyPr>
          <a:lstStyle/>
          <a:p>
            <a:pPr marL="171450" indent="-171450">
              <a:buFont typeface="Arial" panose="020B0604020202020204" pitchFamily="34" charset="0"/>
              <a:buChar char="•"/>
            </a:pPr>
            <a:r>
              <a:rPr lang="en-US" sz="900" b="1" dirty="0"/>
              <a:t>High  Accuracy TN :90 .54 %</a:t>
            </a:r>
          </a:p>
          <a:p>
            <a:pPr marL="171450" indent="-171450">
              <a:buFont typeface="Arial" panose="020B0604020202020204" pitchFamily="34" charset="0"/>
              <a:buChar char="•"/>
            </a:pPr>
            <a:r>
              <a:rPr lang="en-US" sz="900" b="1" dirty="0"/>
              <a:t>FP=0.00%</a:t>
            </a:r>
          </a:p>
          <a:p>
            <a:pPr marL="171450" indent="-171450">
              <a:buFont typeface="Arial" panose="020B0604020202020204" pitchFamily="34" charset="0"/>
              <a:buChar char="•"/>
            </a:pPr>
            <a:r>
              <a:rPr lang="en-US" sz="900" b="1" dirty="0"/>
              <a:t> FN: 0.00%</a:t>
            </a:r>
            <a:endParaRPr lang="en-US" sz="900" dirty="0"/>
          </a:p>
          <a:p>
            <a:pPr marL="171450" indent="-171450">
              <a:buFont typeface="Arial" panose="020B0604020202020204" pitchFamily="34" charset="0"/>
              <a:buChar char="•"/>
            </a:pPr>
            <a:r>
              <a:rPr lang="en-US" sz="900" b="1" dirty="0"/>
              <a:t>TP : 9.46 %</a:t>
            </a:r>
            <a:r>
              <a:rPr lang="en-US" sz="900" dirty="0"/>
              <a:t>.</a:t>
            </a:r>
          </a:p>
        </p:txBody>
      </p:sp>
    </p:spTree>
    <p:extLst>
      <p:ext uri="{BB962C8B-B14F-4D97-AF65-F5344CB8AC3E}">
        <p14:creationId xmlns:p14="http://schemas.microsoft.com/office/powerpoint/2010/main" val="1617428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98935-2D64-4C89-7F0A-B32A25020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574EC-11DF-284B-364E-67B8375780B4}"/>
              </a:ext>
            </a:extLst>
          </p:cNvPr>
          <p:cNvSpPr>
            <a:spLocks noGrp="1"/>
          </p:cNvSpPr>
          <p:nvPr>
            <p:ph type="title"/>
          </p:nvPr>
        </p:nvSpPr>
        <p:spPr/>
        <p:txBody>
          <a:bodyPr/>
          <a:lstStyle/>
          <a:p>
            <a:r>
              <a:rPr lang="en-US" dirty="0"/>
              <a:t>Default Model-Performance Comparison  </a:t>
            </a:r>
          </a:p>
        </p:txBody>
      </p:sp>
      <p:sp>
        <p:nvSpPr>
          <p:cNvPr id="6" name="Rectangle: Rounded Corners 5">
            <a:extLst>
              <a:ext uri="{FF2B5EF4-FFF2-40B4-BE49-F238E27FC236}">
                <a16:creationId xmlns:a16="http://schemas.microsoft.com/office/drawing/2014/main" id="{A8A7306F-C1CE-042F-E9ED-8C8F4C3588D4}"/>
              </a:ext>
            </a:extLst>
          </p:cNvPr>
          <p:cNvSpPr/>
          <p:nvPr/>
        </p:nvSpPr>
        <p:spPr>
          <a:xfrm>
            <a:off x="187238" y="741329"/>
            <a:ext cx="3366591" cy="1413917"/>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69A82B99-560C-21FC-3E37-CC41B8E3C34E}"/>
              </a:ext>
            </a:extLst>
          </p:cNvPr>
          <p:cNvSpPr txBox="1"/>
          <p:nvPr/>
        </p:nvSpPr>
        <p:spPr>
          <a:xfrm>
            <a:off x="322383" y="861986"/>
            <a:ext cx="1413933" cy="276999"/>
          </a:xfrm>
          <a:prstGeom prst="rect">
            <a:avLst/>
          </a:prstGeom>
          <a:noFill/>
        </p:spPr>
        <p:txBody>
          <a:bodyPr wrap="square" rtlCol="0">
            <a:spAutoFit/>
          </a:bodyPr>
          <a:lstStyle/>
          <a:p>
            <a:r>
              <a:rPr lang="en-US" sz="1200" b="1" u="sng" dirty="0"/>
              <a:t>Training  Data </a:t>
            </a:r>
          </a:p>
        </p:txBody>
      </p:sp>
      <p:graphicFrame>
        <p:nvGraphicFramePr>
          <p:cNvPr id="9" name="Table 8">
            <a:extLst>
              <a:ext uri="{FF2B5EF4-FFF2-40B4-BE49-F238E27FC236}">
                <a16:creationId xmlns:a16="http://schemas.microsoft.com/office/drawing/2014/main" id="{4D99697D-CE29-6D6B-2E44-5CCC09AADDD3}"/>
              </a:ext>
            </a:extLst>
          </p:cNvPr>
          <p:cNvGraphicFramePr>
            <a:graphicFrameLocks noGrp="1"/>
          </p:cNvGraphicFramePr>
          <p:nvPr>
            <p:extLst>
              <p:ext uri="{D42A27DB-BD31-4B8C-83A1-F6EECF244321}">
                <p14:modId xmlns:p14="http://schemas.microsoft.com/office/powerpoint/2010/main" val="569728093"/>
              </p:ext>
            </p:extLst>
          </p:nvPr>
        </p:nvGraphicFramePr>
        <p:xfrm>
          <a:off x="322383" y="1365010"/>
          <a:ext cx="2921885" cy="640080"/>
        </p:xfrm>
        <a:graphic>
          <a:graphicData uri="http://schemas.openxmlformats.org/drawingml/2006/table">
            <a:tbl>
              <a:tblPr firstRow="1" bandRow="1">
                <a:tableStyleId>{17292A2E-F333-43FB-9621-5CBBE7FDCDCB}</a:tableStyleId>
              </a:tblPr>
              <a:tblGrid>
                <a:gridCol w="752843">
                  <a:extLst>
                    <a:ext uri="{9D8B030D-6E8A-4147-A177-3AD203B41FA5}">
                      <a16:colId xmlns:a16="http://schemas.microsoft.com/office/drawing/2014/main" val="3348792649"/>
                    </a:ext>
                  </a:extLst>
                </a:gridCol>
                <a:gridCol w="704426">
                  <a:extLst>
                    <a:ext uri="{9D8B030D-6E8A-4147-A177-3AD203B41FA5}">
                      <a16:colId xmlns:a16="http://schemas.microsoft.com/office/drawing/2014/main" val="3994537981"/>
                    </a:ext>
                  </a:extLst>
                </a:gridCol>
                <a:gridCol w="732308">
                  <a:extLst>
                    <a:ext uri="{9D8B030D-6E8A-4147-A177-3AD203B41FA5}">
                      <a16:colId xmlns:a16="http://schemas.microsoft.com/office/drawing/2014/main" val="1320248866"/>
                    </a:ext>
                  </a:extLst>
                </a:gridCol>
                <a:gridCol w="732308">
                  <a:extLst>
                    <a:ext uri="{9D8B030D-6E8A-4147-A177-3AD203B41FA5}">
                      <a16:colId xmlns:a16="http://schemas.microsoft.com/office/drawing/2014/main" val="2853982983"/>
                    </a:ext>
                  </a:extLst>
                </a:gridCol>
              </a:tblGrid>
              <a:tr h="333836">
                <a:tc>
                  <a:txBody>
                    <a:bodyPr/>
                    <a:lstStyle/>
                    <a:p>
                      <a:r>
                        <a:rPr lang="en-US" sz="1000" dirty="0"/>
                        <a:t>Accuracy</a:t>
                      </a:r>
                    </a:p>
                  </a:txBody>
                  <a:tcPr/>
                </a:tc>
                <a:tc>
                  <a:txBody>
                    <a:bodyPr/>
                    <a:lstStyle/>
                    <a:p>
                      <a:r>
                        <a:rPr lang="en-US" sz="1000" dirty="0"/>
                        <a:t>Recall</a:t>
                      </a:r>
                    </a:p>
                  </a:txBody>
                  <a:tcPr/>
                </a:tc>
                <a:tc>
                  <a:txBody>
                    <a:bodyPr/>
                    <a:lstStyle/>
                    <a:p>
                      <a:r>
                        <a:rPr lang="en-US" sz="1000" dirty="0"/>
                        <a:t>Precession</a:t>
                      </a:r>
                    </a:p>
                  </a:txBody>
                  <a:tcPr/>
                </a:tc>
                <a:tc>
                  <a:txBody>
                    <a:bodyPr/>
                    <a:lstStyle/>
                    <a:p>
                      <a:r>
                        <a:rPr lang="en-US" sz="1000" dirty="0"/>
                        <a:t>F1 Score</a:t>
                      </a:r>
                    </a:p>
                  </a:txBody>
                  <a:tcPr/>
                </a:tc>
                <a:extLst>
                  <a:ext uri="{0D108BD9-81ED-4DB2-BD59-A6C34878D82A}">
                    <a16:rowId xmlns:a16="http://schemas.microsoft.com/office/drawing/2014/main" val="1527684487"/>
                  </a:ext>
                </a:extLst>
              </a:tr>
              <a:tr h="205437">
                <a:tc>
                  <a:txBody>
                    <a:bodyPr/>
                    <a:lstStyle/>
                    <a:p>
                      <a:r>
                        <a:rPr lang="en-US" sz="1000" dirty="0"/>
                        <a:t>1,0</a:t>
                      </a:r>
                    </a:p>
                  </a:txBody>
                  <a:tcPr/>
                </a:tc>
                <a:tc>
                  <a:txBody>
                    <a:bodyPr/>
                    <a:lstStyle/>
                    <a:p>
                      <a:r>
                        <a:rPr lang="en-US" sz="1000" dirty="0"/>
                        <a:t>1.0</a:t>
                      </a:r>
                    </a:p>
                  </a:txBody>
                  <a:tcPr/>
                </a:tc>
                <a:tc>
                  <a:txBody>
                    <a:bodyPr/>
                    <a:lstStyle/>
                    <a:p>
                      <a:r>
                        <a:rPr lang="en-US" sz="1000" dirty="0"/>
                        <a:t>1.0</a:t>
                      </a:r>
                    </a:p>
                  </a:txBody>
                  <a:tcPr/>
                </a:tc>
                <a:tc>
                  <a:txBody>
                    <a:bodyPr/>
                    <a:lstStyle/>
                    <a:p>
                      <a:r>
                        <a:rPr lang="en-US" sz="1000" dirty="0"/>
                        <a:t>1.0</a:t>
                      </a:r>
                    </a:p>
                  </a:txBody>
                  <a:tcPr/>
                </a:tc>
                <a:extLst>
                  <a:ext uri="{0D108BD9-81ED-4DB2-BD59-A6C34878D82A}">
                    <a16:rowId xmlns:a16="http://schemas.microsoft.com/office/drawing/2014/main" val="1247389834"/>
                  </a:ext>
                </a:extLst>
              </a:tr>
            </a:tbl>
          </a:graphicData>
        </a:graphic>
      </p:graphicFrame>
      <p:sp>
        <p:nvSpPr>
          <p:cNvPr id="10" name="Rectangle: Rounded Corners 9">
            <a:extLst>
              <a:ext uri="{FF2B5EF4-FFF2-40B4-BE49-F238E27FC236}">
                <a16:creationId xmlns:a16="http://schemas.microsoft.com/office/drawing/2014/main" id="{1D535E60-5F54-B483-2229-37F76D6A5C5F}"/>
              </a:ext>
            </a:extLst>
          </p:cNvPr>
          <p:cNvSpPr/>
          <p:nvPr/>
        </p:nvSpPr>
        <p:spPr>
          <a:xfrm>
            <a:off x="5269571" y="831263"/>
            <a:ext cx="3094220" cy="14139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FFC9211A-F09D-13BC-C66C-08C3E6D0EC5D}"/>
              </a:ext>
            </a:extLst>
          </p:cNvPr>
          <p:cNvSpPr txBox="1"/>
          <p:nvPr/>
        </p:nvSpPr>
        <p:spPr>
          <a:xfrm>
            <a:off x="5372929" y="1005284"/>
            <a:ext cx="1116771" cy="276999"/>
          </a:xfrm>
          <a:prstGeom prst="rect">
            <a:avLst/>
          </a:prstGeom>
          <a:noFill/>
        </p:spPr>
        <p:txBody>
          <a:bodyPr wrap="square" rtlCol="0">
            <a:spAutoFit/>
          </a:bodyPr>
          <a:lstStyle/>
          <a:p>
            <a:r>
              <a:rPr lang="en-US" sz="1200" b="1" u="sng" dirty="0"/>
              <a:t>Test  Data </a:t>
            </a:r>
          </a:p>
        </p:txBody>
      </p:sp>
      <p:graphicFrame>
        <p:nvGraphicFramePr>
          <p:cNvPr id="13" name="Table 12">
            <a:extLst>
              <a:ext uri="{FF2B5EF4-FFF2-40B4-BE49-F238E27FC236}">
                <a16:creationId xmlns:a16="http://schemas.microsoft.com/office/drawing/2014/main" id="{6A322AD1-1AEA-CBF7-45DF-8B58B6A75F4A}"/>
              </a:ext>
            </a:extLst>
          </p:cNvPr>
          <p:cNvGraphicFramePr>
            <a:graphicFrameLocks noGrp="1"/>
          </p:cNvGraphicFramePr>
          <p:nvPr>
            <p:extLst>
              <p:ext uri="{D42A27DB-BD31-4B8C-83A1-F6EECF244321}">
                <p14:modId xmlns:p14="http://schemas.microsoft.com/office/powerpoint/2010/main" val="67283847"/>
              </p:ext>
            </p:extLst>
          </p:nvPr>
        </p:nvGraphicFramePr>
        <p:xfrm>
          <a:off x="5372929" y="1365010"/>
          <a:ext cx="2929232" cy="762000"/>
        </p:xfrm>
        <a:graphic>
          <a:graphicData uri="http://schemas.openxmlformats.org/drawingml/2006/table">
            <a:tbl>
              <a:tblPr firstRow="1" bandRow="1">
                <a:tableStyleId>{93296810-A885-4BE3-A3E7-6D5BEEA58F35}</a:tableStyleId>
              </a:tblPr>
              <a:tblGrid>
                <a:gridCol w="760190">
                  <a:extLst>
                    <a:ext uri="{9D8B030D-6E8A-4147-A177-3AD203B41FA5}">
                      <a16:colId xmlns:a16="http://schemas.microsoft.com/office/drawing/2014/main" val="3348792649"/>
                    </a:ext>
                  </a:extLst>
                </a:gridCol>
                <a:gridCol w="704426">
                  <a:extLst>
                    <a:ext uri="{9D8B030D-6E8A-4147-A177-3AD203B41FA5}">
                      <a16:colId xmlns:a16="http://schemas.microsoft.com/office/drawing/2014/main" val="3994537981"/>
                    </a:ext>
                  </a:extLst>
                </a:gridCol>
                <a:gridCol w="732308">
                  <a:extLst>
                    <a:ext uri="{9D8B030D-6E8A-4147-A177-3AD203B41FA5}">
                      <a16:colId xmlns:a16="http://schemas.microsoft.com/office/drawing/2014/main" val="1320248866"/>
                    </a:ext>
                  </a:extLst>
                </a:gridCol>
                <a:gridCol w="732308">
                  <a:extLst>
                    <a:ext uri="{9D8B030D-6E8A-4147-A177-3AD203B41FA5}">
                      <a16:colId xmlns:a16="http://schemas.microsoft.com/office/drawing/2014/main" val="2853982983"/>
                    </a:ext>
                  </a:extLst>
                </a:gridCol>
              </a:tblGrid>
              <a:tr h="353057">
                <a:tc>
                  <a:txBody>
                    <a:bodyPr/>
                    <a:lstStyle/>
                    <a:p>
                      <a:r>
                        <a:rPr lang="en-US" sz="1000" dirty="0"/>
                        <a:t>Accuracy</a:t>
                      </a:r>
                    </a:p>
                  </a:txBody>
                  <a:tcPr/>
                </a:tc>
                <a:tc>
                  <a:txBody>
                    <a:bodyPr/>
                    <a:lstStyle/>
                    <a:p>
                      <a:r>
                        <a:rPr lang="en-US" sz="1000" dirty="0"/>
                        <a:t>Recall</a:t>
                      </a:r>
                    </a:p>
                  </a:txBody>
                  <a:tcPr/>
                </a:tc>
                <a:tc>
                  <a:txBody>
                    <a:bodyPr/>
                    <a:lstStyle/>
                    <a:p>
                      <a:r>
                        <a:rPr lang="en-US" sz="1000" dirty="0"/>
                        <a:t>Precession</a:t>
                      </a:r>
                    </a:p>
                  </a:txBody>
                  <a:tcPr/>
                </a:tc>
                <a:tc>
                  <a:txBody>
                    <a:bodyPr/>
                    <a:lstStyle/>
                    <a:p>
                      <a:r>
                        <a:rPr lang="en-US" sz="1000" dirty="0"/>
                        <a:t>F1 Score</a:t>
                      </a:r>
                    </a:p>
                  </a:txBody>
                  <a:tcPr/>
                </a:tc>
                <a:extLst>
                  <a:ext uri="{0D108BD9-81ED-4DB2-BD59-A6C34878D82A}">
                    <a16:rowId xmlns:a16="http://schemas.microsoft.com/office/drawing/2014/main" val="1527684487"/>
                  </a:ext>
                </a:extLst>
              </a:tr>
              <a:tr h="325898">
                <a:tc>
                  <a:txBody>
                    <a:bodyPr/>
                    <a:lstStyle/>
                    <a:p>
                      <a:r>
                        <a:rPr lang="en-US" sz="900" dirty="0"/>
                        <a:t>0.986</a:t>
                      </a:r>
                    </a:p>
                  </a:txBody>
                  <a:tcPr/>
                </a:tc>
                <a:tc>
                  <a:txBody>
                    <a:bodyPr/>
                    <a:lstStyle/>
                    <a:p>
                      <a:r>
                        <a:rPr lang="en-US" sz="900" dirty="0"/>
                        <a:t>0.932886</a:t>
                      </a:r>
                    </a:p>
                  </a:txBody>
                  <a:tcPr/>
                </a:tc>
                <a:tc>
                  <a:txBody>
                    <a:bodyPr/>
                    <a:lstStyle/>
                    <a:p>
                      <a:r>
                        <a:rPr lang="en-US" sz="900" dirty="0"/>
                        <a:t>0.926667</a:t>
                      </a:r>
                    </a:p>
                    <a:p>
                      <a:endParaRPr lang="en-US" sz="900" dirty="0"/>
                    </a:p>
                  </a:txBody>
                  <a:tcPr/>
                </a:tc>
                <a:tc>
                  <a:txBody>
                    <a:bodyPr/>
                    <a:lstStyle/>
                    <a:p>
                      <a:r>
                        <a:rPr lang="en-US" sz="900" dirty="0"/>
                        <a:t>0.929766</a:t>
                      </a:r>
                    </a:p>
                  </a:txBody>
                  <a:tcPr/>
                </a:tc>
                <a:extLst>
                  <a:ext uri="{0D108BD9-81ED-4DB2-BD59-A6C34878D82A}">
                    <a16:rowId xmlns:a16="http://schemas.microsoft.com/office/drawing/2014/main" val="1247389834"/>
                  </a:ext>
                </a:extLst>
              </a:tr>
            </a:tbl>
          </a:graphicData>
        </a:graphic>
      </p:graphicFrame>
      <p:sp>
        <p:nvSpPr>
          <p:cNvPr id="14" name="TextBox 13">
            <a:extLst>
              <a:ext uri="{FF2B5EF4-FFF2-40B4-BE49-F238E27FC236}">
                <a16:creationId xmlns:a16="http://schemas.microsoft.com/office/drawing/2014/main" id="{7DA29031-E999-260C-5551-017FFF1C21C4}"/>
              </a:ext>
            </a:extLst>
          </p:cNvPr>
          <p:cNvSpPr txBox="1"/>
          <p:nvPr/>
        </p:nvSpPr>
        <p:spPr>
          <a:xfrm>
            <a:off x="130088" y="2127010"/>
            <a:ext cx="8378899" cy="2923877"/>
          </a:xfrm>
          <a:prstGeom prst="rect">
            <a:avLst/>
          </a:prstGeom>
          <a:noFill/>
        </p:spPr>
        <p:txBody>
          <a:bodyPr wrap="square" rtlCol="0">
            <a:spAutoFit/>
          </a:bodyPr>
          <a:lstStyle/>
          <a:p>
            <a:r>
              <a:rPr lang="en-US" b="1" u="sng" dirty="0"/>
              <a:t>Observations </a:t>
            </a:r>
          </a:p>
          <a:p>
            <a:pPr marL="171450" indent="-171450">
              <a:buFont typeface="Arial" panose="020B0604020202020204" pitchFamily="34" charset="0"/>
              <a:buChar char="•"/>
            </a:pPr>
            <a:r>
              <a:rPr lang="en-US" sz="1000" b="1" dirty="0"/>
              <a:t>Perfect Training Performance:</a:t>
            </a:r>
            <a:r>
              <a:rPr lang="en-US" sz="1000" dirty="0"/>
              <a:t> The model achieved a perfect score of 1.0 across all metrics (Accuracy, Recall, Precision, and F1-Score) on the training data. This indicates that the model has fully learned or even memorized the training dataset.</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b="1" dirty="0"/>
              <a:t>Slight Drop in Overall Accuracy: </a:t>
            </a:r>
            <a:r>
              <a:rPr lang="en-US" sz="1000" dirty="0"/>
              <a:t>The model's accuracy on the test data is 0.986, which is slightly lower than the perfect 1.0 achieved on the training data. While this is an excellent score, the drop suggests the model is not a perfect fit for unseen data.</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b="1" dirty="0"/>
              <a:t>Significant Drop in Recall and Precision</a:t>
            </a:r>
            <a:r>
              <a:rPr lang="en-US" sz="1000" dirty="0"/>
              <a:t>: The most notable observation is the decrease in the individual class-based metrics. Recall drops from 1.0 on training to 0.933 on the test data, and Precision drops from 1.0 to 0.927. This indicates the model is making more errors (false positives and false negatives) on new data compared to the training data.</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b="1" dirty="0"/>
              <a:t>Decline in the F1-Score: </a:t>
            </a:r>
            <a:r>
              <a:rPr lang="en-US" sz="1000" dirty="0"/>
              <a:t>The F1-Score, which provides a balanced view of both precision and recall, drops from a perfect 1.0 to 0.930. This confirms that the model's overall performance has degraded on the test set, reinforcing the observation that the drop in recall and precision is significant.</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b="1" dirty="0"/>
              <a:t>Lead to Overfitting: </a:t>
            </a:r>
            <a:r>
              <a:rPr lang="en-US" sz="1000" dirty="0"/>
              <a:t>The combination of perfect scores on the training data and the subsequent drop in all metrics on the test data is a classic sign of overfitting. The model has learned the training data too well, including its noise, and is failing to generalize to new, unseen data as effectively.</a:t>
            </a:r>
          </a:p>
        </p:txBody>
      </p:sp>
    </p:spTree>
    <p:extLst>
      <p:ext uri="{BB962C8B-B14F-4D97-AF65-F5344CB8AC3E}">
        <p14:creationId xmlns:p14="http://schemas.microsoft.com/office/powerpoint/2010/main" val="170243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89AC-74EF-7A4A-D299-79DD2B9D8A13}"/>
              </a:ext>
            </a:extLst>
          </p:cNvPr>
          <p:cNvSpPr>
            <a:spLocks noGrp="1"/>
          </p:cNvSpPr>
          <p:nvPr>
            <p:ph type="title"/>
          </p:nvPr>
        </p:nvSpPr>
        <p:spPr/>
        <p:txBody>
          <a:bodyPr/>
          <a:lstStyle/>
          <a:p>
            <a:r>
              <a:rPr lang="en-US" dirty="0"/>
              <a:t>Default Model –Decision Tree</a:t>
            </a:r>
          </a:p>
        </p:txBody>
      </p:sp>
      <p:pic>
        <p:nvPicPr>
          <p:cNvPr id="2050" name="Picture 2">
            <a:extLst>
              <a:ext uri="{FF2B5EF4-FFF2-40B4-BE49-F238E27FC236}">
                <a16:creationId xmlns:a16="http://schemas.microsoft.com/office/drawing/2014/main" id="{3CC310D4-977A-9E35-B763-7612E53C3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50" y="856379"/>
            <a:ext cx="4569364" cy="40700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64EE0A-B04E-B036-4A67-FC8E79764CF4}"/>
              </a:ext>
            </a:extLst>
          </p:cNvPr>
          <p:cNvSpPr txBox="1"/>
          <p:nvPr/>
        </p:nvSpPr>
        <p:spPr>
          <a:xfrm>
            <a:off x="5110716" y="381459"/>
            <a:ext cx="3830733" cy="3847207"/>
          </a:xfrm>
          <a:prstGeom prst="rect">
            <a:avLst/>
          </a:prstGeom>
          <a:noFill/>
        </p:spPr>
        <p:txBody>
          <a:bodyPr wrap="square" rtlCol="0">
            <a:spAutoFit/>
          </a:bodyPr>
          <a:lstStyle/>
          <a:p>
            <a:r>
              <a:rPr lang="en-US" b="1" dirty="0"/>
              <a:t>Key Observations :</a:t>
            </a:r>
          </a:p>
          <a:p>
            <a:endParaRPr lang="en-US" dirty="0"/>
          </a:p>
          <a:p>
            <a:pPr marL="171450" indent="-171450">
              <a:buFont typeface="Arial" panose="020B0604020202020204" pitchFamily="34" charset="0"/>
              <a:buChar char="•"/>
            </a:pPr>
            <a:r>
              <a:rPr lang="en-US" sz="800" b="1" dirty="0"/>
              <a:t>Income is the most important feature</a:t>
            </a:r>
            <a:r>
              <a:rPr lang="en-US" sz="800" dirty="0"/>
              <a:t>. The root node, which is the starting point of the tree, makes its first split based on the Income &lt;= 116.5 feature. This indicates that income is the single most significant factor in classifying the data, as it provides the greatest reduction in Gini impurity from the very beginning.</a:t>
            </a:r>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r>
              <a:rPr lang="en-US" sz="800" b="1" dirty="0"/>
              <a:t>The model is complex and may be overfitted</a:t>
            </a:r>
            <a:r>
              <a:rPr lang="en-US" sz="800" dirty="0"/>
              <a:t>. The tree is very deep, with numerous splits and branches</a:t>
            </a:r>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r>
              <a:rPr lang="en-US" sz="800" b="1" dirty="0"/>
              <a:t>Gini impurity is significantly reduced in later stages</a:t>
            </a:r>
            <a:r>
              <a:rPr lang="en-US" sz="800" dirty="0"/>
              <a:t>. While the root node starts with a Gini of 0.5, many of the leaf nodes have a Gini of 0.0. This means that the decision paths are effectively creating very pure, homogeneous groups, where all samples in a leaf node belong to a single class.</a:t>
            </a:r>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r>
              <a:rPr lang="en-US" sz="800" b="1" dirty="0"/>
              <a:t>A variety of features are used. Besides Income, </a:t>
            </a:r>
            <a:r>
              <a:rPr lang="en-US" sz="800" dirty="0"/>
              <a:t>the tree uses a wide range of features like </a:t>
            </a:r>
            <a:r>
              <a:rPr lang="en-US" sz="800" dirty="0" err="1"/>
              <a:t>CCAvg</a:t>
            </a:r>
            <a:r>
              <a:rPr lang="en-US" sz="800" dirty="0"/>
              <a:t> (Average Credit Card Spending), Family, Education, </a:t>
            </a:r>
            <a:r>
              <a:rPr lang="en-US" sz="800" dirty="0" err="1"/>
              <a:t>CD_Account</a:t>
            </a:r>
            <a:r>
              <a:rPr lang="en-US" sz="800" dirty="0"/>
              <a:t>, Age, Mortgage, </a:t>
            </a:r>
            <a:r>
              <a:rPr lang="en-US" sz="800" dirty="0" err="1"/>
              <a:t>ZIPCode</a:t>
            </a:r>
            <a:r>
              <a:rPr lang="en-US" sz="800" dirty="0"/>
              <a:t>, Online, and Securities Account. This indicates that the final classification is determined by a complex combination of various factors, not just a few key variables.</a:t>
            </a:r>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r>
              <a:rPr lang="en-US" sz="800" dirty="0"/>
              <a:t>Some leaf nodes are based on very specific, narrow conditions. The tree has created numerous small, highly specific leaf nodes (e.g., nodes with only 1 or 2 samples). For example, there's a leaf node with samples = 1 and value = [1, 0]. </a:t>
            </a:r>
            <a:r>
              <a:rPr lang="en-US" sz="800" b="1" dirty="0"/>
              <a:t>These narrow conditions are a strong indicator of overfitting, as the model has created rules that are too tailored to individual data points in the training set.</a:t>
            </a:r>
          </a:p>
        </p:txBody>
      </p:sp>
    </p:spTree>
    <p:extLst>
      <p:ext uri="{BB962C8B-B14F-4D97-AF65-F5344CB8AC3E}">
        <p14:creationId xmlns:p14="http://schemas.microsoft.com/office/powerpoint/2010/main" val="3932061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D9B8-21CF-8466-937E-FFEE4B6621AF}"/>
              </a:ext>
            </a:extLst>
          </p:cNvPr>
          <p:cNvSpPr>
            <a:spLocks noGrp="1"/>
          </p:cNvSpPr>
          <p:nvPr>
            <p:ph type="title"/>
          </p:nvPr>
        </p:nvSpPr>
        <p:spPr/>
        <p:txBody>
          <a:bodyPr/>
          <a:lstStyle/>
          <a:p>
            <a:r>
              <a:rPr lang="en-US" dirty="0"/>
              <a:t>Default Model –Feature Importance </a:t>
            </a:r>
          </a:p>
        </p:txBody>
      </p:sp>
      <p:pic>
        <p:nvPicPr>
          <p:cNvPr id="2050" name="Picture 2">
            <a:extLst>
              <a:ext uri="{FF2B5EF4-FFF2-40B4-BE49-F238E27FC236}">
                <a16:creationId xmlns:a16="http://schemas.microsoft.com/office/drawing/2014/main" id="{CD97404E-F240-B21C-4711-FB1CEBC46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50" y="861979"/>
            <a:ext cx="4369450" cy="39270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B844D2-A1EC-9296-D26F-EB59DB08BD97}"/>
              </a:ext>
            </a:extLst>
          </p:cNvPr>
          <p:cNvSpPr txBox="1"/>
          <p:nvPr/>
        </p:nvSpPr>
        <p:spPr>
          <a:xfrm>
            <a:off x="5279666" y="914400"/>
            <a:ext cx="2347424" cy="1077218"/>
          </a:xfrm>
          <a:prstGeom prst="rect">
            <a:avLst/>
          </a:prstGeom>
          <a:noFill/>
        </p:spPr>
        <p:txBody>
          <a:bodyPr wrap="square" rtlCol="0">
            <a:spAutoFit/>
          </a:bodyPr>
          <a:lstStyle/>
          <a:p>
            <a:r>
              <a:rPr lang="en-US" b="1" u="sng" dirty="0"/>
              <a:t>Observations </a:t>
            </a:r>
          </a:p>
          <a:p>
            <a:pPr marL="171450" indent="-171450">
              <a:buFont typeface="Wingdings" panose="05000000000000000000" pitchFamily="2" charset="2"/>
              <a:buChar char="ü"/>
            </a:pPr>
            <a:r>
              <a:rPr lang="en-US" sz="1000" dirty="0"/>
              <a:t>In default model Income Family and education_2 are the three important features </a:t>
            </a:r>
          </a:p>
          <a:p>
            <a:endParaRPr lang="en-US" sz="1000" dirty="0"/>
          </a:p>
          <a:p>
            <a:endParaRPr lang="en-US" sz="1000" dirty="0"/>
          </a:p>
        </p:txBody>
      </p:sp>
    </p:spTree>
    <p:extLst>
      <p:ext uri="{BB962C8B-B14F-4D97-AF65-F5344CB8AC3E}">
        <p14:creationId xmlns:p14="http://schemas.microsoft.com/office/powerpoint/2010/main" val="4074542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F2EF3-DCD8-2110-076B-0E8423AC86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432267-30F4-4DC7-2415-D49C7E6D98C6}"/>
              </a:ext>
            </a:extLst>
          </p:cNvPr>
          <p:cNvSpPr>
            <a:spLocks noGrp="1"/>
          </p:cNvSpPr>
          <p:nvPr>
            <p:ph type="title"/>
          </p:nvPr>
        </p:nvSpPr>
        <p:spPr/>
        <p:txBody>
          <a:bodyPr/>
          <a:lstStyle/>
          <a:p>
            <a:r>
              <a:rPr lang="en-US" dirty="0"/>
              <a:t>Pre-pruned Model-Confusion Metrics </a:t>
            </a:r>
          </a:p>
        </p:txBody>
      </p:sp>
      <p:sp>
        <p:nvSpPr>
          <p:cNvPr id="6" name="Rectangle: Rounded Corners 5">
            <a:extLst>
              <a:ext uri="{FF2B5EF4-FFF2-40B4-BE49-F238E27FC236}">
                <a16:creationId xmlns:a16="http://schemas.microsoft.com/office/drawing/2014/main" id="{EF6087E8-FD80-1A57-1C18-E2BA16122AE3}"/>
              </a:ext>
            </a:extLst>
          </p:cNvPr>
          <p:cNvSpPr/>
          <p:nvPr/>
        </p:nvSpPr>
        <p:spPr>
          <a:xfrm>
            <a:off x="163417" y="791095"/>
            <a:ext cx="4462320" cy="384318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DD0E681-9962-FD6F-D5A3-3B2280A2FED2}"/>
              </a:ext>
            </a:extLst>
          </p:cNvPr>
          <p:cNvSpPr txBox="1"/>
          <p:nvPr/>
        </p:nvSpPr>
        <p:spPr>
          <a:xfrm>
            <a:off x="465667" y="906235"/>
            <a:ext cx="3192364" cy="276999"/>
          </a:xfrm>
          <a:prstGeom prst="rect">
            <a:avLst/>
          </a:prstGeom>
          <a:noFill/>
        </p:spPr>
        <p:txBody>
          <a:bodyPr wrap="square" rtlCol="0">
            <a:spAutoFit/>
          </a:bodyPr>
          <a:lstStyle/>
          <a:p>
            <a:r>
              <a:rPr lang="en-US" sz="1200" b="1" u="sng" dirty="0"/>
              <a:t>Model Performance on Training  Data </a:t>
            </a:r>
          </a:p>
        </p:txBody>
      </p:sp>
      <p:sp>
        <p:nvSpPr>
          <p:cNvPr id="10" name="Rectangle: Rounded Corners 9">
            <a:extLst>
              <a:ext uri="{FF2B5EF4-FFF2-40B4-BE49-F238E27FC236}">
                <a16:creationId xmlns:a16="http://schemas.microsoft.com/office/drawing/2014/main" id="{F65B9582-FB71-E636-ED4E-52EF428663C5}"/>
              </a:ext>
            </a:extLst>
          </p:cNvPr>
          <p:cNvSpPr/>
          <p:nvPr/>
        </p:nvSpPr>
        <p:spPr>
          <a:xfrm>
            <a:off x="4739570" y="861979"/>
            <a:ext cx="4331835" cy="37723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D279E424-7D76-F86D-4F8A-933340100993}"/>
              </a:ext>
            </a:extLst>
          </p:cNvPr>
          <p:cNvSpPr txBox="1"/>
          <p:nvPr/>
        </p:nvSpPr>
        <p:spPr>
          <a:xfrm>
            <a:off x="5508620" y="861455"/>
            <a:ext cx="3192364" cy="276999"/>
          </a:xfrm>
          <a:prstGeom prst="rect">
            <a:avLst/>
          </a:prstGeom>
          <a:noFill/>
        </p:spPr>
        <p:txBody>
          <a:bodyPr wrap="square" rtlCol="0">
            <a:spAutoFit/>
          </a:bodyPr>
          <a:lstStyle/>
          <a:p>
            <a:r>
              <a:rPr lang="en-US" sz="1200" b="1" u="sng" dirty="0"/>
              <a:t>Model Performance on Test  Data </a:t>
            </a:r>
          </a:p>
        </p:txBody>
      </p:sp>
      <p:pic>
        <p:nvPicPr>
          <p:cNvPr id="3074" name="Picture 2">
            <a:extLst>
              <a:ext uri="{FF2B5EF4-FFF2-40B4-BE49-F238E27FC236}">
                <a16:creationId xmlns:a16="http://schemas.microsoft.com/office/drawing/2014/main" id="{B17538B2-5891-8F81-8325-3FD8A4C80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526" y="1221912"/>
            <a:ext cx="2606279" cy="18666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74097E1-4936-E026-3892-562A8D5441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3318" y="1221912"/>
            <a:ext cx="2670506" cy="19126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F65C21-6EF1-096F-DD69-DBD8370F3337}"/>
              </a:ext>
            </a:extLst>
          </p:cNvPr>
          <p:cNvSpPr txBox="1"/>
          <p:nvPr/>
        </p:nvSpPr>
        <p:spPr>
          <a:xfrm>
            <a:off x="240165" y="3213121"/>
            <a:ext cx="4331835" cy="646331"/>
          </a:xfrm>
          <a:prstGeom prst="rect">
            <a:avLst/>
          </a:prstGeom>
          <a:noFill/>
        </p:spPr>
        <p:txBody>
          <a:bodyPr wrap="square" rtlCol="0">
            <a:spAutoFit/>
          </a:bodyPr>
          <a:lstStyle/>
          <a:p>
            <a:pPr marL="171450" indent="-171450">
              <a:buFont typeface="Arial" panose="020B0604020202020204" pitchFamily="34" charset="0"/>
              <a:buChar char="•"/>
            </a:pPr>
            <a:r>
              <a:rPr lang="en-US" sz="800" b="1" dirty="0"/>
              <a:t>True Positive (TP): </a:t>
            </a:r>
            <a:r>
              <a:rPr lang="en-US" sz="800" dirty="0"/>
              <a:t>The model correctly predicted the positive class. </a:t>
            </a:r>
            <a:r>
              <a:rPr lang="en-US" sz="900" b="1" dirty="0"/>
              <a:t>TP=9.46%</a:t>
            </a:r>
          </a:p>
          <a:p>
            <a:pPr marL="171450" indent="-171450">
              <a:buFont typeface="Arial" panose="020B0604020202020204" pitchFamily="34" charset="0"/>
              <a:buChar char="•"/>
            </a:pPr>
            <a:r>
              <a:rPr lang="en-US" sz="800" b="1" dirty="0"/>
              <a:t>True Negative (TN)</a:t>
            </a:r>
            <a:r>
              <a:rPr lang="en-US" sz="800" dirty="0"/>
              <a:t>: The model correctly predicted the negative class.  </a:t>
            </a:r>
            <a:r>
              <a:rPr lang="en-US" sz="900" b="1" dirty="0"/>
              <a:t>TN =69.57%.</a:t>
            </a:r>
            <a:endParaRPr lang="en-US" sz="800" b="1" dirty="0"/>
          </a:p>
          <a:p>
            <a:pPr marL="171450" indent="-171450">
              <a:buFont typeface="Arial" panose="020B0604020202020204" pitchFamily="34" charset="0"/>
              <a:buChar char="•"/>
            </a:pPr>
            <a:r>
              <a:rPr lang="en-US" sz="800" b="1" dirty="0"/>
              <a:t>False Positive (FP):</a:t>
            </a:r>
            <a:r>
              <a:rPr lang="en-US" sz="900" b="1" dirty="0"/>
              <a:t> 20.97% </a:t>
            </a:r>
          </a:p>
          <a:p>
            <a:pPr marL="171450" indent="-171450">
              <a:buFont typeface="Arial" panose="020B0604020202020204" pitchFamily="34" charset="0"/>
              <a:buChar char="•"/>
            </a:pPr>
            <a:r>
              <a:rPr lang="en-US" sz="800" b="1" dirty="0"/>
              <a:t>False Negative (FN): </a:t>
            </a:r>
            <a:r>
              <a:rPr lang="en-US" sz="900" b="1" dirty="0"/>
              <a:t> 0.00 % </a:t>
            </a:r>
            <a:r>
              <a:rPr lang="en-US" sz="900" dirty="0"/>
              <a:t> </a:t>
            </a:r>
          </a:p>
        </p:txBody>
      </p:sp>
      <p:sp>
        <p:nvSpPr>
          <p:cNvPr id="4" name="TextBox 3">
            <a:extLst>
              <a:ext uri="{FF2B5EF4-FFF2-40B4-BE49-F238E27FC236}">
                <a16:creationId xmlns:a16="http://schemas.microsoft.com/office/drawing/2014/main" id="{78744B49-BFB2-DCDD-3BA3-D6F8E72BD4A8}"/>
              </a:ext>
            </a:extLst>
          </p:cNvPr>
          <p:cNvSpPr txBox="1"/>
          <p:nvPr/>
        </p:nvSpPr>
        <p:spPr>
          <a:xfrm>
            <a:off x="4706682" y="3038149"/>
            <a:ext cx="4331835" cy="1708160"/>
          </a:xfrm>
          <a:prstGeom prst="rect">
            <a:avLst/>
          </a:prstGeom>
          <a:noFill/>
        </p:spPr>
        <p:txBody>
          <a:bodyPr wrap="square" rtlCol="0">
            <a:spAutoFit/>
          </a:bodyPr>
          <a:lstStyle/>
          <a:p>
            <a:pPr marL="171450" indent="-171450">
              <a:buFont typeface="Arial" panose="020B0604020202020204" pitchFamily="34" charset="0"/>
              <a:buChar char="•"/>
            </a:pPr>
            <a:r>
              <a:rPr lang="en-US" sz="800" b="1" dirty="0"/>
              <a:t>True Positive (TP): </a:t>
            </a:r>
            <a:r>
              <a:rPr lang="en-US" sz="800" dirty="0"/>
              <a:t>The model correctly predicted the positive class. </a:t>
            </a:r>
            <a:r>
              <a:rPr lang="en-US" sz="900" b="1" dirty="0"/>
              <a:t>TP=9.93%</a:t>
            </a:r>
          </a:p>
          <a:p>
            <a:pPr marL="171450" indent="-171450">
              <a:buFont typeface="Arial" panose="020B0604020202020204" pitchFamily="34" charset="0"/>
              <a:buChar char="•"/>
            </a:pPr>
            <a:endParaRPr lang="en-US" sz="800" b="1" dirty="0"/>
          </a:p>
          <a:p>
            <a:pPr marL="171450" indent="-171450">
              <a:buFont typeface="Arial" panose="020B0604020202020204" pitchFamily="34" charset="0"/>
              <a:buChar char="•"/>
            </a:pPr>
            <a:r>
              <a:rPr lang="en-US" sz="800" b="1" dirty="0"/>
              <a:t>True Negative (TN)</a:t>
            </a:r>
            <a:r>
              <a:rPr lang="en-US" sz="800" dirty="0"/>
              <a:t>: The model correctly predicted the negative class.  </a:t>
            </a:r>
            <a:r>
              <a:rPr lang="en-US" sz="900" b="1" dirty="0"/>
              <a:t>TN =68.00%.</a:t>
            </a:r>
            <a:endParaRPr lang="en-US" sz="800" b="1" dirty="0"/>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r>
              <a:rPr lang="en-US" sz="800" b="1" dirty="0"/>
              <a:t>False Positive (FP):</a:t>
            </a:r>
            <a:r>
              <a:rPr lang="en-US" sz="800" dirty="0"/>
              <a:t> The model incorrectly predicted the positive class</a:t>
            </a:r>
            <a:r>
              <a:rPr lang="en-US" sz="900" b="1" dirty="0"/>
              <a:t>.  FP = 22.07 %</a:t>
            </a:r>
          </a:p>
          <a:p>
            <a:pPr marL="171450" indent="-171450">
              <a:buFont typeface="Arial" panose="020B0604020202020204" pitchFamily="34" charset="0"/>
              <a:buChar char="•"/>
            </a:pPr>
            <a:r>
              <a:rPr lang="en-US" sz="800" b="1" dirty="0"/>
              <a:t>False Negative (FN): </a:t>
            </a:r>
            <a:r>
              <a:rPr lang="en-US" sz="900" b="1" dirty="0"/>
              <a:t>= 0.00 %</a:t>
            </a:r>
          </a:p>
          <a:p>
            <a:pPr marL="171450" indent="-171450">
              <a:buFont typeface="Arial" panose="020B0604020202020204" pitchFamily="34" charset="0"/>
              <a:buChar char="•"/>
            </a:pPr>
            <a:r>
              <a:rPr lang="en-US" sz="900" dirty="0"/>
              <a:t>This leads , the model is highly predicting the negative value and imbalances nature of the data on high accuracy on class 0 and poor performance on class 1</a:t>
            </a:r>
            <a:endParaRPr lang="en-US" sz="800" dirty="0"/>
          </a:p>
          <a:p>
            <a:pPr marL="171450" indent="-171450">
              <a:buFont typeface="Arial" panose="020B0604020202020204" pitchFamily="34" charset="0"/>
              <a:buChar char="•"/>
            </a:pPr>
            <a:endParaRPr lang="en-US" sz="900" b="1" dirty="0"/>
          </a:p>
          <a:p>
            <a:pPr marL="171450" indent="-171450">
              <a:buFont typeface="Arial" panose="020B0604020202020204" pitchFamily="34" charset="0"/>
              <a:buChar char="•"/>
            </a:pPr>
            <a:endParaRPr lang="en-US" sz="800" b="1" dirty="0"/>
          </a:p>
        </p:txBody>
      </p:sp>
    </p:spTree>
    <p:extLst>
      <p:ext uri="{BB962C8B-B14F-4D97-AF65-F5344CB8AC3E}">
        <p14:creationId xmlns:p14="http://schemas.microsoft.com/office/powerpoint/2010/main" val="449075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4DB86-37B9-2C1F-15DB-77712D6A5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BD843-6BDC-748B-EDE4-FE1BEAEF92AA}"/>
              </a:ext>
            </a:extLst>
          </p:cNvPr>
          <p:cNvSpPr>
            <a:spLocks noGrp="1"/>
          </p:cNvSpPr>
          <p:nvPr>
            <p:ph type="title"/>
          </p:nvPr>
        </p:nvSpPr>
        <p:spPr/>
        <p:txBody>
          <a:bodyPr/>
          <a:lstStyle/>
          <a:p>
            <a:r>
              <a:rPr lang="en-US" dirty="0"/>
              <a:t>Pre-pruned Model- Performance </a:t>
            </a:r>
          </a:p>
        </p:txBody>
      </p:sp>
      <p:sp>
        <p:nvSpPr>
          <p:cNvPr id="6" name="Rectangle: Rounded Corners 5">
            <a:extLst>
              <a:ext uri="{FF2B5EF4-FFF2-40B4-BE49-F238E27FC236}">
                <a16:creationId xmlns:a16="http://schemas.microsoft.com/office/drawing/2014/main" id="{69F765AD-5D5B-BB87-07D1-6C0DDF44D5B7}"/>
              </a:ext>
            </a:extLst>
          </p:cNvPr>
          <p:cNvSpPr/>
          <p:nvPr/>
        </p:nvSpPr>
        <p:spPr>
          <a:xfrm>
            <a:off x="163418" y="791095"/>
            <a:ext cx="3366591" cy="384318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CD64BBA9-B5FC-16EC-5DAF-52D1FED83525}"/>
              </a:ext>
            </a:extLst>
          </p:cNvPr>
          <p:cNvSpPr txBox="1"/>
          <p:nvPr/>
        </p:nvSpPr>
        <p:spPr>
          <a:xfrm>
            <a:off x="465667" y="906235"/>
            <a:ext cx="3192364" cy="276999"/>
          </a:xfrm>
          <a:prstGeom prst="rect">
            <a:avLst/>
          </a:prstGeom>
          <a:noFill/>
        </p:spPr>
        <p:txBody>
          <a:bodyPr wrap="square" rtlCol="0">
            <a:spAutoFit/>
          </a:bodyPr>
          <a:lstStyle/>
          <a:p>
            <a:r>
              <a:rPr lang="en-US" sz="1200" b="1" u="sng" dirty="0"/>
              <a:t>Model Performance on Training  Data </a:t>
            </a:r>
          </a:p>
        </p:txBody>
      </p:sp>
      <p:sp>
        <p:nvSpPr>
          <p:cNvPr id="8" name="TextBox 7">
            <a:extLst>
              <a:ext uri="{FF2B5EF4-FFF2-40B4-BE49-F238E27FC236}">
                <a16:creationId xmlns:a16="http://schemas.microsoft.com/office/drawing/2014/main" id="{3FD3BC31-EC13-8A5C-650F-A921172A1D2F}"/>
              </a:ext>
            </a:extLst>
          </p:cNvPr>
          <p:cNvSpPr txBox="1"/>
          <p:nvPr/>
        </p:nvSpPr>
        <p:spPr>
          <a:xfrm>
            <a:off x="202550" y="1227490"/>
            <a:ext cx="1667984" cy="261610"/>
          </a:xfrm>
          <a:prstGeom prst="rect">
            <a:avLst/>
          </a:prstGeom>
          <a:noFill/>
        </p:spPr>
        <p:txBody>
          <a:bodyPr wrap="square" rtlCol="0">
            <a:spAutoFit/>
          </a:bodyPr>
          <a:lstStyle/>
          <a:p>
            <a:r>
              <a:rPr lang="en-US" sz="1100" b="1" dirty="0"/>
              <a:t>Confusion Metrix</a:t>
            </a:r>
          </a:p>
        </p:txBody>
      </p:sp>
      <p:graphicFrame>
        <p:nvGraphicFramePr>
          <p:cNvPr id="9" name="Table 8">
            <a:extLst>
              <a:ext uri="{FF2B5EF4-FFF2-40B4-BE49-F238E27FC236}">
                <a16:creationId xmlns:a16="http://schemas.microsoft.com/office/drawing/2014/main" id="{63502ABD-03CA-B91B-E849-25630B0D3F8E}"/>
              </a:ext>
            </a:extLst>
          </p:cNvPr>
          <p:cNvGraphicFramePr>
            <a:graphicFrameLocks noGrp="1"/>
          </p:cNvGraphicFramePr>
          <p:nvPr/>
        </p:nvGraphicFramePr>
        <p:xfrm>
          <a:off x="310153" y="3602566"/>
          <a:ext cx="3159899" cy="577676"/>
        </p:xfrm>
        <a:graphic>
          <a:graphicData uri="http://schemas.openxmlformats.org/drawingml/2006/table">
            <a:tbl>
              <a:tblPr firstRow="1" bandRow="1">
                <a:tableStyleId>{17292A2E-F333-43FB-9621-5CBBE7FDCDCB}</a:tableStyleId>
              </a:tblPr>
              <a:tblGrid>
                <a:gridCol w="820052">
                  <a:extLst>
                    <a:ext uri="{9D8B030D-6E8A-4147-A177-3AD203B41FA5}">
                      <a16:colId xmlns:a16="http://schemas.microsoft.com/office/drawing/2014/main" val="3348792649"/>
                    </a:ext>
                  </a:extLst>
                </a:gridCol>
                <a:gridCol w="663153">
                  <a:extLst>
                    <a:ext uri="{9D8B030D-6E8A-4147-A177-3AD203B41FA5}">
                      <a16:colId xmlns:a16="http://schemas.microsoft.com/office/drawing/2014/main" val="3994537981"/>
                    </a:ext>
                  </a:extLst>
                </a:gridCol>
                <a:gridCol w="886719">
                  <a:extLst>
                    <a:ext uri="{9D8B030D-6E8A-4147-A177-3AD203B41FA5}">
                      <a16:colId xmlns:a16="http://schemas.microsoft.com/office/drawing/2014/main" val="1320248866"/>
                    </a:ext>
                  </a:extLst>
                </a:gridCol>
                <a:gridCol w="789975">
                  <a:extLst>
                    <a:ext uri="{9D8B030D-6E8A-4147-A177-3AD203B41FA5}">
                      <a16:colId xmlns:a16="http://schemas.microsoft.com/office/drawing/2014/main" val="2853982983"/>
                    </a:ext>
                  </a:extLst>
                </a:gridCol>
              </a:tblGrid>
              <a:tr h="333836">
                <a:tc>
                  <a:txBody>
                    <a:bodyPr/>
                    <a:lstStyle/>
                    <a:p>
                      <a:r>
                        <a:rPr lang="en-US" sz="1000" dirty="0"/>
                        <a:t>Accuracy</a:t>
                      </a:r>
                    </a:p>
                  </a:txBody>
                  <a:tcPr/>
                </a:tc>
                <a:tc>
                  <a:txBody>
                    <a:bodyPr/>
                    <a:lstStyle/>
                    <a:p>
                      <a:r>
                        <a:rPr lang="en-US" sz="1000" dirty="0"/>
                        <a:t>Recall</a:t>
                      </a:r>
                    </a:p>
                  </a:txBody>
                  <a:tcPr/>
                </a:tc>
                <a:tc>
                  <a:txBody>
                    <a:bodyPr/>
                    <a:lstStyle/>
                    <a:p>
                      <a:r>
                        <a:rPr lang="en-US" sz="1000" dirty="0"/>
                        <a:t>Precession</a:t>
                      </a:r>
                    </a:p>
                  </a:txBody>
                  <a:tcPr/>
                </a:tc>
                <a:tc>
                  <a:txBody>
                    <a:bodyPr/>
                    <a:lstStyle/>
                    <a:p>
                      <a:r>
                        <a:rPr lang="en-US" sz="1000" dirty="0"/>
                        <a:t>F1 Score</a:t>
                      </a:r>
                    </a:p>
                  </a:txBody>
                  <a:tcPr/>
                </a:tc>
                <a:extLst>
                  <a:ext uri="{0D108BD9-81ED-4DB2-BD59-A6C34878D82A}">
                    <a16:rowId xmlns:a16="http://schemas.microsoft.com/office/drawing/2014/main" val="1527684487"/>
                  </a:ext>
                </a:extLst>
              </a:tr>
              <a:tr h="205437">
                <a:tc>
                  <a:txBody>
                    <a:bodyPr/>
                    <a:lstStyle/>
                    <a:p>
                      <a:r>
                        <a:rPr lang="en-US" sz="1000" dirty="0"/>
                        <a:t>0.790286</a:t>
                      </a:r>
                    </a:p>
                  </a:txBody>
                  <a:tcPr/>
                </a:tc>
                <a:tc>
                  <a:txBody>
                    <a:bodyPr/>
                    <a:lstStyle/>
                    <a:p>
                      <a:r>
                        <a:rPr lang="en-US" sz="1000" dirty="0"/>
                        <a:t>1.0</a:t>
                      </a:r>
                    </a:p>
                  </a:txBody>
                  <a:tcPr/>
                </a:tc>
                <a:tc>
                  <a:txBody>
                    <a:bodyPr/>
                    <a:lstStyle/>
                    <a:p>
                      <a:r>
                        <a:rPr lang="en-US" sz="1000" dirty="0"/>
                        <a:t>0.310798</a:t>
                      </a:r>
                    </a:p>
                  </a:txBody>
                  <a:tcPr/>
                </a:tc>
                <a:tc>
                  <a:txBody>
                    <a:bodyPr/>
                    <a:lstStyle/>
                    <a:p>
                      <a:r>
                        <a:rPr lang="en-US" sz="1000" dirty="0"/>
                        <a:t>0.474212</a:t>
                      </a:r>
                    </a:p>
                  </a:txBody>
                  <a:tcPr/>
                </a:tc>
                <a:extLst>
                  <a:ext uri="{0D108BD9-81ED-4DB2-BD59-A6C34878D82A}">
                    <a16:rowId xmlns:a16="http://schemas.microsoft.com/office/drawing/2014/main" val="1247389834"/>
                  </a:ext>
                </a:extLst>
              </a:tr>
            </a:tbl>
          </a:graphicData>
        </a:graphic>
      </p:graphicFrame>
      <p:sp>
        <p:nvSpPr>
          <p:cNvPr id="10" name="Rectangle: Rounded Corners 9">
            <a:extLst>
              <a:ext uri="{FF2B5EF4-FFF2-40B4-BE49-F238E27FC236}">
                <a16:creationId xmlns:a16="http://schemas.microsoft.com/office/drawing/2014/main" id="{F4EFEDF4-042F-6890-E579-83E40585D008}"/>
              </a:ext>
            </a:extLst>
          </p:cNvPr>
          <p:cNvSpPr/>
          <p:nvPr/>
        </p:nvSpPr>
        <p:spPr>
          <a:xfrm>
            <a:off x="3697163" y="861979"/>
            <a:ext cx="3034672" cy="37723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095CB707-5162-2CBE-8407-0775553931AC}"/>
              </a:ext>
            </a:extLst>
          </p:cNvPr>
          <p:cNvSpPr txBox="1"/>
          <p:nvPr/>
        </p:nvSpPr>
        <p:spPr>
          <a:xfrm>
            <a:off x="3722773" y="1058635"/>
            <a:ext cx="3192364" cy="276999"/>
          </a:xfrm>
          <a:prstGeom prst="rect">
            <a:avLst/>
          </a:prstGeom>
          <a:noFill/>
        </p:spPr>
        <p:txBody>
          <a:bodyPr wrap="square" rtlCol="0">
            <a:spAutoFit/>
          </a:bodyPr>
          <a:lstStyle/>
          <a:p>
            <a:r>
              <a:rPr lang="en-US" sz="1200" b="1" u="sng" dirty="0"/>
              <a:t>Model Performance on Test  Data </a:t>
            </a:r>
          </a:p>
        </p:txBody>
      </p:sp>
      <p:sp>
        <p:nvSpPr>
          <p:cNvPr id="12" name="TextBox 11">
            <a:extLst>
              <a:ext uri="{FF2B5EF4-FFF2-40B4-BE49-F238E27FC236}">
                <a16:creationId xmlns:a16="http://schemas.microsoft.com/office/drawing/2014/main" id="{2F718081-8FC0-D42A-502A-EE00A98E10A7}"/>
              </a:ext>
            </a:extLst>
          </p:cNvPr>
          <p:cNvSpPr txBox="1"/>
          <p:nvPr/>
        </p:nvSpPr>
        <p:spPr>
          <a:xfrm>
            <a:off x="3721929" y="1309010"/>
            <a:ext cx="1667984" cy="261610"/>
          </a:xfrm>
          <a:prstGeom prst="rect">
            <a:avLst/>
          </a:prstGeom>
          <a:noFill/>
        </p:spPr>
        <p:txBody>
          <a:bodyPr wrap="square" rtlCol="0">
            <a:spAutoFit/>
          </a:bodyPr>
          <a:lstStyle/>
          <a:p>
            <a:r>
              <a:rPr lang="en-US" sz="1100" b="1" dirty="0"/>
              <a:t>Confusion Metrix</a:t>
            </a:r>
          </a:p>
        </p:txBody>
      </p:sp>
      <p:graphicFrame>
        <p:nvGraphicFramePr>
          <p:cNvPr id="13" name="Table 12">
            <a:extLst>
              <a:ext uri="{FF2B5EF4-FFF2-40B4-BE49-F238E27FC236}">
                <a16:creationId xmlns:a16="http://schemas.microsoft.com/office/drawing/2014/main" id="{C3812C72-3F21-2414-A6EF-8719CC009332}"/>
              </a:ext>
            </a:extLst>
          </p:cNvPr>
          <p:cNvGraphicFramePr>
            <a:graphicFrameLocks noGrp="1"/>
          </p:cNvGraphicFramePr>
          <p:nvPr/>
        </p:nvGraphicFramePr>
        <p:xfrm>
          <a:off x="3769531" y="3519521"/>
          <a:ext cx="2889936" cy="762000"/>
        </p:xfrm>
        <a:graphic>
          <a:graphicData uri="http://schemas.openxmlformats.org/drawingml/2006/table">
            <a:tbl>
              <a:tblPr firstRow="1" bandRow="1">
                <a:tableStyleId>{93296810-A885-4BE3-A3E7-6D5BEEA58F35}</a:tableStyleId>
              </a:tblPr>
              <a:tblGrid>
                <a:gridCol w="781204">
                  <a:extLst>
                    <a:ext uri="{9D8B030D-6E8A-4147-A177-3AD203B41FA5}">
                      <a16:colId xmlns:a16="http://schemas.microsoft.com/office/drawing/2014/main" val="3348792649"/>
                    </a:ext>
                  </a:extLst>
                </a:gridCol>
                <a:gridCol w="663764">
                  <a:extLst>
                    <a:ext uri="{9D8B030D-6E8A-4147-A177-3AD203B41FA5}">
                      <a16:colId xmlns:a16="http://schemas.microsoft.com/office/drawing/2014/main" val="3994537981"/>
                    </a:ext>
                  </a:extLst>
                </a:gridCol>
                <a:gridCol w="722484">
                  <a:extLst>
                    <a:ext uri="{9D8B030D-6E8A-4147-A177-3AD203B41FA5}">
                      <a16:colId xmlns:a16="http://schemas.microsoft.com/office/drawing/2014/main" val="1320248866"/>
                    </a:ext>
                  </a:extLst>
                </a:gridCol>
                <a:gridCol w="722484">
                  <a:extLst>
                    <a:ext uri="{9D8B030D-6E8A-4147-A177-3AD203B41FA5}">
                      <a16:colId xmlns:a16="http://schemas.microsoft.com/office/drawing/2014/main" val="2853982983"/>
                    </a:ext>
                  </a:extLst>
                </a:gridCol>
              </a:tblGrid>
              <a:tr h="389841">
                <a:tc>
                  <a:txBody>
                    <a:bodyPr/>
                    <a:lstStyle/>
                    <a:p>
                      <a:r>
                        <a:rPr lang="en-US" sz="1000" dirty="0"/>
                        <a:t>Accuracy</a:t>
                      </a:r>
                    </a:p>
                  </a:txBody>
                  <a:tcPr/>
                </a:tc>
                <a:tc>
                  <a:txBody>
                    <a:bodyPr/>
                    <a:lstStyle/>
                    <a:p>
                      <a:r>
                        <a:rPr lang="en-US" sz="1000" dirty="0"/>
                        <a:t>Recall</a:t>
                      </a:r>
                    </a:p>
                  </a:txBody>
                  <a:tcPr/>
                </a:tc>
                <a:tc>
                  <a:txBody>
                    <a:bodyPr/>
                    <a:lstStyle/>
                    <a:p>
                      <a:r>
                        <a:rPr lang="en-US" sz="1000" dirty="0"/>
                        <a:t>Precession</a:t>
                      </a:r>
                    </a:p>
                  </a:txBody>
                  <a:tcPr/>
                </a:tc>
                <a:tc>
                  <a:txBody>
                    <a:bodyPr/>
                    <a:lstStyle/>
                    <a:p>
                      <a:r>
                        <a:rPr lang="en-US" sz="1000" dirty="0"/>
                        <a:t>F1 Score</a:t>
                      </a:r>
                    </a:p>
                  </a:txBody>
                  <a:tcPr/>
                </a:tc>
                <a:extLst>
                  <a:ext uri="{0D108BD9-81ED-4DB2-BD59-A6C34878D82A}">
                    <a16:rowId xmlns:a16="http://schemas.microsoft.com/office/drawing/2014/main" val="1527684487"/>
                  </a:ext>
                </a:extLst>
              </a:tr>
              <a:tr h="359853">
                <a:tc>
                  <a:txBody>
                    <a:bodyPr/>
                    <a:lstStyle/>
                    <a:p>
                      <a:r>
                        <a:rPr lang="en-US" sz="900" dirty="0"/>
                        <a:t>0.779333</a:t>
                      </a:r>
                    </a:p>
                  </a:txBody>
                  <a:tcPr/>
                </a:tc>
                <a:tc>
                  <a:txBody>
                    <a:bodyPr/>
                    <a:lstStyle/>
                    <a:p>
                      <a:r>
                        <a:rPr lang="en-US" sz="900" dirty="0"/>
                        <a:t>1.0</a:t>
                      </a:r>
                    </a:p>
                  </a:txBody>
                  <a:tcPr/>
                </a:tc>
                <a:tc>
                  <a:txBody>
                    <a:bodyPr/>
                    <a:lstStyle/>
                    <a:p>
                      <a:r>
                        <a:rPr lang="en-US" sz="900" dirty="0"/>
                        <a:t>0.310417</a:t>
                      </a:r>
                    </a:p>
                    <a:p>
                      <a:endParaRPr lang="en-US" sz="900" dirty="0"/>
                    </a:p>
                  </a:txBody>
                  <a:tcPr/>
                </a:tc>
                <a:tc>
                  <a:txBody>
                    <a:bodyPr/>
                    <a:lstStyle/>
                    <a:p>
                      <a:r>
                        <a:rPr lang="en-US" sz="900" dirty="0"/>
                        <a:t>0.473768</a:t>
                      </a:r>
                    </a:p>
                  </a:txBody>
                  <a:tcPr/>
                </a:tc>
                <a:extLst>
                  <a:ext uri="{0D108BD9-81ED-4DB2-BD59-A6C34878D82A}">
                    <a16:rowId xmlns:a16="http://schemas.microsoft.com/office/drawing/2014/main" val="1247389834"/>
                  </a:ext>
                </a:extLst>
              </a:tr>
            </a:tbl>
          </a:graphicData>
        </a:graphic>
      </p:graphicFrame>
      <p:sp>
        <p:nvSpPr>
          <p:cNvPr id="14" name="TextBox 13">
            <a:extLst>
              <a:ext uri="{FF2B5EF4-FFF2-40B4-BE49-F238E27FC236}">
                <a16:creationId xmlns:a16="http://schemas.microsoft.com/office/drawing/2014/main" id="{D915E559-3E85-6FFB-01C5-A25FEE2DB6C1}"/>
              </a:ext>
            </a:extLst>
          </p:cNvPr>
          <p:cNvSpPr txBox="1"/>
          <p:nvPr/>
        </p:nvSpPr>
        <p:spPr>
          <a:xfrm>
            <a:off x="6770967" y="807059"/>
            <a:ext cx="2297804" cy="3231654"/>
          </a:xfrm>
          <a:prstGeom prst="rect">
            <a:avLst/>
          </a:prstGeom>
          <a:noFill/>
        </p:spPr>
        <p:txBody>
          <a:bodyPr wrap="square" rtlCol="0">
            <a:spAutoFit/>
          </a:bodyPr>
          <a:lstStyle/>
          <a:p>
            <a:r>
              <a:rPr lang="en-US" b="1" u="sng" dirty="0"/>
              <a:t>Observations </a:t>
            </a:r>
          </a:p>
          <a:p>
            <a:pPr marL="171450" indent="-171450">
              <a:buFont typeface="Arial" panose="020B0604020202020204" pitchFamily="34" charset="0"/>
              <a:buChar char="•"/>
            </a:pPr>
            <a:r>
              <a:rPr lang="en-US" sz="1000" dirty="0"/>
              <a:t>This model shows signs of </a:t>
            </a:r>
            <a:r>
              <a:rPr lang="en-US" sz="1000" b="1" dirty="0"/>
              <a:t>underfitting</a:t>
            </a:r>
            <a:r>
              <a:rPr lang="en-US" sz="1000" dirty="0"/>
              <a:t>.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Its performance on both the training and </a:t>
            </a:r>
            <a:r>
              <a:rPr lang="en-US" sz="1000" b="1" dirty="0"/>
              <a:t>test sets is poor</a:t>
            </a:r>
            <a:r>
              <a:rPr lang="en-US" sz="1000" dirty="0"/>
              <a:t>, </a:t>
            </a:r>
          </a:p>
          <a:p>
            <a:pPr marL="171450" indent="-171450">
              <a:buFont typeface="Arial" panose="020B0604020202020204" pitchFamily="34" charset="0"/>
              <a:buChar char="•"/>
            </a:pPr>
            <a:r>
              <a:rPr lang="en-US" sz="1000" dirty="0"/>
              <a:t>especially its </a:t>
            </a:r>
            <a:r>
              <a:rPr lang="en-US" sz="1000" b="1" dirty="0"/>
              <a:t>precision</a:t>
            </a:r>
            <a:r>
              <a:rPr lang="en-US" sz="1000" dirty="0"/>
              <a:t> (0.310798 on training and 0.310417 on test).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While its recall is perfect at 1.0, this can be misleading. A perfect recall can be achieved by simply predicting every instance as positive, but this would lead to a very low precision, which is what we see here.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This model is </a:t>
            </a:r>
            <a:r>
              <a:rPr lang="en-US" sz="1000" b="1" dirty="0"/>
              <a:t>too simple and cannot accurately distinguish between classes</a:t>
            </a:r>
          </a:p>
        </p:txBody>
      </p:sp>
      <p:pic>
        <p:nvPicPr>
          <p:cNvPr id="3074" name="Picture 2">
            <a:extLst>
              <a:ext uri="{FF2B5EF4-FFF2-40B4-BE49-F238E27FC236}">
                <a16:creationId xmlns:a16="http://schemas.microsoft.com/office/drawing/2014/main" id="{E9BB5D35-AFDD-4F80-FDCF-31973EC1E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48" y="1532290"/>
            <a:ext cx="2670505" cy="19126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AFBB712-9BE3-66D9-ACBC-E0EFB8A1E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970" y="1554972"/>
            <a:ext cx="2670506" cy="1912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03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1D34-B725-919D-A770-6C7EAE324A08}"/>
              </a:ext>
            </a:extLst>
          </p:cNvPr>
          <p:cNvSpPr>
            <a:spLocks noGrp="1"/>
          </p:cNvSpPr>
          <p:nvPr>
            <p:ph type="title"/>
          </p:nvPr>
        </p:nvSpPr>
        <p:spPr/>
        <p:txBody>
          <a:bodyPr/>
          <a:lstStyle/>
          <a:p>
            <a:r>
              <a:rPr lang="en-US" dirty="0"/>
              <a:t>Pre-pruned model Feature Importance </a:t>
            </a:r>
          </a:p>
        </p:txBody>
      </p:sp>
      <p:pic>
        <p:nvPicPr>
          <p:cNvPr id="4098" name="Picture 2">
            <a:extLst>
              <a:ext uri="{FF2B5EF4-FFF2-40B4-BE49-F238E27FC236}">
                <a16:creationId xmlns:a16="http://schemas.microsoft.com/office/drawing/2014/main" id="{08914792-C9EA-085D-FE8A-6C68A6F3E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994" y="1119963"/>
            <a:ext cx="3975002" cy="3572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B9F3AD-142F-BDA7-904F-D4D8D521AC79}"/>
              </a:ext>
            </a:extLst>
          </p:cNvPr>
          <p:cNvSpPr txBox="1"/>
          <p:nvPr/>
        </p:nvSpPr>
        <p:spPr>
          <a:xfrm>
            <a:off x="5279666" y="914400"/>
            <a:ext cx="2347424" cy="1231106"/>
          </a:xfrm>
          <a:prstGeom prst="rect">
            <a:avLst/>
          </a:prstGeom>
          <a:noFill/>
        </p:spPr>
        <p:txBody>
          <a:bodyPr wrap="square" rtlCol="0">
            <a:spAutoFit/>
          </a:bodyPr>
          <a:lstStyle/>
          <a:p>
            <a:r>
              <a:rPr lang="en-US" b="1" u="sng" dirty="0"/>
              <a:t>Observations </a:t>
            </a:r>
          </a:p>
          <a:p>
            <a:r>
              <a:rPr lang="en-US" sz="1000" dirty="0"/>
              <a:t>In Pre-Pruned model below two are the important features  </a:t>
            </a:r>
          </a:p>
          <a:p>
            <a:endParaRPr lang="en-US" sz="1000" dirty="0"/>
          </a:p>
          <a:p>
            <a:pPr marL="171450" indent="-171450">
              <a:buFont typeface="Wingdings" panose="05000000000000000000" pitchFamily="2" charset="2"/>
              <a:buChar char="ü"/>
            </a:pPr>
            <a:r>
              <a:rPr lang="en-US" sz="1000" b="1" dirty="0"/>
              <a:t>Income </a:t>
            </a:r>
          </a:p>
          <a:p>
            <a:pPr marL="171450" indent="-171450">
              <a:buFont typeface="Wingdings" panose="05000000000000000000" pitchFamily="2" charset="2"/>
              <a:buChar char="ü"/>
            </a:pPr>
            <a:r>
              <a:rPr lang="en-US" sz="1000" b="1" dirty="0" err="1"/>
              <a:t>CCAvg</a:t>
            </a:r>
            <a:endParaRPr lang="en-US" sz="1000" b="1" dirty="0"/>
          </a:p>
          <a:p>
            <a:endParaRPr lang="en-US" sz="1000" dirty="0"/>
          </a:p>
        </p:txBody>
      </p:sp>
    </p:spTree>
    <p:extLst>
      <p:ext uri="{BB962C8B-B14F-4D97-AF65-F5344CB8AC3E}">
        <p14:creationId xmlns:p14="http://schemas.microsoft.com/office/powerpoint/2010/main" val="191471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EA99DF9F-D30D-A0F2-E01B-8783CFB9C053}"/>
            </a:ext>
          </a:extLst>
        </p:cNvPr>
        <p:cNvGrpSpPr/>
        <p:nvPr/>
      </p:nvGrpSpPr>
      <p:grpSpPr>
        <a:xfrm>
          <a:off x="0" y="0"/>
          <a:ext cx="0" cy="0"/>
          <a:chOff x="0" y="0"/>
          <a:chExt cx="0" cy="0"/>
        </a:xfrm>
      </p:grpSpPr>
      <p:sp>
        <p:nvSpPr>
          <p:cNvPr id="224" name="Google Shape;224;p50">
            <a:extLst>
              <a:ext uri="{FF2B5EF4-FFF2-40B4-BE49-F238E27FC236}">
                <a16:creationId xmlns:a16="http://schemas.microsoft.com/office/drawing/2014/main" id="{EB0978D0-9944-283F-F668-39DDD8F24D72}"/>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Executive Summary</a:t>
            </a:r>
            <a:endParaRPr sz="2400">
              <a:solidFill>
                <a:srgbClr val="0E39A9"/>
              </a:solidFill>
            </a:endParaRPr>
          </a:p>
        </p:txBody>
      </p:sp>
      <p:sp>
        <p:nvSpPr>
          <p:cNvPr id="2" name="TextBox 1">
            <a:extLst>
              <a:ext uri="{FF2B5EF4-FFF2-40B4-BE49-F238E27FC236}">
                <a16:creationId xmlns:a16="http://schemas.microsoft.com/office/drawing/2014/main" id="{80669519-59BB-771B-213B-DCC519E2AFCE}"/>
              </a:ext>
            </a:extLst>
          </p:cNvPr>
          <p:cNvSpPr txBox="1"/>
          <p:nvPr/>
        </p:nvSpPr>
        <p:spPr>
          <a:xfrm>
            <a:off x="202550" y="792335"/>
            <a:ext cx="8520600" cy="2227341"/>
          </a:xfrm>
          <a:prstGeom prst="rect">
            <a:avLst/>
          </a:prstGeom>
          <a:noFill/>
        </p:spPr>
        <p:txBody>
          <a:bodyPr wrap="square" rtlCol="0">
            <a:spAutoFit/>
          </a:bodyPr>
          <a:lstStyle/>
          <a:p>
            <a:pPr marL="127000">
              <a:lnSpc>
                <a:spcPct val="115000"/>
              </a:lnSpc>
              <a:buSzPts val="1600"/>
            </a:pPr>
            <a:r>
              <a:rPr lang="en-US" sz="1100" b="1" dirty="0">
                <a:latin typeface="Nunito"/>
              </a:rPr>
              <a:t>Three Decision tree were evaluated</a:t>
            </a:r>
          </a:p>
          <a:p>
            <a:pPr marL="127000">
              <a:lnSpc>
                <a:spcPct val="115000"/>
              </a:lnSpc>
              <a:buSzPts val="1600"/>
            </a:pPr>
            <a:endParaRPr lang="en-US" sz="1100" b="1" dirty="0">
              <a:latin typeface="Nunito"/>
            </a:endParaRPr>
          </a:p>
          <a:p>
            <a:pPr marL="298450" lvl="3" indent="-171450">
              <a:lnSpc>
                <a:spcPct val="115000"/>
              </a:lnSpc>
              <a:buSzPts val="1600"/>
              <a:buFont typeface="Wingdings" panose="05000000000000000000" pitchFamily="2" charset="2"/>
              <a:buChar char="ü"/>
            </a:pPr>
            <a:r>
              <a:rPr lang="en-US" sz="1100" b="1" dirty="0">
                <a:latin typeface="Nunito"/>
              </a:rPr>
              <a:t>Deploy the Post-Pruned Decision Tree model for targeted marketing, focusing on high-income, high-</a:t>
            </a:r>
            <a:r>
              <a:rPr lang="en-US" sz="1100" b="1" dirty="0" err="1">
                <a:latin typeface="Nunito"/>
              </a:rPr>
              <a:t>CCAvg</a:t>
            </a:r>
            <a:r>
              <a:rPr lang="en-US" sz="1100" b="1" dirty="0">
                <a:latin typeface="Nunito"/>
              </a:rPr>
              <a:t> segments.</a:t>
            </a:r>
          </a:p>
          <a:p>
            <a:pPr marL="298450" lvl="3" indent="-171450">
              <a:lnSpc>
                <a:spcPct val="115000"/>
              </a:lnSpc>
              <a:buSzPts val="1600"/>
              <a:buFont typeface="Wingdings" panose="05000000000000000000" pitchFamily="2" charset="2"/>
              <a:buChar char="ü"/>
            </a:pPr>
            <a:endParaRPr lang="en-US" sz="1100" dirty="0">
              <a:latin typeface="Nunito"/>
            </a:endParaRPr>
          </a:p>
          <a:p>
            <a:pPr marL="298450" lvl="3" indent="-171450">
              <a:lnSpc>
                <a:spcPct val="115000"/>
              </a:lnSpc>
              <a:buSzPts val="1600"/>
              <a:buFont typeface="Wingdings" panose="05000000000000000000" pitchFamily="2" charset="2"/>
              <a:buChar char="ü"/>
            </a:pPr>
            <a:r>
              <a:rPr lang="en-US" sz="1100" b="1" dirty="0">
                <a:latin typeface="Nunito"/>
              </a:rPr>
              <a:t>Optimize marketing ROI by prioritizing outreach to customers with CD accounts and undergraduate-level education</a:t>
            </a:r>
            <a:r>
              <a:rPr lang="en-US" sz="1100" dirty="0">
                <a:latin typeface="Nunito"/>
              </a:rPr>
              <a:t>.</a:t>
            </a:r>
          </a:p>
          <a:p>
            <a:pPr marL="298450" lvl="3" indent="-171450">
              <a:lnSpc>
                <a:spcPct val="115000"/>
              </a:lnSpc>
              <a:buSzPts val="1600"/>
              <a:buFont typeface="Wingdings" panose="05000000000000000000" pitchFamily="2" charset="2"/>
              <a:buChar char="ü"/>
            </a:pPr>
            <a:endParaRPr lang="en-US" sz="1100" dirty="0">
              <a:latin typeface="Nunito"/>
            </a:endParaRPr>
          </a:p>
          <a:p>
            <a:pPr marL="298450" lvl="3" indent="-171450">
              <a:lnSpc>
                <a:spcPct val="115000"/>
              </a:lnSpc>
              <a:buSzPts val="1600"/>
              <a:buFont typeface="Wingdings" panose="05000000000000000000" pitchFamily="2" charset="2"/>
              <a:buChar char="ü"/>
            </a:pPr>
            <a:r>
              <a:rPr lang="en-US" sz="1100" b="1" dirty="0">
                <a:latin typeface="Nunito"/>
              </a:rPr>
              <a:t>Adopt probability-based targeting: </a:t>
            </a:r>
            <a:r>
              <a:rPr lang="en-US" sz="1100" dirty="0">
                <a:latin typeface="Nunito"/>
              </a:rPr>
              <a:t>instead of binary predictions, use the model’s probability scores to rank customers by loan likelihood.</a:t>
            </a:r>
          </a:p>
          <a:p>
            <a:pPr marL="298450" lvl="3" indent="-171450">
              <a:lnSpc>
                <a:spcPct val="115000"/>
              </a:lnSpc>
              <a:buSzPts val="1600"/>
              <a:buFont typeface="Wingdings" panose="05000000000000000000" pitchFamily="2" charset="2"/>
              <a:buChar char="ü"/>
            </a:pPr>
            <a:endParaRPr lang="en-US" sz="1100" dirty="0">
              <a:latin typeface="Nunito"/>
            </a:endParaRPr>
          </a:p>
          <a:p>
            <a:pPr marL="298450" lvl="3" indent="-171450">
              <a:lnSpc>
                <a:spcPct val="115000"/>
              </a:lnSpc>
              <a:buSzPts val="1600"/>
              <a:buFont typeface="Wingdings" panose="05000000000000000000" pitchFamily="2" charset="2"/>
              <a:buChar char="ü"/>
            </a:pPr>
            <a:r>
              <a:rPr lang="en-US" sz="1100" b="1" dirty="0">
                <a:latin typeface="Nunito"/>
              </a:rPr>
              <a:t>Refine campaign strategy: </a:t>
            </a:r>
            <a:r>
              <a:rPr lang="en-US" sz="1100" dirty="0">
                <a:latin typeface="Nunito"/>
              </a:rPr>
              <a:t>customers below a defined threshold (e.g., &lt;60% probability) should be routed for manual review, reducing false targeting costs.</a:t>
            </a:r>
            <a:endParaRPr lang="en-US" sz="1100" b="1" dirty="0">
              <a:latin typeface="Nunito"/>
            </a:endParaRPr>
          </a:p>
        </p:txBody>
      </p:sp>
    </p:spTree>
    <p:extLst>
      <p:ext uri="{BB962C8B-B14F-4D97-AF65-F5344CB8AC3E}">
        <p14:creationId xmlns:p14="http://schemas.microsoft.com/office/powerpoint/2010/main" val="2398463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B702E-5091-AE31-675A-522362646667}"/>
              </a:ext>
            </a:extLst>
          </p:cNvPr>
          <p:cNvSpPr>
            <a:spLocks noGrp="1"/>
          </p:cNvSpPr>
          <p:nvPr>
            <p:ph type="title"/>
          </p:nvPr>
        </p:nvSpPr>
        <p:spPr/>
        <p:txBody>
          <a:bodyPr/>
          <a:lstStyle/>
          <a:p>
            <a:r>
              <a:rPr lang="en-US" dirty="0"/>
              <a:t>Pre- Pruned – Decision Tree </a:t>
            </a:r>
          </a:p>
        </p:txBody>
      </p:sp>
      <p:pic>
        <p:nvPicPr>
          <p:cNvPr id="5122" name="Picture 2">
            <a:extLst>
              <a:ext uri="{FF2B5EF4-FFF2-40B4-BE49-F238E27FC236}">
                <a16:creationId xmlns:a16="http://schemas.microsoft.com/office/drawing/2014/main" id="{CE6B837B-ABFA-C12F-CB0B-93FD22D98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31" y="1026941"/>
            <a:ext cx="3846180" cy="3827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FB7078-5803-0BD4-BF1A-A228019BC6EA}"/>
              </a:ext>
            </a:extLst>
          </p:cNvPr>
          <p:cNvSpPr txBox="1"/>
          <p:nvPr/>
        </p:nvSpPr>
        <p:spPr>
          <a:xfrm>
            <a:off x="4260110" y="637953"/>
            <a:ext cx="4628708" cy="4308872"/>
          </a:xfrm>
          <a:prstGeom prst="rect">
            <a:avLst/>
          </a:prstGeom>
          <a:noFill/>
        </p:spPr>
        <p:txBody>
          <a:bodyPr wrap="square" rtlCol="0">
            <a:spAutoFit/>
          </a:bodyPr>
          <a:lstStyle/>
          <a:p>
            <a:r>
              <a:rPr lang="en-US" b="1" u="sng" dirty="0"/>
              <a:t>Key Observations </a:t>
            </a:r>
          </a:p>
          <a:p>
            <a:pPr marL="171450" indent="-171450">
              <a:buFont typeface="Wingdings" panose="05000000000000000000" pitchFamily="2" charset="2"/>
              <a:buChar char="ü"/>
            </a:pPr>
            <a:r>
              <a:rPr lang="en-US" sz="1000" b="1" dirty="0"/>
              <a:t>Income is the most important feature</a:t>
            </a:r>
            <a:r>
              <a:rPr lang="en-US" sz="1000" dirty="0"/>
              <a:t>. The tree's root node uses Income </a:t>
            </a:r>
            <a:r>
              <a:rPr lang="en-US" sz="1000" b="1" dirty="0"/>
              <a:t>&lt;= 92.5 </a:t>
            </a:r>
            <a:r>
              <a:rPr lang="en-US" sz="1000" dirty="0"/>
              <a:t>to make the first split. This signifies that Income is the single most influential factor in classifying the data, as it provides the greatest reduction in impurity from the very beginning.</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The tree is relatively shallow. Unlike a complex tree that branches out many times, this tree has a maximum depth of three. This suggests that the model is less prone to overfitting because it's not creating overly specific rules for the training data. The model is capturing the main patterns without memorizing noise.</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The root node has a maximum Gini impurity. The gini value at the root node is 0.5. This indicates a perfectly mixed or random distribution of the two classes within the initial 3500 samples, which is expected before any splits are made.</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Significant impurity reduction occurs at the first split. After the initial split on Income, the Gini impurity drops considerably in the subsequent nodes. The "True" branch has a gini of 0.101, and the "False" branch has a gini of 0.281. This shows that the Income split was highly effective at separating the two classes.</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err="1"/>
              <a:t>CCAvg</a:t>
            </a:r>
            <a:r>
              <a:rPr lang="en-US" sz="1000" dirty="0"/>
              <a:t> and Family are the next most important features. After the initial Income split, the next level of </a:t>
            </a:r>
            <a:r>
              <a:rPr lang="en-US" sz="1000" b="1" dirty="0"/>
              <a:t>splits uses </a:t>
            </a:r>
            <a:r>
              <a:rPr lang="en-US" sz="1000" b="1" dirty="0" err="1"/>
              <a:t>CCAvg</a:t>
            </a:r>
            <a:r>
              <a:rPr lang="en-US" sz="1000" b="1" dirty="0"/>
              <a:t> &lt;= 2.95 and Family &lt;= 2.5. </a:t>
            </a:r>
            <a:r>
              <a:rPr lang="en-US" sz="1000" dirty="0"/>
              <a:t>This indicates that average credit card spending and the number of family members are the next most predictive features for the target variable.</a:t>
            </a:r>
          </a:p>
        </p:txBody>
      </p:sp>
    </p:spTree>
    <p:extLst>
      <p:ext uri="{BB962C8B-B14F-4D97-AF65-F5344CB8AC3E}">
        <p14:creationId xmlns:p14="http://schemas.microsoft.com/office/powerpoint/2010/main" val="2145175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0C12-F478-2B5A-A904-B3A95D26F08A}"/>
              </a:ext>
            </a:extLst>
          </p:cNvPr>
          <p:cNvSpPr>
            <a:spLocks noGrp="1"/>
          </p:cNvSpPr>
          <p:nvPr>
            <p:ph type="title"/>
          </p:nvPr>
        </p:nvSpPr>
        <p:spPr/>
        <p:txBody>
          <a:bodyPr/>
          <a:lstStyle/>
          <a:p>
            <a:r>
              <a:rPr lang="en-US" dirty="0"/>
              <a:t>Post-Pruned Total Impurity vs alpha  </a:t>
            </a:r>
          </a:p>
        </p:txBody>
      </p:sp>
      <p:sp>
        <p:nvSpPr>
          <p:cNvPr id="4" name="TextBox 3">
            <a:extLst>
              <a:ext uri="{FF2B5EF4-FFF2-40B4-BE49-F238E27FC236}">
                <a16:creationId xmlns:a16="http://schemas.microsoft.com/office/drawing/2014/main" id="{670262FF-CC61-1802-6E0A-AB80DBCEEE50}"/>
              </a:ext>
            </a:extLst>
          </p:cNvPr>
          <p:cNvSpPr txBox="1"/>
          <p:nvPr/>
        </p:nvSpPr>
        <p:spPr>
          <a:xfrm>
            <a:off x="5682437" y="730015"/>
            <a:ext cx="3107144" cy="2616101"/>
          </a:xfrm>
          <a:prstGeom prst="rect">
            <a:avLst/>
          </a:prstGeom>
          <a:noFill/>
        </p:spPr>
        <p:txBody>
          <a:bodyPr wrap="square" rtlCol="0">
            <a:spAutoFit/>
          </a:bodyPr>
          <a:lstStyle/>
          <a:p>
            <a:r>
              <a:rPr lang="en-US" dirty="0"/>
              <a:t>Key Observations </a:t>
            </a:r>
          </a:p>
          <a:p>
            <a:pPr marL="228600" indent="-228600">
              <a:buFont typeface="+mj-lt"/>
              <a:buAutoNum type="arabicPeriod"/>
            </a:pPr>
            <a:r>
              <a:rPr lang="en-US" sz="1000" dirty="0"/>
              <a:t>Total impurity of the leaves decreases as effective alpha decreases.</a:t>
            </a:r>
          </a:p>
          <a:p>
            <a:pPr marL="228600" indent="-228600">
              <a:buFont typeface="+mj-lt"/>
              <a:buAutoNum type="arabicPeriod"/>
            </a:pPr>
            <a:endParaRPr lang="en-US" sz="1000" dirty="0"/>
          </a:p>
          <a:p>
            <a:pPr marL="228600" indent="-228600">
              <a:buFont typeface="+mj-lt"/>
              <a:buAutoNum type="arabicPeriod"/>
            </a:pPr>
            <a:r>
              <a:rPr lang="en-US" sz="1000" dirty="0"/>
              <a:t>The impurity drops sharply at a specific effective alpha value of approximately 0.022.</a:t>
            </a:r>
          </a:p>
          <a:p>
            <a:pPr marL="228600" indent="-228600">
              <a:buFont typeface="+mj-lt"/>
              <a:buAutoNum type="arabicPeriod"/>
            </a:pPr>
            <a:endParaRPr lang="en-US" sz="1000" dirty="0"/>
          </a:p>
          <a:p>
            <a:pPr marL="228600" indent="-228600">
              <a:buFont typeface="+mj-lt"/>
              <a:buAutoNum type="arabicPeriod"/>
            </a:pPr>
            <a:r>
              <a:rPr lang="en-US" sz="1000" dirty="0"/>
              <a:t>The plot has distinct steps, indicating that the impurity remains constant over a range of effective alpha values.</a:t>
            </a:r>
          </a:p>
          <a:p>
            <a:pPr marL="228600" indent="-228600">
              <a:buFont typeface="+mj-lt"/>
              <a:buAutoNum type="arabicPeriod"/>
            </a:pPr>
            <a:endParaRPr lang="en-US" sz="1000" dirty="0"/>
          </a:p>
          <a:p>
            <a:pPr marL="228600" indent="-228600">
              <a:buFont typeface="+mj-lt"/>
              <a:buAutoNum type="arabicPeriod"/>
            </a:pPr>
            <a:r>
              <a:rPr lang="en-US" sz="1000" dirty="0"/>
              <a:t>The lowest impurity is achieved at effective alpha values close to zero.</a:t>
            </a:r>
          </a:p>
          <a:p>
            <a:pPr marL="228600" indent="-228600">
              <a:buFont typeface="+mj-lt"/>
              <a:buAutoNum type="arabicPeriod"/>
            </a:pPr>
            <a:endParaRPr lang="en-US" sz="1000" dirty="0"/>
          </a:p>
          <a:p>
            <a:pPr marL="228600" indent="-228600">
              <a:buFont typeface="+mj-lt"/>
              <a:buAutoNum type="arabicPeriod"/>
            </a:pPr>
            <a:r>
              <a:rPr lang="en-US" sz="1000" dirty="0"/>
              <a:t>A high effective alpha value (e.g., &gt; 0.035) results in a high total impurity.</a:t>
            </a:r>
          </a:p>
        </p:txBody>
      </p:sp>
      <p:pic>
        <p:nvPicPr>
          <p:cNvPr id="3078" name="Picture 6">
            <a:extLst>
              <a:ext uri="{FF2B5EF4-FFF2-40B4-BE49-F238E27FC236}">
                <a16:creationId xmlns:a16="http://schemas.microsoft.com/office/drawing/2014/main" id="{1EE99CF4-C625-6B6B-EFDA-847243608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7" y="1132921"/>
            <a:ext cx="5234888" cy="2877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451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C8EE-D042-5984-9E80-CB53AA1F222F}"/>
              </a:ext>
            </a:extLst>
          </p:cNvPr>
          <p:cNvSpPr>
            <a:spLocks noGrp="1"/>
          </p:cNvSpPr>
          <p:nvPr>
            <p:ph type="title"/>
          </p:nvPr>
        </p:nvSpPr>
        <p:spPr/>
        <p:txBody>
          <a:bodyPr/>
          <a:lstStyle/>
          <a:p>
            <a:r>
              <a:rPr lang="en-US" dirty="0"/>
              <a:t>Post-pruned Number of nodes and depth vs alpha </a:t>
            </a:r>
          </a:p>
        </p:txBody>
      </p:sp>
      <p:sp>
        <p:nvSpPr>
          <p:cNvPr id="3" name="Text Placeholder 2">
            <a:extLst>
              <a:ext uri="{FF2B5EF4-FFF2-40B4-BE49-F238E27FC236}">
                <a16:creationId xmlns:a16="http://schemas.microsoft.com/office/drawing/2014/main" id="{43D0940F-8D63-7230-997A-FDF584252A8C}"/>
              </a:ext>
            </a:extLst>
          </p:cNvPr>
          <p:cNvSpPr>
            <a:spLocks noGrp="1"/>
          </p:cNvSpPr>
          <p:nvPr>
            <p:ph type="body" idx="1"/>
          </p:nvPr>
        </p:nvSpPr>
        <p:spPr>
          <a:xfrm>
            <a:off x="5095864" y="683452"/>
            <a:ext cx="3970164" cy="4170769"/>
          </a:xfrm>
        </p:spPr>
        <p:txBody>
          <a:bodyPr/>
          <a:lstStyle/>
          <a:p>
            <a:pPr marL="133350" indent="0">
              <a:buNone/>
            </a:pPr>
            <a:r>
              <a:rPr lang="en-US" sz="1000" b="1" dirty="0"/>
              <a:t>Number of nodes vs alpha</a:t>
            </a:r>
          </a:p>
          <a:p>
            <a:pPr marL="133350" indent="0">
              <a:buNone/>
            </a:pPr>
            <a:endParaRPr lang="en-US" sz="1000" b="1" dirty="0"/>
          </a:p>
          <a:p>
            <a:r>
              <a:rPr lang="en-US" sz="900" dirty="0"/>
              <a:t>As alpha increases, the number of nodes in the decision tree sharply decreases.</a:t>
            </a:r>
          </a:p>
          <a:p>
            <a:r>
              <a:rPr lang="en-US" sz="900" dirty="0"/>
              <a:t>The most significant reduction in nodes occurs at very small values of alpha.</a:t>
            </a:r>
          </a:p>
          <a:p>
            <a:r>
              <a:rPr lang="en-US" sz="900" dirty="0"/>
              <a:t>The plot shows a staircase-like pattern, indicating that the number of nodes remains constant over a range of alpha values.</a:t>
            </a:r>
          </a:p>
          <a:p>
            <a:r>
              <a:rPr lang="en-US" sz="900" dirty="0"/>
              <a:t>The tree prunes heavily with even a slight increase in alpha, especially at the beginning of the plot.</a:t>
            </a:r>
          </a:p>
          <a:p>
            <a:r>
              <a:rPr lang="en-US" sz="900" dirty="0"/>
              <a:t>The tree is pruned down to a single node (the root) at the largest alpha value shown.</a:t>
            </a:r>
          </a:p>
          <a:p>
            <a:pPr marL="133350" indent="0">
              <a:buNone/>
            </a:pPr>
            <a:endParaRPr lang="en-US" sz="900" b="1" dirty="0"/>
          </a:p>
          <a:p>
            <a:pPr marL="133350" indent="0">
              <a:buNone/>
            </a:pPr>
            <a:r>
              <a:rPr lang="en-US" sz="900" b="1" dirty="0"/>
              <a:t>Depth Vs Alpha </a:t>
            </a:r>
          </a:p>
          <a:p>
            <a:pPr marL="133350" indent="0">
              <a:buNone/>
            </a:pPr>
            <a:endParaRPr lang="en-US" sz="900" b="1" dirty="0"/>
          </a:p>
          <a:p>
            <a:r>
              <a:rPr lang="en-US" sz="900" dirty="0"/>
              <a:t>As alpha increases, the depth of the tree also decreases, similar to the number of nodes.</a:t>
            </a:r>
          </a:p>
          <a:p>
            <a:r>
              <a:rPr lang="en-US" sz="900" dirty="0"/>
              <a:t>The tree's depth drops rapidly at smaller alpha values, from its maximum depth down to a much smaller value.</a:t>
            </a:r>
          </a:p>
          <a:p>
            <a:r>
              <a:rPr lang="en-US" sz="900" dirty="0"/>
              <a:t>The depth remains constant over certain intervals of alpha, creating a step function.</a:t>
            </a:r>
          </a:p>
          <a:p>
            <a:r>
              <a:rPr lang="en-US" sz="900" dirty="0"/>
              <a:t>The tree depth is reduced from its maximum of over 14 down to a depth of around 4 relatively quickly, and </a:t>
            </a:r>
          </a:p>
          <a:p>
            <a:r>
              <a:rPr lang="en-US" sz="900" dirty="0"/>
              <a:t>The final large value of alpha reduces the tree to its minimum depth of 1 (a single root node)</a:t>
            </a:r>
          </a:p>
          <a:p>
            <a:pPr marL="133350" indent="0">
              <a:buNone/>
            </a:pPr>
            <a:endParaRPr lang="en-US" sz="900" dirty="0"/>
          </a:p>
        </p:txBody>
      </p:sp>
      <p:pic>
        <p:nvPicPr>
          <p:cNvPr id="4105" name="Picture 9">
            <a:extLst>
              <a:ext uri="{FF2B5EF4-FFF2-40B4-BE49-F238E27FC236}">
                <a16:creationId xmlns:a16="http://schemas.microsoft.com/office/drawing/2014/main" id="{AC07B085-C6B8-D37A-F49F-714B51186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9" y="861975"/>
            <a:ext cx="4893313" cy="3413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068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6CB0C-7361-2946-064E-E12DA34ACE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6EA59-7FFE-55AA-B052-11A42195CE1C}"/>
              </a:ext>
            </a:extLst>
          </p:cNvPr>
          <p:cNvSpPr>
            <a:spLocks noGrp="1"/>
          </p:cNvSpPr>
          <p:nvPr>
            <p:ph type="title"/>
          </p:nvPr>
        </p:nvSpPr>
        <p:spPr/>
        <p:txBody>
          <a:bodyPr/>
          <a:lstStyle/>
          <a:p>
            <a:r>
              <a:rPr lang="en-US" dirty="0"/>
              <a:t>Post-Pruned Recall Vs alpha for training and test data</a:t>
            </a:r>
          </a:p>
        </p:txBody>
      </p:sp>
      <p:sp>
        <p:nvSpPr>
          <p:cNvPr id="4" name="TextBox 3">
            <a:extLst>
              <a:ext uri="{FF2B5EF4-FFF2-40B4-BE49-F238E27FC236}">
                <a16:creationId xmlns:a16="http://schemas.microsoft.com/office/drawing/2014/main" id="{7E860B97-4F4D-C8EB-492B-661D25866371}"/>
              </a:ext>
            </a:extLst>
          </p:cNvPr>
          <p:cNvSpPr txBox="1"/>
          <p:nvPr/>
        </p:nvSpPr>
        <p:spPr>
          <a:xfrm>
            <a:off x="5330455" y="861979"/>
            <a:ext cx="3714307" cy="3702937"/>
          </a:xfrm>
          <a:prstGeom prst="rect">
            <a:avLst/>
          </a:prstGeom>
          <a:noFill/>
        </p:spPr>
        <p:txBody>
          <a:bodyPr wrap="square" rtlCol="0">
            <a:spAutoFit/>
          </a:bodyPr>
          <a:lstStyle/>
          <a:p>
            <a:r>
              <a:rPr lang="en-US" b="1" dirty="0"/>
              <a:t>Key Observations </a:t>
            </a:r>
          </a:p>
          <a:p>
            <a:endParaRPr lang="en-US" b="1" dirty="0"/>
          </a:p>
          <a:p>
            <a:pPr marL="457200" indent="-323850">
              <a:lnSpc>
                <a:spcPct val="115000"/>
              </a:lnSpc>
              <a:buClr>
                <a:schemeClr val="dk2"/>
              </a:buClr>
              <a:buSzPts val="1500"/>
              <a:buFont typeface="Nunito"/>
              <a:buChar char="●"/>
            </a:pPr>
            <a:r>
              <a:rPr lang="en-US" sz="1000" dirty="0">
                <a:solidFill>
                  <a:schemeClr val="dk2"/>
                </a:solidFill>
                <a:latin typeface="Nunito"/>
                <a:sym typeface="Nunito"/>
              </a:rPr>
              <a:t>The training recall is consistently higher than the testing recall for all alpha values, indicating some degree of overfitting.</a:t>
            </a:r>
          </a:p>
          <a:p>
            <a:pPr marL="457200" indent="-323850">
              <a:lnSpc>
                <a:spcPct val="115000"/>
              </a:lnSpc>
              <a:buClr>
                <a:schemeClr val="dk2"/>
              </a:buClr>
              <a:buSzPts val="1500"/>
              <a:buFont typeface="Nunito"/>
              <a:buChar char="●"/>
            </a:pPr>
            <a:endParaRPr lang="en-US" sz="1000" dirty="0">
              <a:solidFill>
                <a:schemeClr val="dk2"/>
              </a:solidFill>
              <a:latin typeface="Nunito"/>
              <a:sym typeface="Nunito"/>
            </a:endParaRPr>
          </a:p>
          <a:p>
            <a:pPr marL="457200" indent="-323850">
              <a:lnSpc>
                <a:spcPct val="115000"/>
              </a:lnSpc>
              <a:buClr>
                <a:schemeClr val="dk2"/>
              </a:buClr>
              <a:buSzPts val="1500"/>
              <a:buFont typeface="Nunito"/>
              <a:buChar char="●"/>
            </a:pPr>
            <a:r>
              <a:rPr lang="en-US" sz="1000" dirty="0">
                <a:solidFill>
                  <a:schemeClr val="dk2"/>
                </a:solidFill>
                <a:latin typeface="Nunito"/>
                <a:sym typeface="Nunito"/>
              </a:rPr>
              <a:t>For small values of alpha (close to 0), the training recall is nearly perfect (1.0), while the testing recall shows significant fluctuations.</a:t>
            </a:r>
          </a:p>
          <a:p>
            <a:pPr marL="457200" indent="-323850">
              <a:lnSpc>
                <a:spcPct val="115000"/>
              </a:lnSpc>
              <a:buClr>
                <a:schemeClr val="dk2"/>
              </a:buClr>
              <a:buSzPts val="1500"/>
              <a:buFont typeface="Nunito"/>
              <a:buChar char="●"/>
            </a:pPr>
            <a:endParaRPr lang="en-US" sz="1000" dirty="0">
              <a:solidFill>
                <a:schemeClr val="dk2"/>
              </a:solidFill>
              <a:latin typeface="Nunito"/>
              <a:sym typeface="Nunito"/>
            </a:endParaRPr>
          </a:p>
          <a:p>
            <a:pPr marL="457200" indent="-323850">
              <a:lnSpc>
                <a:spcPct val="115000"/>
              </a:lnSpc>
              <a:buClr>
                <a:schemeClr val="dk2"/>
              </a:buClr>
              <a:buSzPts val="1500"/>
              <a:buFont typeface="Nunito"/>
              <a:buChar char="●"/>
            </a:pPr>
            <a:r>
              <a:rPr lang="en-US" sz="1000" dirty="0">
                <a:solidFill>
                  <a:schemeClr val="dk2"/>
                </a:solidFill>
                <a:latin typeface="Nunito"/>
                <a:sym typeface="Nunito"/>
              </a:rPr>
              <a:t>The testing recall is highly sensitive to small changes in alpha at the beginning, with sharp drops and rises.</a:t>
            </a:r>
          </a:p>
          <a:p>
            <a:pPr marL="457200" indent="-323850">
              <a:lnSpc>
                <a:spcPct val="115000"/>
              </a:lnSpc>
              <a:buClr>
                <a:schemeClr val="dk2"/>
              </a:buClr>
              <a:buSzPts val="1500"/>
              <a:buFont typeface="Nunito"/>
              <a:buChar char="●"/>
            </a:pPr>
            <a:endParaRPr lang="en-US" sz="1000" dirty="0">
              <a:solidFill>
                <a:schemeClr val="dk2"/>
              </a:solidFill>
              <a:latin typeface="Nunito"/>
              <a:sym typeface="Nunito"/>
            </a:endParaRPr>
          </a:p>
          <a:p>
            <a:pPr marL="457200" indent="-323850">
              <a:lnSpc>
                <a:spcPct val="115000"/>
              </a:lnSpc>
              <a:buClr>
                <a:schemeClr val="dk2"/>
              </a:buClr>
              <a:buSzPts val="1500"/>
              <a:buFont typeface="Nunito"/>
              <a:buChar char="●"/>
            </a:pPr>
            <a:r>
              <a:rPr lang="en-US" sz="1000" dirty="0">
                <a:solidFill>
                  <a:schemeClr val="dk2"/>
                </a:solidFill>
                <a:latin typeface="Nunito"/>
                <a:sym typeface="Nunito"/>
              </a:rPr>
              <a:t>A large increase in alpha to about 0.022 causes a significant drop in both training and testing recall, suggesting a substantial loss in true positive identification.</a:t>
            </a:r>
          </a:p>
          <a:p>
            <a:pPr marL="457200" indent="-323850">
              <a:lnSpc>
                <a:spcPct val="115000"/>
              </a:lnSpc>
              <a:buClr>
                <a:schemeClr val="dk2"/>
              </a:buClr>
              <a:buSzPts val="1500"/>
              <a:buFont typeface="Nunito"/>
              <a:buChar char="●"/>
            </a:pPr>
            <a:endParaRPr lang="en-US" sz="1000" dirty="0">
              <a:solidFill>
                <a:schemeClr val="dk2"/>
              </a:solidFill>
              <a:latin typeface="Nunito"/>
              <a:sym typeface="Nunito"/>
            </a:endParaRPr>
          </a:p>
          <a:p>
            <a:pPr marL="457200" indent="-323850">
              <a:lnSpc>
                <a:spcPct val="115000"/>
              </a:lnSpc>
              <a:buClr>
                <a:schemeClr val="dk2"/>
              </a:buClr>
              <a:buSzPts val="1500"/>
              <a:buFont typeface="Nunito"/>
              <a:buChar char="●"/>
            </a:pPr>
            <a:r>
              <a:rPr lang="en-US" sz="1000" dirty="0">
                <a:solidFill>
                  <a:schemeClr val="dk2"/>
                </a:solidFill>
                <a:latin typeface="Nunito"/>
                <a:sym typeface="Nunito"/>
              </a:rPr>
              <a:t>The testing recall is more stable for alpha values between approximately 0.0026 and 0.022</a:t>
            </a:r>
          </a:p>
        </p:txBody>
      </p:sp>
      <p:pic>
        <p:nvPicPr>
          <p:cNvPr id="26626" name="Picture 2">
            <a:extLst>
              <a:ext uri="{FF2B5EF4-FFF2-40B4-BE49-F238E27FC236}">
                <a16:creationId xmlns:a16="http://schemas.microsoft.com/office/drawing/2014/main" id="{DA5C4D7A-3FF2-BF91-7B1A-7D79E28E6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38" y="1004408"/>
            <a:ext cx="5131981" cy="261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681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D84A2-CCDB-8F76-87D2-CD330C193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FA2738-1842-70B5-D7F0-AE4A4D1C970F}"/>
              </a:ext>
            </a:extLst>
          </p:cNvPr>
          <p:cNvSpPr>
            <a:spLocks noGrp="1"/>
          </p:cNvSpPr>
          <p:nvPr>
            <p:ph type="title"/>
          </p:nvPr>
        </p:nvSpPr>
        <p:spPr>
          <a:xfrm>
            <a:off x="202550" y="289279"/>
            <a:ext cx="6227745" cy="420296"/>
          </a:xfrm>
        </p:spPr>
        <p:txBody>
          <a:bodyPr/>
          <a:lstStyle/>
          <a:p>
            <a:r>
              <a:rPr lang="en-US" dirty="0"/>
              <a:t>Post-pruned Model- Confusion Metrics  </a:t>
            </a:r>
          </a:p>
        </p:txBody>
      </p:sp>
      <p:sp>
        <p:nvSpPr>
          <p:cNvPr id="6" name="Rectangle: Rounded Corners 5">
            <a:extLst>
              <a:ext uri="{FF2B5EF4-FFF2-40B4-BE49-F238E27FC236}">
                <a16:creationId xmlns:a16="http://schemas.microsoft.com/office/drawing/2014/main" id="{DB0FE7BB-09FB-E840-1FA9-EF7915553118}"/>
              </a:ext>
            </a:extLst>
          </p:cNvPr>
          <p:cNvSpPr/>
          <p:nvPr/>
        </p:nvSpPr>
        <p:spPr>
          <a:xfrm>
            <a:off x="66862" y="709575"/>
            <a:ext cx="4550378" cy="419500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819B9C52-163B-E0B7-3C99-8B750E32F7F5}"/>
              </a:ext>
            </a:extLst>
          </p:cNvPr>
          <p:cNvSpPr txBox="1"/>
          <p:nvPr/>
        </p:nvSpPr>
        <p:spPr>
          <a:xfrm>
            <a:off x="465667" y="906235"/>
            <a:ext cx="3192364" cy="276999"/>
          </a:xfrm>
          <a:prstGeom prst="rect">
            <a:avLst/>
          </a:prstGeom>
          <a:noFill/>
        </p:spPr>
        <p:txBody>
          <a:bodyPr wrap="square" rtlCol="0">
            <a:spAutoFit/>
          </a:bodyPr>
          <a:lstStyle/>
          <a:p>
            <a:r>
              <a:rPr lang="en-US" sz="1200" b="1" u="sng" dirty="0"/>
              <a:t>Model Performance on Training  Data </a:t>
            </a:r>
          </a:p>
        </p:txBody>
      </p:sp>
      <p:sp>
        <p:nvSpPr>
          <p:cNvPr id="10" name="Rectangle: Rounded Corners 9">
            <a:extLst>
              <a:ext uri="{FF2B5EF4-FFF2-40B4-BE49-F238E27FC236}">
                <a16:creationId xmlns:a16="http://schemas.microsoft.com/office/drawing/2014/main" id="{0B7A3B2E-4F39-1782-63CE-8583CE4501E9}"/>
              </a:ext>
            </a:extLst>
          </p:cNvPr>
          <p:cNvSpPr/>
          <p:nvPr/>
        </p:nvSpPr>
        <p:spPr>
          <a:xfrm>
            <a:off x="4662480" y="713124"/>
            <a:ext cx="4414658" cy="41410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6A652B4C-116C-FF14-F528-A7F0FEB605DA}"/>
              </a:ext>
            </a:extLst>
          </p:cNvPr>
          <p:cNvSpPr txBox="1"/>
          <p:nvPr/>
        </p:nvSpPr>
        <p:spPr>
          <a:xfrm>
            <a:off x="5246775" y="909781"/>
            <a:ext cx="3192364" cy="276999"/>
          </a:xfrm>
          <a:prstGeom prst="rect">
            <a:avLst/>
          </a:prstGeom>
          <a:noFill/>
        </p:spPr>
        <p:txBody>
          <a:bodyPr wrap="square" rtlCol="0">
            <a:spAutoFit/>
          </a:bodyPr>
          <a:lstStyle/>
          <a:p>
            <a:r>
              <a:rPr lang="en-US" sz="1200" b="1" u="sng" dirty="0"/>
              <a:t>Model Performance on Test  Data </a:t>
            </a:r>
          </a:p>
        </p:txBody>
      </p:sp>
      <p:pic>
        <p:nvPicPr>
          <p:cNvPr id="6146" name="Picture 2">
            <a:extLst>
              <a:ext uri="{FF2B5EF4-FFF2-40B4-BE49-F238E27FC236}">
                <a16:creationId xmlns:a16="http://schemas.microsoft.com/office/drawing/2014/main" id="{CA1331F6-FCD4-82BB-17D3-D9E1CCED5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68" y="1320367"/>
            <a:ext cx="2647599" cy="189625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184F56C8-54BE-F388-9094-F543A23F4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465" y="1327491"/>
            <a:ext cx="2666543" cy="19098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53C433-91A6-E09A-F581-0216670F41DC}"/>
              </a:ext>
            </a:extLst>
          </p:cNvPr>
          <p:cNvSpPr txBox="1"/>
          <p:nvPr/>
        </p:nvSpPr>
        <p:spPr>
          <a:xfrm>
            <a:off x="240165" y="3268522"/>
            <a:ext cx="4331835" cy="1031051"/>
          </a:xfrm>
          <a:prstGeom prst="rect">
            <a:avLst/>
          </a:prstGeom>
          <a:noFill/>
        </p:spPr>
        <p:txBody>
          <a:bodyPr wrap="square" rtlCol="0">
            <a:spAutoFit/>
          </a:bodyPr>
          <a:lstStyle/>
          <a:p>
            <a:pPr marL="171450" indent="-171450">
              <a:buFont typeface="Arial" panose="020B0604020202020204" pitchFamily="34" charset="0"/>
              <a:buChar char="•"/>
            </a:pPr>
            <a:r>
              <a:rPr lang="en-US" sz="800" b="1" dirty="0"/>
              <a:t>True Positive (TP): </a:t>
            </a:r>
            <a:r>
              <a:rPr lang="en-US" sz="800" dirty="0"/>
              <a:t>The model correctly predicted the positive class. </a:t>
            </a:r>
            <a:r>
              <a:rPr lang="en-US" sz="900" b="1" dirty="0"/>
              <a:t>TP=9.34%</a:t>
            </a:r>
          </a:p>
          <a:p>
            <a:pPr marL="171450" indent="-171450">
              <a:buFont typeface="Arial" panose="020B0604020202020204" pitchFamily="34" charset="0"/>
              <a:buChar char="•"/>
            </a:pPr>
            <a:endParaRPr lang="en-US" sz="800" b="1" dirty="0"/>
          </a:p>
          <a:p>
            <a:pPr marL="171450" indent="-171450">
              <a:buFont typeface="Arial" panose="020B0604020202020204" pitchFamily="34" charset="0"/>
              <a:buChar char="•"/>
            </a:pPr>
            <a:r>
              <a:rPr lang="en-US" sz="800" b="1" dirty="0"/>
              <a:t>True Negative (TN)</a:t>
            </a:r>
            <a:r>
              <a:rPr lang="en-US" sz="800" dirty="0"/>
              <a:t>: The model correctly predicted the negative class.  </a:t>
            </a:r>
            <a:r>
              <a:rPr lang="en-US" sz="900" b="1" dirty="0"/>
              <a:t>TN =88.20%.</a:t>
            </a:r>
            <a:endParaRPr lang="en-US" sz="800" b="1" dirty="0"/>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r>
              <a:rPr lang="en-US" sz="800" b="1" dirty="0"/>
              <a:t>False Positive (FP):</a:t>
            </a:r>
            <a:r>
              <a:rPr lang="en-US" sz="800" dirty="0"/>
              <a:t> The model incorrectly predicted the positive class</a:t>
            </a:r>
            <a:r>
              <a:rPr lang="en-US" sz="900" b="1" dirty="0"/>
              <a:t>.  FP = 2.34 %</a:t>
            </a:r>
          </a:p>
          <a:p>
            <a:pPr marL="171450" indent="-171450">
              <a:buFont typeface="Arial" panose="020B0604020202020204" pitchFamily="34" charset="0"/>
              <a:buChar char="•"/>
            </a:pPr>
            <a:endParaRPr lang="en-US" sz="900" b="1" dirty="0"/>
          </a:p>
          <a:p>
            <a:pPr marL="171450" indent="-171450">
              <a:buFont typeface="Arial" panose="020B0604020202020204" pitchFamily="34" charset="0"/>
              <a:buChar char="•"/>
            </a:pPr>
            <a:r>
              <a:rPr lang="en-US" sz="800" b="1" dirty="0"/>
              <a:t>False Negative (FN): </a:t>
            </a:r>
            <a:r>
              <a:rPr lang="en-US" sz="800" dirty="0"/>
              <a:t>The model incorrectly predicted the negative class  </a:t>
            </a:r>
            <a:r>
              <a:rPr lang="en-US" sz="900" b="1" dirty="0"/>
              <a:t>FN = 0.11 %</a:t>
            </a:r>
            <a:endParaRPr lang="en-US" sz="800" b="1" dirty="0"/>
          </a:p>
        </p:txBody>
      </p:sp>
      <p:sp>
        <p:nvSpPr>
          <p:cNvPr id="15" name="TextBox 14">
            <a:extLst>
              <a:ext uri="{FF2B5EF4-FFF2-40B4-BE49-F238E27FC236}">
                <a16:creationId xmlns:a16="http://schemas.microsoft.com/office/drawing/2014/main" id="{A0BE44B9-DA3D-364E-267B-05670A5723EB}"/>
              </a:ext>
            </a:extLst>
          </p:cNvPr>
          <p:cNvSpPr txBox="1"/>
          <p:nvPr/>
        </p:nvSpPr>
        <p:spPr>
          <a:xfrm>
            <a:off x="4688120" y="3321689"/>
            <a:ext cx="4331835" cy="1031051"/>
          </a:xfrm>
          <a:prstGeom prst="rect">
            <a:avLst/>
          </a:prstGeom>
          <a:noFill/>
        </p:spPr>
        <p:txBody>
          <a:bodyPr wrap="square" rtlCol="0">
            <a:spAutoFit/>
          </a:bodyPr>
          <a:lstStyle/>
          <a:p>
            <a:pPr marL="171450" indent="-171450">
              <a:buFont typeface="Arial" panose="020B0604020202020204" pitchFamily="34" charset="0"/>
              <a:buChar char="•"/>
            </a:pPr>
            <a:r>
              <a:rPr lang="en-US" sz="800" b="1" dirty="0"/>
              <a:t>True Positive (TP): </a:t>
            </a:r>
            <a:r>
              <a:rPr lang="en-US" sz="800" dirty="0"/>
              <a:t>The model correctly predicted the positive class. </a:t>
            </a:r>
            <a:r>
              <a:rPr lang="en-US" sz="900" b="1" dirty="0"/>
              <a:t>TP=9.27%</a:t>
            </a:r>
          </a:p>
          <a:p>
            <a:pPr marL="171450" indent="-171450">
              <a:buFont typeface="Arial" panose="020B0604020202020204" pitchFamily="34" charset="0"/>
              <a:buChar char="•"/>
            </a:pPr>
            <a:endParaRPr lang="en-US" sz="800" b="1" dirty="0"/>
          </a:p>
          <a:p>
            <a:pPr marL="171450" indent="-171450">
              <a:buFont typeface="Arial" panose="020B0604020202020204" pitchFamily="34" charset="0"/>
              <a:buChar char="•"/>
            </a:pPr>
            <a:r>
              <a:rPr lang="en-US" sz="800" b="1" dirty="0"/>
              <a:t>True Negative (TN)</a:t>
            </a:r>
            <a:r>
              <a:rPr lang="en-US" sz="800" dirty="0"/>
              <a:t>: The model correctly predicted the negative class.  </a:t>
            </a:r>
            <a:r>
              <a:rPr lang="en-US" sz="900" b="1" dirty="0"/>
              <a:t>TN =87.60%.</a:t>
            </a:r>
            <a:endParaRPr lang="en-US" sz="800" b="1" dirty="0"/>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r>
              <a:rPr lang="en-US" sz="800" b="1" dirty="0"/>
              <a:t>False Positive (FP):</a:t>
            </a:r>
            <a:r>
              <a:rPr lang="en-US" sz="800" dirty="0"/>
              <a:t> The model incorrectly predicted the positive class</a:t>
            </a:r>
            <a:r>
              <a:rPr lang="en-US" sz="900" b="1" dirty="0"/>
              <a:t>.  FP = 2.47 %</a:t>
            </a:r>
          </a:p>
          <a:p>
            <a:pPr marL="171450" indent="-171450">
              <a:buFont typeface="Arial" panose="020B0604020202020204" pitchFamily="34" charset="0"/>
              <a:buChar char="•"/>
            </a:pPr>
            <a:endParaRPr lang="en-US" sz="900" b="1" dirty="0"/>
          </a:p>
          <a:p>
            <a:pPr marL="171450" indent="-171450">
              <a:buFont typeface="Arial" panose="020B0604020202020204" pitchFamily="34" charset="0"/>
              <a:buChar char="•"/>
            </a:pPr>
            <a:r>
              <a:rPr lang="en-US" sz="800" b="1" dirty="0"/>
              <a:t>False Negative (FN): </a:t>
            </a:r>
            <a:r>
              <a:rPr lang="en-US" sz="800" dirty="0"/>
              <a:t>The model incorrectly predicted the negative class  </a:t>
            </a:r>
            <a:r>
              <a:rPr lang="en-US" sz="900" b="1" dirty="0"/>
              <a:t>FN = 0.67 %</a:t>
            </a:r>
            <a:endParaRPr lang="en-US" sz="800" b="1" dirty="0"/>
          </a:p>
        </p:txBody>
      </p:sp>
    </p:spTree>
    <p:extLst>
      <p:ext uri="{BB962C8B-B14F-4D97-AF65-F5344CB8AC3E}">
        <p14:creationId xmlns:p14="http://schemas.microsoft.com/office/powerpoint/2010/main" val="1793948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24545-0B93-1C17-771A-DE22AD14D6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D7780A-0F8C-2D33-7BBA-32F6648AFBB4}"/>
              </a:ext>
            </a:extLst>
          </p:cNvPr>
          <p:cNvSpPr>
            <a:spLocks noGrp="1"/>
          </p:cNvSpPr>
          <p:nvPr>
            <p:ph type="title"/>
          </p:nvPr>
        </p:nvSpPr>
        <p:spPr>
          <a:xfrm>
            <a:off x="202549" y="289279"/>
            <a:ext cx="5921803" cy="420296"/>
          </a:xfrm>
        </p:spPr>
        <p:txBody>
          <a:bodyPr/>
          <a:lstStyle/>
          <a:p>
            <a:r>
              <a:rPr lang="en-US" dirty="0"/>
              <a:t>Post-pruned Model-Model Performance  </a:t>
            </a:r>
          </a:p>
        </p:txBody>
      </p:sp>
      <p:sp>
        <p:nvSpPr>
          <p:cNvPr id="6" name="Rectangle: Rounded Corners 5">
            <a:extLst>
              <a:ext uri="{FF2B5EF4-FFF2-40B4-BE49-F238E27FC236}">
                <a16:creationId xmlns:a16="http://schemas.microsoft.com/office/drawing/2014/main" id="{9244CC2B-B293-BA9B-310F-6BD4D0ADCF34}"/>
              </a:ext>
            </a:extLst>
          </p:cNvPr>
          <p:cNvSpPr/>
          <p:nvPr/>
        </p:nvSpPr>
        <p:spPr>
          <a:xfrm>
            <a:off x="163418" y="791095"/>
            <a:ext cx="3366591" cy="384318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281B3147-6667-B085-9848-2CF6DF67D00B}"/>
              </a:ext>
            </a:extLst>
          </p:cNvPr>
          <p:cNvSpPr txBox="1"/>
          <p:nvPr/>
        </p:nvSpPr>
        <p:spPr>
          <a:xfrm>
            <a:off x="465667" y="906235"/>
            <a:ext cx="3192364" cy="276999"/>
          </a:xfrm>
          <a:prstGeom prst="rect">
            <a:avLst/>
          </a:prstGeom>
          <a:noFill/>
        </p:spPr>
        <p:txBody>
          <a:bodyPr wrap="square" rtlCol="0">
            <a:spAutoFit/>
          </a:bodyPr>
          <a:lstStyle/>
          <a:p>
            <a:r>
              <a:rPr lang="en-US" sz="1200" b="1" u="sng" dirty="0"/>
              <a:t>Model Performance on Training  Data </a:t>
            </a:r>
          </a:p>
        </p:txBody>
      </p:sp>
      <p:sp>
        <p:nvSpPr>
          <p:cNvPr id="8" name="TextBox 7">
            <a:extLst>
              <a:ext uri="{FF2B5EF4-FFF2-40B4-BE49-F238E27FC236}">
                <a16:creationId xmlns:a16="http://schemas.microsoft.com/office/drawing/2014/main" id="{446AC0D4-4BF7-2261-ECEF-A761678B8ACE}"/>
              </a:ext>
            </a:extLst>
          </p:cNvPr>
          <p:cNvSpPr txBox="1"/>
          <p:nvPr/>
        </p:nvSpPr>
        <p:spPr>
          <a:xfrm>
            <a:off x="392083" y="1280220"/>
            <a:ext cx="1667984" cy="261610"/>
          </a:xfrm>
          <a:prstGeom prst="rect">
            <a:avLst/>
          </a:prstGeom>
          <a:noFill/>
        </p:spPr>
        <p:txBody>
          <a:bodyPr wrap="square" rtlCol="0">
            <a:spAutoFit/>
          </a:bodyPr>
          <a:lstStyle/>
          <a:p>
            <a:r>
              <a:rPr lang="en-US" sz="1100" b="1" dirty="0"/>
              <a:t>Confusion Metrix</a:t>
            </a:r>
          </a:p>
        </p:txBody>
      </p:sp>
      <p:graphicFrame>
        <p:nvGraphicFramePr>
          <p:cNvPr id="9" name="Table 8">
            <a:extLst>
              <a:ext uri="{FF2B5EF4-FFF2-40B4-BE49-F238E27FC236}">
                <a16:creationId xmlns:a16="http://schemas.microsoft.com/office/drawing/2014/main" id="{64DED640-94B3-BABB-A315-EE67796C6713}"/>
              </a:ext>
            </a:extLst>
          </p:cNvPr>
          <p:cNvGraphicFramePr>
            <a:graphicFrameLocks noGrp="1"/>
          </p:cNvGraphicFramePr>
          <p:nvPr>
            <p:extLst>
              <p:ext uri="{D42A27DB-BD31-4B8C-83A1-F6EECF244321}">
                <p14:modId xmlns:p14="http://schemas.microsoft.com/office/powerpoint/2010/main" val="4214471976"/>
              </p:ext>
            </p:extLst>
          </p:nvPr>
        </p:nvGraphicFramePr>
        <p:xfrm>
          <a:off x="277689" y="3602566"/>
          <a:ext cx="3192363" cy="562436"/>
        </p:xfrm>
        <a:graphic>
          <a:graphicData uri="http://schemas.openxmlformats.org/drawingml/2006/table">
            <a:tbl>
              <a:tblPr firstRow="1" bandRow="1">
                <a:tableStyleId>{17292A2E-F333-43FB-9621-5CBBE7FDCDCB}</a:tableStyleId>
              </a:tblPr>
              <a:tblGrid>
                <a:gridCol w="828477">
                  <a:extLst>
                    <a:ext uri="{9D8B030D-6E8A-4147-A177-3AD203B41FA5}">
                      <a16:colId xmlns:a16="http://schemas.microsoft.com/office/drawing/2014/main" val="3348792649"/>
                    </a:ext>
                  </a:extLst>
                </a:gridCol>
                <a:gridCol w="669966">
                  <a:extLst>
                    <a:ext uri="{9D8B030D-6E8A-4147-A177-3AD203B41FA5}">
                      <a16:colId xmlns:a16="http://schemas.microsoft.com/office/drawing/2014/main" val="3994537981"/>
                    </a:ext>
                  </a:extLst>
                </a:gridCol>
                <a:gridCol w="895829">
                  <a:extLst>
                    <a:ext uri="{9D8B030D-6E8A-4147-A177-3AD203B41FA5}">
                      <a16:colId xmlns:a16="http://schemas.microsoft.com/office/drawing/2014/main" val="1320248866"/>
                    </a:ext>
                  </a:extLst>
                </a:gridCol>
                <a:gridCol w="798091">
                  <a:extLst>
                    <a:ext uri="{9D8B030D-6E8A-4147-A177-3AD203B41FA5}">
                      <a16:colId xmlns:a16="http://schemas.microsoft.com/office/drawing/2014/main" val="2853982983"/>
                    </a:ext>
                  </a:extLst>
                </a:gridCol>
              </a:tblGrid>
              <a:tr h="333836">
                <a:tc>
                  <a:txBody>
                    <a:bodyPr/>
                    <a:lstStyle/>
                    <a:p>
                      <a:r>
                        <a:rPr lang="en-US" sz="1000" dirty="0"/>
                        <a:t>Accuracy</a:t>
                      </a:r>
                    </a:p>
                  </a:txBody>
                  <a:tcPr/>
                </a:tc>
                <a:tc>
                  <a:txBody>
                    <a:bodyPr/>
                    <a:lstStyle/>
                    <a:p>
                      <a:r>
                        <a:rPr lang="en-US" sz="1000" dirty="0"/>
                        <a:t>Recall</a:t>
                      </a:r>
                    </a:p>
                  </a:txBody>
                  <a:tcPr/>
                </a:tc>
                <a:tc>
                  <a:txBody>
                    <a:bodyPr/>
                    <a:lstStyle/>
                    <a:p>
                      <a:r>
                        <a:rPr lang="en-US" sz="1000" dirty="0"/>
                        <a:t>Precession</a:t>
                      </a:r>
                    </a:p>
                  </a:txBody>
                  <a:tcPr/>
                </a:tc>
                <a:tc>
                  <a:txBody>
                    <a:bodyPr/>
                    <a:lstStyle/>
                    <a:p>
                      <a:r>
                        <a:rPr lang="en-US" sz="1000" dirty="0"/>
                        <a:t>F1 Score</a:t>
                      </a:r>
                    </a:p>
                  </a:txBody>
                  <a:tcPr/>
                </a:tc>
                <a:extLst>
                  <a:ext uri="{0D108BD9-81ED-4DB2-BD59-A6C34878D82A}">
                    <a16:rowId xmlns:a16="http://schemas.microsoft.com/office/drawing/2014/main" val="1527684487"/>
                  </a:ext>
                </a:extLst>
              </a:tr>
              <a:tr h="205437">
                <a:tc>
                  <a:txBody>
                    <a:bodyPr/>
                    <a:lstStyle/>
                    <a:p>
                      <a:r>
                        <a:rPr lang="en-US" sz="900" dirty="0"/>
                        <a:t>0.975429</a:t>
                      </a:r>
                    </a:p>
                  </a:txBody>
                  <a:tcPr/>
                </a:tc>
                <a:tc>
                  <a:txBody>
                    <a:bodyPr/>
                    <a:lstStyle/>
                    <a:p>
                      <a:r>
                        <a:rPr lang="en-US" sz="900" dirty="0"/>
                        <a:t>0.987915</a:t>
                      </a:r>
                    </a:p>
                  </a:txBody>
                  <a:tcPr/>
                </a:tc>
                <a:tc>
                  <a:txBody>
                    <a:bodyPr/>
                    <a:lstStyle/>
                    <a:p>
                      <a:r>
                        <a:rPr lang="en-US" sz="900" dirty="0"/>
                        <a:t>0.799511</a:t>
                      </a:r>
                    </a:p>
                  </a:txBody>
                  <a:tcPr/>
                </a:tc>
                <a:tc>
                  <a:txBody>
                    <a:bodyPr/>
                    <a:lstStyle/>
                    <a:p>
                      <a:r>
                        <a:rPr lang="en-US" sz="900" dirty="0"/>
                        <a:t>0.883784</a:t>
                      </a:r>
                    </a:p>
                  </a:txBody>
                  <a:tcPr/>
                </a:tc>
                <a:extLst>
                  <a:ext uri="{0D108BD9-81ED-4DB2-BD59-A6C34878D82A}">
                    <a16:rowId xmlns:a16="http://schemas.microsoft.com/office/drawing/2014/main" val="1247389834"/>
                  </a:ext>
                </a:extLst>
              </a:tr>
            </a:tbl>
          </a:graphicData>
        </a:graphic>
      </p:graphicFrame>
      <p:sp>
        <p:nvSpPr>
          <p:cNvPr id="10" name="Rectangle: Rounded Corners 9">
            <a:extLst>
              <a:ext uri="{FF2B5EF4-FFF2-40B4-BE49-F238E27FC236}">
                <a16:creationId xmlns:a16="http://schemas.microsoft.com/office/drawing/2014/main" id="{6612EF24-9A0B-AB9D-31D2-A1DF2689CB8F}"/>
              </a:ext>
            </a:extLst>
          </p:cNvPr>
          <p:cNvSpPr/>
          <p:nvPr/>
        </p:nvSpPr>
        <p:spPr>
          <a:xfrm>
            <a:off x="3697163" y="861979"/>
            <a:ext cx="3034672" cy="37723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F625D0A3-3B3E-F8BB-BA4A-A978D2FCE225}"/>
              </a:ext>
            </a:extLst>
          </p:cNvPr>
          <p:cNvSpPr txBox="1"/>
          <p:nvPr/>
        </p:nvSpPr>
        <p:spPr>
          <a:xfrm>
            <a:off x="3722773" y="1058635"/>
            <a:ext cx="3192364" cy="276999"/>
          </a:xfrm>
          <a:prstGeom prst="rect">
            <a:avLst/>
          </a:prstGeom>
          <a:noFill/>
        </p:spPr>
        <p:txBody>
          <a:bodyPr wrap="square" rtlCol="0">
            <a:spAutoFit/>
          </a:bodyPr>
          <a:lstStyle/>
          <a:p>
            <a:r>
              <a:rPr lang="en-US" sz="1200" b="1" u="sng" dirty="0"/>
              <a:t>Model Performance on Test  Data </a:t>
            </a:r>
          </a:p>
        </p:txBody>
      </p:sp>
      <p:sp>
        <p:nvSpPr>
          <p:cNvPr id="12" name="TextBox 11">
            <a:extLst>
              <a:ext uri="{FF2B5EF4-FFF2-40B4-BE49-F238E27FC236}">
                <a16:creationId xmlns:a16="http://schemas.microsoft.com/office/drawing/2014/main" id="{DB0A36C6-8E06-9D1E-F58E-DA24659D2E88}"/>
              </a:ext>
            </a:extLst>
          </p:cNvPr>
          <p:cNvSpPr txBox="1"/>
          <p:nvPr/>
        </p:nvSpPr>
        <p:spPr>
          <a:xfrm>
            <a:off x="3721929" y="1309010"/>
            <a:ext cx="1667984" cy="261610"/>
          </a:xfrm>
          <a:prstGeom prst="rect">
            <a:avLst/>
          </a:prstGeom>
          <a:noFill/>
        </p:spPr>
        <p:txBody>
          <a:bodyPr wrap="square" rtlCol="0">
            <a:spAutoFit/>
          </a:bodyPr>
          <a:lstStyle/>
          <a:p>
            <a:r>
              <a:rPr lang="en-US" sz="1100" b="1" dirty="0"/>
              <a:t>Confusion Metrix</a:t>
            </a:r>
          </a:p>
        </p:txBody>
      </p:sp>
      <p:graphicFrame>
        <p:nvGraphicFramePr>
          <p:cNvPr id="13" name="Table 12">
            <a:extLst>
              <a:ext uri="{FF2B5EF4-FFF2-40B4-BE49-F238E27FC236}">
                <a16:creationId xmlns:a16="http://schemas.microsoft.com/office/drawing/2014/main" id="{058B83EA-15AC-43CA-114E-A0EF87DC60E5}"/>
              </a:ext>
            </a:extLst>
          </p:cNvPr>
          <p:cNvGraphicFramePr>
            <a:graphicFrameLocks noGrp="1"/>
          </p:cNvGraphicFramePr>
          <p:nvPr>
            <p:extLst>
              <p:ext uri="{D42A27DB-BD31-4B8C-83A1-F6EECF244321}">
                <p14:modId xmlns:p14="http://schemas.microsoft.com/office/powerpoint/2010/main" val="4063998342"/>
              </p:ext>
            </p:extLst>
          </p:nvPr>
        </p:nvGraphicFramePr>
        <p:xfrm>
          <a:off x="3769531" y="3519521"/>
          <a:ext cx="2889936" cy="756093"/>
        </p:xfrm>
        <a:graphic>
          <a:graphicData uri="http://schemas.openxmlformats.org/drawingml/2006/table">
            <a:tbl>
              <a:tblPr firstRow="1" bandRow="1">
                <a:tableStyleId>{93296810-A885-4BE3-A3E7-6D5BEEA58F35}</a:tableStyleId>
              </a:tblPr>
              <a:tblGrid>
                <a:gridCol w="781204">
                  <a:extLst>
                    <a:ext uri="{9D8B030D-6E8A-4147-A177-3AD203B41FA5}">
                      <a16:colId xmlns:a16="http://schemas.microsoft.com/office/drawing/2014/main" val="3348792649"/>
                    </a:ext>
                  </a:extLst>
                </a:gridCol>
                <a:gridCol w="663764">
                  <a:extLst>
                    <a:ext uri="{9D8B030D-6E8A-4147-A177-3AD203B41FA5}">
                      <a16:colId xmlns:a16="http://schemas.microsoft.com/office/drawing/2014/main" val="3994537981"/>
                    </a:ext>
                  </a:extLst>
                </a:gridCol>
                <a:gridCol w="722484">
                  <a:extLst>
                    <a:ext uri="{9D8B030D-6E8A-4147-A177-3AD203B41FA5}">
                      <a16:colId xmlns:a16="http://schemas.microsoft.com/office/drawing/2014/main" val="1320248866"/>
                    </a:ext>
                  </a:extLst>
                </a:gridCol>
                <a:gridCol w="722484">
                  <a:extLst>
                    <a:ext uri="{9D8B030D-6E8A-4147-A177-3AD203B41FA5}">
                      <a16:colId xmlns:a16="http://schemas.microsoft.com/office/drawing/2014/main" val="2853982983"/>
                    </a:ext>
                  </a:extLst>
                </a:gridCol>
              </a:tblGrid>
              <a:tr h="389841">
                <a:tc>
                  <a:txBody>
                    <a:bodyPr/>
                    <a:lstStyle/>
                    <a:p>
                      <a:r>
                        <a:rPr lang="en-US" sz="1000" dirty="0"/>
                        <a:t>Accuracy</a:t>
                      </a:r>
                    </a:p>
                  </a:txBody>
                  <a:tcPr/>
                </a:tc>
                <a:tc>
                  <a:txBody>
                    <a:bodyPr/>
                    <a:lstStyle/>
                    <a:p>
                      <a:r>
                        <a:rPr lang="en-US" sz="1000" dirty="0"/>
                        <a:t>Recall</a:t>
                      </a:r>
                    </a:p>
                  </a:txBody>
                  <a:tcPr/>
                </a:tc>
                <a:tc>
                  <a:txBody>
                    <a:bodyPr/>
                    <a:lstStyle/>
                    <a:p>
                      <a:r>
                        <a:rPr lang="en-US" sz="1000" dirty="0"/>
                        <a:t>Precession</a:t>
                      </a:r>
                    </a:p>
                  </a:txBody>
                  <a:tcPr/>
                </a:tc>
                <a:tc>
                  <a:txBody>
                    <a:bodyPr/>
                    <a:lstStyle/>
                    <a:p>
                      <a:r>
                        <a:rPr lang="en-US" sz="1000" dirty="0"/>
                        <a:t>F1 Score</a:t>
                      </a:r>
                    </a:p>
                  </a:txBody>
                  <a:tcPr/>
                </a:tc>
                <a:extLst>
                  <a:ext uri="{0D108BD9-81ED-4DB2-BD59-A6C34878D82A}">
                    <a16:rowId xmlns:a16="http://schemas.microsoft.com/office/drawing/2014/main" val="1527684487"/>
                  </a:ext>
                </a:extLst>
              </a:tr>
              <a:tr h="359853">
                <a:tc>
                  <a:txBody>
                    <a:bodyPr/>
                    <a:lstStyle/>
                    <a:p>
                      <a:r>
                        <a:rPr lang="en-US" sz="900" dirty="0"/>
                        <a:t>0.968667</a:t>
                      </a:r>
                    </a:p>
                  </a:txBody>
                  <a:tcPr/>
                </a:tc>
                <a:tc>
                  <a:txBody>
                    <a:bodyPr/>
                    <a:lstStyle/>
                    <a:p>
                      <a:r>
                        <a:rPr lang="en-US" sz="900" dirty="0"/>
                        <a:t>0.932886</a:t>
                      </a:r>
                    </a:p>
                  </a:txBody>
                  <a:tcPr/>
                </a:tc>
                <a:tc>
                  <a:txBody>
                    <a:bodyPr/>
                    <a:lstStyle/>
                    <a:p>
                      <a:r>
                        <a:rPr lang="en-US" sz="900" dirty="0"/>
                        <a:t>0.789773</a:t>
                      </a:r>
                    </a:p>
                  </a:txBody>
                  <a:tcPr/>
                </a:tc>
                <a:tc>
                  <a:txBody>
                    <a:bodyPr/>
                    <a:lstStyle/>
                    <a:p>
                      <a:r>
                        <a:rPr lang="en-US" sz="900" dirty="0"/>
                        <a:t>0.855385</a:t>
                      </a:r>
                    </a:p>
                  </a:txBody>
                  <a:tcPr/>
                </a:tc>
                <a:extLst>
                  <a:ext uri="{0D108BD9-81ED-4DB2-BD59-A6C34878D82A}">
                    <a16:rowId xmlns:a16="http://schemas.microsoft.com/office/drawing/2014/main" val="1247389834"/>
                  </a:ext>
                </a:extLst>
              </a:tr>
            </a:tbl>
          </a:graphicData>
        </a:graphic>
      </p:graphicFrame>
      <p:sp>
        <p:nvSpPr>
          <p:cNvPr id="14" name="TextBox 13">
            <a:extLst>
              <a:ext uri="{FF2B5EF4-FFF2-40B4-BE49-F238E27FC236}">
                <a16:creationId xmlns:a16="http://schemas.microsoft.com/office/drawing/2014/main" id="{6B858DB5-1B21-4A89-11A2-B6352A3D9051}"/>
              </a:ext>
            </a:extLst>
          </p:cNvPr>
          <p:cNvSpPr txBox="1"/>
          <p:nvPr/>
        </p:nvSpPr>
        <p:spPr>
          <a:xfrm>
            <a:off x="6804203" y="1766951"/>
            <a:ext cx="2297804" cy="2462213"/>
          </a:xfrm>
          <a:prstGeom prst="rect">
            <a:avLst/>
          </a:prstGeom>
          <a:noFill/>
        </p:spPr>
        <p:txBody>
          <a:bodyPr wrap="square" rtlCol="0">
            <a:spAutoFit/>
          </a:bodyPr>
          <a:lstStyle/>
          <a:p>
            <a:r>
              <a:rPr lang="en-US" b="1" u="sng" dirty="0"/>
              <a:t>Observations </a:t>
            </a:r>
          </a:p>
          <a:p>
            <a:pPr marL="171450" indent="-171450">
              <a:buFont typeface="Wingdings" panose="05000000000000000000" pitchFamily="2" charset="2"/>
              <a:buChar char="ü"/>
            </a:pPr>
            <a:r>
              <a:rPr lang="en-US" sz="1000" dirty="0"/>
              <a:t>Accuracy : Very little difference between test and training data (0.006762)</a:t>
            </a:r>
          </a:p>
          <a:p>
            <a:pPr marL="171450" indent="-171450">
              <a:buFont typeface="Wingdings" panose="05000000000000000000" pitchFamily="2" charset="2"/>
              <a:buChar char="ü"/>
            </a:pPr>
            <a:r>
              <a:rPr lang="en-US" sz="1000" dirty="0"/>
              <a:t>Recall : Little difference between test and training data (0.055029)</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b="1" dirty="0"/>
              <a:t>Precession : </a:t>
            </a:r>
            <a:r>
              <a:rPr lang="en-US" sz="1000" dirty="0"/>
              <a:t>Very little difference between test and training data (0.009738)</a:t>
            </a:r>
          </a:p>
          <a:p>
            <a:pPr marL="171450" indent="-171450">
              <a:buFont typeface="Wingdings" panose="05000000000000000000" pitchFamily="2" charset="2"/>
              <a:buChar char="ü"/>
            </a:pPr>
            <a:endParaRPr lang="en-US" sz="1000" b="1" dirty="0"/>
          </a:p>
          <a:p>
            <a:pPr marL="171450" indent="-171450">
              <a:buFont typeface="Wingdings" panose="05000000000000000000" pitchFamily="2" charset="2"/>
              <a:buChar char="ü"/>
            </a:pPr>
            <a:r>
              <a:rPr lang="en-US" sz="1000" dirty="0"/>
              <a:t>F1 Score-Little difference between test and training data (0.028399)</a:t>
            </a:r>
          </a:p>
          <a:p>
            <a:endParaRPr lang="en-US" sz="1000" b="1" dirty="0"/>
          </a:p>
          <a:p>
            <a:endParaRPr lang="en-US" sz="1000" dirty="0"/>
          </a:p>
        </p:txBody>
      </p:sp>
      <p:pic>
        <p:nvPicPr>
          <p:cNvPr id="6146" name="Picture 2">
            <a:extLst>
              <a:ext uri="{FF2B5EF4-FFF2-40B4-BE49-F238E27FC236}">
                <a16:creationId xmlns:a16="http://schemas.microsoft.com/office/drawing/2014/main" id="{49DFF00C-A6C3-1353-AE9A-67A9DA754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53" y="1570620"/>
            <a:ext cx="2528595" cy="181102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09E1486-10EC-8F9F-33AC-6D5117A02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2407" y="1528153"/>
            <a:ext cx="2587888" cy="18534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BCFB2A01-70C1-8FEA-4E46-5C2C1F8A9C00}"/>
              </a:ext>
            </a:extLst>
          </p:cNvPr>
          <p:cNvSpPr/>
          <p:nvPr/>
        </p:nvSpPr>
        <p:spPr>
          <a:xfrm>
            <a:off x="6804202" y="709575"/>
            <a:ext cx="2176379" cy="8955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16CFDF-D6F8-AA08-FC39-A705BCEA121A}"/>
              </a:ext>
            </a:extLst>
          </p:cNvPr>
          <p:cNvSpPr txBox="1"/>
          <p:nvPr/>
        </p:nvSpPr>
        <p:spPr>
          <a:xfrm>
            <a:off x="6883726" y="743323"/>
            <a:ext cx="2057724" cy="730969"/>
          </a:xfrm>
          <a:prstGeom prst="rect">
            <a:avLst/>
          </a:prstGeom>
          <a:noFill/>
        </p:spPr>
        <p:txBody>
          <a:bodyPr wrap="square" rtlCol="0">
            <a:spAutoFit/>
          </a:bodyPr>
          <a:lstStyle/>
          <a:p>
            <a:r>
              <a:rPr lang="en-US" sz="1100" b="1" dirty="0">
                <a:solidFill>
                  <a:schemeClr val="bg1"/>
                </a:solidFill>
              </a:rPr>
              <a:t>Best </a:t>
            </a:r>
            <a:r>
              <a:rPr lang="en-US" sz="1100" b="1" dirty="0" err="1">
                <a:solidFill>
                  <a:schemeClr val="bg1"/>
                </a:solidFill>
              </a:rPr>
              <a:t>ccp_alpha</a:t>
            </a:r>
            <a:r>
              <a:rPr lang="en-US" sz="1100" b="1" dirty="0">
                <a:solidFill>
                  <a:schemeClr val="bg1"/>
                </a:solidFill>
              </a:rPr>
              <a:t> =0.0025</a:t>
            </a:r>
            <a:r>
              <a:rPr lang="en-US" sz="1100" b="1" dirty="0">
                <a:solidFill>
                  <a:srgbClr val="00B050"/>
                </a:solidFill>
              </a:rPr>
              <a:t> </a:t>
            </a:r>
            <a:r>
              <a:rPr lang="en-US" sz="1100" dirty="0">
                <a:solidFill>
                  <a:srgbClr val="00B050"/>
                </a:solidFill>
              </a:rPr>
              <a:t> </a:t>
            </a:r>
          </a:p>
          <a:p>
            <a:r>
              <a:rPr lang="en-US" sz="900" dirty="0"/>
              <a:t> </a:t>
            </a:r>
            <a:r>
              <a:rPr lang="en-US" sz="1050" dirty="0"/>
              <a:t>Selected based on</a:t>
            </a:r>
            <a:r>
              <a:rPr lang="en-US" sz="1000" dirty="0"/>
              <a:t> the </a:t>
            </a:r>
            <a:r>
              <a:rPr lang="en-US" sz="1000" b="1" dirty="0"/>
              <a:t>argmax(recall_test)</a:t>
            </a:r>
            <a:r>
              <a:rPr lang="en-US" sz="1000" dirty="0"/>
              <a:t> result </a:t>
            </a:r>
          </a:p>
          <a:p>
            <a:r>
              <a:rPr lang="en-US" sz="1000" dirty="0"/>
              <a:t> </a:t>
            </a:r>
          </a:p>
        </p:txBody>
      </p:sp>
    </p:spTree>
    <p:extLst>
      <p:ext uri="{BB962C8B-B14F-4D97-AF65-F5344CB8AC3E}">
        <p14:creationId xmlns:p14="http://schemas.microsoft.com/office/powerpoint/2010/main" val="3810879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BB7B-D449-0E69-42E3-4E665F5308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32195-122A-9751-8E2D-64AB7DB5F967}"/>
              </a:ext>
            </a:extLst>
          </p:cNvPr>
          <p:cNvSpPr>
            <a:spLocks noGrp="1"/>
          </p:cNvSpPr>
          <p:nvPr>
            <p:ph type="title"/>
          </p:nvPr>
        </p:nvSpPr>
        <p:spPr/>
        <p:txBody>
          <a:bodyPr/>
          <a:lstStyle/>
          <a:p>
            <a:r>
              <a:rPr lang="en-US" dirty="0"/>
              <a:t>Post-Pruned model Feature Importance </a:t>
            </a:r>
          </a:p>
        </p:txBody>
      </p:sp>
      <p:sp>
        <p:nvSpPr>
          <p:cNvPr id="4" name="TextBox 3">
            <a:extLst>
              <a:ext uri="{FF2B5EF4-FFF2-40B4-BE49-F238E27FC236}">
                <a16:creationId xmlns:a16="http://schemas.microsoft.com/office/drawing/2014/main" id="{463D1D92-1865-CDD4-929B-B1BDE93015C7}"/>
              </a:ext>
            </a:extLst>
          </p:cNvPr>
          <p:cNvSpPr txBox="1"/>
          <p:nvPr/>
        </p:nvSpPr>
        <p:spPr>
          <a:xfrm>
            <a:off x="5279666" y="914400"/>
            <a:ext cx="3176762" cy="1231106"/>
          </a:xfrm>
          <a:prstGeom prst="rect">
            <a:avLst/>
          </a:prstGeom>
          <a:noFill/>
        </p:spPr>
        <p:txBody>
          <a:bodyPr wrap="square" rtlCol="0">
            <a:spAutoFit/>
          </a:bodyPr>
          <a:lstStyle/>
          <a:p>
            <a:r>
              <a:rPr lang="en-US" b="1" u="sng" dirty="0"/>
              <a:t>Key Observations </a:t>
            </a:r>
          </a:p>
          <a:p>
            <a:r>
              <a:rPr lang="en-US" sz="1000" dirty="0"/>
              <a:t>In post pruned decision tree below are the two most important  features</a:t>
            </a:r>
          </a:p>
          <a:p>
            <a:endParaRPr lang="en-US" sz="1000" dirty="0"/>
          </a:p>
          <a:p>
            <a:pPr marL="171450" lvl="6" indent="-171450">
              <a:buFont typeface="Wingdings" panose="05000000000000000000" pitchFamily="2" charset="2"/>
              <a:buChar char="ü"/>
            </a:pPr>
            <a:r>
              <a:rPr lang="en-US" sz="1000" b="1" dirty="0"/>
              <a:t>Income </a:t>
            </a:r>
          </a:p>
          <a:p>
            <a:pPr marL="171450" lvl="5" indent="-171450">
              <a:buFont typeface="Wingdings" panose="05000000000000000000" pitchFamily="2" charset="2"/>
              <a:buChar char="ü"/>
            </a:pPr>
            <a:r>
              <a:rPr lang="en-US" sz="1000" b="1" dirty="0"/>
              <a:t>Education_2</a:t>
            </a:r>
          </a:p>
          <a:p>
            <a:endParaRPr lang="en-US" sz="1000" dirty="0"/>
          </a:p>
        </p:txBody>
      </p:sp>
      <p:pic>
        <p:nvPicPr>
          <p:cNvPr id="3" name="Picture 2">
            <a:extLst>
              <a:ext uri="{FF2B5EF4-FFF2-40B4-BE49-F238E27FC236}">
                <a16:creationId xmlns:a16="http://schemas.microsoft.com/office/drawing/2014/main" id="{9EF0D62A-29EF-DABC-68FF-4A3585067C07}"/>
              </a:ext>
            </a:extLst>
          </p:cNvPr>
          <p:cNvPicPr>
            <a:picLocks noChangeAspect="1"/>
          </p:cNvPicPr>
          <p:nvPr/>
        </p:nvPicPr>
        <p:blipFill>
          <a:blip r:embed="rId2"/>
          <a:stretch>
            <a:fillRect/>
          </a:stretch>
        </p:blipFill>
        <p:spPr>
          <a:xfrm>
            <a:off x="299837" y="1034902"/>
            <a:ext cx="4038247" cy="3629245"/>
          </a:xfrm>
          <a:prstGeom prst="rect">
            <a:avLst/>
          </a:prstGeom>
        </p:spPr>
      </p:pic>
    </p:spTree>
    <p:extLst>
      <p:ext uri="{BB962C8B-B14F-4D97-AF65-F5344CB8AC3E}">
        <p14:creationId xmlns:p14="http://schemas.microsoft.com/office/powerpoint/2010/main" val="333299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B574F-254A-EDEC-15DA-F8F9160F37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B99760-53F1-D5AB-7100-5156C205EE37}"/>
              </a:ext>
            </a:extLst>
          </p:cNvPr>
          <p:cNvSpPr>
            <a:spLocks noGrp="1"/>
          </p:cNvSpPr>
          <p:nvPr>
            <p:ph type="title"/>
          </p:nvPr>
        </p:nvSpPr>
        <p:spPr/>
        <p:txBody>
          <a:bodyPr/>
          <a:lstStyle/>
          <a:p>
            <a:r>
              <a:rPr lang="en-US" dirty="0"/>
              <a:t>Post- Pruned – Decision Tree </a:t>
            </a:r>
          </a:p>
        </p:txBody>
      </p:sp>
      <p:sp>
        <p:nvSpPr>
          <p:cNvPr id="4" name="TextBox 3">
            <a:extLst>
              <a:ext uri="{FF2B5EF4-FFF2-40B4-BE49-F238E27FC236}">
                <a16:creationId xmlns:a16="http://schemas.microsoft.com/office/drawing/2014/main" id="{2BA377BA-67AA-C2CB-FD00-3A67B06FDF2A}"/>
              </a:ext>
            </a:extLst>
          </p:cNvPr>
          <p:cNvSpPr txBox="1"/>
          <p:nvPr/>
        </p:nvSpPr>
        <p:spPr>
          <a:xfrm>
            <a:off x="4423144" y="765544"/>
            <a:ext cx="4628708" cy="4154984"/>
          </a:xfrm>
          <a:prstGeom prst="rect">
            <a:avLst/>
          </a:prstGeom>
          <a:noFill/>
        </p:spPr>
        <p:txBody>
          <a:bodyPr wrap="square" rtlCol="0">
            <a:spAutoFit/>
          </a:bodyPr>
          <a:lstStyle/>
          <a:p>
            <a:r>
              <a:rPr lang="en-US" b="1" u="sng" dirty="0"/>
              <a:t>Key Observations </a:t>
            </a:r>
          </a:p>
          <a:p>
            <a:endParaRPr lang="en-US" sz="1000" dirty="0"/>
          </a:p>
          <a:p>
            <a:pPr marL="171450" indent="-171450">
              <a:buFont typeface="Arial" panose="020B0604020202020204" pitchFamily="34" charset="0"/>
              <a:buChar char="•"/>
            </a:pPr>
            <a:r>
              <a:rPr lang="en-US" sz="1000" dirty="0"/>
              <a:t>Income is the most important feature. The root node, which makes the first split, is based on the </a:t>
            </a:r>
            <a:r>
              <a:rPr lang="en-US" sz="1000" b="1" dirty="0"/>
              <a:t>Income &lt;= 98.5 feature</a:t>
            </a:r>
            <a:r>
              <a:rPr lang="en-US" sz="1000" dirty="0"/>
              <a:t>. </a:t>
            </a:r>
            <a:r>
              <a:rPr lang="en-US" sz="1000" b="1" dirty="0"/>
              <a:t>This indicates that income is the single most significant factor in classifying the data</a:t>
            </a:r>
            <a:r>
              <a:rPr lang="en-US" sz="1000" dirty="0"/>
              <a:t>.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The tree is relatively deep and complex. The tree extends to multiple levels, suggesting that the model is using several features and decision rules to make its predictions.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Gini impurity is significantly reduced with each split. The gini value at the root node is 0.467, which is close to the maximum possible impurity (0.5 for a two-class problem). Subsequent splits, such as the one at the root, result in a significant drop in Gini impurity for </a:t>
            </a:r>
            <a:r>
              <a:rPr lang="en-US" sz="1000" b="1" dirty="0"/>
              <a:t>the child nodes (e.g., 0.087 and 0.364). </a:t>
            </a:r>
            <a:r>
              <a:rPr lang="en-US" sz="1000" dirty="0"/>
              <a:t>This shows that the splits are effective at creating more homogeneous groups.</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err="1"/>
              <a:t>CCAvg</a:t>
            </a:r>
            <a:r>
              <a:rPr lang="en-US" sz="1000" dirty="0"/>
              <a:t> and Family are also important features. While Income is the root, features like </a:t>
            </a:r>
            <a:r>
              <a:rPr lang="en-US" sz="1000" dirty="0" err="1"/>
              <a:t>CCAvg</a:t>
            </a:r>
            <a:r>
              <a:rPr lang="en-US" sz="1000" dirty="0"/>
              <a:t> (Average Credit Card spending) and Family are used in the first level of splits. </a:t>
            </a:r>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Some leaf nodes are very pure. Several leaf nodes (the nodes at the bottom of the tree) have a gini value of 0. This indicates that these nodes contain samples that belong to a single class, representing a very confident and pure prediction. </a:t>
            </a:r>
            <a:r>
              <a:rPr lang="en-US" sz="1000" b="1" dirty="0"/>
              <a:t>For example, the leaf node with a value of [4, 0] and gini=0 is 100% composed of one class</a:t>
            </a:r>
            <a:r>
              <a:rPr lang="en-US" sz="1000" dirty="0"/>
              <a:t>.</a:t>
            </a:r>
          </a:p>
        </p:txBody>
      </p:sp>
      <p:pic>
        <p:nvPicPr>
          <p:cNvPr id="7170" name="Picture 2">
            <a:extLst>
              <a:ext uri="{FF2B5EF4-FFF2-40B4-BE49-F238E27FC236}">
                <a16:creationId xmlns:a16="http://schemas.microsoft.com/office/drawing/2014/main" id="{69EBEB81-239B-5682-976D-193C3D579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48" y="981594"/>
            <a:ext cx="4109305" cy="381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185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FB47-92F3-EB91-1542-B5AE243DC8CC}"/>
              </a:ext>
            </a:extLst>
          </p:cNvPr>
          <p:cNvSpPr>
            <a:spLocks noGrp="1"/>
          </p:cNvSpPr>
          <p:nvPr>
            <p:ph type="title"/>
          </p:nvPr>
        </p:nvSpPr>
        <p:spPr/>
        <p:txBody>
          <a:bodyPr/>
          <a:lstStyle/>
          <a:p>
            <a:r>
              <a:rPr lang="en-US" dirty="0"/>
              <a:t>Models Comparison &amp; Recommendations </a:t>
            </a:r>
          </a:p>
        </p:txBody>
      </p:sp>
      <p:sp>
        <p:nvSpPr>
          <p:cNvPr id="4" name="TextBox 3">
            <a:extLst>
              <a:ext uri="{FF2B5EF4-FFF2-40B4-BE49-F238E27FC236}">
                <a16:creationId xmlns:a16="http://schemas.microsoft.com/office/drawing/2014/main" id="{D848779B-95C2-1975-D7E0-971191D7BA53}"/>
              </a:ext>
            </a:extLst>
          </p:cNvPr>
          <p:cNvSpPr txBox="1"/>
          <p:nvPr/>
        </p:nvSpPr>
        <p:spPr>
          <a:xfrm>
            <a:off x="120503" y="652790"/>
            <a:ext cx="3218119" cy="261610"/>
          </a:xfrm>
          <a:prstGeom prst="rect">
            <a:avLst/>
          </a:prstGeom>
          <a:noFill/>
        </p:spPr>
        <p:txBody>
          <a:bodyPr wrap="square" rtlCol="0">
            <a:spAutoFit/>
          </a:bodyPr>
          <a:lstStyle/>
          <a:p>
            <a:r>
              <a:rPr lang="en-US" sz="1100" b="1" u="sng" dirty="0"/>
              <a:t>Training Performance Comparison</a:t>
            </a:r>
          </a:p>
        </p:txBody>
      </p:sp>
      <p:graphicFrame>
        <p:nvGraphicFramePr>
          <p:cNvPr id="6" name="Table 5">
            <a:extLst>
              <a:ext uri="{FF2B5EF4-FFF2-40B4-BE49-F238E27FC236}">
                <a16:creationId xmlns:a16="http://schemas.microsoft.com/office/drawing/2014/main" id="{E989F557-23C6-DB40-590C-DB1F5F4289B0}"/>
              </a:ext>
            </a:extLst>
          </p:cNvPr>
          <p:cNvGraphicFramePr>
            <a:graphicFrameLocks noGrp="1"/>
          </p:cNvGraphicFramePr>
          <p:nvPr>
            <p:extLst>
              <p:ext uri="{D42A27DB-BD31-4B8C-83A1-F6EECF244321}">
                <p14:modId xmlns:p14="http://schemas.microsoft.com/office/powerpoint/2010/main" val="2613737465"/>
              </p:ext>
            </p:extLst>
          </p:nvPr>
        </p:nvGraphicFramePr>
        <p:xfrm>
          <a:off x="120504" y="973351"/>
          <a:ext cx="4068724" cy="1646332"/>
        </p:xfrm>
        <a:graphic>
          <a:graphicData uri="http://schemas.openxmlformats.org/drawingml/2006/table">
            <a:tbl>
              <a:tblPr firstRow="1" bandRow="1">
                <a:tableStyleId>{F2DE63D5-997A-4646-A377-4702673A728D}</a:tableStyleId>
              </a:tblPr>
              <a:tblGrid>
                <a:gridCol w="894418">
                  <a:extLst>
                    <a:ext uri="{9D8B030D-6E8A-4147-A177-3AD203B41FA5}">
                      <a16:colId xmlns:a16="http://schemas.microsoft.com/office/drawing/2014/main" val="1375573987"/>
                    </a:ext>
                  </a:extLst>
                </a:gridCol>
                <a:gridCol w="1034719">
                  <a:extLst>
                    <a:ext uri="{9D8B030D-6E8A-4147-A177-3AD203B41FA5}">
                      <a16:colId xmlns:a16="http://schemas.microsoft.com/office/drawing/2014/main" val="329705004"/>
                    </a:ext>
                  </a:extLst>
                </a:gridCol>
                <a:gridCol w="1040564">
                  <a:extLst>
                    <a:ext uri="{9D8B030D-6E8A-4147-A177-3AD203B41FA5}">
                      <a16:colId xmlns:a16="http://schemas.microsoft.com/office/drawing/2014/main" val="3714044002"/>
                    </a:ext>
                  </a:extLst>
                </a:gridCol>
                <a:gridCol w="1099023">
                  <a:extLst>
                    <a:ext uri="{9D8B030D-6E8A-4147-A177-3AD203B41FA5}">
                      <a16:colId xmlns:a16="http://schemas.microsoft.com/office/drawing/2014/main" val="4118821403"/>
                    </a:ext>
                  </a:extLst>
                </a:gridCol>
              </a:tblGrid>
              <a:tr h="364169">
                <a:tc>
                  <a:txBody>
                    <a:bodyPr/>
                    <a:lstStyle/>
                    <a:p>
                      <a:r>
                        <a:rPr lang="en-US" sz="900" dirty="0"/>
                        <a:t>Performance Metrics </a:t>
                      </a:r>
                    </a:p>
                  </a:txBody>
                  <a:tcPr/>
                </a:tc>
                <a:tc>
                  <a:txBody>
                    <a:bodyPr/>
                    <a:lstStyle/>
                    <a:p>
                      <a:r>
                        <a:rPr lang="en-US" sz="900" dirty="0"/>
                        <a:t>Decision Tree</a:t>
                      </a:r>
                    </a:p>
                    <a:p>
                      <a:r>
                        <a:rPr lang="en-US" sz="900" dirty="0"/>
                        <a:t>(</a:t>
                      </a:r>
                      <a:r>
                        <a:rPr lang="en-US" sz="900" b="0" dirty="0"/>
                        <a:t>Sklearn Default)</a:t>
                      </a:r>
                      <a:endParaRPr lang="en-US" sz="900" dirty="0"/>
                    </a:p>
                  </a:txBody>
                  <a:tcPr/>
                </a:tc>
                <a:tc>
                  <a:txBody>
                    <a:bodyPr/>
                    <a:lstStyle/>
                    <a:p>
                      <a:r>
                        <a:rPr lang="en-US" sz="900" dirty="0"/>
                        <a:t>Decision Tree</a:t>
                      </a:r>
                    </a:p>
                    <a:p>
                      <a:r>
                        <a:rPr lang="en-US" sz="900" dirty="0"/>
                        <a:t>(Pre-Pruning)</a:t>
                      </a:r>
                    </a:p>
                  </a:txBody>
                  <a:tcPr/>
                </a:tc>
                <a:tc>
                  <a:txBody>
                    <a:bodyPr/>
                    <a:lstStyle/>
                    <a:p>
                      <a:r>
                        <a:rPr lang="en-US" sz="900" dirty="0"/>
                        <a:t>Decision Tree</a:t>
                      </a:r>
                    </a:p>
                    <a:p>
                      <a:r>
                        <a:rPr lang="en-US" sz="900" dirty="0"/>
                        <a:t>(Post-Pruning)</a:t>
                      </a:r>
                    </a:p>
                  </a:txBody>
                  <a:tcPr/>
                </a:tc>
                <a:extLst>
                  <a:ext uri="{0D108BD9-81ED-4DB2-BD59-A6C34878D82A}">
                    <a16:rowId xmlns:a16="http://schemas.microsoft.com/office/drawing/2014/main" val="3257711786"/>
                  </a:ext>
                </a:extLst>
              </a:tr>
              <a:tr h="285853">
                <a:tc>
                  <a:txBody>
                    <a:bodyPr/>
                    <a:lstStyle/>
                    <a:p>
                      <a:r>
                        <a:rPr lang="en-US" sz="900" b="1" dirty="0"/>
                        <a:t>Accuracy</a:t>
                      </a:r>
                    </a:p>
                  </a:txBody>
                  <a:tcPr/>
                </a:tc>
                <a:tc>
                  <a:txBody>
                    <a:bodyPr/>
                    <a:lstStyle/>
                    <a:p>
                      <a:r>
                        <a:rPr lang="en-US" sz="900" dirty="0"/>
                        <a:t>1.0</a:t>
                      </a:r>
                    </a:p>
                  </a:txBody>
                  <a:tcPr/>
                </a:tc>
                <a:tc>
                  <a:txBody>
                    <a:bodyPr/>
                    <a:lstStyle/>
                    <a:p>
                      <a:r>
                        <a:rPr lang="en-US" sz="900" dirty="0"/>
                        <a:t>0790286</a:t>
                      </a:r>
                    </a:p>
                  </a:txBody>
                  <a:tcPr/>
                </a:tc>
                <a:tc>
                  <a:txBody>
                    <a:bodyPr/>
                    <a:lstStyle/>
                    <a:p>
                      <a:r>
                        <a:rPr lang="en-US" sz="900" b="1" dirty="0"/>
                        <a:t>0.975429</a:t>
                      </a:r>
                    </a:p>
                  </a:txBody>
                  <a:tcPr/>
                </a:tc>
                <a:extLst>
                  <a:ext uri="{0D108BD9-81ED-4DB2-BD59-A6C34878D82A}">
                    <a16:rowId xmlns:a16="http://schemas.microsoft.com/office/drawing/2014/main" val="1836203189"/>
                  </a:ext>
                </a:extLst>
              </a:tr>
              <a:tr h="285853">
                <a:tc>
                  <a:txBody>
                    <a:bodyPr/>
                    <a:lstStyle/>
                    <a:p>
                      <a:r>
                        <a:rPr lang="en-US" sz="900" b="1" dirty="0"/>
                        <a:t>Recall</a:t>
                      </a:r>
                    </a:p>
                  </a:txBody>
                  <a:tcPr/>
                </a:tc>
                <a:tc>
                  <a:txBody>
                    <a:bodyPr/>
                    <a:lstStyle/>
                    <a:p>
                      <a:r>
                        <a:rPr lang="en-US" sz="900" dirty="0"/>
                        <a:t>1.0</a:t>
                      </a:r>
                    </a:p>
                  </a:txBody>
                  <a:tcPr/>
                </a:tc>
                <a:tc>
                  <a:txBody>
                    <a:bodyPr/>
                    <a:lstStyle/>
                    <a:p>
                      <a:r>
                        <a:rPr lang="en-US" sz="900" dirty="0"/>
                        <a:t>1.00000</a:t>
                      </a:r>
                    </a:p>
                  </a:txBody>
                  <a:tcPr/>
                </a:tc>
                <a:tc>
                  <a:txBody>
                    <a:bodyPr/>
                    <a:lstStyle/>
                    <a:p>
                      <a:r>
                        <a:rPr lang="en-US" sz="900" b="1" dirty="0"/>
                        <a:t>0.987915</a:t>
                      </a:r>
                    </a:p>
                  </a:txBody>
                  <a:tcPr/>
                </a:tc>
                <a:extLst>
                  <a:ext uri="{0D108BD9-81ED-4DB2-BD59-A6C34878D82A}">
                    <a16:rowId xmlns:a16="http://schemas.microsoft.com/office/drawing/2014/main" val="1775668382"/>
                  </a:ext>
                </a:extLst>
              </a:tr>
              <a:tr h="285853">
                <a:tc>
                  <a:txBody>
                    <a:bodyPr/>
                    <a:lstStyle/>
                    <a:p>
                      <a:r>
                        <a:rPr lang="en-US" sz="900" b="1" dirty="0"/>
                        <a:t>Precession</a:t>
                      </a:r>
                    </a:p>
                  </a:txBody>
                  <a:tcPr/>
                </a:tc>
                <a:tc>
                  <a:txBody>
                    <a:bodyPr/>
                    <a:lstStyle/>
                    <a:p>
                      <a:r>
                        <a:rPr lang="en-US" sz="900" dirty="0"/>
                        <a:t>1.0</a:t>
                      </a:r>
                    </a:p>
                  </a:txBody>
                  <a:tcPr/>
                </a:tc>
                <a:tc>
                  <a:txBody>
                    <a:bodyPr/>
                    <a:lstStyle/>
                    <a:p>
                      <a:r>
                        <a:rPr lang="en-US" sz="900" dirty="0"/>
                        <a:t>0.310798</a:t>
                      </a:r>
                    </a:p>
                  </a:txBody>
                  <a:tcPr/>
                </a:tc>
                <a:tc>
                  <a:txBody>
                    <a:bodyPr/>
                    <a:lstStyle/>
                    <a:p>
                      <a:r>
                        <a:rPr lang="en-US" sz="900" b="1" dirty="0"/>
                        <a:t>0.799511</a:t>
                      </a:r>
                    </a:p>
                  </a:txBody>
                  <a:tcPr/>
                </a:tc>
                <a:extLst>
                  <a:ext uri="{0D108BD9-81ED-4DB2-BD59-A6C34878D82A}">
                    <a16:rowId xmlns:a16="http://schemas.microsoft.com/office/drawing/2014/main" val="2676597337"/>
                  </a:ext>
                </a:extLst>
              </a:tr>
              <a:tr h="285853">
                <a:tc>
                  <a:txBody>
                    <a:bodyPr/>
                    <a:lstStyle/>
                    <a:p>
                      <a:r>
                        <a:rPr lang="en-US" sz="900" b="1" dirty="0"/>
                        <a:t>F1-Score</a:t>
                      </a:r>
                    </a:p>
                  </a:txBody>
                  <a:tcPr/>
                </a:tc>
                <a:tc>
                  <a:txBody>
                    <a:bodyPr/>
                    <a:lstStyle/>
                    <a:p>
                      <a:r>
                        <a:rPr lang="en-US" sz="900" dirty="0"/>
                        <a:t>1.0</a:t>
                      </a:r>
                    </a:p>
                  </a:txBody>
                  <a:tcPr/>
                </a:tc>
                <a:tc>
                  <a:txBody>
                    <a:bodyPr/>
                    <a:lstStyle/>
                    <a:p>
                      <a:r>
                        <a:rPr lang="en-US" sz="900" dirty="0"/>
                        <a:t>0474212</a:t>
                      </a:r>
                    </a:p>
                  </a:txBody>
                  <a:tcPr/>
                </a:tc>
                <a:tc>
                  <a:txBody>
                    <a:bodyPr/>
                    <a:lstStyle/>
                    <a:p>
                      <a:r>
                        <a:rPr lang="en-US" sz="900" b="1" dirty="0"/>
                        <a:t>0.883784</a:t>
                      </a:r>
                    </a:p>
                  </a:txBody>
                  <a:tcPr/>
                </a:tc>
                <a:extLst>
                  <a:ext uri="{0D108BD9-81ED-4DB2-BD59-A6C34878D82A}">
                    <a16:rowId xmlns:a16="http://schemas.microsoft.com/office/drawing/2014/main" val="1006755411"/>
                  </a:ext>
                </a:extLst>
              </a:tr>
            </a:tbl>
          </a:graphicData>
        </a:graphic>
      </p:graphicFrame>
      <p:sp>
        <p:nvSpPr>
          <p:cNvPr id="7" name="TextBox 6">
            <a:extLst>
              <a:ext uri="{FF2B5EF4-FFF2-40B4-BE49-F238E27FC236}">
                <a16:creationId xmlns:a16="http://schemas.microsoft.com/office/drawing/2014/main" id="{58B0CEB3-BCCE-CFEE-FBD6-A356AD2303E7}"/>
              </a:ext>
            </a:extLst>
          </p:cNvPr>
          <p:cNvSpPr txBox="1"/>
          <p:nvPr/>
        </p:nvSpPr>
        <p:spPr>
          <a:xfrm>
            <a:off x="35443" y="2731055"/>
            <a:ext cx="2977116" cy="261610"/>
          </a:xfrm>
          <a:prstGeom prst="rect">
            <a:avLst/>
          </a:prstGeom>
          <a:noFill/>
        </p:spPr>
        <p:txBody>
          <a:bodyPr wrap="square" rtlCol="0">
            <a:spAutoFit/>
          </a:bodyPr>
          <a:lstStyle/>
          <a:p>
            <a:r>
              <a:rPr lang="en-US" sz="1100" b="1" u="sng" dirty="0"/>
              <a:t>Test Performance Comparison</a:t>
            </a:r>
          </a:p>
        </p:txBody>
      </p:sp>
      <p:graphicFrame>
        <p:nvGraphicFramePr>
          <p:cNvPr id="9" name="Table 8">
            <a:extLst>
              <a:ext uri="{FF2B5EF4-FFF2-40B4-BE49-F238E27FC236}">
                <a16:creationId xmlns:a16="http://schemas.microsoft.com/office/drawing/2014/main" id="{8BCA7AF2-BEF9-C9FD-603A-B4DF6EDC35CA}"/>
              </a:ext>
            </a:extLst>
          </p:cNvPr>
          <p:cNvGraphicFramePr>
            <a:graphicFrameLocks noGrp="1"/>
          </p:cNvGraphicFramePr>
          <p:nvPr>
            <p:extLst>
              <p:ext uri="{D42A27DB-BD31-4B8C-83A1-F6EECF244321}">
                <p14:modId xmlns:p14="http://schemas.microsoft.com/office/powerpoint/2010/main" val="4165916584"/>
              </p:ext>
            </p:extLst>
          </p:nvPr>
        </p:nvGraphicFramePr>
        <p:xfrm>
          <a:off x="120503" y="3001559"/>
          <a:ext cx="4068723" cy="1930916"/>
        </p:xfrm>
        <a:graphic>
          <a:graphicData uri="http://schemas.openxmlformats.org/drawingml/2006/table">
            <a:tbl>
              <a:tblPr firstRow="1" bandRow="1">
                <a:tableStyleId>{912C8C85-51F0-491E-9774-3900AFEF0FD7}</a:tableStyleId>
              </a:tblPr>
              <a:tblGrid>
                <a:gridCol w="894417">
                  <a:extLst>
                    <a:ext uri="{9D8B030D-6E8A-4147-A177-3AD203B41FA5}">
                      <a16:colId xmlns:a16="http://schemas.microsoft.com/office/drawing/2014/main" val="1375573987"/>
                    </a:ext>
                  </a:extLst>
                </a:gridCol>
                <a:gridCol w="1034719">
                  <a:extLst>
                    <a:ext uri="{9D8B030D-6E8A-4147-A177-3AD203B41FA5}">
                      <a16:colId xmlns:a16="http://schemas.microsoft.com/office/drawing/2014/main" val="329705004"/>
                    </a:ext>
                  </a:extLst>
                </a:gridCol>
                <a:gridCol w="1040564">
                  <a:extLst>
                    <a:ext uri="{9D8B030D-6E8A-4147-A177-3AD203B41FA5}">
                      <a16:colId xmlns:a16="http://schemas.microsoft.com/office/drawing/2014/main" val="3714044002"/>
                    </a:ext>
                  </a:extLst>
                </a:gridCol>
                <a:gridCol w="1099023">
                  <a:extLst>
                    <a:ext uri="{9D8B030D-6E8A-4147-A177-3AD203B41FA5}">
                      <a16:colId xmlns:a16="http://schemas.microsoft.com/office/drawing/2014/main" val="4118821403"/>
                    </a:ext>
                  </a:extLst>
                </a:gridCol>
              </a:tblGrid>
              <a:tr h="447526">
                <a:tc>
                  <a:txBody>
                    <a:bodyPr/>
                    <a:lstStyle/>
                    <a:p>
                      <a:r>
                        <a:rPr lang="en-US" sz="900" dirty="0"/>
                        <a:t>Performance Metrics </a:t>
                      </a:r>
                    </a:p>
                  </a:txBody>
                  <a:tcPr/>
                </a:tc>
                <a:tc>
                  <a:txBody>
                    <a:bodyPr/>
                    <a:lstStyle/>
                    <a:p>
                      <a:r>
                        <a:rPr lang="en-US" sz="900" dirty="0"/>
                        <a:t>Decision Tree</a:t>
                      </a:r>
                    </a:p>
                    <a:p>
                      <a:r>
                        <a:rPr lang="en-US" sz="1050" dirty="0"/>
                        <a:t>(</a:t>
                      </a:r>
                      <a:r>
                        <a:rPr lang="en-US" sz="900" b="0" dirty="0"/>
                        <a:t>Sklearn Default)</a:t>
                      </a:r>
                      <a:endParaRPr lang="en-US" sz="1050" dirty="0"/>
                    </a:p>
                  </a:txBody>
                  <a:tcPr/>
                </a:tc>
                <a:tc>
                  <a:txBody>
                    <a:bodyPr/>
                    <a:lstStyle/>
                    <a:p>
                      <a:r>
                        <a:rPr lang="en-US" sz="900" dirty="0"/>
                        <a:t>Decision Tree</a:t>
                      </a:r>
                    </a:p>
                    <a:p>
                      <a:r>
                        <a:rPr lang="en-US" sz="900" dirty="0"/>
                        <a:t>(Pre-Pruning)</a:t>
                      </a:r>
                    </a:p>
                  </a:txBody>
                  <a:tcPr/>
                </a:tc>
                <a:tc>
                  <a:txBody>
                    <a:bodyPr/>
                    <a:lstStyle/>
                    <a:p>
                      <a:r>
                        <a:rPr lang="en-US" sz="900" dirty="0"/>
                        <a:t>Decision Tree</a:t>
                      </a:r>
                    </a:p>
                    <a:p>
                      <a:r>
                        <a:rPr lang="en-US" sz="900" dirty="0"/>
                        <a:t>(Post-Pruning)</a:t>
                      </a:r>
                    </a:p>
                  </a:txBody>
                  <a:tcPr/>
                </a:tc>
                <a:extLst>
                  <a:ext uri="{0D108BD9-81ED-4DB2-BD59-A6C34878D82A}">
                    <a16:rowId xmlns:a16="http://schemas.microsoft.com/office/drawing/2014/main" val="3257711786"/>
                  </a:ext>
                </a:extLst>
              </a:tr>
              <a:tr h="351284">
                <a:tc>
                  <a:txBody>
                    <a:bodyPr/>
                    <a:lstStyle/>
                    <a:p>
                      <a:r>
                        <a:rPr lang="en-US" sz="900" b="1" dirty="0"/>
                        <a:t>Accuracy</a:t>
                      </a:r>
                    </a:p>
                  </a:txBody>
                  <a:tcPr/>
                </a:tc>
                <a:tc>
                  <a:txBody>
                    <a:bodyPr/>
                    <a:lstStyle/>
                    <a:p>
                      <a:r>
                        <a:rPr lang="en-US" sz="900" dirty="0"/>
                        <a:t>0.986000</a:t>
                      </a:r>
                    </a:p>
                  </a:txBody>
                  <a:tcPr/>
                </a:tc>
                <a:tc>
                  <a:txBody>
                    <a:bodyPr/>
                    <a:lstStyle/>
                    <a:p>
                      <a:r>
                        <a:rPr lang="en-US" sz="900" dirty="0"/>
                        <a:t>0.779333</a:t>
                      </a:r>
                    </a:p>
                  </a:txBody>
                  <a:tcPr/>
                </a:tc>
                <a:tc>
                  <a:txBody>
                    <a:bodyPr/>
                    <a:lstStyle/>
                    <a:p>
                      <a:r>
                        <a:rPr lang="en-US" sz="900" b="1" dirty="0"/>
                        <a:t>0.968667</a:t>
                      </a:r>
                    </a:p>
                  </a:txBody>
                  <a:tcPr/>
                </a:tc>
                <a:extLst>
                  <a:ext uri="{0D108BD9-81ED-4DB2-BD59-A6C34878D82A}">
                    <a16:rowId xmlns:a16="http://schemas.microsoft.com/office/drawing/2014/main" val="1836203189"/>
                  </a:ext>
                </a:extLst>
              </a:tr>
              <a:tr h="351284">
                <a:tc>
                  <a:txBody>
                    <a:bodyPr/>
                    <a:lstStyle/>
                    <a:p>
                      <a:r>
                        <a:rPr lang="en-US" sz="900" b="1" dirty="0"/>
                        <a:t>Recall</a:t>
                      </a:r>
                    </a:p>
                  </a:txBody>
                  <a:tcPr/>
                </a:tc>
                <a:tc>
                  <a:txBody>
                    <a:bodyPr/>
                    <a:lstStyle/>
                    <a:p>
                      <a:r>
                        <a:rPr lang="en-US" sz="900" dirty="0"/>
                        <a:t>0.932886</a:t>
                      </a:r>
                    </a:p>
                  </a:txBody>
                  <a:tcPr/>
                </a:tc>
                <a:tc>
                  <a:txBody>
                    <a:bodyPr/>
                    <a:lstStyle/>
                    <a:p>
                      <a:r>
                        <a:rPr lang="en-US" sz="900" dirty="0"/>
                        <a:t>1.00000</a:t>
                      </a:r>
                    </a:p>
                  </a:txBody>
                  <a:tcPr/>
                </a:tc>
                <a:tc>
                  <a:txBody>
                    <a:bodyPr/>
                    <a:lstStyle/>
                    <a:p>
                      <a:r>
                        <a:rPr lang="en-US" sz="900" b="1" dirty="0"/>
                        <a:t>0.932886</a:t>
                      </a:r>
                    </a:p>
                  </a:txBody>
                  <a:tcPr/>
                </a:tc>
                <a:extLst>
                  <a:ext uri="{0D108BD9-81ED-4DB2-BD59-A6C34878D82A}">
                    <a16:rowId xmlns:a16="http://schemas.microsoft.com/office/drawing/2014/main" val="1775668382"/>
                  </a:ext>
                </a:extLst>
              </a:tr>
              <a:tr h="351284">
                <a:tc>
                  <a:txBody>
                    <a:bodyPr/>
                    <a:lstStyle/>
                    <a:p>
                      <a:r>
                        <a:rPr lang="en-US" sz="900" b="1" dirty="0"/>
                        <a:t>Precession</a:t>
                      </a:r>
                    </a:p>
                  </a:txBody>
                  <a:tcPr/>
                </a:tc>
                <a:tc>
                  <a:txBody>
                    <a:bodyPr/>
                    <a:lstStyle/>
                    <a:p>
                      <a:r>
                        <a:rPr lang="en-US" sz="900" dirty="0"/>
                        <a:t>0.926667</a:t>
                      </a:r>
                    </a:p>
                  </a:txBody>
                  <a:tcPr/>
                </a:tc>
                <a:tc>
                  <a:txBody>
                    <a:bodyPr/>
                    <a:lstStyle/>
                    <a:p>
                      <a:r>
                        <a:rPr lang="en-US" sz="900" dirty="0"/>
                        <a:t>0.310417</a:t>
                      </a:r>
                    </a:p>
                  </a:txBody>
                  <a:tcPr/>
                </a:tc>
                <a:tc>
                  <a:txBody>
                    <a:bodyPr/>
                    <a:lstStyle/>
                    <a:p>
                      <a:r>
                        <a:rPr lang="en-US" sz="900" b="1" dirty="0"/>
                        <a:t>0.789773</a:t>
                      </a:r>
                    </a:p>
                  </a:txBody>
                  <a:tcPr/>
                </a:tc>
                <a:extLst>
                  <a:ext uri="{0D108BD9-81ED-4DB2-BD59-A6C34878D82A}">
                    <a16:rowId xmlns:a16="http://schemas.microsoft.com/office/drawing/2014/main" val="2676597337"/>
                  </a:ext>
                </a:extLst>
              </a:tr>
              <a:tr h="351284">
                <a:tc>
                  <a:txBody>
                    <a:bodyPr/>
                    <a:lstStyle/>
                    <a:p>
                      <a:r>
                        <a:rPr lang="en-US" sz="900" b="1" dirty="0"/>
                        <a:t>F1-Score</a:t>
                      </a:r>
                    </a:p>
                  </a:txBody>
                  <a:tcPr/>
                </a:tc>
                <a:tc>
                  <a:txBody>
                    <a:bodyPr/>
                    <a:lstStyle/>
                    <a:p>
                      <a:r>
                        <a:rPr lang="en-US" sz="900" dirty="0"/>
                        <a:t>0.929766</a:t>
                      </a:r>
                    </a:p>
                  </a:txBody>
                  <a:tcPr/>
                </a:tc>
                <a:tc>
                  <a:txBody>
                    <a:bodyPr/>
                    <a:lstStyle/>
                    <a:p>
                      <a:r>
                        <a:rPr lang="en-US" sz="900" dirty="0"/>
                        <a:t>0.473768</a:t>
                      </a:r>
                    </a:p>
                  </a:txBody>
                  <a:tcPr/>
                </a:tc>
                <a:tc>
                  <a:txBody>
                    <a:bodyPr/>
                    <a:lstStyle/>
                    <a:p>
                      <a:r>
                        <a:rPr lang="en-US" sz="900" b="1" dirty="0"/>
                        <a:t>0.855385</a:t>
                      </a:r>
                    </a:p>
                  </a:txBody>
                  <a:tcPr/>
                </a:tc>
                <a:extLst>
                  <a:ext uri="{0D108BD9-81ED-4DB2-BD59-A6C34878D82A}">
                    <a16:rowId xmlns:a16="http://schemas.microsoft.com/office/drawing/2014/main" val="1006755411"/>
                  </a:ext>
                </a:extLst>
              </a:tr>
            </a:tbl>
          </a:graphicData>
        </a:graphic>
      </p:graphicFrame>
      <p:sp>
        <p:nvSpPr>
          <p:cNvPr id="11" name="Rectangle: Rounded Corners 10">
            <a:extLst>
              <a:ext uri="{FF2B5EF4-FFF2-40B4-BE49-F238E27FC236}">
                <a16:creationId xmlns:a16="http://schemas.microsoft.com/office/drawing/2014/main" id="{071932AB-42E3-309A-A653-16C85EE25585}"/>
              </a:ext>
            </a:extLst>
          </p:cNvPr>
          <p:cNvSpPr/>
          <p:nvPr/>
        </p:nvSpPr>
        <p:spPr>
          <a:xfrm>
            <a:off x="4387702" y="861980"/>
            <a:ext cx="4635794" cy="41849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4D855A9E-4D65-9E8E-F174-7623047985DB}"/>
              </a:ext>
            </a:extLst>
          </p:cNvPr>
          <p:cNvSpPr txBox="1"/>
          <p:nvPr/>
        </p:nvSpPr>
        <p:spPr>
          <a:xfrm>
            <a:off x="5805380" y="886668"/>
            <a:ext cx="2037913" cy="307777"/>
          </a:xfrm>
          <a:prstGeom prst="rect">
            <a:avLst/>
          </a:prstGeom>
          <a:noFill/>
        </p:spPr>
        <p:txBody>
          <a:bodyPr wrap="square" rtlCol="0">
            <a:spAutoFit/>
          </a:bodyPr>
          <a:lstStyle/>
          <a:p>
            <a:r>
              <a:rPr lang="en-US" b="1" u="sng" dirty="0"/>
              <a:t>Recommendation</a:t>
            </a:r>
          </a:p>
        </p:txBody>
      </p:sp>
      <p:sp>
        <p:nvSpPr>
          <p:cNvPr id="3" name="TextBox 2">
            <a:extLst>
              <a:ext uri="{FF2B5EF4-FFF2-40B4-BE49-F238E27FC236}">
                <a16:creationId xmlns:a16="http://schemas.microsoft.com/office/drawing/2014/main" id="{7320BE20-1F60-D158-4E54-D11FB326C91A}"/>
              </a:ext>
            </a:extLst>
          </p:cNvPr>
          <p:cNvSpPr txBox="1"/>
          <p:nvPr/>
        </p:nvSpPr>
        <p:spPr>
          <a:xfrm>
            <a:off x="4556057" y="1156183"/>
            <a:ext cx="4536557" cy="3631763"/>
          </a:xfrm>
          <a:prstGeom prst="rect">
            <a:avLst/>
          </a:prstGeom>
          <a:noFill/>
        </p:spPr>
        <p:txBody>
          <a:bodyPr wrap="square" rtlCol="0">
            <a:spAutoFit/>
          </a:bodyPr>
          <a:lstStyle/>
          <a:p>
            <a:r>
              <a:rPr lang="en-US" sz="900" dirty="0"/>
              <a:t>Based on the comparison </a:t>
            </a:r>
            <a:r>
              <a:rPr lang="en-US" sz="1000" b="1" u="sng" dirty="0">
                <a:solidFill>
                  <a:srgbClr val="00B050"/>
                </a:solidFill>
              </a:rPr>
              <a:t>Post-Pruned is recommended model</a:t>
            </a:r>
          </a:p>
          <a:p>
            <a:endParaRPr lang="en-US" sz="900" b="1" dirty="0">
              <a:solidFill>
                <a:srgbClr val="00B050"/>
              </a:solidFill>
            </a:endParaRPr>
          </a:p>
          <a:p>
            <a:r>
              <a:rPr lang="en-US" sz="900" b="1" dirty="0"/>
              <a:t>Why Post-Pruning is the Best Model</a:t>
            </a:r>
            <a:r>
              <a:rPr lang="en-US" sz="800" b="1" dirty="0"/>
              <a:t>1. Decision Tree (sklearn default)</a:t>
            </a:r>
          </a:p>
          <a:p>
            <a:pPr marL="171450" lvl="1" indent="-171450">
              <a:buFont typeface="Wingdings" panose="05000000000000000000" pitchFamily="2" charset="2"/>
              <a:buChar char="ü"/>
            </a:pPr>
            <a:r>
              <a:rPr lang="en-US" sz="700" dirty="0"/>
              <a:t>This model has a perfect </a:t>
            </a:r>
            <a:r>
              <a:rPr lang="en-US" sz="700" b="1" dirty="0"/>
              <a:t>training performance</a:t>
            </a:r>
            <a:r>
              <a:rPr lang="en-US" sz="700" dirty="0"/>
              <a:t> with 100% accuracy, recall, precision, and F1 score.  This is a classic sign of </a:t>
            </a:r>
            <a:r>
              <a:rPr lang="en-US" sz="700" b="1" dirty="0"/>
              <a:t>overfitting</a:t>
            </a:r>
            <a:r>
              <a:rPr lang="en-US" sz="700" dirty="0"/>
              <a:t>. The model has essentially memorized the training data, including its noise, and is not learning the underlying patterns. This is confirmed by its significantly lower performance on the test set ,a recall of </a:t>
            </a:r>
            <a:r>
              <a:rPr lang="en-US" sz="700" b="1" dirty="0"/>
              <a:t>0.932886</a:t>
            </a:r>
            <a:r>
              <a:rPr lang="en-US" sz="700" dirty="0"/>
              <a:t> and a precision of </a:t>
            </a:r>
            <a:r>
              <a:rPr lang="en-US" sz="700" b="1" dirty="0"/>
              <a:t>0.926667</a:t>
            </a:r>
            <a:r>
              <a:rPr lang="en-US" sz="700" dirty="0"/>
              <a:t>, and F1 score 0.929776 a clear drop from its perfect training scores.</a:t>
            </a:r>
          </a:p>
          <a:p>
            <a:endParaRPr lang="en-US" sz="700" dirty="0"/>
          </a:p>
          <a:p>
            <a:r>
              <a:rPr lang="en-US" sz="800" b="1" dirty="0"/>
              <a:t>2. Decision Tree (Pre-Pruning)</a:t>
            </a:r>
          </a:p>
          <a:p>
            <a:pPr marL="171450" indent="-171450">
              <a:buFont typeface="Wingdings" panose="05000000000000000000" pitchFamily="2" charset="2"/>
              <a:buChar char="ü"/>
            </a:pPr>
            <a:r>
              <a:rPr lang="en-US" sz="800" dirty="0"/>
              <a:t>This model shows signs of </a:t>
            </a:r>
            <a:r>
              <a:rPr lang="en-US" sz="800" b="1" dirty="0"/>
              <a:t>underfitting</a:t>
            </a:r>
            <a:r>
              <a:rPr lang="en-US" sz="800" dirty="0"/>
              <a:t>. Its performance on both the training and test sets is poor, especially its </a:t>
            </a:r>
            <a:r>
              <a:rPr lang="en-US" sz="800" b="1" dirty="0"/>
              <a:t>precision</a:t>
            </a:r>
            <a:r>
              <a:rPr lang="en-US" sz="800" dirty="0"/>
              <a:t> (0.310798 on training and 0.310417 on test). While its recall is perfect at 1.0, this can be misleading. A perfect recall can be achieved by simply predicting every instance as positive, but this would lead to a very low precision, which is what we see here. This model is too simple and cannot accurately distinguish between classes.</a:t>
            </a:r>
          </a:p>
          <a:p>
            <a:endParaRPr lang="en-US" sz="800" dirty="0"/>
          </a:p>
          <a:p>
            <a:r>
              <a:rPr lang="en-US" sz="800" b="1" dirty="0"/>
              <a:t>3. Decision Tree (Post-Pruning)</a:t>
            </a:r>
          </a:p>
          <a:p>
            <a:pPr marL="171450" indent="-171450">
              <a:buFont typeface="Wingdings" panose="05000000000000000000" pitchFamily="2" charset="2"/>
              <a:buChar char="ü"/>
            </a:pPr>
            <a:r>
              <a:rPr lang="en-US" sz="800" dirty="0"/>
              <a:t>This model strikes the best balance between </a:t>
            </a:r>
            <a:r>
              <a:rPr lang="en-US" sz="800" b="1" dirty="0"/>
              <a:t>bias</a:t>
            </a:r>
            <a:r>
              <a:rPr lang="en-US" sz="800" dirty="0"/>
              <a:t> and </a:t>
            </a:r>
            <a:r>
              <a:rPr lang="en-US" sz="800" b="1" dirty="0"/>
              <a:t>variance</a:t>
            </a:r>
            <a:r>
              <a:rPr lang="en-US" sz="800" dirty="0"/>
              <a:t> (underfitting and overfitting).</a:t>
            </a:r>
          </a:p>
          <a:p>
            <a:pPr marL="171450" indent="-171450">
              <a:buFont typeface="Wingdings" panose="05000000000000000000" pitchFamily="2" charset="2"/>
              <a:buChar char="ü"/>
            </a:pPr>
            <a:r>
              <a:rPr lang="en-US" sz="800" dirty="0"/>
              <a:t>It has a high training recall (</a:t>
            </a:r>
            <a:r>
              <a:rPr lang="en-US" sz="800" b="1" dirty="0"/>
              <a:t>0.987915</a:t>
            </a:r>
            <a:r>
              <a:rPr lang="en-US" sz="800" dirty="0"/>
              <a:t>) and precision (</a:t>
            </a:r>
            <a:r>
              <a:rPr lang="en-US" sz="800" b="1" dirty="0"/>
              <a:t>0.799511</a:t>
            </a:r>
            <a:r>
              <a:rPr lang="en-US" sz="800" dirty="0"/>
              <a:t>), showing it learned the data well without memorizing it perfectly.</a:t>
            </a:r>
          </a:p>
          <a:p>
            <a:pPr marL="171450" indent="-171450">
              <a:buFont typeface="Wingdings" panose="05000000000000000000" pitchFamily="2" charset="2"/>
              <a:buChar char="ü"/>
            </a:pPr>
            <a:r>
              <a:rPr lang="en-US" sz="800" dirty="0"/>
              <a:t>Crucially, its test set performance is very close to its training performance, with a test recall of </a:t>
            </a:r>
            <a:r>
              <a:rPr lang="en-US" sz="800" b="1" dirty="0"/>
              <a:t>0.932886</a:t>
            </a:r>
            <a:r>
              <a:rPr lang="en-US" sz="800" dirty="0"/>
              <a:t> and a test precision of </a:t>
            </a:r>
            <a:r>
              <a:rPr lang="en-US" sz="800" b="1" dirty="0"/>
              <a:t>0.789773</a:t>
            </a:r>
            <a:r>
              <a:rPr lang="en-US" sz="800" dirty="0"/>
              <a:t>. The small difference between training and test scores indicates that </a:t>
            </a:r>
            <a:r>
              <a:rPr lang="en-US" sz="900" b="1" dirty="0"/>
              <a:t>the model generalizes effectively to new data</a:t>
            </a:r>
            <a:r>
              <a:rPr lang="en-US" sz="800" dirty="0"/>
              <a:t>.</a:t>
            </a:r>
          </a:p>
          <a:p>
            <a:pPr marL="171450" indent="-171450">
              <a:buFont typeface="Wingdings" panose="05000000000000000000" pitchFamily="2" charset="2"/>
              <a:buChar char="ü"/>
            </a:pPr>
            <a:r>
              <a:rPr lang="en-US" sz="800" dirty="0"/>
              <a:t>This model has the highest </a:t>
            </a:r>
            <a:r>
              <a:rPr lang="en-US" sz="800" b="1" dirty="0"/>
              <a:t>F1 score</a:t>
            </a:r>
            <a:r>
              <a:rPr lang="en-US" sz="800" dirty="0"/>
              <a:t> on training set (</a:t>
            </a:r>
            <a:r>
              <a:rPr lang="en-US" sz="800" b="1" dirty="0"/>
              <a:t>0.883784</a:t>
            </a:r>
            <a:r>
              <a:rPr lang="en-US" sz="800" dirty="0"/>
              <a:t>) and little lower on the test set (</a:t>
            </a:r>
            <a:r>
              <a:rPr lang="en-US" sz="800" b="1" dirty="0"/>
              <a:t>0.855385</a:t>
            </a:r>
            <a:r>
              <a:rPr lang="en-US" sz="800" dirty="0"/>
              <a:t>), which is often the most important metric for evaluating a model. The F1 score is the harmonic mean of precision and recall and provides a single, balanced metric for a model's performance, especially when there's an imbalance between classes.</a:t>
            </a:r>
          </a:p>
          <a:p>
            <a:endParaRPr lang="en-US" sz="800" b="1" dirty="0"/>
          </a:p>
        </p:txBody>
      </p:sp>
    </p:spTree>
    <p:extLst>
      <p:ext uri="{BB962C8B-B14F-4D97-AF65-F5344CB8AC3E}">
        <p14:creationId xmlns:p14="http://schemas.microsoft.com/office/powerpoint/2010/main" val="4119363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0546-0564-2EBE-3E64-9620483C2344}"/>
              </a:ext>
            </a:extLst>
          </p:cNvPr>
          <p:cNvSpPr>
            <a:spLocks noGrp="1"/>
          </p:cNvSpPr>
          <p:nvPr>
            <p:ph type="title"/>
          </p:nvPr>
        </p:nvSpPr>
        <p:spPr/>
        <p:txBody>
          <a:bodyPr/>
          <a:lstStyle/>
          <a:p>
            <a:r>
              <a:rPr lang="en-US" b="0" dirty="0"/>
              <a:t>Actionable Insights and Business Recommendations</a:t>
            </a:r>
          </a:p>
        </p:txBody>
      </p:sp>
      <p:sp>
        <p:nvSpPr>
          <p:cNvPr id="3" name="Text Placeholder 2">
            <a:extLst>
              <a:ext uri="{FF2B5EF4-FFF2-40B4-BE49-F238E27FC236}">
                <a16:creationId xmlns:a16="http://schemas.microsoft.com/office/drawing/2014/main" id="{561C6B46-97B6-C893-8AB6-79956A476EB8}"/>
              </a:ext>
            </a:extLst>
          </p:cNvPr>
          <p:cNvSpPr>
            <a:spLocks noGrp="1"/>
          </p:cNvSpPr>
          <p:nvPr>
            <p:ph type="body" idx="1"/>
          </p:nvPr>
        </p:nvSpPr>
        <p:spPr>
          <a:xfrm>
            <a:off x="202550" y="861975"/>
            <a:ext cx="8738900" cy="3880146"/>
          </a:xfrm>
        </p:spPr>
        <p:txBody>
          <a:bodyPr/>
          <a:lstStyle/>
          <a:p>
            <a:r>
              <a:rPr lang="en-US" dirty="0"/>
              <a:t>Deploy the </a:t>
            </a:r>
            <a:r>
              <a:rPr lang="en-US" b="1" dirty="0"/>
              <a:t>Post-Pruned Decision Tree model for targeted marketing, focusing on high-income, high-</a:t>
            </a:r>
            <a:r>
              <a:rPr lang="en-US" b="1" dirty="0" err="1"/>
              <a:t>CCAvg</a:t>
            </a:r>
            <a:r>
              <a:rPr lang="en-US" b="1" dirty="0"/>
              <a:t> segments.</a:t>
            </a:r>
          </a:p>
          <a:p>
            <a:endParaRPr lang="en-US" dirty="0"/>
          </a:p>
          <a:p>
            <a:r>
              <a:rPr lang="en-US" dirty="0"/>
              <a:t>Optimize marketing ROI by prioritizing outreach to customers </a:t>
            </a:r>
            <a:r>
              <a:rPr lang="en-US" b="1" dirty="0"/>
              <a:t>with CD accounts and undergraduate-level education.</a:t>
            </a:r>
          </a:p>
          <a:p>
            <a:endParaRPr lang="en-US" dirty="0"/>
          </a:p>
          <a:p>
            <a:r>
              <a:rPr lang="en-US" dirty="0"/>
              <a:t>Adopt probability-based targeting: instead of binary predictions, use the model’s probability scores to rank customers by loan likelihood.</a:t>
            </a:r>
          </a:p>
          <a:p>
            <a:endParaRPr lang="en-US" dirty="0"/>
          </a:p>
          <a:p>
            <a:r>
              <a:rPr lang="en-US" dirty="0"/>
              <a:t>Refine campaign strategy: customers below a defined threshold (</a:t>
            </a:r>
            <a:r>
              <a:rPr lang="en-US" b="1" dirty="0"/>
              <a:t>e.g., &lt;60% probability) should be routed for manual review, reducing false targeting costs</a:t>
            </a:r>
          </a:p>
        </p:txBody>
      </p:sp>
    </p:spTree>
    <p:extLst>
      <p:ext uri="{BB962C8B-B14F-4D97-AF65-F5344CB8AC3E}">
        <p14:creationId xmlns:p14="http://schemas.microsoft.com/office/powerpoint/2010/main" val="252150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a:extLst>
            <a:ext uri="{FF2B5EF4-FFF2-40B4-BE49-F238E27FC236}">
              <a16:creationId xmlns:a16="http://schemas.microsoft.com/office/drawing/2014/main" id="{DAED071A-9CA5-6928-E932-EBE9AE0E65B6}"/>
            </a:ext>
          </a:extLst>
        </p:cNvPr>
        <p:cNvGrpSpPr/>
        <p:nvPr/>
      </p:nvGrpSpPr>
      <p:grpSpPr>
        <a:xfrm>
          <a:off x="0" y="0"/>
          <a:ext cx="0" cy="0"/>
          <a:chOff x="0" y="0"/>
          <a:chExt cx="0" cy="0"/>
        </a:xfrm>
      </p:grpSpPr>
      <p:sp>
        <p:nvSpPr>
          <p:cNvPr id="230" name="Google Shape;230;p51">
            <a:extLst>
              <a:ext uri="{FF2B5EF4-FFF2-40B4-BE49-F238E27FC236}">
                <a16:creationId xmlns:a16="http://schemas.microsoft.com/office/drawing/2014/main" id="{48ED2886-01D7-99C3-F7EA-B7CF0D95D6EC}"/>
              </a:ext>
            </a:extLst>
          </p:cNvPr>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Business Problem</a:t>
            </a:r>
            <a:endParaRPr sz="2400" dirty="0">
              <a:solidFill>
                <a:srgbClr val="0E39A9"/>
              </a:solidFill>
            </a:endParaRPr>
          </a:p>
        </p:txBody>
      </p:sp>
      <p:sp>
        <p:nvSpPr>
          <p:cNvPr id="231" name="Google Shape;231;p51">
            <a:extLst>
              <a:ext uri="{FF2B5EF4-FFF2-40B4-BE49-F238E27FC236}">
                <a16:creationId xmlns:a16="http://schemas.microsoft.com/office/drawing/2014/main" id="{840378C0-C790-8128-9786-710E6DAE3BD6}"/>
              </a:ext>
            </a:extLst>
          </p:cNvPr>
          <p:cNvSpPr txBox="1"/>
          <p:nvPr/>
        </p:nvSpPr>
        <p:spPr>
          <a:xfrm>
            <a:off x="325250" y="630922"/>
            <a:ext cx="8397900" cy="3939510"/>
          </a:xfrm>
          <a:prstGeom prst="rect">
            <a:avLst/>
          </a:prstGeom>
          <a:noFill/>
          <a:ln>
            <a:noFill/>
          </a:ln>
        </p:spPr>
        <p:txBody>
          <a:bodyPr spcFirstLastPara="1" wrap="square" lIns="91425" tIns="91425" rIns="91425" bIns="91425" anchor="t" anchorCtr="0">
            <a:spAutoFit/>
          </a:bodyPr>
          <a:lstStyle/>
          <a:p>
            <a:r>
              <a:rPr lang="en-US" b="1" dirty="0">
                <a:latin typeface="Nunito"/>
              </a:rPr>
              <a:t>Context:</a:t>
            </a:r>
          </a:p>
          <a:p>
            <a:r>
              <a:rPr lang="en-US" sz="1200" dirty="0">
                <a:latin typeface="Nunito"/>
                <a:sym typeface="Nunito"/>
              </a:rPr>
              <a:t>AllLife Bank, a U.S.-based financial institution, is experiencing growth in its customer base. While the majority of its customers are depositors (liability customers), only a small segment holds loans (asset customers). Since loan products generate interest income, the bank’s management aims to expand its loan customer base. The marketing team has previously run campaigns targeting depositors, achieving a conversion rate of ~9%. Encouraged by this, the bank now seeks to use data-driven strategies for more effective and personalized marketing, focusing on converting liability customers into personal loan customers while ensuring customer retention.</a:t>
            </a:r>
          </a:p>
          <a:p>
            <a:endParaRPr lang="en-US" sz="1200" dirty="0">
              <a:latin typeface="Nunito"/>
              <a:sym typeface="Nunito"/>
            </a:endParaRPr>
          </a:p>
          <a:p>
            <a:r>
              <a:rPr lang="en-US" b="1" dirty="0">
                <a:latin typeface="Nunito"/>
                <a:sym typeface="Nunito"/>
              </a:rPr>
              <a:t>Problem Statement :</a:t>
            </a:r>
          </a:p>
          <a:p>
            <a:r>
              <a:rPr lang="en-US" sz="1200" dirty="0">
                <a:latin typeface="Nunito"/>
              </a:rPr>
              <a:t>The bank needs a predictive model to identify depositors who are most likely to purchase a personal loan. By leveraging customer demographic and transactional data, the model should classify customers based on their probability of loan uptake. This will enable the marketing team to target high-potential customers, optimize campaign efforts, improve conversion rates, and maximize return on investment.</a:t>
            </a:r>
          </a:p>
          <a:p>
            <a:endParaRPr lang="en-US" sz="1200" dirty="0">
              <a:latin typeface="Nunito"/>
              <a:sym typeface="Nunito"/>
            </a:endParaRPr>
          </a:p>
          <a:p>
            <a:pPr fontAlgn="auto"/>
            <a:endParaRPr lang="en-US" sz="1200" b="1" dirty="0">
              <a:latin typeface="Nunito"/>
              <a:sym typeface="Nunito"/>
            </a:endParaRPr>
          </a:p>
          <a:p>
            <a:pPr fontAlgn="auto"/>
            <a:r>
              <a:rPr lang="en-US" b="1" dirty="0">
                <a:latin typeface="Nunito"/>
                <a:sym typeface="Nunito"/>
              </a:rPr>
              <a:t>Objectives </a:t>
            </a:r>
          </a:p>
          <a:p>
            <a:pPr fontAlgn="auto"/>
            <a:r>
              <a:rPr lang="en-US" sz="1200" dirty="0">
                <a:latin typeface="Nunito"/>
                <a:sym typeface="Nunito"/>
              </a:rPr>
              <a:t>1.To predict whether a liability customer will buy personal loans,</a:t>
            </a:r>
          </a:p>
          <a:p>
            <a:pPr fontAlgn="auto"/>
            <a:r>
              <a:rPr lang="en-US" sz="1200" dirty="0">
                <a:latin typeface="Nunito"/>
                <a:sym typeface="Nunito"/>
              </a:rPr>
              <a:t>2.To understand which customer attributes are most significant in driving purchases,  and identify which segment of  customers to target more.</a:t>
            </a:r>
          </a:p>
          <a:p>
            <a:pPr fontAlgn="auto"/>
            <a:endParaRPr lang="en-US" sz="1200" dirty="0"/>
          </a:p>
        </p:txBody>
      </p:sp>
    </p:spTree>
    <p:extLst>
      <p:ext uri="{BB962C8B-B14F-4D97-AF65-F5344CB8AC3E}">
        <p14:creationId xmlns:p14="http://schemas.microsoft.com/office/powerpoint/2010/main" val="22906459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7"/>
          <p:cNvSpPr/>
          <p:nvPr/>
        </p:nvSpPr>
        <p:spPr>
          <a:xfrm>
            <a:off x="0" y="3442950"/>
            <a:ext cx="9162600" cy="78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7"/>
          <p:cNvSpPr txBox="1"/>
          <p:nvPr/>
        </p:nvSpPr>
        <p:spPr>
          <a:xfrm>
            <a:off x="32525" y="3526575"/>
            <a:ext cx="441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chemeClr val="lt1"/>
                </a:solidFill>
                <a:latin typeface="Nunito"/>
                <a:ea typeface="Nunito"/>
                <a:cs typeface="Nunito"/>
                <a:sym typeface="Nunito"/>
              </a:rPr>
              <a:t>APPENDIX</a:t>
            </a:r>
            <a:endParaRPr sz="2800" b="1">
              <a:solidFill>
                <a:schemeClr val="lt1"/>
              </a:solidFill>
              <a:latin typeface="Nunito"/>
              <a:ea typeface="Nunito"/>
              <a:cs typeface="Nunito"/>
              <a:sym typeface="Nuni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9"/>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50" dirty="0">
                <a:solidFill>
                  <a:srgbClr val="0E39A9"/>
                </a:solidFill>
              </a:rPr>
              <a:t>Post –Pruned Tree Decesion rules</a:t>
            </a:r>
            <a:endParaRPr sz="2350" dirty="0">
              <a:solidFill>
                <a:srgbClr val="0E39A9"/>
              </a:solidFill>
            </a:endParaRPr>
          </a:p>
        </p:txBody>
      </p:sp>
      <p:pic>
        <p:nvPicPr>
          <p:cNvPr id="3" name="Picture 2">
            <a:extLst>
              <a:ext uri="{FF2B5EF4-FFF2-40B4-BE49-F238E27FC236}">
                <a16:creationId xmlns:a16="http://schemas.microsoft.com/office/drawing/2014/main" id="{D78AD98B-DAC8-0BE8-CBF9-9D5C0847262F}"/>
              </a:ext>
            </a:extLst>
          </p:cNvPr>
          <p:cNvPicPr>
            <a:picLocks noChangeAspect="1"/>
          </p:cNvPicPr>
          <p:nvPr/>
        </p:nvPicPr>
        <p:blipFill>
          <a:blip r:embed="rId3"/>
          <a:stretch>
            <a:fillRect/>
          </a:stretch>
        </p:blipFill>
        <p:spPr>
          <a:xfrm>
            <a:off x="661587" y="994299"/>
            <a:ext cx="3979815" cy="354219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60"/>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None/>
            </a:pPr>
            <a:endParaRPr/>
          </a:p>
        </p:txBody>
      </p:sp>
      <p:sp>
        <p:nvSpPr>
          <p:cNvPr id="292" name="Google Shape;292;p60"/>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52</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C7955-8CE5-4E3B-ED12-018E8986A2A4}"/>
            </a:ext>
          </a:extLst>
        </p:cNvPr>
        <p:cNvGrpSpPr/>
        <p:nvPr/>
      </p:nvGrpSpPr>
      <p:grpSpPr>
        <a:xfrm>
          <a:off x="0" y="0"/>
          <a:ext cx="0" cy="0"/>
          <a:chOff x="0" y="0"/>
          <a:chExt cx="0" cy="0"/>
        </a:xfrm>
      </p:grpSpPr>
      <p:sp>
        <p:nvSpPr>
          <p:cNvPr id="2" name="Google Shape;230;p51">
            <a:extLst>
              <a:ext uri="{FF2B5EF4-FFF2-40B4-BE49-F238E27FC236}">
                <a16:creationId xmlns:a16="http://schemas.microsoft.com/office/drawing/2014/main" id="{F2572BA7-FF9B-4D18-48B7-7F9579635822}"/>
              </a:ext>
            </a:extLst>
          </p:cNvPr>
          <p:cNvSpPr txBox="1">
            <a:spLocks noGrp="1"/>
          </p:cNvSpPr>
          <p:nvPr>
            <p:ph type="title"/>
          </p:nvPr>
        </p:nvSpPr>
        <p:spPr>
          <a:xfrm>
            <a:off x="202550" y="136879"/>
            <a:ext cx="81701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Solution Approach</a:t>
            </a:r>
            <a:endParaRPr sz="2400" dirty="0">
              <a:solidFill>
                <a:srgbClr val="0E39A9"/>
              </a:solidFill>
            </a:endParaRPr>
          </a:p>
        </p:txBody>
      </p:sp>
      <p:sp>
        <p:nvSpPr>
          <p:cNvPr id="5" name="TextBox 4">
            <a:extLst>
              <a:ext uri="{FF2B5EF4-FFF2-40B4-BE49-F238E27FC236}">
                <a16:creationId xmlns:a16="http://schemas.microsoft.com/office/drawing/2014/main" id="{60A973BE-A444-44F0-D223-BD6B01B01DCC}"/>
              </a:ext>
            </a:extLst>
          </p:cNvPr>
          <p:cNvSpPr txBox="1"/>
          <p:nvPr/>
        </p:nvSpPr>
        <p:spPr>
          <a:xfrm>
            <a:off x="335667" y="830229"/>
            <a:ext cx="8229600" cy="3862596"/>
          </a:xfrm>
          <a:prstGeom prst="rect">
            <a:avLst/>
          </a:prstGeom>
          <a:noFill/>
        </p:spPr>
        <p:txBody>
          <a:bodyPr wrap="square" rtlCol="0">
            <a:spAutoFit/>
          </a:bodyPr>
          <a:lstStyle/>
          <a:p>
            <a:pPr lvl="6"/>
            <a:r>
              <a:rPr lang="en-US" sz="1100" b="1" dirty="0"/>
              <a:t> </a:t>
            </a:r>
            <a:r>
              <a:rPr lang="en-US" sz="1200" b="1" u="sng" dirty="0">
                <a:latin typeface="Nunito"/>
              </a:rPr>
              <a:t>Data Preparation</a:t>
            </a:r>
            <a:endParaRPr lang="en-US" sz="1100" b="1" u="sng" dirty="0">
              <a:latin typeface="Nunito"/>
            </a:endParaRPr>
          </a:p>
          <a:p>
            <a:pPr lvl="6"/>
            <a:endParaRPr lang="en-US" sz="1000" dirty="0">
              <a:latin typeface="Nunito"/>
            </a:endParaRPr>
          </a:p>
          <a:p>
            <a:pPr marL="171450" lvl="8" indent="-171450">
              <a:buFont typeface="Arial" panose="020B0604020202020204" pitchFamily="34" charset="0"/>
              <a:buChar char="•"/>
            </a:pPr>
            <a:r>
              <a:rPr lang="en-US" sz="1000" b="1" dirty="0">
                <a:latin typeface="Nunito"/>
              </a:rPr>
              <a:t>Load the Data</a:t>
            </a:r>
            <a:r>
              <a:rPr lang="en-US" sz="1000" dirty="0">
                <a:latin typeface="Nunito"/>
              </a:rPr>
              <a:t>:  Loading the customer data, which includes demographic details (e.g., Age, Experience) and other  information</a:t>
            </a:r>
          </a:p>
          <a:p>
            <a:pPr marL="171450" lvl="8" indent="-171450">
              <a:buFont typeface="Arial" panose="020B0604020202020204" pitchFamily="34" charset="0"/>
              <a:buChar char="•"/>
            </a:pPr>
            <a:r>
              <a:rPr lang="en-US" sz="1000" b="1" dirty="0">
                <a:latin typeface="Nunito"/>
              </a:rPr>
              <a:t>Handle Missing Values</a:t>
            </a:r>
            <a:r>
              <a:rPr lang="en-US" sz="1000" dirty="0">
                <a:latin typeface="Nunito"/>
              </a:rPr>
              <a:t>: Check for any missing data points and decide on an appropriate imputation strategy, such as replacing them with the mean or median.</a:t>
            </a:r>
          </a:p>
          <a:p>
            <a:pPr marL="171450" lvl="8" indent="-171450">
              <a:buFont typeface="Arial" panose="020B0604020202020204" pitchFamily="34" charset="0"/>
              <a:buChar char="•"/>
            </a:pPr>
            <a:r>
              <a:rPr lang="en-US" sz="1000" b="1" dirty="0">
                <a:latin typeface="Nunito"/>
              </a:rPr>
              <a:t>Feature Engineering</a:t>
            </a:r>
            <a:r>
              <a:rPr lang="en-US" sz="1000" dirty="0">
                <a:latin typeface="Nunito"/>
              </a:rPr>
              <a:t>: If necessary, create new features that could be predictive. For example, handling Zip code</a:t>
            </a:r>
          </a:p>
          <a:p>
            <a:pPr lvl="6"/>
            <a:endParaRPr lang="en-US" sz="1000" b="1" dirty="0"/>
          </a:p>
          <a:p>
            <a:pPr lvl="6"/>
            <a:r>
              <a:rPr lang="en-US" sz="1200" b="1" u="sng" dirty="0">
                <a:latin typeface="Nunito"/>
              </a:rPr>
              <a:t>Split the Data: </a:t>
            </a:r>
          </a:p>
          <a:p>
            <a:pPr marL="171450" lvl="6" indent="-171450">
              <a:buFont typeface="Arial" panose="020B0604020202020204" pitchFamily="34" charset="0"/>
              <a:buChar char="•"/>
            </a:pPr>
            <a:r>
              <a:rPr lang="en-US" sz="1000" dirty="0">
                <a:latin typeface="Nunito"/>
              </a:rPr>
              <a:t>Divide the dataset into a training set and a test set The training set will be used to build the model, and the test set to evaluate its performance on unseen data.</a:t>
            </a:r>
          </a:p>
          <a:p>
            <a:pPr marL="171450" lvl="6" indent="-171450">
              <a:buFont typeface="Arial" panose="020B0604020202020204" pitchFamily="34" charset="0"/>
              <a:buChar char="•"/>
            </a:pPr>
            <a:endParaRPr lang="en-US" sz="1000" dirty="0"/>
          </a:p>
          <a:p>
            <a:pPr lvl="6"/>
            <a:r>
              <a:rPr lang="en-US" sz="1200" b="1" u="sng" dirty="0">
                <a:latin typeface="Nunito"/>
              </a:rPr>
              <a:t>Model Building :</a:t>
            </a:r>
          </a:p>
          <a:p>
            <a:pPr marL="171450" lvl="6" indent="-171450">
              <a:buFont typeface="Arial" panose="020B0604020202020204" pitchFamily="34" charset="0"/>
              <a:buChar char="•"/>
            </a:pPr>
            <a:r>
              <a:rPr lang="en-US" sz="1000" b="1" dirty="0">
                <a:latin typeface="Nunito"/>
              </a:rPr>
              <a:t>Model Selection</a:t>
            </a:r>
            <a:r>
              <a:rPr lang="en-US" sz="1000" dirty="0">
                <a:latin typeface="Nunito"/>
              </a:rPr>
              <a:t>: Choose a Decision Tree Classifier because it's highly interpretable, which is crucial for identifying key customer attributes to purchase a loan </a:t>
            </a:r>
          </a:p>
          <a:p>
            <a:pPr marL="171450" lvl="6" indent="-171450">
              <a:buFont typeface="Arial" panose="020B0604020202020204" pitchFamily="34" charset="0"/>
              <a:buChar char="•"/>
            </a:pPr>
            <a:endParaRPr lang="en-US" sz="1000" dirty="0">
              <a:latin typeface="Nunito"/>
            </a:endParaRPr>
          </a:p>
          <a:p>
            <a:pPr marL="171450" lvl="6" indent="-171450">
              <a:buFont typeface="Arial" panose="020B0604020202020204" pitchFamily="34" charset="0"/>
              <a:buChar char="•"/>
            </a:pPr>
            <a:r>
              <a:rPr lang="en-US" sz="1000" b="1" dirty="0">
                <a:latin typeface="Nunito"/>
              </a:rPr>
              <a:t>Training</a:t>
            </a:r>
            <a:r>
              <a:rPr lang="en-US" sz="1000" dirty="0">
                <a:latin typeface="Nunito"/>
              </a:rPr>
              <a:t>: Fit the Decision Tree model to  training data. The model will learn a series of if-then-else rules from the features to predict the target variable (</a:t>
            </a:r>
            <a:r>
              <a:rPr lang="en-US" sz="1000" b="1" dirty="0">
                <a:latin typeface="Nunito"/>
              </a:rPr>
              <a:t>Personal Loan</a:t>
            </a:r>
            <a:r>
              <a:rPr lang="en-US" sz="1000" dirty="0">
                <a:latin typeface="Nunito"/>
              </a:rPr>
              <a:t>). And validate the  performance metrics on test data set </a:t>
            </a:r>
          </a:p>
          <a:p>
            <a:pPr marL="171450" lvl="6" indent="-171450">
              <a:buFont typeface="Arial" panose="020B0604020202020204" pitchFamily="34" charset="0"/>
              <a:buChar char="•"/>
            </a:pPr>
            <a:r>
              <a:rPr lang="en-US" sz="1000" dirty="0">
                <a:latin typeface="Nunito"/>
              </a:rPr>
              <a:t>Based on the observation tune the model (Pre-Pruned or Post –Pruned )</a:t>
            </a:r>
          </a:p>
          <a:p>
            <a:pPr lvl="6"/>
            <a:endParaRPr lang="en-US" sz="1000" dirty="0">
              <a:latin typeface="Nunito"/>
            </a:endParaRPr>
          </a:p>
          <a:p>
            <a:pPr marL="171450" lvl="6" indent="-171450">
              <a:buFont typeface="Arial" panose="020B0604020202020204" pitchFamily="34" charset="0"/>
              <a:buChar char="•"/>
            </a:pPr>
            <a:r>
              <a:rPr lang="en-US" sz="1000" b="1" dirty="0">
                <a:latin typeface="Nunito"/>
              </a:rPr>
              <a:t>Hyperparameter Tuning</a:t>
            </a:r>
            <a:r>
              <a:rPr lang="en-US" sz="1100" b="1" dirty="0">
                <a:latin typeface="Nunito"/>
              </a:rPr>
              <a:t>:</a:t>
            </a:r>
            <a:r>
              <a:rPr lang="en-US" sz="1000" dirty="0">
                <a:latin typeface="Nunito"/>
              </a:rPr>
              <a:t> Adjust the model's hyperparameters on the training  set to prevent overfitting. Key hyperparameters to tune include:</a:t>
            </a:r>
          </a:p>
          <a:p>
            <a:pPr lvl="6"/>
            <a:endParaRPr lang="en-US" sz="1000" dirty="0">
              <a:latin typeface="Nunito"/>
            </a:endParaRPr>
          </a:p>
          <a:p>
            <a:endParaRPr lang="en-US" sz="900" dirty="0"/>
          </a:p>
          <a:p>
            <a:endParaRPr lang="en-US" sz="900" dirty="0"/>
          </a:p>
        </p:txBody>
      </p:sp>
    </p:spTree>
    <p:extLst>
      <p:ext uri="{BB962C8B-B14F-4D97-AF65-F5344CB8AC3E}">
        <p14:creationId xmlns:p14="http://schemas.microsoft.com/office/powerpoint/2010/main" val="192585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D92CC-8646-5A6D-162C-6D08E7FCC71F}"/>
            </a:ext>
          </a:extLst>
        </p:cNvPr>
        <p:cNvGrpSpPr/>
        <p:nvPr/>
      </p:nvGrpSpPr>
      <p:grpSpPr>
        <a:xfrm>
          <a:off x="0" y="0"/>
          <a:ext cx="0" cy="0"/>
          <a:chOff x="0" y="0"/>
          <a:chExt cx="0" cy="0"/>
        </a:xfrm>
      </p:grpSpPr>
      <p:sp>
        <p:nvSpPr>
          <p:cNvPr id="2" name="Google Shape;230;p51">
            <a:extLst>
              <a:ext uri="{FF2B5EF4-FFF2-40B4-BE49-F238E27FC236}">
                <a16:creationId xmlns:a16="http://schemas.microsoft.com/office/drawing/2014/main" id="{E2DA9AA1-F175-F151-0BD0-97DCEB82B5D2}"/>
              </a:ext>
            </a:extLst>
          </p:cNvPr>
          <p:cNvSpPr txBox="1">
            <a:spLocks noGrp="1"/>
          </p:cNvSpPr>
          <p:nvPr>
            <p:ph type="title"/>
          </p:nvPr>
        </p:nvSpPr>
        <p:spPr>
          <a:xfrm>
            <a:off x="202550" y="136879"/>
            <a:ext cx="81701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Solution Approach-Continued--</a:t>
            </a:r>
            <a:endParaRPr sz="2400" dirty="0">
              <a:solidFill>
                <a:srgbClr val="0E39A9"/>
              </a:solidFill>
            </a:endParaRPr>
          </a:p>
        </p:txBody>
      </p:sp>
      <p:sp>
        <p:nvSpPr>
          <p:cNvPr id="5" name="TextBox 4">
            <a:extLst>
              <a:ext uri="{FF2B5EF4-FFF2-40B4-BE49-F238E27FC236}">
                <a16:creationId xmlns:a16="http://schemas.microsoft.com/office/drawing/2014/main" id="{63AB2063-20A0-AB73-32C1-D6D2A9D8ACFD}"/>
              </a:ext>
            </a:extLst>
          </p:cNvPr>
          <p:cNvSpPr txBox="1"/>
          <p:nvPr/>
        </p:nvSpPr>
        <p:spPr>
          <a:xfrm>
            <a:off x="457200" y="709579"/>
            <a:ext cx="8229600" cy="3154710"/>
          </a:xfrm>
          <a:prstGeom prst="rect">
            <a:avLst/>
          </a:prstGeom>
          <a:noFill/>
        </p:spPr>
        <p:txBody>
          <a:bodyPr wrap="square" rtlCol="0">
            <a:spAutoFit/>
          </a:bodyPr>
          <a:lstStyle/>
          <a:p>
            <a:r>
              <a:rPr lang="en-US" sz="1200" b="1" u="sng" dirty="0">
                <a:latin typeface="Nunito"/>
              </a:rPr>
              <a:t>Performance Comparison </a:t>
            </a:r>
          </a:p>
          <a:p>
            <a:endParaRPr lang="en-US" sz="1200" b="1" u="sng" dirty="0"/>
          </a:p>
          <a:p>
            <a:pPr marL="171450" lvl="6" indent="-171450">
              <a:buFont typeface="Arial" panose="020B0604020202020204" pitchFamily="34" charset="0"/>
              <a:buChar char="•"/>
            </a:pPr>
            <a:r>
              <a:rPr lang="en-US" sz="1000" b="1" dirty="0">
                <a:latin typeface="Nunito"/>
              </a:rPr>
              <a:t>Performance Metrics: </a:t>
            </a:r>
            <a:r>
              <a:rPr lang="en-US" sz="1000" dirty="0">
                <a:latin typeface="Nunito"/>
              </a:rPr>
              <a:t>Evaluate the model's effectiveness using metrics appropriate for an imbalanced dataset, such as Precision, Recall, F1-Score. A high Recall is especially important here to ensure you identify as many potential loan customers as possible.</a:t>
            </a:r>
          </a:p>
          <a:p>
            <a:pPr marL="171450" lvl="6" indent="-171450">
              <a:buFont typeface="Arial" panose="020B0604020202020204" pitchFamily="34" charset="0"/>
              <a:buChar char="•"/>
            </a:pPr>
            <a:endParaRPr lang="en-US" sz="1000" dirty="0">
              <a:latin typeface="Nunito"/>
            </a:endParaRPr>
          </a:p>
          <a:p>
            <a:pPr marL="171450" lvl="6" indent="-171450">
              <a:buFont typeface="Arial" panose="020B0604020202020204" pitchFamily="34" charset="0"/>
              <a:buChar char="•"/>
            </a:pPr>
            <a:r>
              <a:rPr lang="en-US" sz="1000" b="1" dirty="0">
                <a:latin typeface="Nunito"/>
              </a:rPr>
              <a:t>Create a comparison table </a:t>
            </a:r>
            <a:r>
              <a:rPr lang="en-US" sz="1000" dirty="0">
                <a:latin typeface="Nunito"/>
              </a:rPr>
              <a:t>for all performance matrices and select the best model based on the best performance Metrics </a:t>
            </a:r>
          </a:p>
          <a:p>
            <a:endParaRPr lang="en-US" sz="1200" b="1" u="sng" dirty="0"/>
          </a:p>
          <a:p>
            <a:r>
              <a:rPr lang="en-US" sz="1200" b="1" u="sng" dirty="0">
                <a:latin typeface="Nunito"/>
              </a:rPr>
              <a:t>Model Evaluation and Insights</a:t>
            </a:r>
          </a:p>
          <a:p>
            <a:endParaRPr lang="en-US" sz="1200" b="1" u="sng" dirty="0"/>
          </a:p>
          <a:p>
            <a:pPr marL="171450" lvl="6" indent="-171450">
              <a:buFont typeface="Arial" panose="020B0604020202020204" pitchFamily="34" charset="0"/>
              <a:buChar char="•"/>
            </a:pPr>
            <a:r>
              <a:rPr lang="en-US" sz="1000" b="1" dirty="0">
                <a:latin typeface="Nunito"/>
              </a:rPr>
              <a:t>Prediction:</a:t>
            </a:r>
            <a:r>
              <a:rPr lang="en-US" sz="1000" dirty="0">
                <a:latin typeface="Nunito"/>
              </a:rPr>
              <a:t> Use the final, tuned model to predict the probability of a personal loan purchase on the test set.</a:t>
            </a:r>
          </a:p>
          <a:p>
            <a:pPr marL="171450" lvl="6" indent="-171450">
              <a:buFont typeface="Arial" panose="020B0604020202020204" pitchFamily="34" charset="0"/>
              <a:buChar char="•"/>
            </a:pPr>
            <a:endParaRPr lang="en-US" sz="1000" dirty="0">
              <a:latin typeface="Nunito"/>
            </a:endParaRPr>
          </a:p>
          <a:p>
            <a:pPr marL="171450" lvl="6" indent="-171450">
              <a:buFont typeface="Arial" panose="020B0604020202020204" pitchFamily="34" charset="0"/>
              <a:buChar char="•"/>
            </a:pPr>
            <a:r>
              <a:rPr lang="en-US" sz="1000" b="1" dirty="0">
                <a:latin typeface="Nunito"/>
              </a:rPr>
              <a:t>Feature Importance</a:t>
            </a:r>
            <a:r>
              <a:rPr lang="en-US" sz="1000" dirty="0">
                <a:latin typeface="Nunito"/>
              </a:rPr>
              <a:t>: A key advantage of Decision Trees is their ability to show feature importance. The model will automatically rank the features based on how much they contribute to the purity of the splits. You can use this to identify the most significant customer attributes, such as Income or </a:t>
            </a:r>
            <a:r>
              <a:rPr lang="en-US" sz="1000" dirty="0" err="1">
                <a:latin typeface="Nunito"/>
              </a:rPr>
              <a:t>CCAvg</a:t>
            </a:r>
            <a:r>
              <a:rPr lang="en-US" sz="1000" dirty="0">
                <a:latin typeface="Nunito"/>
              </a:rPr>
              <a:t>, that drive loan purchases.</a:t>
            </a:r>
          </a:p>
          <a:p>
            <a:pPr marL="171450" lvl="6" indent="-171450">
              <a:buFont typeface="Arial" panose="020B0604020202020204" pitchFamily="34" charset="0"/>
              <a:buChar char="•"/>
            </a:pPr>
            <a:endParaRPr lang="en-US" sz="1000" dirty="0">
              <a:latin typeface="Nunito"/>
            </a:endParaRPr>
          </a:p>
          <a:p>
            <a:pPr marL="171450" lvl="6" indent="-171450">
              <a:buFont typeface="Arial" panose="020B0604020202020204" pitchFamily="34" charset="0"/>
              <a:buChar char="•"/>
            </a:pPr>
            <a:r>
              <a:rPr lang="en-US" sz="1000" b="1" dirty="0">
                <a:latin typeface="Nunito"/>
              </a:rPr>
              <a:t>Targeted Segments: </a:t>
            </a:r>
            <a:r>
              <a:rPr lang="en-US" sz="1000" dirty="0">
                <a:latin typeface="Nunito"/>
              </a:rPr>
              <a:t>Based on the feature importance and the rules derived from the tree, you can identify specific customer segments to target. For example, if the tree shows that high Income and high </a:t>
            </a:r>
            <a:r>
              <a:rPr lang="en-US" sz="1000" dirty="0" err="1">
                <a:latin typeface="Nunito"/>
              </a:rPr>
              <a:t>CCAvg</a:t>
            </a:r>
            <a:r>
              <a:rPr lang="en-US" sz="1000" dirty="0">
                <a:latin typeface="Nunito"/>
              </a:rPr>
              <a:t> are key indicators, you would recommend the marketing team focus on this specific customer group.</a:t>
            </a:r>
          </a:p>
          <a:p>
            <a:endParaRPr lang="en-US" sz="900" dirty="0"/>
          </a:p>
        </p:txBody>
      </p:sp>
    </p:spTree>
    <p:extLst>
      <p:ext uri="{BB962C8B-B14F-4D97-AF65-F5344CB8AC3E}">
        <p14:creationId xmlns:p14="http://schemas.microsoft.com/office/powerpoint/2010/main" val="239037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9065-DA5F-48EC-1DBC-E0E552DD21B2}"/>
              </a:ext>
            </a:extLst>
          </p:cNvPr>
          <p:cNvSpPr>
            <a:spLocks noGrp="1"/>
          </p:cNvSpPr>
          <p:nvPr>
            <p:ph type="title"/>
          </p:nvPr>
        </p:nvSpPr>
        <p:spPr/>
        <p:txBody>
          <a:bodyPr/>
          <a:lstStyle/>
          <a:p>
            <a:r>
              <a:rPr lang="en-US" b="0" dirty="0"/>
              <a:t>Data background and contents</a:t>
            </a:r>
            <a:endParaRPr lang="en-US" dirty="0"/>
          </a:p>
        </p:txBody>
      </p:sp>
      <p:sp>
        <p:nvSpPr>
          <p:cNvPr id="4" name="TextBox 3">
            <a:extLst>
              <a:ext uri="{FF2B5EF4-FFF2-40B4-BE49-F238E27FC236}">
                <a16:creationId xmlns:a16="http://schemas.microsoft.com/office/drawing/2014/main" id="{8A91E672-6522-AF2B-12A1-D25CC040823D}"/>
              </a:ext>
            </a:extLst>
          </p:cNvPr>
          <p:cNvSpPr txBox="1"/>
          <p:nvPr/>
        </p:nvSpPr>
        <p:spPr>
          <a:xfrm>
            <a:off x="202550" y="976544"/>
            <a:ext cx="8643000" cy="4124206"/>
          </a:xfrm>
          <a:prstGeom prst="rect">
            <a:avLst/>
          </a:prstGeom>
          <a:noFill/>
        </p:spPr>
        <p:txBody>
          <a:bodyPr wrap="square" rtlCol="0">
            <a:spAutoFit/>
          </a:bodyPr>
          <a:lstStyle/>
          <a:p>
            <a:endParaRPr lang="en-US" dirty="0"/>
          </a:p>
          <a:p>
            <a:pPr marL="342900" indent="-342900">
              <a:buAutoNum type="arabicPeriod"/>
            </a:pPr>
            <a:r>
              <a:rPr lang="en-US" sz="1200" b="1" dirty="0">
                <a:latin typeface="Nunito"/>
              </a:rPr>
              <a:t>Data.shape=(5000,14): </a:t>
            </a:r>
            <a:r>
              <a:rPr lang="en-US" sz="1200" dirty="0">
                <a:latin typeface="Nunito"/>
              </a:rPr>
              <a:t> Actual Data set is having 5000 record and 14 columns </a:t>
            </a:r>
            <a:endParaRPr lang="en-US" sz="1200" b="1" dirty="0">
              <a:latin typeface="Nunito"/>
            </a:endParaRPr>
          </a:p>
          <a:p>
            <a:pPr marL="342900" indent="-342900">
              <a:buAutoNum type="arabicPeriod"/>
            </a:pPr>
            <a:r>
              <a:rPr lang="en-US" sz="1200" b="1" dirty="0">
                <a:latin typeface="Nunito"/>
              </a:rPr>
              <a:t>Data type  </a:t>
            </a:r>
            <a:r>
              <a:rPr lang="en-US" sz="1200" dirty="0">
                <a:latin typeface="Nunito"/>
              </a:rPr>
              <a:t>: float64(1), int64(13)</a:t>
            </a:r>
          </a:p>
          <a:p>
            <a:pPr marL="342900" indent="-342900">
              <a:buFont typeface="Arial"/>
              <a:buAutoNum type="arabicPeriod"/>
            </a:pPr>
            <a:r>
              <a:rPr lang="en-US" sz="1200" b="1" dirty="0">
                <a:latin typeface="Nunito"/>
              </a:rPr>
              <a:t>Statistical Summary-</a:t>
            </a:r>
            <a:r>
              <a:rPr lang="en-US" sz="1200" dirty="0">
                <a:latin typeface="Nunito"/>
              </a:rPr>
              <a:t>--</a:t>
            </a:r>
          </a:p>
          <a:p>
            <a:pPr lvl="4"/>
            <a:r>
              <a:rPr lang="en-US" sz="900" b="1" dirty="0">
                <a:latin typeface="Nunito"/>
              </a:rPr>
              <a:t>	</a:t>
            </a:r>
            <a:r>
              <a:rPr lang="en-US" sz="900" dirty="0"/>
              <a:t>The 'Income' variable has a large standard </a:t>
            </a:r>
            <a:r>
              <a:rPr lang="en-US" sz="900" b="1" dirty="0"/>
              <a:t>deviation (46.03) and a maximum value (224) that </a:t>
            </a:r>
            <a:r>
              <a:rPr lang="en-US" sz="900" dirty="0"/>
              <a:t>is significantly higher than the </a:t>
            </a:r>
            <a:r>
              <a:rPr lang="en-US" sz="900" b="1" dirty="0"/>
              <a:t>75th percentile (98). </a:t>
            </a:r>
            <a:r>
              <a:rPr lang="en-US" sz="900" dirty="0"/>
              <a:t>	This suggests that the income data is widely dispersed and likely includes a number of high-earning outliers.</a:t>
            </a:r>
          </a:p>
          <a:p>
            <a:pPr lvl="4"/>
            <a:endParaRPr lang="en-US" sz="900" dirty="0"/>
          </a:p>
          <a:p>
            <a:pPr lvl="4"/>
            <a:r>
              <a:rPr lang="en-US" sz="900" b="1" dirty="0">
                <a:latin typeface="Nunito"/>
              </a:rPr>
              <a:t>	</a:t>
            </a:r>
            <a:r>
              <a:rPr lang="en-US" sz="900" dirty="0"/>
              <a:t>The mean for the 'Online' variable is 0.5968, indicating that close to 60% of the individuals in the dataset use online banking. This makes it a very 	common feature compared to other Boolean variables like '</a:t>
            </a:r>
            <a:r>
              <a:rPr lang="en-US" sz="900" dirty="0" err="1"/>
              <a:t>CreditCard</a:t>
            </a:r>
            <a:r>
              <a:rPr lang="en-US" sz="900" dirty="0"/>
              <a:t>' (29.4% adoption), '</a:t>
            </a:r>
            <a:r>
              <a:rPr lang="en-US" sz="900" dirty="0" err="1"/>
              <a:t>Securities_Account</a:t>
            </a:r>
            <a:r>
              <a:rPr lang="en-US" sz="900" dirty="0"/>
              <a:t>' (10.4% adoption), and '</a:t>
            </a:r>
            <a:r>
              <a:rPr lang="en-US" sz="900" dirty="0" err="1"/>
              <a:t>CD_Account</a:t>
            </a:r>
            <a:r>
              <a:rPr lang="en-US" sz="900" dirty="0"/>
              <a:t>’ 	(6.04% adoption).</a:t>
            </a:r>
          </a:p>
          <a:p>
            <a:pPr lvl="4"/>
            <a:endParaRPr lang="en-US" sz="900" dirty="0"/>
          </a:p>
          <a:p>
            <a:pPr lvl="4"/>
            <a:r>
              <a:rPr lang="en-US" sz="900" b="1" dirty="0">
                <a:latin typeface="Nunito"/>
              </a:rPr>
              <a:t>	</a:t>
            </a:r>
            <a:r>
              <a:rPr lang="en-US" sz="900" dirty="0"/>
              <a:t>The 'Mortgage' column shows a highly right-skewed distribution. While the mean mortgage is around 56.5, the median (50th percentile) is 0, and 	the 	75th percentile is 101. This suggests that a significant portion of the population has no mortgage, while a smaller group has very high mortgage 	value</a:t>
            </a:r>
            <a:endParaRPr lang="en-US" sz="900" b="1" dirty="0">
              <a:latin typeface="Nunito"/>
            </a:endParaRPr>
          </a:p>
          <a:p>
            <a:pPr marL="342900" indent="-342900">
              <a:buFont typeface="Arial"/>
              <a:buAutoNum type="arabicPeriod"/>
            </a:pPr>
            <a:r>
              <a:rPr lang="en-US" sz="1200" b="1" dirty="0">
                <a:latin typeface="Nunito"/>
              </a:rPr>
              <a:t>Dropping column ID: </a:t>
            </a:r>
            <a:r>
              <a:rPr lang="en-US" sz="1200" dirty="0">
                <a:latin typeface="Nunito"/>
              </a:rPr>
              <a:t>As ID is unique column and its not adding any value hence dropping it </a:t>
            </a:r>
          </a:p>
          <a:p>
            <a:pPr marL="342900" indent="-342900">
              <a:buFont typeface="Arial"/>
              <a:buAutoNum type="arabicPeriod"/>
            </a:pPr>
            <a:endParaRPr lang="en-US" sz="1200" b="1" dirty="0"/>
          </a:p>
          <a:p>
            <a:pPr marL="342900" indent="-342900">
              <a:buFont typeface="Arial"/>
              <a:buAutoNum type="arabicPeriod"/>
            </a:pPr>
            <a:r>
              <a:rPr lang="en-US" sz="1200" b="1" dirty="0"/>
              <a:t>Experience is dropped </a:t>
            </a:r>
            <a:r>
              <a:rPr lang="en-US" sz="1200" dirty="0"/>
              <a:t>as it is perfectly correlated with Age</a:t>
            </a:r>
          </a:p>
          <a:p>
            <a:pPr marL="342900" indent="-342900">
              <a:buFont typeface="Arial"/>
              <a:buAutoNum type="arabicPeriod"/>
            </a:pPr>
            <a:endParaRPr lang="en-US" sz="1200" b="1" dirty="0">
              <a:latin typeface="Nunito"/>
            </a:endParaRPr>
          </a:p>
          <a:p>
            <a:pPr marL="342900" indent="-342900">
              <a:buFont typeface="Arial"/>
              <a:buAutoNum type="arabicPeriod"/>
            </a:pPr>
            <a:r>
              <a:rPr lang="en-US" sz="1200" b="1" dirty="0">
                <a:latin typeface="Nunito"/>
              </a:rPr>
              <a:t>Observation on Experience : </a:t>
            </a:r>
            <a:r>
              <a:rPr lang="en-US" sz="1200" dirty="0">
                <a:latin typeface="Nunito"/>
              </a:rPr>
              <a:t>It is observed Experience column contains -1,-2 and -3 years of experience hence these values are made positive by using replace() function by using </a:t>
            </a:r>
            <a:r>
              <a:rPr lang="en-US" sz="1200" dirty="0" err="1">
                <a:latin typeface="Nunito"/>
              </a:rPr>
              <a:t>inplace</a:t>
            </a:r>
            <a:r>
              <a:rPr lang="en-US" sz="1200" dirty="0">
                <a:latin typeface="Nunito"/>
              </a:rPr>
              <a:t>=True as negative experience does not make sense</a:t>
            </a:r>
          </a:p>
          <a:p>
            <a:pPr marL="342900" indent="-342900">
              <a:buFont typeface="Arial"/>
              <a:buAutoNum type="arabicPeriod"/>
            </a:pPr>
            <a:r>
              <a:rPr lang="en-US" sz="1200" b="1" dirty="0">
                <a:latin typeface="Nunito"/>
              </a:rPr>
              <a:t>Education</a:t>
            </a:r>
            <a:r>
              <a:rPr lang="en-US" sz="1200" dirty="0">
                <a:latin typeface="Nunito"/>
              </a:rPr>
              <a:t> : Three level of educations are there in data set Level. 1: Undergrad; 2: Graduate;3: Advanced/Professional  and there is no observation for this column   </a:t>
            </a:r>
          </a:p>
          <a:p>
            <a:pPr marL="342900" indent="-342900">
              <a:buAutoNum type="arabicPeriod"/>
            </a:pPr>
            <a:endParaRPr lang="en-US" dirty="0"/>
          </a:p>
        </p:txBody>
      </p:sp>
    </p:spTree>
    <p:extLst>
      <p:ext uri="{BB962C8B-B14F-4D97-AF65-F5344CB8AC3E}">
        <p14:creationId xmlns:p14="http://schemas.microsoft.com/office/powerpoint/2010/main" val="77700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3"/>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	</a:t>
            </a:r>
            <a:endParaRPr sz="2400" dirty="0">
              <a:solidFill>
                <a:srgbClr val="0E39A9"/>
              </a:solidFill>
            </a:endParaRPr>
          </a:p>
        </p:txBody>
      </p:sp>
      <p:sp>
        <p:nvSpPr>
          <p:cNvPr id="244" name="Google Shape;244;p53"/>
          <p:cNvSpPr txBox="1"/>
          <p:nvPr/>
        </p:nvSpPr>
        <p:spPr>
          <a:xfrm>
            <a:off x="325250" y="783075"/>
            <a:ext cx="8397900" cy="3077735"/>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 sz="1200" b="1" dirty="0">
                <a:latin typeface="Nunito"/>
                <a:ea typeface="Nunito"/>
                <a:cs typeface="Nunito"/>
                <a:sym typeface="Nunito"/>
              </a:rPr>
              <a:t>Duplicate value check : </a:t>
            </a:r>
            <a:r>
              <a:rPr lang="en" sz="1200" dirty="0">
                <a:latin typeface="Nunito"/>
                <a:ea typeface="Nunito"/>
                <a:cs typeface="Nunito"/>
                <a:sym typeface="Nunito"/>
              </a:rPr>
              <a:t>Data does not have any duplicate value </a:t>
            </a:r>
            <a:endParaRPr sz="1200" dirty="0">
              <a:latin typeface="Nunito"/>
              <a:ea typeface="Nunito"/>
              <a:cs typeface="Nunito"/>
              <a:sym typeface="Nunito"/>
            </a:endParaRPr>
          </a:p>
          <a:p>
            <a:pPr marL="457200" lvl="0" indent="-330200">
              <a:lnSpc>
                <a:spcPct val="115000"/>
              </a:lnSpc>
              <a:spcBef>
                <a:spcPts val="1000"/>
              </a:spcBef>
              <a:buSzPts val="1600"/>
              <a:buFont typeface="Nunito"/>
              <a:buChar char="●"/>
            </a:pPr>
            <a:r>
              <a:rPr lang="en" sz="1200" b="1" dirty="0">
                <a:latin typeface="Nunito"/>
                <a:ea typeface="Nunito"/>
                <a:cs typeface="Nunito"/>
                <a:sym typeface="Nunito"/>
              </a:rPr>
              <a:t>Missing value treatment :</a:t>
            </a:r>
            <a:r>
              <a:rPr lang="en" sz="1200" dirty="0">
                <a:latin typeface="Nunito"/>
                <a:ea typeface="Nunito"/>
                <a:cs typeface="Nunito"/>
                <a:sym typeface="Nunito"/>
              </a:rPr>
              <a:t> Data does not have any any missing value </a:t>
            </a:r>
            <a:endParaRPr sz="1200" dirty="0">
              <a:latin typeface="Nunito"/>
              <a:ea typeface="Nunito"/>
              <a:cs typeface="Nunito"/>
              <a:sym typeface="Nunito"/>
            </a:endParaRPr>
          </a:p>
          <a:p>
            <a:pPr marL="457200" lvl="0" indent="-330200">
              <a:lnSpc>
                <a:spcPct val="115000"/>
              </a:lnSpc>
              <a:spcBef>
                <a:spcPts val="1000"/>
              </a:spcBef>
              <a:buSzPts val="1600"/>
              <a:buFont typeface="Nunito"/>
              <a:buChar char="●"/>
            </a:pPr>
            <a:r>
              <a:rPr lang="en" sz="1200" b="1" dirty="0">
                <a:latin typeface="Nunito"/>
                <a:ea typeface="Nunito"/>
                <a:cs typeface="Nunito"/>
                <a:sym typeface="Nunito"/>
              </a:rPr>
              <a:t>Feature Engineering </a:t>
            </a:r>
            <a:r>
              <a:rPr lang="en" sz="1200" dirty="0">
                <a:latin typeface="Nunito"/>
                <a:ea typeface="Nunito"/>
                <a:cs typeface="Nunito"/>
                <a:sym typeface="Nunito"/>
              </a:rPr>
              <a:t>: In this </a:t>
            </a:r>
            <a:r>
              <a:rPr lang="en-US" sz="1200" dirty="0">
                <a:latin typeface="Nunito"/>
                <a:sym typeface="Nunito"/>
              </a:rPr>
              <a:t> step transforms a high-cardinality numeric ZIP code (</a:t>
            </a:r>
            <a:r>
              <a:rPr lang="en-US" sz="1200" b="1" dirty="0">
                <a:latin typeface="Nunito"/>
                <a:sym typeface="Nunito"/>
              </a:rPr>
              <a:t>Total unique 467 Zip code</a:t>
            </a:r>
            <a:r>
              <a:rPr lang="en-US" sz="1200" dirty="0">
                <a:latin typeface="Nunito"/>
                <a:sym typeface="Nunito"/>
              </a:rPr>
              <a:t>)into a low-cardinality categorical region feature. This makes it interpretable and useful for the decision tree, while avoiding overfitting and </a:t>
            </a:r>
            <a:r>
              <a:rPr lang="en-US" sz="1200" dirty="0">
                <a:latin typeface="Nunito"/>
                <a:ea typeface="Nunito"/>
                <a:cs typeface="Nunito"/>
                <a:sym typeface="Nunito"/>
              </a:rPr>
              <a:t>meaningless splits, and because of it  taking the first two digits groups ZIP codes into broader regions (</a:t>
            </a:r>
            <a:r>
              <a:rPr lang="en-US" sz="1200" b="1" dirty="0">
                <a:latin typeface="Nunito"/>
                <a:ea typeface="Nunito"/>
                <a:cs typeface="Nunito"/>
                <a:sym typeface="Nunito"/>
              </a:rPr>
              <a:t>7 Unique regions</a:t>
            </a:r>
            <a:r>
              <a:rPr lang="en-US" sz="1200" dirty="0">
                <a:latin typeface="Nunito"/>
                <a:ea typeface="Nunito"/>
                <a:cs typeface="Nunito"/>
                <a:sym typeface="Nunito"/>
              </a:rPr>
              <a:t>)</a:t>
            </a:r>
          </a:p>
          <a:p>
            <a:pPr marL="457200" lvl="0" indent="-330200">
              <a:lnSpc>
                <a:spcPct val="115000"/>
              </a:lnSpc>
              <a:spcBef>
                <a:spcPts val="1000"/>
              </a:spcBef>
              <a:buSzPts val="1600"/>
              <a:buFont typeface="Nunito"/>
              <a:buChar char="●"/>
            </a:pPr>
            <a:r>
              <a:rPr lang="en-US" sz="1200" b="1" dirty="0">
                <a:latin typeface="Nunito"/>
                <a:ea typeface="Nunito"/>
                <a:cs typeface="Nunito"/>
                <a:sym typeface="Nunito"/>
              </a:rPr>
              <a:t>Outlier Check : </a:t>
            </a:r>
            <a:r>
              <a:rPr lang="en-US" sz="1200" dirty="0">
                <a:latin typeface="Nunito"/>
                <a:ea typeface="Nunito"/>
                <a:cs typeface="Nunito"/>
                <a:sym typeface="Nunito"/>
              </a:rPr>
              <a:t>A significant number of outliers exist at the high end of the </a:t>
            </a:r>
            <a:r>
              <a:rPr lang="en-US" sz="1200" b="1" dirty="0">
                <a:latin typeface="Nunito"/>
                <a:ea typeface="Nunito"/>
                <a:cs typeface="Nunito"/>
                <a:sym typeface="Nunito"/>
              </a:rPr>
              <a:t>Income range. Credit Card and high mortgage values,</a:t>
            </a:r>
            <a:r>
              <a:rPr lang="en-US" sz="1200" dirty="0">
                <a:latin typeface="Nunito"/>
                <a:ea typeface="Nunito"/>
                <a:cs typeface="Nunito"/>
                <a:sym typeface="Nunito"/>
              </a:rPr>
              <a:t> as these are the important data hence, they won’t be removed </a:t>
            </a:r>
          </a:p>
          <a:p>
            <a:pPr marL="457200" lvl="1" indent="-330200">
              <a:lnSpc>
                <a:spcPct val="115000"/>
              </a:lnSpc>
              <a:spcBef>
                <a:spcPts val="1000"/>
              </a:spcBef>
              <a:buSzPts val="1600"/>
              <a:buFont typeface="Nunito"/>
              <a:buChar char="●"/>
            </a:pPr>
            <a:endParaRPr lang="en-US" sz="12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endParaRPr sz="1200" dirty="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5836</TotalTime>
  <Words>9038</Words>
  <Application>Microsoft Office PowerPoint</Application>
  <PresentationFormat>On-screen Show (16:9)</PresentationFormat>
  <Paragraphs>634</Paragraphs>
  <Slides>52</Slides>
  <Notes>12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52</vt:i4>
      </vt:variant>
    </vt:vector>
  </HeadingPairs>
  <TitlesOfParts>
    <vt:vector size="62" baseType="lpstr">
      <vt:lpstr>Arial</vt:lpstr>
      <vt:lpstr>Nunito SemiBold</vt:lpstr>
      <vt:lpstr>Nunito ExtraBold</vt:lpstr>
      <vt:lpstr>Nunito</vt:lpstr>
      <vt:lpstr>Century Gothic</vt:lpstr>
      <vt:lpstr>Wingdings</vt:lpstr>
      <vt:lpstr>Calibri</vt:lpstr>
      <vt:lpstr>Simple Light</vt:lpstr>
      <vt:lpstr>Just Logo</vt:lpstr>
      <vt:lpstr>Just Logo</vt:lpstr>
      <vt:lpstr>PowerPoint Presentation</vt:lpstr>
      <vt:lpstr>Contents / Agenda</vt:lpstr>
      <vt:lpstr>Executive Summary</vt:lpstr>
      <vt:lpstr>Executive Summary</vt:lpstr>
      <vt:lpstr>Business Problem</vt:lpstr>
      <vt:lpstr>Solution Approach</vt:lpstr>
      <vt:lpstr>Solution Approach-Continued--</vt:lpstr>
      <vt:lpstr>Data background and contents</vt:lpstr>
      <vt:lpstr>Data Preprocessing </vt:lpstr>
      <vt:lpstr>EDA Result-Observations on the Age</vt:lpstr>
      <vt:lpstr>EDA Result-Observations on the Experience</vt:lpstr>
      <vt:lpstr>EDA Result-Observations on the Income</vt:lpstr>
      <vt:lpstr>EDA Result-Observations on the CCAvg</vt:lpstr>
      <vt:lpstr>EDA Result-Observations on the Mortgage</vt:lpstr>
      <vt:lpstr>EDA Result-Observations on the Family</vt:lpstr>
      <vt:lpstr>EDA Result-Observations on the Education</vt:lpstr>
      <vt:lpstr>EDA Result-</vt:lpstr>
      <vt:lpstr>EDA Result-</vt:lpstr>
      <vt:lpstr>EDA Result-Observation on Zip Code</vt:lpstr>
      <vt:lpstr>Bivariate Analysis –Heatmap   Key Observations</vt:lpstr>
      <vt:lpstr>Bivariate Analysis –Customer's interest in purchasing a loan varies with their education </vt:lpstr>
      <vt:lpstr>Bivariate Analysis –Personal Loan Vs Family  </vt:lpstr>
      <vt:lpstr>Bivariate Analysis –Personal Loan Vs Security Amount  </vt:lpstr>
      <vt:lpstr>Bivariate Analysis –Personal Loan Vs CD Account</vt:lpstr>
      <vt:lpstr>Bivariate Analysis –Personal Loan Vs Credit Card</vt:lpstr>
      <vt:lpstr>Bivariate Analysis –Personal Loan Vs Zip Code</vt:lpstr>
      <vt:lpstr>Bivariate Analysis –Personal Loan Vs Age</vt:lpstr>
      <vt:lpstr>Bivariate Analysis –Personal Loan Vs Experience</vt:lpstr>
      <vt:lpstr>Bivariate Analysis –Personal Loan Vs Income</vt:lpstr>
      <vt:lpstr>Bivariate Analysis –Personal Loan Vs Income</vt:lpstr>
      <vt:lpstr>EDA Questions </vt:lpstr>
      <vt:lpstr>EDA Questions </vt:lpstr>
      <vt:lpstr>Default Model- Confusion Metrics </vt:lpstr>
      <vt:lpstr>Default Model-Performance Comparison  </vt:lpstr>
      <vt:lpstr>Default Model –Decision Tree</vt:lpstr>
      <vt:lpstr>Default Model –Feature Importance </vt:lpstr>
      <vt:lpstr>Pre-pruned Model-Confusion Metrics </vt:lpstr>
      <vt:lpstr>Pre-pruned Model- Performance </vt:lpstr>
      <vt:lpstr>Pre-pruned model Feature Importance </vt:lpstr>
      <vt:lpstr>Pre- Pruned – Decision Tree </vt:lpstr>
      <vt:lpstr>Post-Pruned Total Impurity vs alpha  </vt:lpstr>
      <vt:lpstr>Post-pruned Number of nodes and depth vs alpha </vt:lpstr>
      <vt:lpstr>Post-Pruned Recall Vs alpha for training and test data</vt:lpstr>
      <vt:lpstr>Post-pruned Model- Confusion Metrics  </vt:lpstr>
      <vt:lpstr>Post-pruned Model-Model Performance  </vt:lpstr>
      <vt:lpstr>Post-Pruned model Feature Importance </vt:lpstr>
      <vt:lpstr>Post- Pruned – Decision Tree </vt:lpstr>
      <vt:lpstr>Models Comparison &amp; Recommendations </vt:lpstr>
      <vt:lpstr>Actionable Insights and Business Recommendations</vt:lpstr>
      <vt:lpstr>PowerPoint Presentation</vt:lpstr>
      <vt:lpstr>Post –Pruned Tree Decesion rules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Yashpal Singh (ALLYIS INC)</dc:creator>
  <cp:lastModifiedBy>Yashpal Singh (ALLYIS INC)</cp:lastModifiedBy>
  <cp:revision>2</cp:revision>
  <dcterms:modified xsi:type="dcterms:W3CDTF">2025-09-08T04:19:19Z</dcterms:modified>
</cp:coreProperties>
</file>