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14" r:id="rId2"/>
    <p:sldId id="454" r:id="rId3"/>
    <p:sldId id="475" r:id="rId4"/>
    <p:sldId id="457" r:id="rId5"/>
    <p:sldId id="458" r:id="rId6"/>
    <p:sldId id="460" r:id="rId7"/>
    <p:sldId id="456" r:id="rId8"/>
    <p:sldId id="496" r:id="rId9"/>
    <p:sldId id="497" r:id="rId10"/>
    <p:sldId id="498" r:id="rId11"/>
    <p:sldId id="499" r:id="rId12"/>
    <p:sldId id="503" r:id="rId13"/>
    <p:sldId id="461" r:id="rId14"/>
    <p:sldId id="462" r:id="rId15"/>
    <p:sldId id="501" r:id="rId16"/>
    <p:sldId id="502" r:id="rId17"/>
    <p:sldId id="468" r:id="rId18"/>
    <p:sldId id="469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accent2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accent2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accent2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accent2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accent2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4400" kern="1200">
        <a:solidFill>
          <a:schemeClr val="accent2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4400" kern="1200">
        <a:solidFill>
          <a:schemeClr val="accent2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4400" kern="1200">
        <a:solidFill>
          <a:schemeClr val="accent2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4400" kern="1200">
        <a:solidFill>
          <a:schemeClr val="accent2"/>
        </a:solidFill>
        <a:latin typeface="Arial Black" panose="020B0A040201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CCFF"/>
    <a:srgbClr val="3366CC"/>
    <a:srgbClr val="CC3300"/>
    <a:srgbClr val="CC0000"/>
    <a:srgbClr val="FF0000"/>
    <a:srgbClr val="D6009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748" autoAdjust="0"/>
  </p:normalViewPr>
  <p:slideViewPr>
    <p:cSldViewPr showGuides="1">
      <p:cViewPr varScale="1">
        <p:scale>
          <a:sx n="84" d="100"/>
          <a:sy n="84" d="100"/>
        </p:scale>
        <p:origin x="1406" y="43"/>
      </p:cViewPr>
      <p:guideLst>
        <p:guide orient="horz" pos="2160"/>
        <p:guide pos="2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ED1BF0-8BAB-4500-9976-80B2BD344200}" type="datetimeFigureOut">
              <a:rPr lang="en-US" altLang="zh-CN"/>
              <a:t>3/30/2024</a:t>
            </a:fld>
            <a:endParaRPr lang="en-US" altLang="zh-CN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506CBBD4-37CA-41C1-9E73-5BF9841E68E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762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Header Placeholder 327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 altLang="zh-CN"/>
          </a:p>
        </p:txBody>
      </p:sp>
      <p:sp>
        <p:nvSpPr>
          <p:cNvPr id="32771" name="Date Placeholder 32770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 altLang="zh-CN"/>
          </a:p>
        </p:txBody>
      </p:sp>
      <p:sp>
        <p:nvSpPr>
          <p:cNvPr id="27652" name="Rectangle 3277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Notes Placeholder 8397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2774" name="Footer Placeholder 3277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 altLang="zh-CN"/>
          </a:p>
        </p:txBody>
      </p:sp>
      <p:sp>
        <p:nvSpPr>
          <p:cNvPr id="83975" name="Slide Number Placeholder 8397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EE2F27A8-F968-4FE3-B39B-2F6CFB16FCFD}" type="slidenum">
              <a:rPr lang="fr-FR" altLang="zh-CN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42747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79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96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33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919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390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947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594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140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42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95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56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57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36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27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23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49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BBC98-2A10-4CB8-96D1-89207C4BA5D3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type="body" idx="1" hasCustomPrompt="1"/>
          </p:nvPr>
        </p:nvSpPr>
        <p:spPr/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5A710-BFA1-4B14-A45C-2C7BC796D612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hasCustomPrompt="1"/>
          </p:nvPr>
        </p:nvSpPr>
        <p:spPr>
          <a:xfrm>
            <a:off x="685800" y="609600"/>
            <a:ext cx="7772400" cy="5486400"/>
          </a:xfrm>
        </p:spPr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2B778-03F0-49EF-93D3-D93857D67C72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sz="quarter" hasCustomPrompt="1"/>
          </p:nvPr>
        </p:nvSpPr>
        <p:spPr/>
        <p:txBody>
          <a:bodyPr rtlCol="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sz="quarter" idx="1" hasCustomPrompt="1"/>
          </p:nvPr>
        </p:nvSpPr>
        <p:spPr>
          <a:xfrm>
            <a:off x="685800" y="1981200"/>
            <a:ext cx="3810000" cy="1981200"/>
          </a:xfrm>
        </p:spPr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3"/>
          <p:cNvSpPr>
            <a:spLocks noGrp="1"/>
          </p:cNvSpPr>
          <p:nvPr>
            <p:ph sz="quarter" idx="2" hasCustomPrompt="1"/>
          </p:nvPr>
        </p:nvSpPr>
        <p:spPr>
          <a:xfrm>
            <a:off x="4648200" y="1981200"/>
            <a:ext cx="3810000" cy="1981200"/>
          </a:xfrm>
        </p:spPr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Forme 4"/>
          <p:cNvSpPr>
            <a:spLocks noGrp="1"/>
          </p:cNvSpPr>
          <p:nvPr>
            <p:ph sz="quarter" idx="3" hasCustomPrompt="1"/>
          </p:nvPr>
        </p:nvSpPr>
        <p:spPr>
          <a:xfrm>
            <a:off x="685800" y="4114800"/>
            <a:ext cx="3810000" cy="1981200"/>
          </a:xfrm>
        </p:spPr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rme 5"/>
          <p:cNvSpPr>
            <a:spLocks noGrp="1"/>
          </p:cNvSpPr>
          <p:nvPr>
            <p:ph sz="quarter" idx="4" hasCustomPrompt="1"/>
          </p:nvPr>
        </p:nvSpPr>
        <p:spPr>
          <a:xfrm>
            <a:off x="4648200" y="4114800"/>
            <a:ext cx="3810000" cy="1981200"/>
          </a:xfrm>
        </p:spPr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30D74-E6AB-44BE-801C-62A3F9369E9A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3"/>
          <p:cNvSpPr>
            <a:spLocks noGrp="1"/>
          </p:cNvSpPr>
          <p:nvPr>
            <p:ph sz="quarter" idx="2" hasCustomPrompt="1"/>
          </p:nvPr>
        </p:nvSpPr>
        <p:spPr>
          <a:xfrm>
            <a:off x="4648200" y="1981200"/>
            <a:ext cx="3810000" cy="1981200"/>
          </a:xfrm>
        </p:spPr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Forme 4"/>
          <p:cNvSpPr>
            <a:spLocks noGrp="1"/>
          </p:cNvSpPr>
          <p:nvPr>
            <p:ph sz="quarter" idx="3" hasCustomPrompt="1"/>
          </p:nvPr>
        </p:nvSpPr>
        <p:spPr>
          <a:xfrm>
            <a:off x="4648200" y="4114800"/>
            <a:ext cx="3810000" cy="1981200"/>
          </a:xfrm>
        </p:spPr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8E317-BC00-4438-808E-4838A89AC7DD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AF2DF-F9C1-431F-8D8D-4D0EB03F50D0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95B48-C8DD-499A-8083-C7740924F89D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6E5AF-DF87-4923-B11B-770B4852AD40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Forme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Form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rme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6EA99-A580-4911-A4AE-5A81D8F607B9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1C1BE-A4A4-4A63-827B-8686B5471786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2C284-0359-49B2-8B49-D8516BB1233B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EC0B1-02DE-4E91-AC9E-AD8D594E1E24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Form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Form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93346-57C3-426C-BF47-4C0B80F0DEE1}" type="slidenum">
              <a:rPr lang="fr-FR" altLang="zh-CN"/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fr-FR" altLang="zh-CN"/>
              <a:t>Cliquez pour modifier le style du titre du masque</a:t>
            </a:r>
          </a:p>
        </p:txBody>
      </p:sp>
      <p:sp>
        <p:nvSpPr>
          <p:cNvPr id="1027" name="Rectangle 307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r-FR" altLang="zh-CN"/>
              <a:t>Cliquez pour modifier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</a:p>
        </p:txBody>
      </p:sp>
      <p:sp>
        <p:nvSpPr>
          <p:cNvPr id="1031" name="Rectangle 1030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6699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76200" dir="16200000" algn="ctr" rotWithShape="0">
              <a:srgbClr val="6699FF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fr-FR" altLang="zh-CN">
              <a:solidFill>
                <a:srgbClr val="3399FF"/>
              </a:solidFill>
              <a:ea typeface="SimSun" panose="02010600030101010101" pitchFamily="2" charset="-122"/>
            </a:endParaRPr>
          </a:p>
        </p:txBody>
      </p:sp>
      <p:sp>
        <p:nvSpPr>
          <p:cNvPr id="3077" name="Date Placeholder 307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13" y="6499225"/>
            <a:ext cx="1905000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01/12/2006</a:t>
            </a:r>
            <a:endParaRPr lang="fr-FR"/>
          </a:p>
        </p:txBody>
      </p:sp>
      <p:sp>
        <p:nvSpPr>
          <p:cNvPr id="3078" name="Footer Placeholder 307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99225"/>
            <a:ext cx="5518150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/>
              <a:t>TE-Mini Project - SH23                                                                                                                                     </a:t>
            </a:r>
          </a:p>
        </p:txBody>
      </p:sp>
      <p:sp>
        <p:nvSpPr>
          <p:cNvPr id="3079" name="Slide Number Placeholder 30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499225"/>
            <a:ext cx="576262" cy="31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B92B6912-C3A9-40F9-B47B-F74344A03677}" type="slidenum">
              <a:rPr lang="fr-FR" altLang="zh-CN"/>
              <a:t>‹#›</a:t>
            </a:fld>
            <a:endParaRPr lang="fr-FR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marL="342900" indent="-3429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/>
          <a:cs typeface="Times New Roman" panose="02020603050405020304"/>
        </a:defRPr>
      </a:lvl2pPr>
      <a:lvl3pPr marL="342900" indent="-3429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/>
          <a:cs typeface="Times New Roman" panose="02020603050405020304"/>
        </a:defRPr>
      </a:lvl3pPr>
      <a:lvl4pPr marL="342900" indent="-3429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/>
          <a:cs typeface="Times New Roman" panose="02020603050405020304"/>
        </a:defRPr>
      </a:lvl4pPr>
      <a:lvl5pPr marL="342900" indent="-3429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/>
          <a:cs typeface="Times New Roman" panose="02020603050405020304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 panose="02020603050405020304"/>
          <a:cs typeface="Times New Roman" panose="02020603050405020304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 panose="02020603050405020304"/>
          <a:cs typeface="Times New Roman" panose="02020603050405020304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 panose="02020603050405020304"/>
          <a:cs typeface="Times New Roman" panose="02020603050405020304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 panose="02020603050405020304"/>
          <a:cs typeface="Times New Roman" panose="02020603050405020304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 panose="020B0604020202020204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 panose="020B0604020202020204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 panose="020B0604020202020204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 panose="020B0604020202020204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 panose="020B0604020202020204"/>
        </a:defRPr>
      </a:lvl5pPr>
      <a:lvl6pPr marL="22860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 panose="020B0604020202020204"/>
        </a:defRPr>
      </a:lvl6pPr>
      <a:lvl7pPr marL="2743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 panose="020B0604020202020204"/>
        </a:defRPr>
      </a:lvl7pPr>
      <a:lvl8pPr marL="3200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 panose="020B0604020202020204"/>
        </a:defRPr>
      </a:lvl8pPr>
      <a:lvl9pPr marL="3657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406947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10237132" TargetMode="External"/><Relationship Id="rId5" Type="http://schemas.openxmlformats.org/officeDocument/2006/relationships/hyperlink" Target="https://ieeexplore.ieee.org/document/10062969" TargetMode="External"/><Relationship Id="rId4" Type="http://schemas.openxmlformats.org/officeDocument/2006/relationships/hyperlink" Target="https://ieeexplore.ieee.org/document/968147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323850" y="981075"/>
            <a:ext cx="82089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950" y="6524625"/>
            <a:ext cx="7605713" cy="26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6" name="Text Box 20"/>
          <p:cNvSpPr txBox="1">
            <a:spLocks noChangeArrowheads="1"/>
          </p:cNvSpPr>
          <p:nvPr/>
        </p:nvSpPr>
        <p:spPr bwMode="auto">
          <a:xfrm>
            <a:off x="769938" y="939800"/>
            <a:ext cx="7978775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E-Mini 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Project </a:t>
            </a:r>
          </a:p>
          <a:p>
            <a:pPr algn="ctr"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QR Code Based Attendance App</a:t>
            </a:r>
          </a:p>
          <a:p>
            <a:pPr algn="ctr" eaLnBrk="1" hangingPunct="1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Presented by : Group No.: 04</a:t>
            </a:r>
          </a:p>
          <a:p>
            <a:pPr algn="ctr" eaLnBrk="1" hangingPunct="1"/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Under the Guidance of 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PROF. PRAVIN PATIL 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Assistant Professor</a:t>
            </a:r>
          </a:p>
          <a:p>
            <a:pPr algn="ctr" eaLnBrk="1" hangingPunct="1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AY : 2023-24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48687"/>
              </p:ext>
            </p:extLst>
          </p:nvPr>
        </p:nvGraphicFramePr>
        <p:xfrm>
          <a:off x="977900" y="2551113"/>
          <a:ext cx="7770813" cy="2074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7100"/>
                <a:gridCol w="3671888"/>
                <a:gridCol w="3171825"/>
              </a:tblGrid>
              <a:tr h="366712">
                <a:tc>
                  <a:txBody>
                    <a:bodyPr/>
                    <a:lstStyle/>
                    <a:p>
                      <a:pPr marL="139700" marR="0" lvl="0" indent="6350" algn="l" defTabSz="914400" rtl="0" eaLnBrk="0" fontAlgn="base" latinLnBrk="0" hangingPunct="0">
                        <a:lnSpc>
                          <a:spcPts val="16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Sr.No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45402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1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56070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1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IDNo.</a:t>
                      </a:r>
                    </a:p>
                  </a:txBody>
                  <a:tcPr marL="0" marR="0" marT="0" marB="0" horzOverflow="overflow"/>
                </a:tc>
              </a:tr>
              <a:tr h="423862">
                <a:tc>
                  <a:txBody>
                    <a:bodyPr/>
                    <a:lstStyle/>
                    <a:p>
                      <a:pPr marL="1987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45402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SAHIL SANDEEP DESHMUKH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56070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VU4F2223020</a:t>
                      </a:r>
                    </a:p>
                  </a:txBody>
                  <a:tcPr marL="0" marR="0" marT="0" marB="0" horzOverflow="overflow"/>
                </a:tc>
              </a:tr>
              <a:tr h="430212">
                <a:tc>
                  <a:txBody>
                    <a:bodyPr/>
                    <a:lstStyle/>
                    <a:p>
                      <a:pPr marL="1987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45402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MANTHAN NITIN SORKHADE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56070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VU4F2223023</a:t>
                      </a:r>
                    </a:p>
                  </a:txBody>
                  <a:tcPr marL="0" marR="0" marT="0" marB="0" horzOverflow="overflow"/>
                </a:tc>
              </a:tr>
              <a:tr h="423862">
                <a:tc>
                  <a:txBody>
                    <a:bodyPr/>
                    <a:lstStyle/>
                    <a:p>
                      <a:pPr marL="1987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45402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ANURAG TIWARI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56070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VU4F2223025</a:t>
                      </a:r>
                    </a:p>
                  </a:txBody>
                  <a:tcPr marL="0" marR="0" marT="0" marB="0" horzOverflow="overflow"/>
                </a:tc>
              </a:tr>
              <a:tr h="430212">
                <a:tc>
                  <a:txBody>
                    <a:bodyPr/>
                    <a:lstStyle/>
                    <a:p>
                      <a:pPr marL="1987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45402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VIVEK KUMAR SINGH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560705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VU4F2223030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4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950" y="6524625"/>
            <a:ext cx="7605713" cy="26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3380" y="1052830"/>
            <a:ext cx="8397875" cy="5351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l">
              <a:buFont typeface="+mj-lt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6.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Generate reports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 Use a reporting library like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ReportLab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to generate attendance reports.</a:t>
            </a:r>
          </a:p>
          <a:p>
            <a:pPr marL="0" indent="0" algn="l">
              <a:buFont typeface="+mj-lt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7. </a:t>
            </a: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Test the app: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Test the app thoroughly to ensure it is functioning as expected.</a:t>
            </a:r>
          </a:p>
          <a:p>
            <a:pPr marL="0" indent="0" algn="l">
              <a:buFont typeface="+mj-lt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8. </a:t>
            </a: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Deploy the app: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Deploy the app to a web server or other distribution channels.</a:t>
            </a:r>
          </a:p>
          <a:p>
            <a:pPr marL="0" indent="0" algn="l">
              <a:buFont typeface="+mj-lt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download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945" y="4293235"/>
            <a:ext cx="3173095" cy="19583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4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4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950" y="6524625"/>
            <a:ext cx="7605713" cy="26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3380" y="1052830"/>
            <a:ext cx="8397875" cy="5351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Technologies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</a:t>
            </a:r>
          </a:p>
          <a:p>
            <a:pPr marL="457200" indent="-457200" algn="l">
              <a:buFont typeface="Wingdings" panose="05000000000000000000" charset="0"/>
              <a:buChar char="Ø"/>
            </a:pP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PyCharm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Kivy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MySQL 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Python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sz="2400" b="1" u="sng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 descr="download (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20" y="1412875"/>
            <a:ext cx="2143125" cy="2143125"/>
          </a:xfrm>
          <a:prstGeom prst="rect">
            <a:avLst/>
          </a:prstGeom>
        </p:spPr>
      </p:pic>
      <p:pic>
        <p:nvPicPr>
          <p:cNvPr id="8" name="Picture 7" descr="download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80" y="4083050"/>
            <a:ext cx="3052445" cy="2143125"/>
          </a:xfrm>
          <a:prstGeom prst="rect">
            <a:avLst/>
          </a:prstGeom>
        </p:spPr>
      </p:pic>
      <p:pic>
        <p:nvPicPr>
          <p:cNvPr id="9" name="Picture 8" descr="Kivy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80" y="1125855"/>
            <a:ext cx="2684780" cy="2684780"/>
          </a:xfrm>
          <a:prstGeom prst="rect">
            <a:avLst/>
          </a:prstGeom>
        </p:spPr>
      </p:pic>
      <p:pic>
        <p:nvPicPr>
          <p:cNvPr id="10" name="Picture 9" descr="Python-Symbol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585" y="3925570"/>
            <a:ext cx="4268470" cy="23831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9038"/>
            <a:ext cx="7772400" cy="490696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Hardware</a:t>
            </a:r>
          </a:p>
          <a:p>
            <a:pPr marL="0" indent="0">
              <a:buNone/>
            </a:pPr>
            <a:endParaRPr lang="en-US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Smartphone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QR </a:t>
            </a:r>
            <a:r>
              <a:rPr lang="en-IN" sz="2800" dirty="0"/>
              <a:t>Code </a:t>
            </a:r>
            <a:r>
              <a:rPr lang="en-IN" sz="2800" dirty="0" smtClean="0"/>
              <a:t>Scanner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Biometric Sensors for Additional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Internet Connection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TE-Mini Project - SH23                                                                                                                                     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zh-CN" dirty="0" smtClean="0"/>
              <a:t>11</a:t>
            </a:r>
            <a:endParaRPr lang="fr-FR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" y="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89038"/>
            <a:ext cx="2619375" cy="1743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429126"/>
            <a:ext cx="2790825" cy="1638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93" y="3954464"/>
            <a:ext cx="2962275" cy="1543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97710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4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0" y="1844675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294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925" y="6473825"/>
            <a:ext cx="9109075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7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8" name="TextBox 5"/>
          <p:cNvSpPr txBox="1">
            <a:spLocks noChangeArrowheads="1"/>
          </p:cNvSpPr>
          <p:nvPr/>
        </p:nvSpPr>
        <p:spPr bwMode="auto">
          <a:xfrm>
            <a:off x="-317" y="908368"/>
            <a:ext cx="3870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Char char="•"/>
            </a:pPr>
            <a:r>
              <a:rPr lang="en-US" alt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Flow Chart</a:t>
            </a:r>
            <a:endParaRPr lang="en-IN" alt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eaLnBrk="1" hangingPunct="1"/>
            <a:endParaRPr lang="en-IN" alt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2910" y="1928802"/>
            <a:ext cx="2992790" cy="1153922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Student information entered into the application.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2910" y="4429132"/>
            <a:ext cx="2992790" cy="115392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QR Code generated by the application for each student</a:t>
            </a:r>
            <a:r>
              <a:rPr lang="en-IN" sz="2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43570" y="4429132"/>
            <a:ext cx="2992790" cy="1153922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Student attendance recorded in the application.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2132" y="1928802"/>
            <a:ext cx="2992790" cy="115392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14"/>
          <p:cNvSpPr/>
          <p:nvPr/>
        </p:nvSpPr>
        <p:spPr>
          <a:xfrm>
            <a:off x="1785918" y="3500438"/>
            <a:ext cx="608413" cy="6992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572760" y="1857375"/>
            <a:ext cx="2960370" cy="129159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600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Teacher scans QR code using the application.</a:t>
            </a:r>
          </a:p>
        </p:txBody>
      </p:sp>
      <p:sp>
        <p:nvSpPr>
          <p:cNvPr id="27" name="Arrow: Right 17"/>
          <p:cNvSpPr/>
          <p:nvPr/>
        </p:nvSpPr>
        <p:spPr>
          <a:xfrm rot="19113058">
            <a:off x="3970109" y="3444367"/>
            <a:ext cx="1368459" cy="6417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28" name="Arrow: Down 18"/>
          <p:cNvSpPr/>
          <p:nvPr/>
        </p:nvSpPr>
        <p:spPr>
          <a:xfrm>
            <a:off x="6786578" y="3429000"/>
            <a:ext cx="641795" cy="67018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0" y="1844675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318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925" y="6473825"/>
            <a:ext cx="9109075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         </a:t>
            </a:r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689" y="971550"/>
            <a:ext cx="8297545" cy="55022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+mn-lt"/>
              </a:rPr>
              <a:t>Research Design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 smtClean="0">
              <a:solidFill>
                <a:schemeClr val="tx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Conduct controlled trials to measure accuracy and efficiency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Manipulate variables like network connectivity and lighting conditions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Collect quantitative data on </a:t>
            </a:r>
            <a:r>
              <a:rPr lang="en-IN" sz="2800" dirty="0" smtClean="0">
                <a:solidFill>
                  <a:schemeClr val="tx1"/>
                </a:solidFill>
                <a:latin typeface="+mn-lt"/>
              </a:rPr>
              <a:t>attendance.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 descr="What-is-Research-Purpose-of-Research-phul4s3cbwe0xam190dnc4kz3z616ajmfkygodcdq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530" y="764540"/>
            <a:ext cx="1620520" cy="1018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0" y="1844675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318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925" y="6473825"/>
            <a:ext cx="9109075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         </a:t>
            </a:r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790" y="908685"/>
            <a:ext cx="865568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+mn-lt"/>
              </a:rPr>
              <a:t>Conclusion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In conclusion, a QR code based attendance system is a modern and efficient way to manage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attendance.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By using QR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codes, the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system can reduce attendance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errors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and improve accountability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Overall,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can provide significant benefits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terms of cost savings, time efficiency, and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student / employee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accountability.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0" y="1844675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318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925" y="6473825"/>
            <a:ext cx="9109075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         </a:t>
            </a:r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340" y="908685"/>
            <a:ext cx="8526145" cy="53955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+mn-lt"/>
              </a:rPr>
              <a:t>Future Scope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Enhanced Security Measures: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Implement facial recognition or fingerprint scanning to restrict attendance marking to authorized individuals, enhancing system security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GPS Location Data: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Recording GPS location and time when attendance is marked, helping to filter out wrong times and locations.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QR Code On ID: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QR Code containing students information can be placed on their ID card. 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250825" y="981075"/>
            <a:ext cx="889317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References</a:t>
            </a:r>
          </a:p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[1]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://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ieeexplore.ieee.org/document/10406947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[2]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https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://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ieeexplore.ieee.org/document/9681472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[3]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5"/>
              </a:rPr>
              <a:t>https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5"/>
              </a:rPr>
              <a:t>://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5"/>
              </a:rPr>
              <a:t>ieeexplore.ieee.org/document/10062969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[4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6"/>
              </a:rPr>
              <a:t>https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6"/>
              </a:rPr>
              <a:t>://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6"/>
              </a:rPr>
              <a:t>ieeexplore.ieee.org/document/10237132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eaLnBrk="1" hangingPunct="1"/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606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925" y="6473825"/>
            <a:ext cx="9109075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9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0" y="1844675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630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925" y="6473825"/>
            <a:ext cx="9109075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517775"/>
            <a:ext cx="4572000" cy="1784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Any Question?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Thank You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!!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634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0795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539750" y="1281113"/>
            <a:ext cx="77755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8" name="ZoneTexte 4104"/>
          <p:cNvSpPr txBox="1">
            <a:spLocks noChangeArrowheads="1"/>
          </p:cNvSpPr>
          <p:nvPr/>
        </p:nvSpPr>
        <p:spPr bwMode="auto">
          <a:xfrm>
            <a:off x="0" y="663575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30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950" y="6524625"/>
            <a:ext cx="903605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E-Mini </a:t>
            </a:r>
            <a:r>
              <a:rPr lang="fr-F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- </a:t>
            </a:r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FH24  </a:t>
            </a:r>
            <a:r>
              <a:rPr lang="fr-F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1                                                                                                                                   </a:t>
            </a:r>
          </a:p>
        </p:txBody>
      </p:sp>
      <p:sp>
        <p:nvSpPr>
          <p:cNvPr id="3081" name="Text Box 22"/>
          <p:cNvSpPr txBox="1">
            <a:spLocks noChangeArrowheads="1"/>
          </p:cNvSpPr>
          <p:nvPr/>
        </p:nvSpPr>
        <p:spPr bwMode="auto">
          <a:xfrm>
            <a:off x="587106" y="550069"/>
            <a:ext cx="78486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endParaRPr lang="en-IN" altLang="en-US" sz="2800" dirty="0">
              <a:solidFill>
                <a:schemeClr val="tx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l" eaLnBrk="1" hangingPunct="1"/>
            <a:r>
              <a:rPr lang="en-US" alt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INDEX</a:t>
            </a:r>
          </a:p>
          <a:p>
            <a:pPr algn="l" eaLnBrk="1" hangingPunct="1">
              <a:buFontTx/>
              <a:buChar char="•"/>
            </a:pPr>
            <a:r>
              <a:rPr lang="en-I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Introductio</a:t>
            </a: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n</a:t>
            </a: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Literature Survey</a:t>
            </a: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Problem </a:t>
            </a: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Statement</a:t>
            </a: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Objectives</a:t>
            </a:r>
            <a:endParaRPr lang="en-US" alt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Methodology</a:t>
            </a: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Technologies </a:t>
            </a: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Flowchart</a:t>
            </a: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Research Design</a:t>
            </a: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Conclusion</a:t>
            </a: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Future Scope</a:t>
            </a:r>
          </a:p>
          <a:p>
            <a:pPr algn="l" eaLnBrk="1" hangingPunct="1">
              <a:buFontTx/>
              <a:buChar char="•"/>
            </a:pPr>
            <a:r>
              <a:rPr lang="en-US" alt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References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0" y="1844675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02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950" y="6524625"/>
            <a:ext cx="7605713" cy="26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106" name="TextBox 5"/>
          <p:cNvSpPr txBox="1">
            <a:spLocks noChangeArrowheads="1"/>
          </p:cNvSpPr>
          <p:nvPr/>
        </p:nvSpPr>
        <p:spPr bwMode="auto">
          <a:xfrm>
            <a:off x="539750" y="1125538"/>
            <a:ext cx="8175654" cy="73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Introduction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N" alt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indent="-742950" eaLnBrk="1" hangingPunct="1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  SYSTEM</a:t>
            </a:r>
          </a:p>
          <a:p>
            <a:pPr marL="742950" indent="-742950" eaLnBrk="1" hangingPunct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Traditionally attendance is marked on handwritten registers.</a:t>
            </a:r>
          </a:p>
          <a:p>
            <a:pPr marL="742950" indent="-742950" eaLnBrk="1" hangingPunct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process is to be repeated for each and every class or laboratory.</a:t>
            </a:r>
          </a:p>
          <a:p>
            <a:pPr marL="742950" indent="-742950" eaLnBrk="1" hangingPunct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leads wastage of precious class time.</a:t>
            </a:r>
          </a:p>
          <a:p>
            <a:pPr marL="742950" indent="-742950" eaLnBrk="1" hangingPunct="1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eaLnBrk="1" hangingPunct="1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QR CODE SYSTEM</a:t>
            </a:r>
          </a:p>
          <a:p>
            <a:pPr marL="742950" indent="-742950" eaLnBrk="1" hangingPunct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system is a web based system under the supervision of lecturers to generate the QR code and to collect data of the attendance</a:t>
            </a:r>
          </a:p>
          <a:p>
            <a:pPr marL="742950" indent="-742950" eaLnBrk="1" hangingPunct="1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eaLnBrk="1" hangingPunct="1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eaLnBrk="1" hangingPunct="1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eaLnBrk="1" hangingPunct="1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eaLnBrk="1" hangingPunct="1">
              <a:buFont typeface="+mj-lt"/>
              <a:buAutoNum type="arabicPeriod"/>
            </a:pPr>
            <a:endParaRPr lang="en-IN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N" altLang="en-US" sz="3600" dirty="0">
              <a:solidFill>
                <a:schemeClr val="tx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0" y="1844675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222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950" y="6524625"/>
            <a:ext cx="7605713" cy="26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6" name="TextBox 5"/>
          <p:cNvSpPr txBox="1">
            <a:spLocks noChangeArrowheads="1"/>
          </p:cNvSpPr>
          <p:nvPr/>
        </p:nvSpPr>
        <p:spPr bwMode="auto">
          <a:xfrm>
            <a:off x="458788" y="893763"/>
            <a:ext cx="4833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600" b="1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Literature survey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31279"/>
              </p:ext>
            </p:extLst>
          </p:nvPr>
        </p:nvGraphicFramePr>
        <p:xfrm>
          <a:off x="295275" y="1790700"/>
          <a:ext cx="8453440" cy="45301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06768"/>
                <a:gridCol w="1836668"/>
                <a:gridCol w="1836668"/>
                <a:gridCol w="1854075"/>
                <a:gridCol w="1819261"/>
              </a:tblGrid>
              <a:tr h="7810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SR.NO.</a:t>
                      </a: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METHOD USED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LIMITATIONS</a:t>
                      </a:r>
                      <a:endParaRPr lang="en-IN" sz="1800" dirty="0"/>
                    </a:p>
                  </a:txBody>
                  <a:tcPr marL="91443" marR="91443" marT="45725" marB="45725">
                    <a:noFill/>
                  </a:tcPr>
                </a:tc>
              </a:tr>
              <a:tr h="11888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Mongolian Baiti" panose="03000500000000000000" pitchFamily="66" charset="0"/>
                          <a:ea typeface="+mn-ea"/>
                          <a:cs typeface="Mongolian Baiti" panose="03000500000000000000" pitchFamily="66" charset="0"/>
                        </a:rPr>
                        <a:t>ScanIn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Mongolian Baiti" panose="03000500000000000000" pitchFamily="66" charset="0"/>
                          <a:ea typeface="+mn-ea"/>
                          <a:cs typeface="Mongolian Baiti" panose="03000500000000000000" pitchFamily="66" charset="0"/>
                        </a:rPr>
                        <a:t>: QR Code based Attendance </a:t>
                      </a:r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Mongolian Baiti" panose="03000500000000000000" pitchFamily="66" charset="0"/>
                          <a:ea typeface="+mn-ea"/>
                          <a:cs typeface="Mongolian Baiti" panose="03000500000000000000" pitchFamily="66" charset="0"/>
                        </a:rPr>
                        <a:t>System.</a:t>
                      </a:r>
                      <a:endParaRPr lang="en-IN" sz="2400" b="0" i="0" kern="1200" dirty="0" smtClean="0">
                        <a:solidFill>
                          <a:schemeClr val="dk1"/>
                        </a:solidFill>
                        <a:effectLst/>
                        <a:latin typeface="Mongolian Baiti" panose="03000500000000000000" pitchFamily="66" charset="0"/>
                        <a:ea typeface="+mn-ea"/>
                        <a:cs typeface="Mongolian Baiti" panose="03000500000000000000" pitchFamily="66" charset="0"/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  <a:r>
                        <a:rPr lang="en-US" b="0" i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checked in by scanning the QR code shared in their </a:t>
                      </a:r>
                      <a:r>
                        <a:rPr lang="en-US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WhatsApp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group.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Student present in the group can access the QR code.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</a:tr>
              <a:tr h="11888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Mongolian Baiti" panose="03000500000000000000" pitchFamily="66" charset="0"/>
                          <a:ea typeface="+mn-ea"/>
                          <a:cs typeface="Mongolian Baiti" panose="03000500000000000000" pitchFamily="66" charset="0"/>
                        </a:rPr>
                        <a:t>QR Based Smart Student Attendance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Mongolian Baiti" panose="03000500000000000000" pitchFamily="66" charset="0"/>
                          <a:ea typeface="+mn-ea"/>
                          <a:cs typeface="Mongolian Baiti" panose="03000500000000000000" pitchFamily="66" charset="0"/>
                        </a:rPr>
                        <a:t>System.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QR code directed them to a Google form.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The use of a secondary app.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5" marB="45725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0" y="1844675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246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925" y="6473825"/>
            <a:ext cx="9109075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9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78874"/>
              </p:ext>
            </p:extLst>
          </p:nvPr>
        </p:nvGraphicFramePr>
        <p:xfrm>
          <a:off x="539750" y="1052513"/>
          <a:ext cx="8208963" cy="489965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74759"/>
                <a:gridCol w="1783551"/>
                <a:gridCol w="1783551"/>
                <a:gridCol w="1783551"/>
                <a:gridCol w="1783551"/>
              </a:tblGrid>
              <a:tr h="8762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SR.NO.</a:t>
                      </a: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METHOD USED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LIMITATIONS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</a:tr>
              <a:tr h="20002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Android Based Mobile App for Attendance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Using QR Code.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Teacher will scan the QR Code of Individual Students.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on smartphones and internet may pose challenges in areas with poor network coverage.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</a:tr>
              <a:tr h="19288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Smart Attendance System Using QR Code.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 security by adding biometric authentication like fingerprint or facial recognition.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Collection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of personal data raises privacy concerns.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2" marB="4572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0" y="1844675"/>
            <a:ext cx="9144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 eaLnBrk="1" hangingPunct="1"/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 eaLnBrk="1" hangingPunct="1">
              <a:buFontTx/>
              <a:buChar char="•"/>
            </a:pP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50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925" y="6473825"/>
            <a:ext cx="9109075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3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4" name="TextBox 5"/>
          <p:cNvSpPr txBox="1">
            <a:spLocks noChangeArrowheads="1"/>
          </p:cNvSpPr>
          <p:nvPr/>
        </p:nvSpPr>
        <p:spPr bwMode="auto">
          <a:xfrm>
            <a:off x="827088" y="1163638"/>
            <a:ext cx="595947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Problem </a:t>
            </a:r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Statement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Time-Consuming Manual Processes.</a:t>
            </a:r>
            <a:endParaRPr lang="en-US" sz="2400" dirty="0" smtClean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Security and Accuracy Concerns.</a:t>
            </a:r>
            <a:endParaRPr lang="en-US" sz="2400" dirty="0" smtClean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Lack of Real-time Monitoring.</a:t>
            </a:r>
            <a:endParaRPr lang="en-US" sz="2400" dirty="0" smtClean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Limited Customization Options.</a:t>
            </a:r>
            <a:endParaRPr lang="en-US" sz="2400" dirty="0" smtClean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Environmental Impact.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Accessibility and User-Friendliness.</a:t>
            </a:r>
          </a:p>
        </p:txBody>
      </p:sp>
      <p:pic>
        <p:nvPicPr>
          <p:cNvPr id="2051" name="Picture 3" descr="C:\Users\dell\AppData\Local\Microsoft\Windows\INetCache\IE\4AK696AH\magnifying-glass-303909_128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2143116"/>
            <a:ext cx="2428892" cy="243459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250825" y="1139825"/>
            <a:ext cx="91440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I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Objectives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IN" altLang="en-US" sz="2400" dirty="0">
              <a:solidFill>
                <a:schemeClr val="tx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Efficiency Improvement.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Real-time Monitoring and Reporting.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Customization Options.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Seamless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User-Friendly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Data Accuracy and Reliability.</a:t>
            </a:r>
            <a:endParaRPr lang="en-IN" sz="2400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174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950" y="6524625"/>
            <a:ext cx="7605713" cy="26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dell\AppData\Local\Microsoft\Windows\INetCache\IE\4AK696AH\1280486-orig_83_orig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142984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4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950" y="6524625"/>
            <a:ext cx="7605713" cy="26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3380" y="1052830"/>
            <a:ext cx="8397875" cy="5351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Methodology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Install the necessary libraries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  Install the libraries: qrcode, Pillow, and pyzbar using pip.</a:t>
            </a: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    </a:t>
            </a: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2.   </a:t>
            </a:r>
            <a:r>
              <a:rPr lang="en-US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 Design the user interface: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Create a user-friendly interface that allows users to easily generate and scan QR codes, view attendance data, and generate reports. You can use a GUI toolkit like Tkinter </a:t>
            </a:r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95" y="2277110"/>
            <a:ext cx="2143125" cy="2143125"/>
          </a:xfrm>
          <a:prstGeom prst="rect">
            <a:avLst/>
          </a:prstGeom>
        </p:spPr>
      </p:pic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945" y="24765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125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zh-CN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74" name="ZoneTexte 410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altLang="zh-CN" sz="1400" b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</a:t>
            </a: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914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950" y="6524625"/>
            <a:ext cx="7605713" cy="26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fr-FR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SE-Mini Project - FH24                                                                                                                            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 Black" panose="020B0A040201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fr-FR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3380" y="1052830"/>
            <a:ext cx="8397875" cy="5351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l">
              <a:buFont typeface="+mj-lt"/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3.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Generate QR codes: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Use the qrcode library to generate unique QR codes for each event. </a:t>
            </a: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4. </a:t>
            </a:r>
            <a:r>
              <a:rPr lang="en-US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Scan QR codes: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Use the pyzbar library to scan and validate QR codes.</a:t>
            </a: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5. </a:t>
            </a:r>
            <a:r>
              <a:rPr lang="en-US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Store attendance data:</a:t>
            </a:r>
            <a:r>
              <a:rPr lang="en-US" sz="2400" u="sng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Use a database like SQLite to store attendance data.</a:t>
            </a: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    </a:t>
            </a: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 descr="download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50" y="3789045"/>
            <a:ext cx="4326890" cy="24225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Bureau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anchor="t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fr-FR" sz="4400" b="0" i="0" u="none" strike="noStrike" baseline="0">
            <a:solidFill>
              <a:schemeClr val="accent2">
                <a:alpha val="100000"/>
              </a:schemeClr>
            </a:solidFill>
            <a:effectLst/>
            <a:latin typeface="Arial Black" panose="020B0A0402010202020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anchor="t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fr-FR" sz="4400" b="0" i="0" u="none" strike="noStrike" baseline="0">
            <a:solidFill>
              <a:schemeClr val="accent2">
                <a:alpha val="100000"/>
              </a:schemeClr>
            </a:solidFill>
            <a:effectLst/>
            <a:latin typeface="Arial Black" panose="020B0A04020102020204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 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794</Words>
  <Application>Microsoft Office PowerPoint</Application>
  <PresentationFormat>On-screen Show (4:3)</PresentationFormat>
  <Paragraphs>241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MS PGothic</vt:lpstr>
      <vt:lpstr>SimSun</vt:lpstr>
      <vt:lpstr>SimSun</vt:lpstr>
      <vt:lpstr>Arial</vt:lpstr>
      <vt:lpstr>Arial Black</vt:lpstr>
      <vt:lpstr>Calibri</vt:lpstr>
      <vt:lpstr>Courier New</vt:lpstr>
      <vt:lpstr>Mongolian Baiti</vt:lpstr>
      <vt:lpstr>Times New Roman</vt:lpstr>
      <vt:lpstr>Wingdings</vt:lpstr>
      <vt:lpstr>Modèle par défaut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Black_Feet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Henry Elophe</dc:creator>
  <cp:lastModifiedBy>VIVEK KUMAR SINGH</cp:lastModifiedBy>
  <cp:revision>779</cp:revision>
  <dcterms:created xsi:type="dcterms:W3CDTF">2003-05-26T06:55:00Z</dcterms:created>
  <dcterms:modified xsi:type="dcterms:W3CDTF">2024-03-30T10:27:28Z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700916278D4C48FB92A27BDF8EB313DF_12</vt:lpwstr>
  </property>
  <property fmtid="{D5CDD505-2E9C-101B-9397-08002B2CF9AE}" pid="3" name="KSOProductBuildVer">
    <vt:lpwstr>1033-12.2.0.13431</vt:lpwstr>
  </property>
</Properties>
</file>