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5" r:id="rId5"/>
    <p:sldId id="299" r:id="rId6"/>
    <p:sldId id="281" r:id="rId7"/>
    <p:sldId id="287" r:id="rId8"/>
    <p:sldId id="288" r:id="rId9"/>
    <p:sldId id="290" r:id="rId10"/>
    <p:sldId id="289" r:id="rId11"/>
    <p:sldId id="284" r:id="rId12"/>
    <p:sldId id="283" r:id="rId13"/>
    <p:sldId id="297" r:id="rId14"/>
    <p:sldId id="291" r:id="rId15"/>
    <p:sldId id="292" r:id="rId16"/>
    <p:sldId id="293" r:id="rId17"/>
    <p:sldId id="294" r:id="rId18"/>
    <p:sldId id="295" r:id="rId19"/>
    <p:sldId id="296"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9999"/>
    <a:srgbClr val="FFC1C1"/>
    <a:srgbClr val="FFDDDD"/>
    <a:srgbClr val="60C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sz="1400" dirty="0"/>
              <a:t>Claim Settlement Efficiency</a:t>
            </a:r>
            <a:r>
              <a:rPr lang="en-IN" sz="1400" baseline="0" dirty="0"/>
              <a:t> Ratio</a:t>
            </a:r>
            <a:endParaRPr lang="en-IN"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2.8739542322834644E-2"/>
          <c:y val="0.27871694569111749"/>
          <c:w val="0.96562499999999996"/>
          <c:h val="0.55339533131132734"/>
        </c:manualLayout>
      </c:layout>
      <c:barChart>
        <c:barDir val="col"/>
        <c:grouping val="clustered"/>
        <c:varyColors val="0"/>
        <c:ser>
          <c:idx val="0"/>
          <c:order val="0"/>
          <c:tx>
            <c:strRef>
              <c:f>Sheet1!$B$1:$C$1</c:f>
              <c:strCache>
                <c:ptCount val="1"/>
                <c:pt idx="0">
                  <c:v>2019 2018</c:v>
                </c:pt>
              </c:strCache>
            </c:strRef>
          </c:tx>
          <c:spPr>
            <a:solidFill>
              <a:schemeClr val="accent1"/>
            </a:solidFill>
            <a:ln>
              <a:noFill/>
            </a:ln>
            <a:effectLst/>
          </c:spPr>
          <c:invertIfNegative val="0"/>
          <c:dLbls>
            <c:dLbl>
              <c:idx val="0"/>
              <c:tx>
                <c:rich>
                  <a:bodyPr/>
                  <a:lstStyle/>
                  <a:p>
                    <a:fld id="{8ED6B79C-A90B-44FF-BE69-5412425A9EDF}" type="VALUE">
                      <a:rPr lang="en-US" b="1">
                        <a:solidFill>
                          <a:srgbClr val="00B050"/>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C2A6-4D10-BBF4-566791BF1825}"/>
                </c:ext>
              </c:extLst>
            </c:dLbl>
            <c:dLbl>
              <c:idx val="1"/>
              <c:tx>
                <c:rich>
                  <a:bodyPr/>
                  <a:lstStyle/>
                  <a:p>
                    <a:fld id="{B8C08A08-D4BE-4EBC-8D06-822C1898EC6F}" type="VALUE">
                      <a:rPr lang="en-US" b="1">
                        <a:solidFill>
                          <a:srgbClr val="00B050"/>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C2A6-4D10-BBF4-566791BF1825}"/>
                </c:ext>
              </c:extLst>
            </c:dLbl>
            <c:dLbl>
              <c:idx val="6"/>
              <c:tx>
                <c:rich>
                  <a:bodyPr/>
                  <a:lstStyle/>
                  <a:p>
                    <a:fld id="{AEA53849-1F58-416F-A00D-7F5F66FFCF89}" type="VALUE">
                      <a:rPr lang="en-US" b="1">
                        <a:solidFill>
                          <a:srgbClr val="00B050"/>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C2A6-4D10-BBF4-566791BF1825}"/>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HDFC ERGO</c:v>
                </c:pt>
                <c:pt idx="1">
                  <c:v>Bajaj Allianz</c:v>
                </c:pt>
                <c:pt idx="2">
                  <c:v>Royal Sundaram</c:v>
                </c:pt>
                <c:pt idx="3">
                  <c:v>TATA AIG</c:v>
                </c:pt>
                <c:pt idx="4">
                  <c:v>Universal Sompo</c:v>
                </c:pt>
                <c:pt idx="5">
                  <c:v>ICICI Lombard</c:v>
                </c:pt>
                <c:pt idx="6">
                  <c:v>IFFCO Tokio</c:v>
                </c:pt>
                <c:pt idx="7">
                  <c:v>Reliance</c:v>
                </c:pt>
                <c:pt idx="8">
                  <c:v>SBI General</c:v>
                </c:pt>
              </c:strCache>
            </c:strRef>
          </c:cat>
          <c:val>
            <c:numRef>
              <c:f>Sheet1!$B$2:$B$10</c:f>
              <c:numCache>
                <c:formatCode>0</c:formatCode>
                <c:ptCount val="9"/>
                <c:pt idx="0">
                  <c:v>89</c:v>
                </c:pt>
                <c:pt idx="1">
                  <c:v>86.5</c:v>
                </c:pt>
                <c:pt idx="2">
                  <c:v>83.72</c:v>
                </c:pt>
                <c:pt idx="3">
                  <c:v>81.78</c:v>
                </c:pt>
                <c:pt idx="4">
                  <c:v>80.58</c:v>
                </c:pt>
                <c:pt idx="5">
                  <c:v>77.63</c:v>
                </c:pt>
                <c:pt idx="6">
                  <c:v>77.569999999999993</c:v>
                </c:pt>
                <c:pt idx="7">
                  <c:v>73.489999999999995</c:v>
                </c:pt>
                <c:pt idx="8">
                  <c:v>70.37</c:v>
                </c:pt>
              </c:numCache>
            </c:numRef>
          </c:val>
          <c:extLst>
            <c:ext xmlns:c16="http://schemas.microsoft.com/office/drawing/2014/chart" uri="{C3380CC4-5D6E-409C-BE32-E72D297353CC}">
              <c16:uniqueId val="{00000000-C2A6-4D10-BBF4-566791BF1825}"/>
            </c:ext>
          </c:extLst>
        </c:ser>
        <c:ser>
          <c:idx val="1"/>
          <c:order val="1"/>
          <c:tx>
            <c:strRef>
              <c:f>Sheet1!$C$1</c:f>
              <c:strCache>
                <c:ptCount val="1"/>
                <c:pt idx="0">
                  <c:v>2018</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HDFC ERGO</c:v>
                </c:pt>
                <c:pt idx="1">
                  <c:v>Bajaj Allianz</c:v>
                </c:pt>
                <c:pt idx="2">
                  <c:v>Royal Sundaram</c:v>
                </c:pt>
                <c:pt idx="3">
                  <c:v>TATA AIG</c:v>
                </c:pt>
                <c:pt idx="4">
                  <c:v>Universal Sompo</c:v>
                </c:pt>
                <c:pt idx="5">
                  <c:v>ICICI Lombard</c:v>
                </c:pt>
                <c:pt idx="6">
                  <c:v>IFFCO Tokio</c:v>
                </c:pt>
                <c:pt idx="7">
                  <c:v>Reliance</c:v>
                </c:pt>
                <c:pt idx="8">
                  <c:v>SBI General</c:v>
                </c:pt>
              </c:strCache>
            </c:strRef>
          </c:cat>
          <c:val>
            <c:numRef>
              <c:f>Sheet1!$C$2:$C$10</c:f>
              <c:numCache>
                <c:formatCode>0</c:formatCode>
                <c:ptCount val="9"/>
                <c:pt idx="0">
                  <c:v>77.55</c:v>
                </c:pt>
                <c:pt idx="1">
                  <c:v>80.88</c:v>
                </c:pt>
                <c:pt idx="2">
                  <c:v>82.76</c:v>
                </c:pt>
                <c:pt idx="3">
                  <c:v>78.44</c:v>
                </c:pt>
                <c:pt idx="4">
                  <c:v>75.59</c:v>
                </c:pt>
                <c:pt idx="5">
                  <c:v>77.02</c:v>
                </c:pt>
                <c:pt idx="6">
                  <c:v>70.39</c:v>
                </c:pt>
                <c:pt idx="7">
                  <c:v>74.550000000000011</c:v>
                </c:pt>
                <c:pt idx="8">
                  <c:v>64.95</c:v>
                </c:pt>
              </c:numCache>
            </c:numRef>
          </c:val>
          <c:extLst>
            <c:ext xmlns:c16="http://schemas.microsoft.com/office/drawing/2014/chart" uri="{C3380CC4-5D6E-409C-BE32-E72D297353CC}">
              <c16:uniqueId val="{00000001-C2A6-4D10-BBF4-566791BF1825}"/>
            </c:ext>
          </c:extLst>
        </c:ser>
        <c:dLbls>
          <c:showLegendKey val="0"/>
          <c:showVal val="0"/>
          <c:showCatName val="0"/>
          <c:showSerName val="0"/>
          <c:showPercent val="0"/>
          <c:showBubbleSize val="0"/>
        </c:dLbls>
        <c:gapWidth val="219"/>
        <c:overlap val="-27"/>
        <c:axId val="1650039023"/>
        <c:axId val="159074495"/>
      </c:barChart>
      <c:catAx>
        <c:axId val="165003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59074495"/>
        <c:crosses val="autoZero"/>
        <c:auto val="1"/>
        <c:lblAlgn val="ctr"/>
        <c:lblOffset val="100"/>
        <c:noMultiLvlLbl val="0"/>
      </c:catAx>
      <c:valAx>
        <c:axId val="159074495"/>
        <c:scaling>
          <c:orientation val="minMax"/>
        </c:scaling>
        <c:delete val="1"/>
        <c:axPos val="l"/>
        <c:numFmt formatCode="0" sourceLinked="1"/>
        <c:majorTickMark val="none"/>
        <c:minorTickMark val="none"/>
        <c:tickLblPos val="nextTo"/>
        <c:crossAx val="1650039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2"/>
                </a:solidFill>
                <a:latin typeface="+mn-lt"/>
                <a:ea typeface="+mn-ea"/>
                <a:cs typeface="+mn-cs"/>
              </a:defRPr>
            </a:pPr>
            <a:r>
              <a:rPr lang="en-US" sz="1400" b="1" dirty="0">
                <a:solidFill>
                  <a:schemeClr val="bg2"/>
                </a:solidFill>
              </a:rPr>
              <a:t>Avg Precision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Precision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numCache>
            </c:numRef>
          </c:cat>
          <c:val>
            <c:numRef>
              <c:f>Sheet1!$B$2:$B$13</c:f>
              <c:numCache>
                <c:formatCode>General</c:formatCode>
                <c:ptCount val="12"/>
                <c:pt idx="0">
                  <c:v>76</c:v>
                </c:pt>
                <c:pt idx="1">
                  <c:v>78</c:v>
                </c:pt>
                <c:pt idx="2">
                  <c:v>85</c:v>
                </c:pt>
                <c:pt idx="3">
                  <c:v>88</c:v>
                </c:pt>
                <c:pt idx="4">
                  <c:v>85</c:v>
                </c:pt>
                <c:pt idx="5">
                  <c:v>93</c:v>
                </c:pt>
                <c:pt idx="6">
                  <c:v>96</c:v>
                </c:pt>
                <c:pt idx="7">
                  <c:v>99</c:v>
                </c:pt>
                <c:pt idx="8">
                  <c:v>94</c:v>
                </c:pt>
                <c:pt idx="9">
                  <c:v>99</c:v>
                </c:pt>
                <c:pt idx="10">
                  <c:v>99</c:v>
                </c:pt>
                <c:pt idx="11">
                  <c:v>99</c:v>
                </c:pt>
              </c:numCache>
            </c:numRef>
          </c:val>
          <c:extLst>
            <c:ext xmlns:c16="http://schemas.microsoft.com/office/drawing/2014/chart" uri="{C3380CC4-5D6E-409C-BE32-E72D297353CC}">
              <c16:uniqueId val="{00000000-87BA-4820-A478-1F50F23D46E8}"/>
            </c:ext>
          </c:extLst>
        </c:ser>
        <c:dLbls>
          <c:showLegendKey val="0"/>
          <c:showVal val="0"/>
          <c:showCatName val="0"/>
          <c:showSerName val="0"/>
          <c:showPercent val="0"/>
          <c:showBubbleSize val="0"/>
        </c:dLbls>
        <c:gapWidth val="119"/>
        <c:axId val="464106911"/>
        <c:axId val="284234063"/>
      </c:barChart>
      <c:catAx>
        <c:axId val="464106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284234063"/>
        <c:crosses val="autoZero"/>
        <c:auto val="1"/>
        <c:lblAlgn val="ctr"/>
        <c:lblOffset val="100"/>
        <c:noMultiLvlLbl val="0"/>
      </c:catAx>
      <c:valAx>
        <c:axId val="284234063"/>
        <c:scaling>
          <c:orientation val="minMax"/>
          <c:max val="100"/>
        </c:scaling>
        <c:delete val="1"/>
        <c:axPos val="b"/>
        <c:numFmt formatCode="General" sourceLinked="1"/>
        <c:majorTickMark val="none"/>
        <c:minorTickMark val="none"/>
        <c:tickLblPos val="nextTo"/>
        <c:crossAx val="46410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sz="1400" b="1" dirty="0">
                <a:solidFill>
                  <a:schemeClr val="bg2"/>
                </a:solidFill>
              </a:rPr>
              <a:t>Accuracy</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numCache>
            </c:numRef>
          </c:cat>
          <c:val>
            <c:numRef>
              <c:f>Sheet1!$B$2:$B$13</c:f>
              <c:numCache>
                <c:formatCode>General</c:formatCode>
                <c:ptCount val="12"/>
                <c:pt idx="0">
                  <c:v>73</c:v>
                </c:pt>
                <c:pt idx="1">
                  <c:v>75</c:v>
                </c:pt>
                <c:pt idx="2">
                  <c:v>81</c:v>
                </c:pt>
                <c:pt idx="3">
                  <c:v>80</c:v>
                </c:pt>
                <c:pt idx="4">
                  <c:v>81</c:v>
                </c:pt>
                <c:pt idx="5">
                  <c:v>85</c:v>
                </c:pt>
                <c:pt idx="6">
                  <c:v>91</c:v>
                </c:pt>
                <c:pt idx="7">
                  <c:v>94</c:v>
                </c:pt>
                <c:pt idx="8">
                  <c:v>95</c:v>
                </c:pt>
                <c:pt idx="9">
                  <c:v>81</c:v>
                </c:pt>
                <c:pt idx="10">
                  <c:v>96</c:v>
                </c:pt>
                <c:pt idx="11">
                  <c:v>96</c:v>
                </c:pt>
              </c:numCache>
            </c:numRef>
          </c:val>
          <c:extLst>
            <c:ext xmlns:c16="http://schemas.microsoft.com/office/drawing/2014/chart" uri="{C3380CC4-5D6E-409C-BE32-E72D297353CC}">
              <c16:uniqueId val="{00000000-7DC9-4CB5-A2EB-DE9831E5B8DE}"/>
            </c:ext>
          </c:extLst>
        </c:ser>
        <c:dLbls>
          <c:showLegendKey val="0"/>
          <c:showVal val="0"/>
          <c:showCatName val="0"/>
          <c:showSerName val="0"/>
          <c:showPercent val="0"/>
          <c:showBubbleSize val="0"/>
        </c:dLbls>
        <c:gapWidth val="119"/>
        <c:axId val="464106911"/>
        <c:axId val="284234063"/>
      </c:barChart>
      <c:catAx>
        <c:axId val="464106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284234063"/>
        <c:crosses val="autoZero"/>
        <c:auto val="1"/>
        <c:lblAlgn val="ctr"/>
        <c:lblOffset val="100"/>
        <c:noMultiLvlLbl val="0"/>
      </c:catAx>
      <c:valAx>
        <c:axId val="284234063"/>
        <c:scaling>
          <c:orientation val="minMax"/>
          <c:max val="100"/>
        </c:scaling>
        <c:delete val="1"/>
        <c:axPos val="b"/>
        <c:numFmt formatCode="General" sourceLinked="1"/>
        <c:majorTickMark val="out"/>
        <c:minorTickMark val="none"/>
        <c:tickLblPos val="nextTo"/>
        <c:crossAx val="46410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r>
              <a:rPr lang="en-US" sz="1400" b="1" dirty="0">
                <a:solidFill>
                  <a:schemeClr val="bg2"/>
                </a:solidFill>
              </a:rPr>
              <a:t>AUC</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numCache>
            </c:numRef>
          </c:cat>
          <c:val>
            <c:numRef>
              <c:f>Sheet1!$B$2:$B$13</c:f>
              <c:numCache>
                <c:formatCode>General</c:formatCode>
                <c:ptCount val="12"/>
                <c:pt idx="0">
                  <c:v>76</c:v>
                </c:pt>
                <c:pt idx="1">
                  <c:v>76</c:v>
                </c:pt>
                <c:pt idx="2">
                  <c:v>88</c:v>
                </c:pt>
                <c:pt idx="3">
                  <c:v>90</c:v>
                </c:pt>
                <c:pt idx="4">
                  <c:v>88</c:v>
                </c:pt>
                <c:pt idx="5">
                  <c:v>95</c:v>
                </c:pt>
                <c:pt idx="6">
                  <c:v>97</c:v>
                </c:pt>
                <c:pt idx="7">
                  <c:v>99</c:v>
                </c:pt>
                <c:pt idx="8">
                  <c:v>97</c:v>
                </c:pt>
                <c:pt idx="9">
                  <c:v>99</c:v>
                </c:pt>
                <c:pt idx="10">
                  <c:v>99</c:v>
                </c:pt>
                <c:pt idx="11">
                  <c:v>100</c:v>
                </c:pt>
              </c:numCache>
            </c:numRef>
          </c:val>
          <c:extLst>
            <c:ext xmlns:c16="http://schemas.microsoft.com/office/drawing/2014/chart" uri="{C3380CC4-5D6E-409C-BE32-E72D297353CC}">
              <c16:uniqueId val="{00000000-ED39-4B62-9A72-46413E5A8289}"/>
            </c:ext>
          </c:extLst>
        </c:ser>
        <c:dLbls>
          <c:showLegendKey val="0"/>
          <c:showVal val="0"/>
          <c:showCatName val="0"/>
          <c:showSerName val="0"/>
          <c:showPercent val="0"/>
          <c:showBubbleSize val="0"/>
        </c:dLbls>
        <c:gapWidth val="119"/>
        <c:axId val="464106911"/>
        <c:axId val="284234063"/>
      </c:barChart>
      <c:catAx>
        <c:axId val="464106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284234063"/>
        <c:crosses val="autoZero"/>
        <c:auto val="1"/>
        <c:lblAlgn val="ctr"/>
        <c:lblOffset val="100"/>
        <c:noMultiLvlLbl val="0"/>
      </c:catAx>
      <c:valAx>
        <c:axId val="284234063"/>
        <c:scaling>
          <c:orientation val="minMax"/>
          <c:max val="100"/>
        </c:scaling>
        <c:delete val="1"/>
        <c:axPos val="b"/>
        <c:numFmt formatCode="General" sourceLinked="1"/>
        <c:majorTickMark val="out"/>
        <c:minorTickMark val="none"/>
        <c:tickLblPos val="nextTo"/>
        <c:crossAx val="46410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891158136482941E-2"/>
          <c:y val="0"/>
          <c:w val="0.951354904855643"/>
          <c:h val="0.79557466855104653"/>
        </c:manualLayout>
      </c:layout>
      <c:barChart>
        <c:barDir val="col"/>
        <c:grouping val="clustered"/>
        <c:varyColors val="0"/>
        <c:ser>
          <c:idx val="0"/>
          <c:order val="0"/>
          <c:tx>
            <c:strRef>
              <c:f>Sheet1!$B$1</c:f>
              <c:strCache>
                <c:ptCount val="1"/>
                <c:pt idx="0">
                  <c:v>Sales Contribution</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EPX</c:v>
                </c:pt>
                <c:pt idx="1">
                  <c:v>C2B</c:v>
                </c:pt>
                <c:pt idx="2">
                  <c:v>CWT</c:v>
                </c:pt>
                <c:pt idx="3">
                  <c:v>JZI</c:v>
                </c:pt>
                <c:pt idx="4">
                  <c:v>LWC</c:v>
                </c:pt>
                <c:pt idx="5">
                  <c:v>SSI</c:v>
                </c:pt>
                <c:pt idx="6">
                  <c:v>JWT</c:v>
                </c:pt>
                <c:pt idx="7">
                  <c:v>RAB</c:v>
                </c:pt>
                <c:pt idx="8">
                  <c:v>TST</c:v>
                </c:pt>
                <c:pt idx="9">
                  <c:v>KML</c:v>
                </c:pt>
                <c:pt idx="10">
                  <c:v>ART</c:v>
                </c:pt>
                <c:pt idx="11">
                  <c:v>CCR</c:v>
                </c:pt>
                <c:pt idx="12">
                  <c:v>TTW</c:v>
                </c:pt>
                <c:pt idx="13">
                  <c:v>CBH</c:v>
                </c:pt>
                <c:pt idx="14">
                  <c:v>CSR</c:v>
                </c:pt>
                <c:pt idx="15">
                  <c:v>ADM</c:v>
                </c:pt>
              </c:strCache>
            </c:strRef>
          </c:cat>
          <c:val>
            <c:numRef>
              <c:f>Sheet1!$B$2:$B$17</c:f>
              <c:numCache>
                <c:formatCode>0</c:formatCode>
                <c:ptCount val="16"/>
                <c:pt idx="0">
                  <c:v>50.120435863123689</c:v>
                </c:pt>
                <c:pt idx="1">
                  <c:v>20.292487096157522</c:v>
                </c:pt>
                <c:pt idx="2">
                  <c:v>13.024278340661441</c:v>
                </c:pt>
                <c:pt idx="3">
                  <c:v>8.8300516153699107</c:v>
                </c:pt>
                <c:pt idx="4">
                  <c:v>1.5408143758363602</c:v>
                </c:pt>
                <c:pt idx="5">
                  <c:v>1.4911106862932517</c:v>
                </c:pt>
                <c:pt idx="6">
                  <c:v>1.0514242018734468</c:v>
                </c:pt>
                <c:pt idx="7">
                  <c:v>1.0074555534314662</c:v>
                </c:pt>
                <c:pt idx="8">
                  <c:v>0.75320206461479633</c:v>
                </c:pt>
                <c:pt idx="9">
                  <c:v>0.59835595488434334</c:v>
                </c:pt>
                <c:pt idx="10">
                  <c:v>0.42630472185050661</c:v>
                </c:pt>
                <c:pt idx="11">
                  <c:v>0.29822213725865032</c:v>
                </c:pt>
                <c:pt idx="12">
                  <c:v>0.19881475817243358</c:v>
                </c:pt>
                <c:pt idx="13">
                  <c:v>0.1452877078952399</c:v>
                </c:pt>
                <c:pt idx="14">
                  <c:v>0.11470082202255784</c:v>
                </c:pt>
                <c:pt idx="15">
                  <c:v>0.1070541005543873</c:v>
                </c:pt>
              </c:numCache>
            </c:numRef>
          </c:val>
          <c:extLst>
            <c:ext xmlns:c16="http://schemas.microsoft.com/office/drawing/2014/chart" uri="{C3380CC4-5D6E-409C-BE32-E72D297353CC}">
              <c16:uniqueId val="{00000000-0E55-4026-A54C-4DE685BF2B80}"/>
            </c:ext>
          </c:extLst>
        </c:ser>
        <c:ser>
          <c:idx val="1"/>
          <c:order val="1"/>
          <c:tx>
            <c:strRef>
              <c:f>Sheet1!$C$1</c:f>
              <c:strCache>
                <c:ptCount val="1"/>
                <c:pt idx="0">
                  <c:v>Comission to Net Sales</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EPX</c:v>
                </c:pt>
                <c:pt idx="1">
                  <c:v>C2B</c:v>
                </c:pt>
                <c:pt idx="2">
                  <c:v>CWT</c:v>
                </c:pt>
                <c:pt idx="3">
                  <c:v>JZI</c:v>
                </c:pt>
                <c:pt idx="4">
                  <c:v>LWC</c:v>
                </c:pt>
                <c:pt idx="5">
                  <c:v>SSI</c:v>
                </c:pt>
                <c:pt idx="6">
                  <c:v>JWT</c:v>
                </c:pt>
                <c:pt idx="7">
                  <c:v>RAB</c:v>
                </c:pt>
                <c:pt idx="8">
                  <c:v>TST</c:v>
                </c:pt>
                <c:pt idx="9">
                  <c:v>KML</c:v>
                </c:pt>
                <c:pt idx="10">
                  <c:v>ART</c:v>
                </c:pt>
                <c:pt idx="11">
                  <c:v>CCR</c:v>
                </c:pt>
                <c:pt idx="12">
                  <c:v>TTW</c:v>
                </c:pt>
                <c:pt idx="13">
                  <c:v>CBH</c:v>
                </c:pt>
                <c:pt idx="14">
                  <c:v>CSR</c:v>
                </c:pt>
                <c:pt idx="15">
                  <c:v>ADM</c:v>
                </c:pt>
              </c:strCache>
            </c:strRef>
          </c:cat>
          <c:val>
            <c:numRef>
              <c:f>Sheet1!$C$2:$C$17</c:f>
              <c:numCache>
                <c:formatCode>0</c:formatCode>
                <c:ptCount val="16"/>
                <c:pt idx="0">
                  <c:v>4.7117477267742472E-2</c:v>
                </c:pt>
                <c:pt idx="1">
                  <c:v>25.049103968801845</c:v>
                </c:pt>
                <c:pt idx="2">
                  <c:v>59.913749559489148</c:v>
                </c:pt>
                <c:pt idx="3">
                  <c:v>35.029386655494257</c:v>
                </c:pt>
                <c:pt idx="4">
                  <c:v>64.98655451447712</c:v>
                </c:pt>
                <c:pt idx="5">
                  <c:v>28.021269821970922</c:v>
                </c:pt>
                <c:pt idx="6">
                  <c:v>39.851129652546042</c:v>
                </c:pt>
                <c:pt idx="7">
                  <c:v>39.999999999999943</c:v>
                </c:pt>
                <c:pt idx="8">
                  <c:v>35.0605769570032</c:v>
                </c:pt>
                <c:pt idx="9">
                  <c:v>37.846799225555174</c:v>
                </c:pt>
                <c:pt idx="10">
                  <c:v>35.000188297912402</c:v>
                </c:pt>
                <c:pt idx="11">
                  <c:v>33.417123624939506</c:v>
                </c:pt>
                <c:pt idx="12">
                  <c:v>1.8880155130530416</c:v>
                </c:pt>
                <c:pt idx="13">
                  <c:v>33.000000000000036</c:v>
                </c:pt>
                <c:pt idx="14">
                  <c:v>33.000000000000014</c:v>
                </c:pt>
                <c:pt idx="15">
                  <c:v>38.000000000000014</c:v>
                </c:pt>
              </c:numCache>
            </c:numRef>
          </c:val>
          <c:extLst>
            <c:ext xmlns:c16="http://schemas.microsoft.com/office/drawing/2014/chart" uri="{C3380CC4-5D6E-409C-BE32-E72D297353CC}">
              <c16:uniqueId val="{00000001-0E55-4026-A54C-4DE685BF2B80}"/>
            </c:ext>
          </c:extLst>
        </c:ser>
        <c:ser>
          <c:idx val="2"/>
          <c:order val="2"/>
          <c:tx>
            <c:strRef>
              <c:f>Sheet1!$D$1</c:f>
              <c:strCache>
                <c:ptCount val="1"/>
                <c:pt idx="0">
                  <c:v>Claim Approvals</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EPX</c:v>
                </c:pt>
                <c:pt idx="1">
                  <c:v>C2B</c:v>
                </c:pt>
                <c:pt idx="2">
                  <c:v>CWT</c:v>
                </c:pt>
                <c:pt idx="3">
                  <c:v>JZI</c:v>
                </c:pt>
                <c:pt idx="4">
                  <c:v>LWC</c:v>
                </c:pt>
                <c:pt idx="5">
                  <c:v>SSI</c:v>
                </c:pt>
                <c:pt idx="6">
                  <c:v>JWT</c:v>
                </c:pt>
                <c:pt idx="7">
                  <c:v>RAB</c:v>
                </c:pt>
                <c:pt idx="8">
                  <c:v>TST</c:v>
                </c:pt>
                <c:pt idx="9">
                  <c:v>KML</c:v>
                </c:pt>
                <c:pt idx="10">
                  <c:v>ART</c:v>
                </c:pt>
                <c:pt idx="11">
                  <c:v>CCR</c:v>
                </c:pt>
                <c:pt idx="12">
                  <c:v>TTW</c:v>
                </c:pt>
                <c:pt idx="13">
                  <c:v>CBH</c:v>
                </c:pt>
                <c:pt idx="14">
                  <c:v>CSR</c:v>
                </c:pt>
                <c:pt idx="15">
                  <c:v>ADM</c:v>
                </c:pt>
              </c:strCache>
            </c:strRef>
          </c:cat>
          <c:val>
            <c:numRef>
              <c:f>Sheet1!$D$2:$D$17</c:f>
              <c:numCache>
                <c:formatCode>0</c:formatCode>
                <c:ptCount val="16"/>
                <c:pt idx="0">
                  <c:v>21.559633027522938</c:v>
                </c:pt>
                <c:pt idx="1">
                  <c:v>59.36926605504587</c:v>
                </c:pt>
                <c:pt idx="2">
                  <c:v>9.7247706422018361</c:v>
                </c:pt>
                <c:pt idx="3">
                  <c:v>2.9357798165137616</c:v>
                </c:pt>
                <c:pt idx="4">
                  <c:v>4.0366972477064227</c:v>
                </c:pt>
                <c:pt idx="5">
                  <c:v>0.65366972477064222</c:v>
                </c:pt>
                <c:pt idx="6">
                  <c:v>0.35550458715596334</c:v>
                </c:pt>
                <c:pt idx="7">
                  <c:v>1.1467889908256881E-2</c:v>
                </c:pt>
                <c:pt idx="8">
                  <c:v>0.24082568807339449</c:v>
                </c:pt>
                <c:pt idx="9">
                  <c:v>0.53899082568807344</c:v>
                </c:pt>
                <c:pt idx="10">
                  <c:v>0</c:v>
                </c:pt>
                <c:pt idx="11">
                  <c:v>0.11467889908256881</c:v>
                </c:pt>
                <c:pt idx="12">
                  <c:v>0.43577981651376152</c:v>
                </c:pt>
                <c:pt idx="13">
                  <c:v>1.1467889908256881E-2</c:v>
                </c:pt>
                <c:pt idx="14">
                  <c:v>1.1467889908256881E-2</c:v>
                </c:pt>
                <c:pt idx="15">
                  <c:v>0</c:v>
                </c:pt>
              </c:numCache>
            </c:numRef>
          </c:val>
          <c:extLst>
            <c:ext xmlns:c16="http://schemas.microsoft.com/office/drawing/2014/chart" uri="{C3380CC4-5D6E-409C-BE32-E72D297353CC}">
              <c16:uniqueId val="{00000002-0E55-4026-A54C-4DE685BF2B80}"/>
            </c:ext>
          </c:extLst>
        </c:ser>
        <c:dLbls>
          <c:showLegendKey val="0"/>
          <c:showVal val="0"/>
          <c:showCatName val="0"/>
          <c:showSerName val="0"/>
          <c:showPercent val="0"/>
          <c:showBubbleSize val="0"/>
        </c:dLbls>
        <c:gapWidth val="219"/>
        <c:overlap val="-27"/>
        <c:axId val="1787340511"/>
        <c:axId val="1496588239"/>
      </c:barChart>
      <c:catAx>
        <c:axId val="178734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496588239"/>
        <c:crosses val="autoZero"/>
        <c:auto val="1"/>
        <c:lblAlgn val="ctr"/>
        <c:lblOffset val="100"/>
        <c:noMultiLvlLbl val="0"/>
      </c:catAx>
      <c:valAx>
        <c:axId val="1496588239"/>
        <c:scaling>
          <c:orientation val="minMax"/>
          <c:max val="100"/>
        </c:scaling>
        <c:delete val="1"/>
        <c:axPos val="l"/>
        <c:numFmt formatCode="0" sourceLinked="1"/>
        <c:majorTickMark val="none"/>
        <c:minorTickMark val="none"/>
        <c:tickLblPos val="nextTo"/>
        <c:crossAx val="1787340511"/>
        <c:crosses val="autoZero"/>
        <c:crossBetween val="between"/>
      </c:valAx>
      <c:spPr>
        <a:noFill/>
        <a:ln>
          <a:noFill/>
        </a:ln>
        <a:effectLst/>
      </c:spPr>
    </c:plotArea>
    <c:legend>
      <c:legendPos val="b"/>
      <c:layout>
        <c:manualLayout>
          <c:xMode val="edge"/>
          <c:yMode val="edge"/>
          <c:x val="0.55337262139107612"/>
          <c:y val="0.92705917570248975"/>
          <c:w val="0.43282775590551181"/>
          <c:h val="6.952202179903847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891158136482941E-2"/>
          <c:y val="0"/>
          <c:w val="0.951354904855643"/>
          <c:h val="0.73403627860925269"/>
        </c:manualLayout>
      </c:layout>
      <c:barChart>
        <c:barDir val="col"/>
        <c:grouping val="clustered"/>
        <c:varyColors val="0"/>
        <c:ser>
          <c:idx val="0"/>
          <c:order val="0"/>
          <c:tx>
            <c:strRef>
              <c:f>Sheet1!$B$1</c:f>
              <c:strCache>
                <c:ptCount val="1"/>
                <c:pt idx="0">
                  <c:v>Sales Contribution</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SINGAPORE</c:v>
                </c:pt>
                <c:pt idx="1">
                  <c:v>THAILAND</c:v>
                </c:pt>
                <c:pt idx="2">
                  <c:v>MALAYSIA</c:v>
                </c:pt>
                <c:pt idx="3">
                  <c:v>CHINA</c:v>
                </c:pt>
                <c:pt idx="4">
                  <c:v>AUSTRALIA</c:v>
                </c:pt>
                <c:pt idx="5">
                  <c:v>INDONESIA</c:v>
                </c:pt>
                <c:pt idx="6">
                  <c:v>US</c:v>
                </c:pt>
                <c:pt idx="7">
                  <c:v>PHILIPPINES</c:v>
                </c:pt>
                <c:pt idx="8">
                  <c:v>HONG KONG</c:v>
                </c:pt>
                <c:pt idx="9">
                  <c:v>JAPAN</c:v>
                </c:pt>
                <c:pt idx="10">
                  <c:v>INDIA</c:v>
                </c:pt>
                <c:pt idx="11">
                  <c:v>VIETNAM</c:v>
                </c:pt>
                <c:pt idx="12">
                  <c:v>KOREA</c:v>
                </c:pt>
                <c:pt idx="13">
                  <c:v>UNITED KINGDOM</c:v>
                </c:pt>
                <c:pt idx="14">
                  <c:v>TAIWAN</c:v>
                </c:pt>
              </c:strCache>
            </c:strRef>
          </c:cat>
          <c:val>
            <c:numRef>
              <c:f>Sheet1!$B$2:$B$16</c:f>
              <c:numCache>
                <c:formatCode>0</c:formatCode>
                <c:ptCount val="15"/>
                <c:pt idx="0">
                  <c:v>27.226151787421145</c:v>
                </c:pt>
                <c:pt idx="1">
                  <c:v>8.7210858344484805</c:v>
                </c:pt>
                <c:pt idx="2">
                  <c:v>8.3330147199388271</c:v>
                </c:pt>
                <c:pt idx="3">
                  <c:v>7.4727585547696425</c:v>
                </c:pt>
                <c:pt idx="4">
                  <c:v>5.7560695851653607</c:v>
                </c:pt>
                <c:pt idx="5">
                  <c:v>4.8097878034792583</c:v>
                </c:pt>
                <c:pt idx="6">
                  <c:v>4.1980500860256162</c:v>
                </c:pt>
                <c:pt idx="7">
                  <c:v>3.4352896195756073</c:v>
                </c:pt>
                <c:pt idx="8">
                  <c:v>3.3932326515006688</c:v>
                </c:pt>
                <c:pt idx="9">
                  <c:v>3.0797170713056774</c:v>
                </c:pt>
                <c:pt idx="10">
                  <c:v>3.051041865800038</c:v>
                </c:pt>
                <c:pt idx="11">
                  <c:v>2.3035748422863698</c:v>
                </c:pt>
                <c:pt idx="12">
                  <c:v>2.2022557828331104</c:v>
                </c:pt>
                <c:pt idx="13">
                  <c:v>1.9957943031925063</c:v>
                </c:pt>
                <c:pt idx="14">
                  <c:v>1.5752246224431277</c:v>
                </c:pt>
              </c:numCache>
            </c:numRef>
          </c:val>
          <c:extLst>
            <c:ext xmlns:c16="http://schemas.microsoft.com/office/drawing/2014/chart" uri="{C3380CC4-5D6E-409C-BE32-E72D297353CC}">
              <c16:uniqueId val="{00000000-0E55-4026-A54C-4DE685BF2B80}"/>
            </c:ext>
          </c:extLst>
        </c:ser>
        <c:ser>
          <c:idx val="1"/>
          <c:order val="1"/>
          <c:tx>
            <c:strRef>
              <c:f>Sheet1!$C$1</c:f>
              <c:strCache>
                <c:ptCount val="1"/>
                <c:pt idx="0">
                  <c:v>Claim Contribution</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SINGAPORE</c:v>
                </c:pt>
                <c:pt idx="1">
                  <c:v>THAILAND</c:v>
                </c:pt>
                <c:pt idx="2">
                  <c:v>MALAYSIA</c:v>
                </c:pt>
                <c:pt idx="3">
                  <c:v>CHINA</c:v>
                </c:pt>
                <c:pt idx="4">
                  <c:v>AUSTRALIA</c:v>
                </c:pt>
                <c:pt idx="5">
                  <c:v>INDONESIA</c:v>
                </c:pt>
                <c:pt idx="6">
                  <c:v>US</c:v>
                </c:pt>
                <c:pt idx="7">
                  <c:v>PHILIPPINES</c:v>
                </c:pt>
                <c:pt idx="8">
                  <c:v>HONG KONG</c:v>
                </c:pt>
                <c:pt idx="9">
                  <c:v>JAPAN</c:v>
                </c:pt>
                <c:pt idx="10">
                  <c:v>INDIA</c:v>
                </c:pt>
                <c:pt idx="11">
                  <c:v>VIETNAM</c:v>
                </c:pt>
                <c:pt idx="12">
                  <c:v>KOREA</c:v>
                </c:pt>
                <c:pt idx="13">
                  <c:v>UNITED KINGDOM</c:v>
                </c:pt>
                <c:pt idx="14">
                  <c:v>TAIWAN</c:v>
                </c:pt>
              </c:strCache>
            </c:strRef>
          </c:cat>
          <c:val>
            <c:numRef>
              <c:f>Sheet1!$C$2:$C$16</c:f>
              <c:numCache>
                <c:formatCode>0</c:formatCode>
                <c:ptCount val="15"/>
                <c:pt idx="0">
                  <c:v>60.848623853211016</c:v>
                </c:pt>
                <c:pt idx="1">
                  <c:v>5.2522935779816518</c:v>
                </c:pt>
                <c:pt idx="2">
                  <c:v>1.846330275229358</c:v>
                </c:pt>
                <c:pt idx="3">
                  <c:v>7.3623853211009171</c:v>
                </c:pt>
                <c:pt idx="4">
                  <c:v>5.2178899082568808</c:v>
                </c:pt>
                <c:pt idx="5">
                  <c:v>1.1238532110091743</c:v>
                </c:pt>
                <c:pt idx="6">
                  <c:v>5.0917431192660549</c:v>
                </c:pt>
                <c:pt idx="7">
                  <c:v>0.97477064220183496</c:v>
                </c:pt>
                <c:pt idx="8">
                  <c:v>1.3073394495412844</c:v>
                </c:pt>
                <c:pt idx="9">
                  <c:v>1.6055045871559634</c:v>
                </c:pt>
                <c:pt idx="10">
                  <c:v>0.38990825688073394</c:v>
                </c:pt>
                <c:pt idx="11">
                  <c:v>1.0091743119266057</c:v>
                </c:pt>
                <c:pt idx="12">
                  <c:v>1.4564220183486238</c:v>
                </c:pt>
                <c:pt idx="13">
                  <c:v>1.6284403669724772</c:v>
                </c:pt>
                <c:pt idx="14">
                  <c:v>0.97477064220183496</c:v>
                </c:pt>
              </c:numCache>
            </c:numRef>
          </c:val>
          <c:extLst>
            <c:ext xmlns:c16="http://schemas.microsoft.com/office/drawing/2014/chart" uri="{C3380CC4-5D6E-409C-BE32-E72D297353CC}">
              <c16:uniqueId val="{00000001-0E55-4026-A54C-4DE685BF2B80}"/>
            </c:ext>
          </c:extLst>
        </c:ser>
        <c:ser>
          <c:idx val="2"/>
          <c:order val="2"/>
          <c:tx>
            <c:strRef>
              <c:f>Sheet1!$D$1</c:f>
              <c:strCache>
                <c:ptCount val="1"/>
                <c:pt idx="0">
                  <c:v>Sales to Claim Approval Ratio</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SINGAPORE</c:v>
                </c:pt>
                <c:pt idx="1">
                  <c:v>THAILAND</c:v>
                </c:pt>
                <c:pt idx="2">
                  <c:v>MALAYSIA</c:v>
                </c:pt>
                <c:pt idx="3">
                  <c:v>CHINA</c:v>
                </c:pt>
                <c:pt idx="4">
                  <c:v>AUSTRALIA</c:v>
                </c:pt>
                <c:pt idx="5">
                  <c:v>INDONESIA</c:v>
                </c:pt>
                <c:pt idx="6">
                  <c:v>US</c:v>
                </c:pt>
                <c:pt idx="7">
                  <c:v>PHILIPPINES</c:v>
                </c:pt>
                <c:pt idx="8">
                  <c:v>HONG KONG</c:v>
                </c:pt>
                <c:pt idx="9">
                  <c:v>JAPAN</c:v>
                </c:pt>
                <c:pt idx="10">
                  <c:v>INDIA</c:v>
                </c:pt>
                <c:pt idx="11">
                  <c:v>VIETNAM</c:v>
                </c:pt>
                <c:pt idx="12">
                  <c:v>KOREA</c:v>
                </c:pt>
                <c:pt idx="13">
                  <c:v>UNITED KINGDOM</c:v>
                </c:pt>
                <c:pt idx="14">
                  <c:v>TAIWAN</c:v>
                </c:pt>
              </c:strCache>
            </c:strRef>
          </c:cat>
          <c:val>
            <c:numRef>
              <c:f>Sheet1!$D$2:$D$16</c:f>
              <c:numCache>
                <c:formatCode>0</c:formatCode>
                <c:ptCount val="15"/>
                <c:pt idx="0">
                  <c:v>37.256003370313159</c:v>
                </c:pt>
                <c:pt idx="1">
                  <c:v>10.039456378781237</c:v>
                </c:pt>
                <c:pt idx="2">
                  <c:v>3.6935076852489104</c:v>
                </c:pt>
                <c:pt idx="3">
                  <c:v>16.423637759017652</c:v>
                </c:pt>
                <c:pt idx="4">
                  <c:v>15.111258718033877</c:v>
                </c:pt>
                <c:pt idx="5">
                  <c:v>3.8950715421303657</c:v>
                </c:pt>
                <c:pt idx="6">
                  <c:v>20.21857923497268</c:v>
                </c:pt>
                <c:pt idx="7">
                  <c:v>4.7301057317751809</c:v>
                </c:pt>
                <c:pt idx="8">
                  <c:v>6.422535211267606</c:v>
                </c:pt>
                <c:pt idx="9">
                  <c:v>8.6902545003103668</c:v>
                </c:pt>
                <c:pt idx="10">
                  <c:v>2.1303258145363406</c:v>
                </c:pt>
                <c:pt idx="11">
                  <c:v>7.3029045643153534</c:v>
                </c:pt>
                <c:pt idx="12">
                  <c:v>11.024305555555555</c:v>
                </c:pt>
                <c:pt idx="13">
                  <c:v>13.601532567049809</c:v>
                </c:pt>
                <c:pt idx="14">
                  <c:v>10.315533980582524</c:v>
                </c:pt>
              </c:numCache>
            </c:numRef>
          </c:val>
          <c:extLst>
            <c:ext xmlns:c16="http://schemas.microsoft.com/office/drawing/2014/chart" uri="{C3380CC4-5D6E-409C-BE32-E72D297353CC}">
              <c16:uniqueId val="{00000002-0E55-4026-A54C-4DE685BF2B80}"/>
            </c:ext>
          </c:extLst>
        </c:ser>
        <c:dLbls>
          <c:showLegendKey val="0"/>
          <c:showVal val="0"/>
          <c:showCatName val="0"/>
          <c:showSerName val="0"/>
          <c:showPercent val="0"/>
          <c:showBubbleSize val="0"/>
        </c:dLbls>
        <c:gapWidth val="219"/>
        <c:overlap val="-27"/>
        <c:axId val="1787340511"/>
        <c:axId val="1496588239"/>
      </c:barChart>
      <c:catAx>
        <c:axId val="178734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96588239"/>
        <c:crosses val="autoZero"/>
        <c:auto val="1"/>
        <c:lblAlgn val="ctr"/>
        <c:lblOffset val="100"/>
        <c:noMultiLvlLbl val="0"/>
      </c:catAx>
      <c:valAx>
        <c:axId val="1496588239"/>
        <c:scaling>
          <c:orientation val="minMax"/>
          <c:max val="100"/>
        </c:scaling>
        <c:delete val="1"/>
        <c:axPos val="l"/>
        <c:numFmt formatCode="0" sourceLinked="1"/>
        <c:majorTickMark val="none"/>
        <c:minorTickMark val="none"/>
        <c:tickLblPos val="nextTo"/>
        <c:crossAx val="1787340511"/>
        <c:crosses val="autoZero"/>
        <c:crossBetween val="between"/>
      </c:valAx>
      <c:spPr>
        <a:noFill/>
        <a:ln>
          <a:noFill/>
        </a:ln>
        <a:effectLst/>
      </c:spPr>
    </c:plotArea>
    <c:legend>
      <c:legendPos val="b"/>
      <c:layout>
        <c:manualLayout>
          <c:xMode val="edge"/>
          <c:yMode val="edge"/>
          <c:x val="0.46899762139107609"/>
          <c:y val="0.93047795948583345"/>
          <c:w val="0.50367134186351703"/>
          <c:h val="6.952202179903847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88045256144201278"/>
        </c:manualLayout>
      </c:layout>
      <c:barChart>
        <c:barDir val="col"/>
        <c:grouping val="clustered"/>
        <c:varyColors val="0"/>
        <c:ser>
          <c:idx val="0"/>
          <c:order val="0"/>
          <c:tx>
            <c:strRef>
              <c:f>Sheet1!$B$1</c:f>
              <c:strCache>
                <c:ptCount val="1"/>
                <c:pt idx="0">
                  <c:v>Claim Approvals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Sheet1!$A$2:$A$19</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20</c:v>
                </c:pt>
              </c:numCache>
            </c:numRef>
          </c:cat>
          <c:val>
            <c:numRef>
              <c:f>Sheet1!$B$2:$B$19</c:f>
              <c:numCache>
                <c:formatCode>0</c:formatCode>
                <c:ptCount val="18"/>
                <c:pt idx="0">
                  <c:v>0.12614678899082571</c:v>
                </c:pt>
                <c:pt idx="1">
                  <c:v>1.1926605504587156</c:v>
                </c:pt>
                <c:pt idx="2">
                  <c:v>2.9243119266055047</c:v>
                </c:pt>
                <c:pt idx="3">
                  <c:v>7.7522935779816518</c:v>
                </c:pt>
                <c:pt idx="4">
                  <c:v>11.192660550458717</c:v>
                </c:pt>
                <c:pt idx="5">
                  <c:v>14.18577981651376</c:v>
                </c:pt>
                <c:pt idx="6">
                  <c:v>14.610091743119266</c:v>
                </c:pt>
                <c:pt idx="7">
                  <c:v>15.091743119266054</c:v>
                </c:pt>
                <c:pt idx="8">
                  <c:v>10.825688073394495</c:v>
                </c:pt>
                <c:pt idx="9">
                  <c:v>8.8417431192660541</c:v>
                </c:pt>
                <c:pt idx="10">
                  <c:v>6.123853211009175</c:v>
                </c:pt>
                <c:pt idx="11">
                  <c:v>3.6582568807339446</c:v>
                </c:pt>
                <c:pt idx="12">
                  <c:v>2.0298165137614679</c:v>
                </c:pt>
                <c:pt idx="13">
                  <c:v>0.88302752293577991</c:v>
                </c:pt>
                <c:pt idx="14">
                  <c:v>0.32110091743119268</c:v>
                </c:pt>
                <c:pt idx="15">
                  <c:v>0.10321100917431193</c:v>
                </c:pt>
                <c:pt idx="16">
                  <c:v>5.7339449541284407E-2</c:v>
                </c:pt>
                <c:pt idx="17">
                  <c:v>8.027522935779817E-2</c:v>
                </c:pt>
              </c:numCache>
            </c:numRef>
          </c:val>
          <c:extLst>
            <c:ext xmlns:c16="http://schemas.microsoft.com/office/drawing/2014/chart" uri="{C3380CC4-5D6E-409C-BE32-E72D297353CC}">
              <c16:uniqueId val="{00000000-F6DC-40BA-955A-182AE9C45339}"/>
            </c:ext>
          </c:extLst>
        </c:ser>
        <c:dLbls>
          <c:dLblPos val="outEnd"/>
          <c:showLegendKey val="0"/>
          <c:showVal val="1"/>
          <c:showCatName val="0"/>
          <c:showSerName val="0"/>
          <c:showPercent val="0"/>
          <c:showBubbleSize val="0"/>
        </c:dLbls>
        <c:gapWidth val="90"/>
        <c:overlap val="-100"/>
        <c:axId val="279430639"/>
        <c:axId val="161296895"/>
      </c:barChart>
      <c:catAx>
        <c:axId val="27943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61296895"/>
        <c:crosses val="autoZero"/>
        <c:auto val="1"/>
        <c:lblAlgn val="ctr"/>
        <c:lblOffset val="100"/>
        <c:noMultiLvlLbl val="0"/>
      </c:catAx>
      <c:valAx>
        <c:axId val="161296895"/>
        <c:scaling>
          <c:orientation val="minMax"/>
          <c:max val="50"/>
        </c:scaling>
        <c:delete val="1"/>
        <c:axPos val="l"/>
        <c:numFmt formatCode="0" sourceLinked="1"/>
        <c:majorTickMark val="out"/>
        <c:minorTickMark val="none"/>
        <c:tickLblPos val="nextTo"/>
        <c:crossAx val="279430639"/>
        <c:crosses val="autoZero"/>
        <c:crossBetween val="between"/>
      </c:valAx>
      <c:spPr>
        <a:noFill/>
        <a:ln>
          <a:noFill/>
        </a:ln>
        <a:effectLst/>
      </c:spPr>
    </c:plotArea>
    <c:legend>
      <c:legendPos val="b"/>
      <c:layout>
        <c:manualLayout>
          <c:xMode val="edge"/>
          <c:yMode val="edge"/>
          <c:x val="0.90216450939729442"/>
          <c:y val="0.94166292634322413"/>
          <c:w val="9.7835490602705591E-2"/>
          <c:h val="5.83370736567758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r>
              <a:rPr lang="en-US" dirty="0"/>
              <a:t>Claim Distribution</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3">
                  <a:lumMod val="40000"/>
                  <a:lumOff val="60000"/>
                </a:schemeClr>
              </a:solidFill>
              <a:ln>
                <a:noFill/>
              </a:ln>
              <a:effectLst/>
            </c:spPr>
            <c:extLst>
              <c:ext xmlns:c16="http://schemas.microsoft.com/office/drawing/2014/chart" uri="{C3380CC4-5D6E-409C-BE32-E72D297353CC}">
                <c16:uniqueId val="{00000001-7F5E-4B30-B699-182CBD9FDB01}"/>
              </c:ext>
            </c:extLst>
          </c:dPt>
          <c:dPt>
            <c:idx val="1"/>
            <c:bubble3D val="0"/>
            <c:spPr>
              <a:solidFill>
                <a:schemeClr val="accent2"/>
              </a:solidFill>
              <a:ln>
                <a:noFill/>
              </a:ln>
              <a:effectLst/>
            </c:spPr>
            <c:extLst>
              <c:ext xmlns:c16="http://schemas.microsoft.com/office/drawing/2014/chart" uri="{C3380CC4-5D6E-409C-BE32-E72D297353CC}">
                <c16:uniqueId val="{00000003-3432-4244-A97F-D815BEAE7A42}"/>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Approved</c:v>
                </c:pt>
                <c:pt idx="1">
                  <c:v>Rejected</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8BD0-4F70-B81C-E01D98BE297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r>
              <a:rPr lang="en-US" dirty="0"/>
              <a:t>Claim Distribution</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3">
                  <a:lumMod val="40000"/>
                  <a:lumOff val="60000"/>
                </a:schemeClr>
              </a:solidFill>
              <a:ln>
                <a:noFill/>
              </a:ln>
              <a:effectLst/>
            </c:spPr>
            <c:extLst>
              <c:ext xmlns:c16="http://schemas.microsoft.com/office/drawing/2014/chart" uri="{C3380CC4-5D6E-409C-BE32-E72D297353CC}">
                <c16:uniqueId val="{00000001-1AD4-4A8A-9E29-BCD8F9E95943}"/>
              </c:ext>
            </c:extLst>
          </c:dPt>
          <c:dPt>
            <c:idx val="1"/>
            <c:bubble3D val="0"/>
            <c:spPr>
              <a:solidFill>
                <a:schemeClr val="accent2"/>
              </a:solidFill>
              <a:ln>
                <a:noFill/>
              </a:ln>
              <a:effectLst/>
            </c:spPr>
            <c:extLst>
              <c:ext xmlns:c16="http://schemas.microsoft.com/office/drawing/2014/chart" uri="{C3380CC4-5D6E-409C-BE32-E72D297353CC}">
                <c16:uniqueId val="{00000003-56BC-40D3-8833-9BC86ADC93E2}"/>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Approved</c:v>
                </c:pt>
                <c:pt idx="1">
                  <c:v>Rejected</c:v>
                </c:pt>
              </c:strCache>
            </c:strRef>
          </c:cat>
          <c:val>
            <c:numRef>
              <c:f>Sheet1!$B$2:$B$3</c:f>
              <c:numCache>
                <c:formatCode>General</c:formatCode>
                <c:ptCount val="2"/>
                <c:pt idx="0">
                  <c:v>17</c:v>
                </c:pt>
                <c:pt idx="1">
                  <c:v>83</c:v>
                </c:pt>
              </c:numCache>
            </c:numRef>
          </c:val>
          <c:extLst>
            <c:ext xmlns:c16="http://schemas.microsoft.com/office/drawing/2014/chart" uri="{C3380CC4-5D6E-409C-BE32-E72D297353CC}">
              <c16:uniqueId val="{00000000-D6B5-4E1A-82A4-3430551A2E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2"/>
                </a:solidFill>
                <a:latin typeface="+mn-lt"/>
                <a:ea typeface="+mn-ea"/>
                <a:cs typeface="+mn-cs"/>
              </a:defRPr>
            </a:pPr>
            <a:r>
              <a:rPr lang="en-US" sz="1200" dirty="0">
                <a:solidFill>
                  <a:schemeClr val="bg2"/>
                </a:solidFill>
              </a:rPr>
              <a:t>Model Performance on Train Dataset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3.6949099375621054E-2"/>
          <c:y val="0.31641537544255216"/>
          <c:w val="0.92610180124875785"/>
          <c:h val="0.50310026941496555"/>
        </c:manualLayout>
      </c:layout>
      <c:barChart>
        <c:barDir val="col"/>
        <c:grouping val="clustered"/>
        <c:varyColors val="0"/>
        <c:ser>
          <c:idx val="0"/>
          <c:order val="0"/>
          <c:tx>
            <c:strRef>
              <c:f>Sheet1!$B$1</c:f>
              <c:strCache>
                <c:ptCount val="1"/>
                <c:pt idx="0">
                  <c:v>Model Performance</c:v>
                </c:pt>
              </c:strCache>
            </c:strRef>
          </c:tx>
          <c:spPr>
            <a:solidFill>
              <a:schemeClr val="accent1"/>
            </a:solidFill>
            <a:ln>
              <a:noFill/>
            </a:ln>
            <a:effectLst/>
          </c:spPr>
          <c:invertIfNegative val="0"/>
          <c:dLbls>
            <c:dLbl>
              <c:idx val="0"/>
              <c:tx>
                <c:rich>
                  <a:bodyPr/>
                  <a:lstStyle/>
                  <a:p>
                    <a:fld id="{C4EE7C12-289F-4AB9-A8B2-53897B580729}" type="VALUE">
                      <a:rPr lang="en-US" smtClean="0"/>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07D1-4A28-9C00-5E550FFB050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F1 Score</c:v>
                </c:pt>
                <c:pt idx="1">
                  <c:v>Precision</c:v>
                </c:pt>
                <c:pt idx="2">
                  <c:v>AUC</c:v>
                </c:pt>
                <c:pt idx="3">
                  <c:v>Accuracy</c:v>
                </c:pt>
              </c:strCache>
            </c:strRef>
          </c:cat>
          <c:val>
            <c:numRef>
              <c:f>Sheet1!$B$2:$B$5</c:f>
              <c:numCache>
                <c:formatCode>General</c:formatCode>
                <c:ptCount val="4"/>
                <c:pt idx="0">
                  <c:v>98</c:v>
                </c:pt>
                <c:pt idx="1">
                  <c:v>99</c:v>
                </c:pt>
                <c:pt idx="2">
                  <c:v>96</c:v>
                </c:pt>
                <c:pt idx="3">
                  <c:v>99</c:v>
                </c:pt>
              </c:numCache>
            </c:numRef>
          </c:val>
          <c:extLst>
            <c:ext xmlns:c16="http://schemas.microsoft.com/office/drawing/2014/chart" uri="{C3380CC4-5D6E-409C-BE32-E72D297353CC}">
              <c16:uniqueId val="{00000000-07D1-4A28-9C00-5E550FFB0509}"/>
            </c:ext>
          </c:extLst>
        </c:ser>
        <c:dLbls>
          <c:dLblPos val="outEnd"/>
          <c:showLegendKey val="0"/>
          <c:showVal val="1"/>
          <c:showCatName val="0"/>
          <c:showSerName val="0"/>
          <c:showPercent val="0"/>
          <c:showBubbleSize val="0"/>
        </c:dLbls>
        <c:gapWidth val="219"/>
        <c:overlap val="-27"/>
        <c:axId val="2106154111"/>
        <c:axId val="467067423"/>
      </c:barChart>
      <c:catAx>
        <c:axId val="2106154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467067423"/>
        <c:crosses val="autoZero"/>
        <c:auto val="1"/>
        <c:lblAlgn val="ctr"/>
        <c:lblOffset val="100"/>
        <c:noMultiLvlLbl val="0"/>
      </c:catAx>
      <c:valAx>
        <c:axId val="467067423"/>
        <c:scaling>
          <c:orientation val="minMax"/>
          <c:max val="100"/>
          <c:min val="0"/>
        </c:scaling>
        <c:delete val="1"/>
        <c:axPos val="l"/>
        <c:numFmt formatCode="General" sourceLinked="1"/>
        <c:majorTickMark val="none"/>
        <c:minorTickMark val="none"/>
        <c:tickLblPos val="nextTo"/>
        <c:crossAx val="21061541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2"/>
                </a:solidFill>
                <a:latin typeface="+mn-lt"/>
                <a:ea typeface="+mn-ea"/>
                <a:cs typeface="+mn-cs"/>
              </a:defRPr>
            </a:pPr>
            <a:r>
              <a:rPr lang="en-US" sz="1200" dirty="0">
                <a:solidFill>
                  <a:schemeClr val="bg2"/>
                </a:solidFill>
              </a:rPr>
              <a:t>Test Dataset </a:t>
            </a:r>
          </a:p>
        </c:rich>
      </c:tx>
      <c:layout>
        <c:manualLayout>
          <c:xMode val="edge"/>
          <c:yMode val="edge"/>
          <c:x val="0.14179975955932408"/>
          <c:y val="7.5158046423409064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3.6949099375621054E-2"/>
          <c:y val="0.31641537544255216"/>
          <c:w val="0.92610180124875785"/>
          <c:h val="0.50310026941496555"/>
        </c:manualLayout>
      </c:layout>
      <c:barChart>
        <c:barDir val="col"/>
        <c:grouping val="clustered"/>
        <c:varyColors val="0"/>
        <c:ser>
          <c:idx val="0"/>
          <c:order val="0"/>
          <c:tx>
            <c:strRef>
              <c:f>Sheet1!$B$1</c:f>
              <c:strCache>
                <c:ptCount val="1"/>
                <c:pt idx="0">
                  <c:v>Model Performance</c:v>
                </c:pt>
              </c:strCache>
            </c:strRef>
          </c:tx>
          <c:spPr>
            <a:solidFill>
              <a:schemeClr val="accent2"/>
            </a:solidFill>
            <a:ln>
              <a:noFill/>
            </a:ln>
            <a:effectLst/>
          </c:spPr>
          <c:invertIfNegative val="0"/>
          <c:dLbls>
            <c:dLbl>
              <c:idx val="0"/>
              <c:layout>
                <c:manualLayout>
                  <c:x val="2.1858673548857857E-2"/>
                  <c:y val="3.1316099257937581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41153650541766018"/>
                      <c:h val="0.20017093030767946"/>
                    </c:manualLayout>
                  </c15:layout>
                </c:ext>
                <c:ext xmlns:c16="http://schemas.microsoft.com/office/drawing/2014/chart" uri="{C3380CC4-5D6E-409C-BE32-E72D297353CC}">
                  <c16:uniqueId val="{00000001-ED2A-4EB0-9A07-B0DDC98E28A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Precision</c:v>
                </c:pt>
              </c:strCache>
            </c:strRef>
          </c:cat>
          <c:val>
            <c:numRef>
              <c:f>Sheet1!$B$2</c:f>
              <c:numCache>
                <c:formatCode>General</c:formatCode>
                <c:ptCount val="1"/>
                <c:pt idx="0">
                  <c:v>82</c:v>
                </c:pt>
              </c:numCache>
            </c:numRef>
          </c:val>
          <c:extLst>
            <c:ext xmlns:c16="http://schemas.microsoft.com/office/drawing/2014/chart" uri="{C3380CC4-5D6E-409C-BE32-E72D297353CC}">
              <c16:uniqueId val="{00000000-865C-4CAF-A30E-DA105AEA7BC6}"/>
            </c:ext>
          </c:extLst>
        </c:ser>
        <c:dLbls>
          <c:dLblPos val="outEnd"/>
          <c:showLegendKey val="0"/>
          <c:showVal val="1"/>
          <c:showCatName val="0"/>
          <c:showSerName val="0"/>
          <c:showPercent val="0"/>
          <c:showBubbleSize val="0"/>
        </c:dLbls>
        <c:gapWidth val="219"/>
        <c:overlap val="-27"/>
        <c:axId val="2106154111"/>
        <c:axId val="467067423"/>
      </c:barChart>
      <c:catAx>
        <c:axId val="2106154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467067423"/>
        <c:crosses val="autoZero"/>
        <c:auto val="1"/>
        <c:lblAlgn val="ctr"/>
        <c:lblOffset val="100"/>
        <c:noMultiLvlLbl val="0"/>
      </c:catAx>
      <c:valAx>
        <c:axId val="467067423"/>
        <c:scaling>
          <c:orientation val="minMax"/>
          <c:max val="100"/>
          <c:min val="0"/>
        </c:scaling>
        <c:delete val="1"/>
        <c:axPos val="l"/>
        <c:numFmt formatCode="General" sourceLinked="1"/>
        <c:majorTickMark val="none"/>
        <c:minorTickMark val="none"/>
        <c:tickLblPos val="nextTo"/>
        <c:crossAx val="21061541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F1  Score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SGD</c:v>
                </c:pt>
                <c:pt idx="1">
                  <c:v>Logistic Regression</c:v>
                </c:pt>
                <c:pt idx="2">
                  <c:v>Gradient Boost</c:v>
                </c:pt>
                <c:pt idx="3">
                  <c:v>Voting Classifier</c:v>
                </c:pt>
                <c:pt idx="4">
                  <c:v>XG Boost</c:v>
                </c:pt>
                <c:pt idx="5">
                  <c:v>KNN</c:v>
                </c:pt>
                <c:pt idx="6">
                  <c:v>Cat Boost</c:v>
                </c:pt>
                <c:pt idx="7">
                  <c:v>Random Forest</c:v>
                </c:pt>
                <c:pt idx="8">
                  <c:v>Decision Tree</c:v>
                </c:pt>
                <c:pt idx="9">
                  <c:v>Bagging Classifier</c:v>
                </c:pt>
                <c:pt idx="10">
                  <c:v>AdaBoost</c:v>
                </c:pt>
                <c:pt idx="11">
                  <c:v>Extra Trees</c:v>
                </c:pt>
              </c:strCache>
            </c:strRef>
          </c:cat>
          <c:val>
            <c:numRef>
              <c:f>Sheet1!$B$2:$B$13</c:f>
              <c:numCache>
                <c:formatCode>General</c:formatCode>
                <c:ptCount val="12"/>
                <c:pt idx="0">
                  <c:v>0.7</c:v>
                </c:pt>
                <c:pt idx="1">
                  <c:v>0.72</c:v>
                </c:pt>
                <c:pt idx="2">
                  <c:v>0.8</c:v>
                </c:pt>
                <c:pt idx="3">
                  <c:v>0.81</c:v>
                </c:pt>
                <c:pt idx="4">
                  <c:v>0.81</c:v>
                </c:pt>
                <c:pt idx="5">
                  <c:v>0.88</c:v>
                </c:pt>
                <c:pt idx="6">
                  <c:v>0.92</c:v>
                </c:pt>
                <c:pt idx="7">
                  <c:v>0.95</c:v>
                </c:pt>
                <c:pt idx="8">
                  <c:v>0.96</c:v>
                </c:pt>
                <c:pt idx="9">
                  <c:v>0.97</c:v>
                </c:pt>
                <c:pt idx="10">
                  <c:v>0.98</c:v>
                </c:pt>
                <c:pt idx="11">
                  <c:v>0.98</c:v>
                </c:pt>
              </c:numCache>
            </c:numRef>
          </c:val>
          <c:extLst>
            <c:ext xmlns:c16="http://schemas.microsoft.com/office/drawing/2014/chart" uri="{C3380CC4-5D6E-409C-BE32-E72D297353CC}">
              <c16:uniqueId val="{00000000-5829-4199-99F1-BC0415B195FC}"/>
            </c:ext>
          </c:extLst>
        </c:ser>
        <c:dLbls>
          <c:showLegendKey val="0"/>
          <c:showVal val="0"/>
          <c:showCatName val="0"/>
          <c:showSerName val="0"/>
          <c:showPercent val="0"/>
          <c:showBubbleSize val="0"/>
        </c:dLbls>
        <c:gapWidth val="119"/>
        <c:axId val="464106911"/>
        <c:axId val="284234063"/>
      </c:barChart>
      <c:catAx>
        <c:axId val="464106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bg1"/>
                </a:solidFill>
                <a:latin typeface="+mn-lt"/>
                <a:ea typeface="+mn-ea"/>
                <a:cs typeface="+mn-cs"/>
              </a:defRPr>
            </a:pPr>
            <a:endParaRPr lang="en-US"/>
          </a:p>
        </c:txPr>
        <c:crossAx val="284234063"/>
        <c:crosses val="autoZero"/>
        <c:auto val="1"/>
        <c:lblAlgn val="ctr"/>
        <c:lblOffset val="100"/>
        <c:noMultiLvlLbl val="0"/>
      </c:catAx>
      <c:valAx>
        <c:axId val="284234063"/>
        <c:scaling>
          <c:orientation val="minMax"/>
          <c:max val="1"/>
        </c:scaling>
        <c:delete val="1"/>
        <c:axPos val="b"/>
        <c:numFmt formatCode="General" sourceLinked="1"/>
        <c:majorTickMark val="out"/>
        <c:minorTickMark val="none"/>
        <c:tickLblPos val="nextTo"/>
        <c:crossAx val="46410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custT="1"/>
      <dgm:spPr/>
      <dgm:t>
        <a:bodyPr/>
        <a:lstStyle/>
        <a:p>
          <a:pPr>
            <a:lnSpc>
              <a:spcPct val="100000"/>
            </a:lnSpc>
            <a:defRPr b="1"/>
          </a:pPr>
          <a:r>
            <a:rPr lang="en-US" sz="1300" dirty="0">
              <a:solidFill>
                <a:schemeClr val="bg1"/>
              </a:solidFill>
            </a:rPr>
            <a:t>Assets</a:t>
          </a:r>
        </a:p>
      </dgm:t>
    </dgm:pt>
    <dgm:pt modelId="{BE164097-A5AA-4EA1-9E64-D7FCD4DD2A4E}" type="parTrans" cxnId="{507A74C7-FEAF-4A4C-9250-0613CBC2F127}">
      <dgm:prSet/>
      <dgm:spPr/>
      <dgm:t>
        <a:bodyPr/>
        <a:lstStyle/>
        <a:p>
          <a:endParaRPr lang="en-US" sz="1300">
            <a:solidFill>
              <a:schemeClr val="bg1"/>
            </a:solidFill>
          </a:endParaRPr>
        </a:p>
      </dgm:t>
    </dgm:pt>
    <dgm:pt modelId="{02D8D4EF-9694-45C7-AF26-E20371B3C352}" type="sibTrans" cxnId="{507A74C7-FEAF-4A4C-9250-0613CBC2F127}">
      <dgm:prSet/>
      <dgm:spPr/>
      <dgm:t>
        <a:bodyPr/>
        <a:lstStyle/>
        <a:p>
          <a:endParaRPr lang="en-US" sz="1300">
            <a:solidFill>
              <a:schemeClr val="bg1"/>
            </a:solidFill>
          </a:endParaRPr>
        </a:p>
      </dgm:t>
    </dgm:pt>
    <dgm:pt modelId="{1C1B28B7-2609-4BAA-AAAB-5801EDFD334C}">
      <dgm:prSet custT="1"/>
      <dgm:spPr/>
      <dgm:t>
        <a:bodyPr/>
        <a:lstStyle/>
        <a:p>
          <a:pPr>
            <a:lnSpc>
              <a:spcPct val="100000"/>
            </a:lnSpc>
            <a:defRPr b="1"/>
          </a:pPr>
          <a:r>
            <a:rPr lang="en-US" sz="1300" dirty="0">
              <a:solidFill>
                <a:schemeClr val="bg1"/>
              </a:solidFill>
            </a:rPr>
            <a:t>Payback</a:t>
          </a:r>
        </a:p>
      </dgm:t>
    </dgm:pt>
    <dgm:pt modelId="{2BF5F791-D223-44A4-B231-6C3F4B786D08}" type="parTrans" cxnId="{05037335-2E5B-48BE-86A9-5372B1A16299}">
      <dgm:prSet/>
      <dgm:spPr/>
      <dgm:t>
        <a:bodyPr/>
        <a:lstStyle/>
        <a:p>
          <a:endParaRPr lang="en-US" sz="1300">
            <a:solidFill>
              <a:schemeClr val="bg1"/>
            </a:solidFill>
          </a:endParaRPr>
        </a:p>
      </dgm:t>
    </dgm:pt>
    <dgm:pt modelId="{A432C086-9156-4D32-A06E-6E237CC66D92}" type="sibTrans" cxnId="{05037335-2E5B-48BE-86A9-5372B1A16299}">
      <dgm:prSet/>
      <dgm:spPr/>
      <dgm:t>
        <a:bodyPr/>
        <a:lstStyle/>
        <a:p>
          <a:endParaRPr lang="en-US" sz="1300">
            <a:solidFill>
              <a:schemeClr val="bg1"/>
            </a:solidFill>
          </a:endParaRPr>
        </a:p>
      </dgm:t>
    </dgm:pt>
    <dgm:pt modelId="{F74BC01B-5E1E-4ADD-9515-00356B79D176}">
      <dgm:prSet custT="1"/>
      <dgm:spPr/>
      <dgm:t>
        <a:bodyPr/>
        <a:lstStyle/>
        <a:p>
          <a:pPr>
            <a:lnSpc>
              <a:spcPct val="100000"/>
            </a:lnSpc>
          </a:pPr>
          <a:r>
            <a:rPr lang="en-US" sz="1300" dirty="0">
              <a:solidFill>
                <a:schemeClr val="bg1"/>
              </a:solidFill>
            </a:rPr>
            <a:t>17% Claim  </a:t>
          </a:r>
        </a:p>
        <a:p>
          <a:pPr>
            <a:lnSpc>
              <a:spcPct val="100000"/>
            </a:lnSpc>
          </a:pPr>
          <a:r>
            <a:rPr lang="en-US" sz="1300" dirty="0">
              <a:solidFill>
                <a:schemeClr val="bg1"/>
              </a:solidFill>
            </a:rPr>
            <a:t>Rate</a:t>
          </a:r>
        </a:p>
      </dgm:t>
    </dgm:pt>
    <dgm:pt modelId="{E80B95A6-581A-4BC4-B523-74C273FD8287}" type="parTrans" cxnId="{8778ABD9-C262-4DF9-8C1E-BF1D063BB5C9}">
      <dgm:prSet/>
      <dgm:spPr/>
      <dgm:t>
        <a:bodyPr/>
        <a:lstStyle/>
        <a:p>
          <a:endParaRPr lang="en-US" sz="1300">
            <a:solidFill>
              <a:schemeClr val="bg1"/>
            </a:solidFill>
          </a:endParaRPr>
        </a:p>
      </dgm:t>
    </dgm:pt>
    <dgm:pt modelId="{FD8ABA08-9D28-4DE1-846B-EF07372F5BF8}" type="sibTrans" cxnId="{8778ABD9-C262-4DF9-8C1E-BF1D063BB5C9}">
      <dgm:prSet/>
      <dgm:spPr/>
      <dgm:t>
        <a:bodyPr/>
        <a:lstStyle/>
        <a:p>
          <a:endParaRPr lang="en-US" sz="1300">
            <a:solidFill>
              <a:schemeClr val="bg1"/>
            </a:solidFill>
          </a:endParaRPr>
        </a:p>
      </dgm:t>
    </dgm:pt>
    <dgm:pt modelId="{DCCE571A-4D30-4294-ABAF-6885F619D2D9}">
      <dgm:prSet custT="1"/>
      <dgm:spPr/>
      <dgm:t>
        <a:bodyPr/>
        <a:lstStyle/>
        <a:p>
          <a:pPr>
            <a:lnSpc>
              <a:spcPct val="100000"/>
            </a:lnSpc>
            <a:defRPr b="1"/>
          </a:pPr>
          <a:r>
            <a:rPr lang="en-US" sz="1300" dirty="0">
              <a:solidFill>
                <a:schemeClr val="bg1"/>
              </a:solidFill>
            </a:rPr>
            <a:t>Liabilities</a:t>
          </a:r>
        </a:p>
      </dgm:t>
    </dgm:pt>
    <dgm:pt modelId="{2C1DF6EC-6090-4926-A556-3D2417B7F2AA}" type="sibTrans" cxnId="{E70347E4-4461-4B80-8927-4CA0AEBFAAF8}">
      <dgm:prSet/>
      <dgm:spPr/>
      <dgm:t>
        <a:bodyPr/>
        <a:lstStyle/>
        <a:p>
          <a:endParaRPr lang="en-US" sz="1300">
            <a:solidFill>
              <a:schemeClr val="bg1"/>
            </a:solidFill>
          </a:endParaRPr>
        </a:p>
      </dgm:t>
    </dgm:pt>
    <dgm:pt modelId="{3AD83C96-5A95-4337-BF2D-97454AF7F108}" type="parTrans" cxnId="{E70347E4-4461-4B80-8927-4CA0AEBFAAF8}">
      <dgm:prSet/>
      <dgm:spPr/>
      <dgm:t>
        <a:bodyPr/>
        <a:lstStyle/>
        <a:p>
          <a:endParaRPr lang="en-US" sz="1300">
            <a:solidFill>
              <a:schemeClr val="bg1"/>
            </a:solidFill>
          </a:endParaRPr>
        </a:p>
      </dgm:t>
    </dgm:pt>
    <dgm:pt modelId="{B4C55E9F-B5C0-4AD1-919B-D2D83AC9CD40}">
      <dgm:prSet custT="1"/>
      <dgm:spPr/>
      <dgm:t>
        <a:bodyPr/>
        <a:lstStyle/>
        <a:p>
          <a:pPr>
            <a:lnSpc>
              <a:spcPct val="100000"/>
            </a:lnSpc>
          </a:pPr>
          <a:r>
            <a:rPr lang="en-US" sz="1300" dirty="0">
              <a:solidFill>
                <a:schemeClr val="bg1"/>
              </a:solidFill>
            </a:rPr>
            <a:t>10 Agencies</a:t>
          </a:r>
        </a:p>
      </dgm:t>
    </dgm:pt>
    <dgm:pt modelId="{A6301E27-5ACC-4907-A7C8-B41877235C87}" type="sibTrans" cxnId="{B2BEE9D2-644C-400C-8E33-2C4491C5B104}">
      <dgm:prSet/>
      <dgm:spPr/>
      <dgm:t>
        <a:bodyPr/>
        <a:lstStyle/>
        <a:p>
          <a:endParaRPr lang="en-US" sz="1300">
            <a:solidFill>
              <a:schemeClr val="bg1"/>
            </a:solidFill>
          </a:endParaRPr>
        </a:p>
      </dgm:t>
    </dgm:pt>
    <dgm:pt modelId="{D1B05DEA-DFE0-4560-B75F-1C2BCB67A7C6}" type="parTrans" cxnId="{B2BEE9D2-644C-400C-8E33-2C4491C5B104}">
      <dgm:prSet/>
      <dgm:spPr/>
      <dgm:t>
        <a:bodyPr/>
        <a:lstStyle/>
        <a:p>
          <a:endParaRPr lang="en-US" sz="1300">
            <a:solidFill>
              <a:schemeClr val="bg1"/>
            </a:solidFill>
          </a:endParaRPr>
        </a:p>
      </dgm:t>
    </dgm:pt>
    <dgm:pt modelId="{20C4D3AF-5F88-4ABE-8A8F-C9692951AB46}">
      <dgm:prSet custT="1"/>
      <dgm:spPr/>
      <dgm:t>
        <a:bodyPr/>
        <a:lstStyle/>
        <a:p>
          <a:pPr>
            <a:lnSpc>
              <a:spcPct val="100000"/>
            </a:lnSpc>
          </a:pPr>
          <a:r>
            <a:rPr lang="en-US" sz="1300" dirty="0">
              <a:solidFill>
                <a:schemeClr val="bg1"/>
              </a:solidFill>
            </a:rPr>
            <a:t>7992 Customers</a:t>
          </a:r>
        </a:p>
      </dgm:t>
    </dgm:pt>
    <dgm:pt modelId="{295E82DF-30DE-41E7-B5EE-906043961CF7}" type="parTrans" cxnId="{57209EF4-5878-4C21-9A67-146BB39CB25C}">
      <dgm:prSet/>
      <dgm:spPr/>
      <dgm:t>
        <a:bodyPr/>
        <a:lstStyle/>
        <a:p>
          <a:endParaRPr lang="en-IN" sz="1300">
            <a:solidFill>
              <a:schemeClr val="bg1"/>
            </a:solidFill>
          </a:endParaRPr>
        </a:p>
      </dgm:t>
    </dgm:pt>
    <dgm:pt modelId="{FAFF5F5F-5772-433F-9941-A9A8E8C2F57C}" type="sibTrans" cxnId="{57209EF4-5878-4C21-9A67-146BB39CB25C}">
      <dgm:prSet/>
      <dgm:spPr/>
      <dgm:t>
        <a:bodyPr/>
        <a:lstStyle/>
        <a:p>
          <a:endParaRPr lang="en-IN" sz="1300">
            <a:solidFill>
              <a:schemeClr val="bg1"/>
            </a:solidFill>
          </a:endParaRPr>
        </a:p>
      </dgm:t>
    </dgm:pt>
    <dgm:pt modelId="{ADB45C4E-567F-4387-BC79-E8A783FA6BE7}">
      <dgm:prSet custT="1"/>
      <dgm:spPr/>
      <dgm:t>
        <a:bodyPr/>
        <a:lstStyle/>
        <a:p>
          <a:pPr>
            <a:lnSpc>
              <a:spcPct val="100000"/>
            </a:lnSpc>
          </a:pPr>
          <a:r>
            <a:rPr lang="en-US" sz="1300" dirty="0">
              <a:solidFill>
                <a:schemeClr val="bg1"/>
              </a:solidFill>
            </a:rPr>
            <a:t>25 Product Offerings</a:t>
          </a:r>
        </a:p>
      </dgm:t>
    </dgm:pt>
    <dgm:pt modelId="{1EAC6F5F-D8EB-4888-9C2A-D8F70E42D9ED}" type="parTrans" cxnId="{5D5684CD-73B5-4EA1-A810-8F6B9E670866}">
      <dgm:prSet/>
      <dgm:spPr/>
      <dgm:t>
        <a:bodyPr/>
        <a:lstStyle/>
        <a:p>
          <a:endParaRPr lang="en-IN" sz="1300">
            <a:solidFill>
              <a:schemeClr val="bg1"/>
            </a:solidFill>
          </a:endParaRPr>
        </a:p>
      </dgm:t>
    </dgm:pt>
    <dgm:pt modelId="{A3EE8CCE-D971-4434-9BF5-605B46EFB7A0}" type="sibTrans" cxnId="{5D5684CD-73B5-4EA1-A810-8F6B9E670866}">
      <dgm:prSet/>
      <dgm:spPr/>
      <dgm:t>
        <a:bodyPr/>
        <a:lstStyle/>
        <a:p>
          <a:endParaRPr lang="en-IN" sz="1300">
            <a:solidFill>
              <a:schemeClr val="bg1"/>
            </a:solidFill>
          </a:endParaRPr>
        </a:p>
      </dgm:t>
    </dgm:pt>
    <dgm:pt modelId="{4849581F-4C1D-4F5D-BA99-CB2E20F2F502}">
      <dgm:prSet custT="1"/>
      <dgm:spPr/>
      <dgm:t>
        <a:bodyPr/>
        <a:lstStyle/>
        <a:p>
          <a:pPr>
            <a:lnSpc>
              <a:spcPct val="100000"/>
            </a:lnSpc>
          </a:pPr>
          <a:r>
            <a:rPr lang="en-US" sz="1300" dirty="0">
              <a:solidFill>
                <a:schemeClr val="bg1"/>
              </a:solidFill>
            </a:rPr>
            <a:t>99% of Net Sales</a:t>
          </a:r>
        </a:p>
        <a:p>
          <a:pPr>
            <a:lnSpc>
              <a:spcPct val="100000"/>
            </a:lnSpc>
          </a:pPr>
          <a:r>
            <a:rPr lang="en-US" sz="1300" dirty="0">
              <a:solidFill>
                <a:schemeClr val="bg1"/>
              </a:solidFill>
            </a:rPr>
            <a:t>25% Commission to Sales</a:t>
          </a:r>
        </a:p>
      </dgm:t>
    </dgm:pt>
    <dgm:pt modelId="{8151F866-1979-43F1-856A-FE11C405D679}" type="parTrans" cxnId="{E19CE652-6C35-46B2-BEB3-944F51E5E2A8}">
      <dgm:prSet/>
      <dgm:spPr/>
      <dgm:t>
        <a:bodyPr/>
        <a:lstStyle/>
        <a:p>
          <a:endParaRPr lang="en-IN" sz="1300">
            <a:solidFill>
              <a:schemeClr val="bg1"/>
            </a:solidFill>
          </a:endParaRPr>
        </a:p>
      </dgm:t>
    </dgm:pt>
    <dgm:pt modelId="{17EBA2CA-49A5-483D-8316-A3A670DF2D59}" type="sibTrans" cxnId="{E19CE652-6C35-46B2-BEB3-944F51E5E2A8}">
      <dgm:prSet/>
      <dgm:spPr/>
      <dgm:t>
        <a:bodyPr/>
        <a:lstStyle/>
        <a:p>
          <a:endParaRPr lang="en-IN" sz="1300">
            <a:solidFill>
              <a:schemeClr val="bg1"/>
            </a:solidFill>
          </a:endParaRPr>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custLinFactNeighborX="-8721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custLinFactNeighborX="-30525">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custLinFactNeighborX="-30525">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custLinFactX="-77603" custLinFactNeighborX="-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custLinFactNeighborX="-62160">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custLinFactNeighborX="-62160">
        <dgm:presLayoutVars/>
      </dgm:prSet>
      <dgm:spPr/>
    </dgm:pt>
  </dgm:ptLst>
  <dgm:cxnLst>
    <dgm:cxn modelId="{803F600B-61EC-41F0-9540-20997CF793CD}" type="presOf" srcId="{20C4D3AF-5F88-4ABE-8A8F-C9692951AB46}" destId="{DD091D0A-5A25-4241-91F3-18D32B0BDD4F}" srcOrd="0" destOrd="0" presId="urn:microsoft.com/office/officeart/2018/5/layout/CenteredIconLabelDescriptionLi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14868167-5EAA-4314-8946-7EC301A3348F}" type="presOf" srcId="{4849581F-4C1D-4F5D-BA99-CB2E20F2F502}" destId="{7CD40649-A74C-4AD8-B9D0-2573A1955C91}" srcOrd="0" destOrd="1" presId="urn:microsoft.com/office/officeart/2018/5/layout/CenteredIconLabelDescriptionList"/>
    <dgm:cxn modelId="{E19CE652-6C35-46B2-BEB3-944F51E5E2A8}" srcId="{DCCE571A-4D30-4294-ABAF-6885F619D2D9}" destId="{4849581F-4C1D-4F5D-BA99-CB2E20F2F502}" srcOrd="1" destOrd="0" parTransId="{8151F866-1979-43F1-856A-FE11C405D679}" sibTransId="{17EBA2CA-49A5-483D-8316-A3A670DF2D59}"/>
    <dgm:cxn modelId="{9C9F8283-EF4B-46ED-B123-7152942A1C38}" type="presOf" srcId="{F74BC01B-5E1E-4ADD-9515-00356B79D176}" destId="{6418EBED-F111-425B-8EE2-06B8B2297A68}" srcOrd="0" destOrd="0" presId="urn:microsoft.com/office/officeart/2018/5/layout/CenteredIconLabelDescriptionList"/>
    <dgm:cxn modelId="{18C1A487-29D2-4AF0-9E29-7CE07CBAA9BA}" type="presOf" srcId="{ADB45C4E-567F-4387-BC79-E8A783FA6BE7}" destId="{DD091D0A-5A25-4241-91F3-18D32B0BDD4F}" srcOrd="0" destOrd="1"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507A74C7-FEAF-4A4C-9250-0613CBC2F127}" srcId="{E817CCF5-DA3F-4E5F-BE7C-D8111B2BFEBA}" destId="{E754A2A0-41CE-428B-9DDC-DCD1FD12D16A}" srcOrd="0" destOrd="0" parTransId="{BE164097-A5AA-4EA1-9E64-D7FCD4DD2A4E}" sibTransId="{02D8D4EF-9694-45C7-AF26-E20371B3C352}"/>
    <dgm:cxn modelId="{5D5684CD-73B5-4EA1-A810-8F6B9E670866}" srcId="{E754A2A0-41CE-428B-9DDC-DCD1FD12D16A}" destId="{ADB45C4E-567F-4387-BC79-E8A783FA6BE7}" srcOrd="1" destOrd="0" parTransId="{1EAC6F5F-D8EB-4888-9C2A-D8F70E42D9ED}" sibTransId="{A3EE8CCE-D971-4434-9BF5-605B46EFB7A0}"/>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8778ABD9-C262-4DF9-8C1E-BF1D063BB5C9}" srcId="{1C1B28B7-2609-4BAA-AAAB-5801EDFD334C}" destId="{F74BC01B-5E1E-4ADD-9515-00356B79D176}" srcOrd="0" destOrd="0" parTransId="{E80B95A6-581A-4BC4-B523-74C273FD8287}" sibTransId="{FD8ABA08-9D28-4DE1-846B-EF07372F5BF8}"/>
    <dgm:cxn modelId="{E70347E4-4461-4B80-8927-4CA0AEBFAAF8}" srcId="{E817CCF5-DA3F-4E5F-BE7C-D8111B2BFEBA}" destId="{DCCE571A-4D30-4294-ABAF-6885F619D2D9}" srcOrd="1" destOrd="0" parTransId="{3AD83C96-5A95-4337-BF2D-97454AF7F108}" sibTransId="{2C1DF6EC-6090-4926-A556-3D2417B7F2AA}"/>
    <dgm:cxn modelId="{57209EF4-5878-4C21-9A67-146BB39CB25C}" srcId="{E754A2A0-41CE-428B-9DDC-DCD1FD12D16A}" destId="{20C4D3AF-5F88-4ABE-8A8F-C9692951AB46}" srcOrd="0" destOrd="0" parTransId="{295E82DF-30DE-41E7-B5EE-906043961CF7}" sibTransId="{FAFF5F5F-5772-433F-9941-A9A8E8C2F57C}"/>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94873" y="554953"/>
          <a:ext cx="1176820" cy="1176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2111" y="1843514"/>
          <a:ext cx="3362343"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b="1"/>
          </a:pPr>
          <a:r>
            <a:rPr lang="en-US" sz="1300" kern="1200" dirty="0">
              <a:solidFill>
                <a:schemeClr val="bg1"/>
              </a:solidFill>
            </a:rPr>
            <a:t>Assets</a:t>
          </a:r>
        </a:p>
      </dsp:txBody>
      <dsp:txXfrm>
        <a:off x="2111" y="1843514"/>
        <a:ext cx="3362343" cy="504351"/>
      </dsp:txXfrm>
    </dsp:sp>
    <dsp:sp modelId="{DD091D0A-5A25-4241-91F3-18D32B0BDD4F}">
      <dsp:nvSpPr>
        <dsp:cNvPr id="0" name=""/>
        <dsp:cNvSpPr/>
      </dsp:nvSpPr>
      <dsp:spPr>
        <a:xfrm>
          <a:off x="2111" y="2399838"/>
          <a:ext cx="3362343" cy="753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chemeClr val="bg1"/>
              </a:solidFill>
            </a:rPr>
            <a:t>7992 Customers</a:t>
          </a:r>
        </a:p>
        <a:p>
          <a:pPr marL="0" lvl="0" indent="0" algn="ctr" defTabSz="577850">
            <a:lnSpc>
              <a:spcPct val="100000"/>
            </a:lnSpc>
            <a:spcBef>
              <a:spcPct val="0"/>
            </a:spcBef>
            <a:spcAft>
              <a:spcPct val="35000"/>
            </a:spcAft>
            <a:buNone/>
          </a:pPr>
          <a:r>
            <a:rPr lang="en-US" sz="1300" kern="1200" dirty="0">
              <a:solidFill>
                <a:schemeClr val="bg1"/>
              </a:solidFill>
            </a:rPr>
            <a:t>25 Product Offerings</a:t>
          </a:r>
        </a:p>
      </dsp:txBody>
      <dsp:txXfrm>
        <a:off x="2111" y="2399838"/>
        <a:ext cx="3362343" cy="753739"/>
      </dsp:txXfrm>
    </dsp:sp>
    <dsp:sp modelId="{210823F6-AC1A-46E3-9D99-A319DF497539}">
      <dsp:nvSpPr>
        <dsp:cNvPr id="0" name=""/>
        <dsp:cNvSpPr/>
      </dsp:nvSpPr>
      <dsp:spPr>
        <a:xfrm>
          <a:off x="4019298" y="554953"/>
          <a:ext cx="1176820" cy="1176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2926510" y="1843514"/>
          <a:ext cx="3362343"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b="1"/>
          </a:pPr>
          <a:r>
            <a:rPr lang="en-US" sz="1300" kern="1200" dirty="0">
              <a:solidFill>
                <a:schemeClr val="bg1"/>
              </a:solidFill>
            </a:rPr>
            <a:t>Liabilities</a:t>
          </a:r>
        </a:p>
      </dsp:txBody>
      <dsp:txXfrm>
        <a:off x="2926510" y="1843514"/>
        <a:ext cx="3362343" cy="504351"/>
      </dsp:txXfrm>
    </dsp:sp>
    <dsp:sp modelId="{7CD40649-A74C-4AD8-B9D0-2573A1955C91}">
      <dsp:nvSpPr>
        <dsp:cNvPr id="0" name=""/>
        <dsp:cNvSpPr/>
      </dsp:nvSpPr>
      <dsp:spPr>
        <a:xfrm>
          <a:off x="2926510" y="2399838"/>
          <a:ext cx="3362343" cy="753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chemeClr val="bg1"/>
              </a:solidFill>
            </a:rPr>
            <a:t>10 Agencies</a:t>
          </a:r>
        </a:p>
        <a:p>
          <a:pPr marL="0" lvl="0" indent="0" algn="ctr" defTabSz="577850">
            <a:lnSpc>
              <a:spcPct val="100000"/>
            </a:lnSpc>
            <a:spcBef>
              <a:spcPct val="0"/>
            </a:spcBef>
            <a:spcAft>
              <a:spcPct val="35000"/>
            </a:spcAft>
            <a:buNone/>
          </a:pPr>
          <a:r>
            <a:rPr lang="en-US" sz="1300" kern="1200" dirty="0">
              <a:solidFill>
                <a:schemeClr val="bg1"/>
              </a:solidFill>
            </a:rPr>
            <a:t>99% of Net Sales</a:t>
          </a:r>
        </a:p>
        <a:p>
          <a:pPr marL="0" lvl="0" indent="0" algn="ctr" defTabSz="577850">
            <a:lnSpc>
              <a:spcPct val="100000"/>
            </a:lnSpc>
            <a:spcBef>
              <a:spcPct val="0"/>
            </a:spcBef>
            <a:spcAft>
              <a:spcPct val="35000"/>
            </a:spcAft>
            <a:buNone/>
          </a:pPr>
          <a:r>
            <a:rPr lang="en-US" sz="1300" kern="1200" dirty="0">
              <a:solidFill>
                <a:schemeClr val="bg1"/>
              </a:solidFill>
            </a:rPr>
            <a:t>25% Commission to Sales</a:t>
          </a:r>
        </a:p>
      </dsp:txBody>
      <dsp:txXfrm>
        <a:off x="2926510" y="2399838"/>
        <a:ext cx="3362343" cy="753739"/>
      </dsp:txXfrm>
    </dsp:sp>
    <dsp:sp modelId="{B0A3ABD2-C471-4A21-8AEF-3843C86919E1}">
      <dsp:nvSpPr>
        <dsp:cNvPr id="0" name=""/>
        <dsp:cNvSpPr/>
      </dsp:nvSpPr>
      <dsp:spPr>
        <a:xfrm>
          <a:off x="6906313" y="554953"/>
          <a:ext cx="1176820" cy="1176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5813586" y="1843514"/>
          <a:ext cx="3362343" cy="504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b="1"/>
          </a:pPr>
          <a:r>
            <a:rPr lang="en-US" sz="1300" kern="1200" dirty="0">
              <a:solidFill>
                <a:schemeClr val="bg1"/>
              </a:solidFill>
            </a:rPr>
            <a:t>Payback</a:t>
          </a:r>
        </a:p>
      </dsp:txBody>
      <dsp:txXfrm>
        <a:off x="5813586" y="1843514"/>
        <a:ext cx="3362343" cy="504351"/>
      </dsp:txXfrm>
    </dsp:sp>
    <dsp:sp modelId="{6418EBED-F111-425B-8EE2-06B8B2297A68}">
      <dsp:nvSpPr>
        <dsp:cNvPr id="0" name=""/>
        <dsp:cNvSpPr/>
      </dsp:nvSpPr>
      <dsp:spPr>
        <a:xfrm>
          <a:off x="5813586" y="2399838"/>
          <a:ext cx="3362343" cy="753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solidFill>
                <a:schemeClr val="bg1"/>
              </a:solidFill>
            </a:rPr>
            <a:t>17% Claim  </a:t>
          </a:r>
        </a:p>
        <a:p>
          <a:pPr marL="0" lvl="0" indent="0" algn="ctr" defTabSz="577850">
            <a:lnSpc>
              <a:spcPct val="100000"/>
            </a:lnSpc>
            <a:spcBef>
              <a:spcPct val="0"/>
            </a:spcBef>
            <a:spcAft>
              <a:spcPct val="35000"/>
            </a:spcAft>
            <a:buNone/>
          </a:pPr>
          <a:r>
            <a:rPr lang="en-US" sz="1300" kern="1200" dirty="0">
              <a:solidFill>
                <a:schemeClr val="bg1"/>
              </a:solidFill>
            </a:rPr>
            <a:t>Rate</a:t>
          </a:r>
        </a:p>
      </dsp:txBody>
      <dsp:txXfrm>
        <a:off x="5813586" y="2399838"/>
        <a:ext cx="3362343" cy="75373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6"/>
            <a:ext cx="9440035"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95"/>
            <a:ext cx="9440035" cy="1049867"/>
          </a:xfrm>
        </p:spPr>
        <p:txBody>
          <a:bodyPr anchor="t"/>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7" y="547807"/>
            <a:ext cx="10141799" cy="3816806"/>
          </a:xfrm>
          <a:prstGeom prst="rect">
            <a:avLst/>
          </a:prstGeom>
        </p:spPr>
      </p:pic>
      <p:sp>
        <p:nvSpPr>
          <p:cNvPr id="2" name="Title 1"/>
          <p:cNvSpPr>
            <a:spLocks noGrp="1"/>
          </p:cNvSpPr>
          <p:nvPr>
            <p:ph type="title"/>
          </p:nvPr>
        </p:nvSpPr>
        <p:spPr>
          <a:xfrm>
            <a:off x="913809" y="4565255"/>
            <a:ext cx="10355327"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15"/>
            <a:ext cx="9845347" cy="3525671"/>
          </a:xfrm>
          <a:effectLst>
            <a:outerShdw blurRad="38100" dist="25400" dir="4440000">
              <a:srgbClr val="000000">
                <a:alpha val="36000"/>
              </a:srgbClr>
            </a:outerShdw>
          </a:effectLst>
        </p:spPr>
        <p:txBody>
          <a:bodyPr anchor="t">
            <a:normAutofit/>
          </a:bodyPr>
          <a:lstStyle>
            <a:lvl1pPr marL="0" indent="0" algn="ctr">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7" y="5247728"/>
            <a:ext cx="10353763" cy="543472"/>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8437"/>
            <a:ext cx="10353763"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7" y="4295180"/>
            <a:ext cx="10353763" cy="150182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7"/>
            <a:ext cx="8752299" cy="532749"/>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7" y="4304353"/>
            <a:ext cx="10353763" cy="1489496"/>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7" y="2126948"/>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9" y="4650556"/>
            <a:ext cx="10352199"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7" y="609600"/>
            <a:ext cx="10353763"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5"/>
            <a:ext cx="3300984" cy="764783"/>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6"/>
            <a:ext cx="3300984" cy="3023089"/>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3" y="1818220"/>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3" y="1818220"/>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20"/>
            <a:ext cx="3339972" cy="1847851"/>
          </a:xfrm>
          <a:prstGeom prst="rect">
            <a:avLst/>
          </a:prstGeom>
        </p:spPr>
      </p:pic>
      <p:sp>
        <p:nvSpPr>
          <p:cNvPr id="30" name="Title 1"/>
          <p:cNvSpPr>
            <a:spLocks noGrp="1"/>
          </p:cNvSpPr>
          <p:nvPr>
            <p:ph type="title"/>
          </p:nvPr>
        </p:nvSpPr>
        <p:spPr>
          <a:xfrm>
            <a:off x="913797"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3"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9"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5" y="1761073"/>
            <a:ext cx="9590551"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5" y="3763439"/>
            <a:ext cx="9590551" cy="1333494"/>
          </a:xfrm>
        </p:spPr>
        <p:txBody>
          <a:bodyPr anchor="t"/>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0"/>
            <a:ext cx="10353763"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20"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12"/>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12"/>
            <a:ext cx="5029200" cy="4099959"/>
          </a:xfrm>
          <a:prstGeom prst="rect">
            <a:avLst/>
          </a:prstGeom>
        </p:spPr>
      </p:pic>
      <p:sp>
        <p:nvSpPr>
          <p:cNvPr id="2" name="Title 1"/>
          <p:cNvSpPr>
            <a:spLocks noGrp="1"/>
          </p:cNvSpPr>
          <p:nvPr>
            <p:ph type="title"/>
          </p:nvPr>
        </p:nvSpPr>
        <p:spPr>
          <a:xfrm>
            <a:off x="913797" y="609600"/>
            <a:ext cx="10353763"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5" y="1855153"/>
            <a:ext cx="4764764" cy="692494"/>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5" y="2702109"/>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9" y="1855158"/>
            <a:ext cx="4779583" cy="692495"/>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8" y="2702109"/>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0"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5" y="609606"/>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800" y="2673351"/>
            <a:ext cx="3706889" cy="3016250"/>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9" y="609600"/>
            <a:ext cx="3584167" cy="5204832"/>
          </a:xfrm>
          <a:prstGeom prst="rect">
            <a:avLst/>
          </a:prstGeom>
        </p:spPr>
      </p:pic>
      <p:sp>
        <p:nvSpPr>
          <p:cNvPr id="2" name="Title 1"/>
          <p:cNvSpPr>
            <a:spLocks noGrp="1"/>
          </p:cNvSpPr>
          <p:nvPr>
            <p:ph type="title"/>
          </p:nvPr>
        </p:nvSpPr>
        <p:spPr>
          <a:xfrm>
            <a:off x="913797" y="763707"/>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5"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701" y="2679705"/>
            <a:ext cx="4588095" cy="3135695"/>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0"/>
            <a:ext cx="10353763"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7" y="2076450"/>
            <a:ext cx="10353763"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55"/>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9/5/2020</a:t>
            </a:fld>
            <a:endParaRPr lang="en-US" dirty="0"/>
          </a:p>
        </p:txBody>
      </p:sp>
      <p:sp>
        <p:nvSpPr>
          <p:cNvPr id="5" name="Footer Placeholder 4"/>
          <p:cNvSpPr>
            <a:spLocks noGrp="1"/>
          </p:cNvSpPr>
          <p:nvPr>
            <p:ph type="ftr" sz="quarter" idx="3"/>
          </p:nvPr>
        </p:nvSpPr>
        <p:spPr>
          <a:xfrm>
            <a:off x="913800" y="6000755"/>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6" y="6000755"/>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189"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05992" algn="l" defTabSz="457189"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982" indent="-269993" algn="l" defTabSz="457189"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974" indent="-215995" algn="l" defTabSz="457189"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965" indent="-215995" algn="l" defTabSz="457189"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958" indent="-215995" algn="l" defTabSz="457189"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55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74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3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122"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5.xml"/><Relationship Id="rId7" Type="http://schemas.openxmlformats.org/officeDocument/2006/relationships/chart" Target="../charts/chart7.xml"/><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7.png"/><Relationship Id="rId4" Type="http://schemas.openxmlformats.org/officeDocument/2006/relationships/chart" Target="../charts/chart6.xml"/><Relationship Id="rId9"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64405F4-D763-45B5-83CC-64D194B6D1AB}"/>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0" y="0"/>
            <a:ext cx="12182269" cy="6858000"/>
          </a:xfrm>
          <a:prstGeom prst="rect">
            <a:avLst/>
          </a:prstGeom>
        </p:spPr>
      </p:pic>
      <p:sp>
        <p:nvSpPr>
          <p:cNvPr id="19" name="TextBox 18">
            <a:extLst>
              <a:ext uri="{FF2B5EF4-FFF2-40B4-BE49-F238E27FC236}">
                <a16:creationId xmlns:a16="http://schemas.microsoft.com/office/drawing/2014/main" id="{122751CC-B229-4BAA-A0CA-6F1717853164}"/>
              </a:ext>
            </a:extLst>
          </p:cNvPr>
          <p:cNvSpPr txBox="1"/>
          <p:nvPr/>
        </p:nvSpPr>
        <p:spPr>
          <a:xfrm>
            <a:off x="2516697" y="2676088"/>
            <a:ext cx="7456144" cy="1754326"/>
          </a:xfrm>
          <a:prstGeom prst="rect">
            <a:avLst/>
          </a:prstGeom>
          <a:noFill/>
        </p:spPr>
        <p:txBody>
          <a:bodyPr wrap="none" rtlCol="0">
            <a:spAutoFit/>
          </a:bodyPr>
          <a:lstStyle/>
          <a:p>
            <a:r>
              <a:rPr lang="en-US" sz="3600" dirty="0">
                <a:solidFill>
                  <a:schemeClr val="bg2"/>
                </a:solidFill>
              </a:rPr>
              <a:t>Travel Free Claim Approval Analysis</a:t>
            </a:r>
          </a:p>
          <a:p>
            <a:endParaRPr lang="en-US" sz="3200" dirty="0">
              <a:solidFill>
                <a:schemeClr val="bg2"/>
              </a:solidFill>
            </a:endParaRPr>
          </a:p>
          <a:p>
            <a:r>
              <a:rPr lang="en-US" sz="2000" i="1" dirty="0">
                <a:solidFill>
                  <a:schemeClr val="bg2"/>
                </a:solidFill>
              </a:rPr>
              <a:t>Submitted by : Shivendra Singh</a:t>
            </a:r>
          </a:p>
          <a:p>
            <a:r>
              <a:rPr lang="en-US" sz="2000" i="1" dirty="0">
                <a:solidFill>
                  <a:schemeClr val="bg2"/>
                </a:solidFill>
              </a:rPr>
              <a:t>September 2020</a:t>
            </a:r>
            <a:endParaRPr lang="en-IN" sz="2000" i="1" dirty="0">
              <a:solidFill>
                <a:schemeClr val="bg2"/>
              </a:solidFill>
            </a:endParaRPr>
          </a:p>
        </p:txBody>
      </p:sp>
    </p:spTree>
    <p:extLst>
      <p:ext uri="{BB962C8B-B14F-4D97-AF65-F5344CB8AC3E}">
        <p14:creationId xmlns:p14="http://schemas.microsoft.com/office/powerpoint/2010/main" val="62562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graphicFrame>
        <p:nvGraphicFramePr>
          <p:cNvPr id="11" name="Content Placeholder 5">
            <a:extLst>
              <a:ext uri="{FF2B5EF4-FFF2-40B4-BE49-F238E27FC236}">
                <a16:creationId xmlns:a16="http://schemas.microsoft.com/office/drawing/2014/main" id="{58123BC5-63B9-46D4-B227-CB4AC17E72B8}"/>
              </a:ext>
            </a:extLst>
          </p:cNvPr>
          <p:cNvGraphicFramePr>
            <a:graphicFrameLocks noGrp="1"/>
          </p:cNvGraphicFramePr>
          <p:nvPr>
            <p:ph idx="1"/>
            <p:extLst>
              <p:ext uri="{D42A27DB-BD31-4B8C-83A1-F6EECF244321}">
                <p14:modId xmlns:p14="http://schemas.microsoft.com/office/powerpoint/2010/main" val="1022701403"/>
              </p:ext>
            </p:extLst>
          </p:nvPr>
        </p:nvGraphicFramePr>
        <p:xfrm>
          <a:off x="0" y="1571631"/>
          <a:ext cx="12192000" cy="3714751"/>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DESTINATIONS DEEPDIVE</a:t>
            </a:r>
          </a:p>
        </p:txBody>
      </p:sp>
      <p:sp>
        <p:nvSpPr>
          <p:cNvPr id="17" name="TextBox 16">
            <a:extLst>
              <a:ext uri="{FF2B5EF4-FFF2-40B4-BE49-F238E27FC236}">
                <a16:creationId xmlns:a16="http://schemas.microsoft.com/office/drawing/2014/main" id="{63FBD341-4685-4945-9295-792ECB86E6DF}"/>
              </a:ext>
            </a:extLst>
          </p:cNvPr>
          <p:cNvSpPr txBox="1"/>
          <p:nvPr/>
        </p:nvSpPr>
        <p:spPr>
          <a:xfrm>
            <a:off x="6" y="494524"/>
            <a:ext cx="11862033" cy="461665"/>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Singapore alone contributes to a quarter of product sales, while every 6 in 10 claims are also applied for the country. </a:t>
            </a:r>
          </a:p>
          <a:p>
            <a:pPr algn="l"/>
            <a:r>
              <a:rPr lang="en-US" sz="1200" dirty="0">
                <a:solidFill>
                  <a:schemeClr val="bg1"/>
                </a:solidFill>
                <a:latin typeface="+mj-lt"/>
                <a:cs typeface="Calibri" panose="020F0502020204030204" pitchFamily="34" charset="0"/>
              </a:rPr>
              <a:t>While Sales is higher among Asian countries, the claim rates are also significantly higher indicating that Asian destinations to be high risk destinations for customers.</a:t>
            </a:r>
          </a:p>
        </p:txBody>
      </p:sp>
      <p:sp>
        <p:nvSpPr>
          <p:cNvPr id="12" name="TextBox 11">
            <a:extLst>
              <a:ext uri="{FF2B5EF4-FFF2-40B4-BE49-F238E27FC236}">
                <a16:creationId xmlns:a16="http://schemas.microsoft.com/office/drawing/2014/main" id="{50F1100C-B884-4B02-8563-B67CA69AA455}"/>
              </a:ext>
            </a:extLst>
          </p:cNvPr>
          <p:cNvSpPr txBox="1"/>
          <p:nvPr/>
        </p:nvSpPr>
        <p:spPr>
          <a:xfrm>
            <a:off x="10353762" y="6611779"/>
            <a:ext cx="1106393" cy="246221"/>
          </a:xfrm>
          <a:prstGeom prst="rect">
            <a:avLst/>
          </a:prstGeom>
          <a:noFill/>
        </p:spPr>
        <p:txBody>
          <a:bodyPr wrap="none" rtlCol="0">
            <a:spAutoFit/>
          </a:bodyPr>
          <a:lstStyle/>
          <a:p>
            <a:r>
              <a:rPr lang="en-US" sz="1000" i="1" dirty="0">
                <a:solidFill>
                  <a:schemeClr val="bg2"/>
                </a:solidFill>
                <a:latin typeface="+mj-lt"/>
              </a:rPr>
              <a:t>Figures are in %</a:t>
            </a:r>
            <a:endParaRPr lang="en-IN" sz="1000" i="1" dirty="0">
              <a:solidFill>
                <a:schemeClr val="bg2"/>
              </a:solidFill>
              <a:latin typeface="+mj-lt"/>
            </a:endParaRPr>
          </a:p>
        </p:txBody>
      </p:sp>
      <p:sp>
        <p:nvSpPr>
          <p:cNvPr id="14" name="Rectangle 13">
            <a:extLst>
              <a:ext uri="{FF2B5EF4-FFF2-40B4-BE49-F238E27FC236}">
                <a16:creationId xmlns:a16="http://schemas.microsoft.com/office/drawing/2014/main" id="{B380550D-1942-4594-A2AD-74CF9BAD48E4}"/>
              </a:ext>
            </a:extLst>
          </p:cNvPr>
          <p:cNvSpPr/>
          <p:nvPr/>
        </p:nvSpPr>
        <p:spPr>
          <a:xfrm>
            <a:off x="8456103" y="3825380"/>
            <a:ext cx="226503" cy="494950"/>
          </a:xfrm>
          <a:prstGeom prst="rect">
            <a:avLst/>
          </a:prstGeom>
          <a:noFill/>
          <a:ln w="952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16" name="Rectangle 15">
            <a:extLst>
              <a:ext uri="{FF2B5EF4-FFF2-40B4-BE49-F238E27FC236}">
                <a16:creationId xmlns:a16="http://schemas.microsoft.com/office/drawing/2014/main" id="{288E62E1-6444-498F-954E-F0A1C99404BB}"/>
              </a:ext>
            </a:extLst>
          </p:cNvPr>
          <p:cNvSpPr/>
          <p:nvPr/>
        </p:nvSpPr>
        <p:spPr>
          <a:xfrm>
            <a:off x="9220900" y="3825380"/>
            <a:ext cx="226503" cy="494950"/>
          </a:xfrm>
          <a:prstGeom prst="rect">
            <a:avLst/>
          </a:prstGeom>
          <a:noFill/>
          <a:ln w="952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19" name="Rectangle 18">
            <a:extLst>
              <a:ext uri="{FF2B5EF4-FFF2-40B4-BE49-F238E27FC236}">
                <a16:creationId xmlns:a16="http://schemas.microsoft.com/office/drawing/2014/main" id="{9280B202-0148-424A-92D4-91125EF16950}"/>
              </a:ext>
            </a:extLst>
          </p:cNvPr>
          <p:cNvSpPr/>
          <p:nvPr/>
        </p:nvSpPr>
        <p:spPr>
          <a:xfrm>
            <a:off x="4591575" y="3816991"/>
            <a:ext cx="226503" cy="494950"/>
          </a:xfrm>
          <a:prstGeom prst="rect">
            <a:avLst/>
          </a:prstGeom>
          <a:noFill/>
          <a:ln w="952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23" name="Rectangle 22">
            <a:extLst>
              <a:ext uri="{FF2B5EF4-FFF2-40B4-BE49-F238E27FC236}">
                <a16:creationId xmlns:a16="http://schemas.microsoft.com/office/drawing/2014/main" id="{B1BC2350-2969-4290-97B6-06F5222B2CCE}"/>
              </a:ext>
            </a:extLst>
          </p:cNvPr>
          <p:cNvSpPr/>
          <p:nvPr/>
        </p:nvSpPr>
        <p:spPr>
          <a:xfrm>
            <a:off x="2276214" y="3791824"/>
            <a:ext cx="226503" cy="494950"/>
          </a:xfrm>
          <a:prstGeom prst="rect">
            <a:avLst/>
          </a:prstGeom>
          <a:noFill/>
          <a:ln w="952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25" name="Rectangle 24">
            <a:extLst>
              <a:ext uri="{FF2B5EF4-FFF2-40B4-BE49-F238E27FC236}">
                <a16:creationId xmlns:a16="http://schemas.microsoft.com/office/drawing/2014/main" id="{BB04F769-32C9-40AF-921F-F6A4B16ED079}"/>
              </a:ext>
            </a:extLst>
          </p:cNvPr>
          <p:cNvSpPr/>
          <p:nvPr/>
        </p:nvSpPr>
        <p:spPr>
          <a:xfrm>
            <a:off x="6136549" y="3796019"/>
            <a:ext cx="226503" cy="494950"/>
          </a:xfrm>
          <a:prstGeom prst="rect">
            <a:avLst/>
          </a:prstGeom>
          <a:noFill/>
          <a:ln w="952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26" name="TextBox 25">
            <a:extLst>
              <a:ext uri="{FF2B5EF4-FFF2-40B4-BE49-F238E27FC236}">
                <a16:creationId xmlns:a16="http://schemas.microsoft.com/office/drawing/2014/main" id="{080AE4DB-D643-46C1-BADB-249C2300FC7E}"/>
              </a:ext>
            </a:extLst>
          </p:cNvPr>
          <p:cNvSpPr txBox="1"/>
          <p:nvPr/>
        </p:nvSpPr>
        <p:spPr>
          <a:xfrm>
            <a:off x="6028434" y="5487415"/>
            <a:ext cx="5081840" cy="461665"/>
          </a:xfrm>
          <a:prstGeom prst="rect">
            <a:avLst/>
          </a:prstGeom>
          <a:noFill/>
        </p:spPr>
        <p:txBody>
          <a:bodyPr wrap="none" rtlCol="0">
            <a:spAutoFit/>
          </a:bodyPr>
          <a:lstStyle/>
          <a:p>
            <a:r>
              <a:rPr lang="en-US" sz="800" i="1" dirty="0">
                <a:solidFill>
                  <a:schemeClr val="bg1"/>
                </a:solidFill>
                <a:latin typeface="+mj-lt"/>
              </a:rPr>
              <a:t>Sales Contribution – Sales from the destination/Total Sales *100</a:t>
            </a:r>
          </a:p>
          <a:p>
            <a:r>
              <a:rPr lang="en-US" sz="800" i="1" dirty="0">
                <a:solidFill>
                  <a:schemeClr val="bg1"/>
                </a:solidFill>
                <a:latin typeface="+mj-lt"/>
              </a:rPr>
              <a:t>Claim Contribution – Claims approved for the destination/Total claims Approved *100</a:t>
            </a:r>
          </a:p>
          <a:p>
            <a:r>
              <a:rPr lang="en-US" sz="800" i="1" dirty="0">
                <a:solidFill>
                  <a:schemeClr val="bg1"/>
                </a:solidFill>
                <a:latin typeface="+mj-lt"/>
              </a:rPr>
              <a:t>Sales to claim Approval Ratio – Claims approved for the destination/ Product Purchased for destination*100</a:t>
            </a:r>
            <a:endParaRPr lang="en-IN" sz="800" i="1" dirty="0">
              <a:solidFill>
                <a:schemeClr val="bg1"/>
              </a:solidFill>
              <a:latin typeface="+mj-lt"/>
            </a:endParaRPr>
          </a:p>
        </p:txBody>
      </p:sp>
      <p:pic>
        <p:nvPicPr>
          <p:cNvPr id="28" name="Picture 27">
            <a:extLst>
              <a:ext uri="{FF2B5EF4-FFF2-40B4-BE49-F238E27FC236}">
                <a16:creationId xmlns:a16="http://schemas.microsoft.com/office/drawing/2014/main" id="{443AB575-057F-4A66-ADD2-8EE8FF095EDF}"/>
              </a:ext>
            </a:extLst>
          </p:cNvPr>
          <p:cNvPicPr>
            <a:picLocks noChangeAspect="1"/>
          </p:cNvPicPr>
          <p:nvPr/>
        </p:nvPicPr>
        <p:blipFill>
          <a:blip r:embed="rId4"/>
          <a:stretch>
            <a:fillRect/>
          </a:stretch>
        </p:blipFill>
        <p:spPr>
          <a:xfrm>
            <a:off x="11647042" y="26130"/>
            <a:ext cx="429994" cy="186218"/>
          </a:xfrm>
          <a:prstGeom prst="rect">
            <a:avLst/>
          </a:prstGeom>
        </p:spPr>
      </p:pic>
      <p:sp>
        <p:nvSpPr>
          <p:cNvPr id="30" name="TextBox 29">
            <a:extLst>
              <a:ext uri="{FF2B5EF4-FFF2-40B4-BE49-F238E27FC236}">
                <a16:creationId xmlns:a16="http://schemas.microsoft.com/office/drawing/2014/main" id="{A6920126-91D9-4F49-B156-3F5679E9DD80}"/>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9</a:t>
            </a:r>
            <a:endParaRPr lang="en-IN" sz="800" i="1" dirty="0">
              <a:solidFill>
                <a:schemeClr val="bg1"/>
              </a:solidFill>
            </a:endParaRPr>
          </a:p>
        </p:txBody>
      </p:sp>
    </p:spTree>
    <p:extLst>
      <p:ext uri="{BB962C8B-B14F-4D97-AF65-F5344CB8AC3E}">
        <p14:creationId xmlns:p14="http://schemas.microsoft.com/office/powerpoint/2010/main" val="214474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fontScale="90000"/>
          </a:bodyPr>
          <a:lstStyle/>
          <a:p>
            <a:pPr algn="l"/>
            <a:r>
              <a:rPr lang="en-US" sz="2400" b="1" dirty="0">
                <a:solidFill>
                  <a:srgbClr val="00B0F0"/>
                </a:solidFill>
                <a:effectLst/>
                <a:cs typeface="Calibri" panose="020F0502020204030204" pitchFamily="34" charset="0"/>
              </a:rPr>
              <a:t>CAN NUMBER OF PRODUCT PURCHASES INDICATE RISK OF CLAIM APPROVAL?</a:t>
            </a:r>
          </a:p>
        </p:txBody>
      </p:sp>
      <p:sp>
        <p:nvSpPr>
          <p:cNvPr id="17" name="TextBox 16">
            <a:extLst>
              <a:ext uri="{FF2B5EF4-FFF2-40B4-BE49-F238E27FC236}">
                <a16:creationId xmlns:a16="http://schemas.microsoft.com/office/drawing/2014/main" id="{63FBD341-4685-4945-9295-792ECB86E6DF}"/>
              </a:ext>
            </a:extLst>
          </p:cNvPr>
          <p:cNvSpPr txBox="1"/>
          <p:nvPr/>
        </p:nvSpPr>
        <p:spPr>
          <a:xfrm>
            <a:off x="6" y="2230958"/>
            <a:ext cx="11862033" cy="307777"/>
          </a:xfrm>
          <a:prstGeom prst="rect">
            <a:avLst/>
          </a:prstGeom>
          <a:noFill/>
        </p:spPr>
        <p:txBody>
          <a:bodyPr wrap="square" rtlCol="0">
            <a:spAutoFit/>
          </a:bodyPr>
          <a:lstStyle/>
          <a:p>
            <a:pPr algn="l"/>
            <a:endParaRPr lang="en-US" sz="1400" dirty="0">
              <a:solidFill>
                <a:schemeClr val="bg1"/>
              </a:solidFill>
              <a:latin typeface="+mj-lt"/>
              <a:cs typeface="Calibri" panose="020F0502020204030204" pitchFamily="34" charset="0"/>
            </a:endParaRPr>
          </a:p>
        </p:txBody>
      </p:sp>
      <p:graphicFrame>
        <p:nvGraphicFramePr>
          <p:cNvPr id="19" name="Chart 18">
            <a:extLst>
              <a:ext uri="{FF2B5EF4-FFF2-40B4-BE49-F238E27FC236}">
                <a16:creationId xmlns:a16="http://schemas.microsoft.com/office/drawing/2014/main" id="{402A92E1-D1EA-4530-A65B-52756ACFA60D}"/>
              </a:ext>
            </a:extLst>
          </p:cNvPr>
          <p:cNvGraphicFramePr/>
          <p:nvPr>
            <p:extLst>
              <p:ext uri="{D42A27DB-BD31-4B8C-83A1-F6EECF244321}">
                <p14:modId xmlns:p14="http://schemas.microsoft.com/office/powerpoint/2010/main" val="2609270657"/>
              </p:ext>
            </p:extLst>
          </p:nvPr>
        </p:nvGraphicFramePr>
        <p:xfrm>
          <a:off x="1023121" y="494523"/>
          <a:ext cx="9815804" cy="4426979"/>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4DD01703-AD22-4712-BB07-985D20F35803}"/>
              </a:ext>
            </a:extLst>
          </p:cNvPr>
          <p:cNvSpPr txBox="1"/>
          <p:nvPr/>
        </p:nvSpPr>
        <p:spPr>
          <a:xfrm>
            <a:off x="6" y="494524"/>
            <a:ext cx="11862033" cy="1200329"/>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22% customers bought up to 4 policies amounts to 12% of all claims. While 65%  customers who purchased 5-9 policies amounts to 66% of claims.</a:t>
            </a:r>
          </a:p>
          <a:p>
            <a:pPr algn="l"/>
            <a:endParaRPr lang="en-US" sz="1200" dirty="0">
              <a:solidFill>
                <a:schemeClr val="bg1"/>
              </a:solidFill>
              <a:latin typeface="+mj-lt"/>
              <a:cs typeface="Calibri" panose="020F0502020204030204" pitchFamily="34" charset="0"/>
            </a:endParaRPr>
          </a:p>
          <a:p>
            <a:pPr algn="l"/>
            <a:r>
              <a:rPr lang="en-US" sz="1200" dirty="0">
                <a:solidFill>
                  <a:schemeClr val="bg1"/>
                </a:solidFill>
                <a:latin typeface="+mj-lt"/>
                <a:cs typeface="Calibri" panose="020F0502020204030204" pitchFamily="34" charset="0"/>
              </a:rPr>
              <a:t>The approvals follow a normal distribution. Thus alarming the company at possibility of claims based on number or times of product purchase. 5-9 product purchases are the risky areas where possibility of claim approvals is the highest </a:t>
            </a:r>
          </a:p>
          <a:p>
            <a:pPr algn="l"/>
            <a:endParaRPr lang="en-US" sz="1200" dirty="0">
              <a:solidFill>
                <a:schemeClr val="bg1"/>
              </a:solidFill>
              <a:latin typeface="+mj-lt"/>
              <a:cs typeface="Calibri" panose="020F0502020204030204" pitchFamily="34" charset="0"/>
            </a:endParaRPr>
          </a:p>
          <a:p>
            <a:pPr algn="l"/>
            <a:r>
              <a:rPr lang="en-US" sz="1200" dirty="0">
                <a:solidFill>
                  <a:schemeClr val="bg1"/>
                </a:solidFill>
                <a:latin typeface="+mj-lt"/>
                <a:cs typeface="Calibri" panose="020F0502020204030204" pitchFamily="34" charset="0"/>
              </a:rPr>
              <a:t>Travel Free should focus on getting more and more new customers since 1-4 purchase bracket is low risk and will aid in compensating high risk purchase brackets</a:t>
            </a:r>
          </a:p>
        </p:txBody>
      </p:sp>
      <p:sp>
        <p:nvSpPr>
          <p:cNvPr id="30" name="Right Brace 29">
            <a:extLst>
              <a:ext uri="{FF2B5EF4-FFF2-40B4-BE49-F238E27FC236}">
                <a16:creationId xmlns:a16="http://schemas.microsoft.com/office/drawing/2014/main" id="{5DF3DBCA-CD06-40ED-8E6B-1C378A118D63}"/>
              </a:ext>
            </a:extLst>
          </p:cNvPr>
          <p:cNvSpPr/>
          <p:nvPr/>
        </p:nvSpPr>
        <p:spPr>
          <a:xfrm rot="5400000">
            <a:off x="1908496" y="4187470"/>
            <a:ext cx="503339" cy="1937857"/>
          </a:xfrm>
          <a:prstGeom prst="righ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mj-lt"/>
            </a:endParaRPr>
          </a:p>
        </p:txBody>
      </p:sp>
      <p:sp>
        <p:nvSpPr>
          <p:cNvPr id="31" name="TextBox 30">
            <a:extLst>
              <a:ext uri="{FF2B5EF4-FFF2-40B4-BE49-F238E27FC236}">
                <a16:creationId xmlns:a16="http://schemas.microsoft.com/office/drawing/2014/main" id="{49357EB9-0575-4F04-AE9D-99504BA75D92}"/>
              </a:ext>
            </a:extLst>
          </p:cNvPr>
          <p:cNvSpPr txBox="1"/>
          <p:nvPr/>
        </p:nvSpPr>
        <p:spPr>
          <a:xfrm>
            <a:off x="1954635" y="5488391"/>
            <a:ext cx="461986" cy="261610"/>
          </a:xfrm>
          <a:prstGeom prst="rect">
            <a:avLst/>
          </a:prstGeom>
          <a:noFill/>
        </p:spPr>
        <p:txBody>
          <a:bodyPr wrap="none" rtlCol="0">
            <a:spAutoFit/>
          </a:bodyPr>
          <a:lstStyle/>
          <a:p>
            <a:r>
              <a:rPr lang="en-US" sz="1100" b="1" dirty="0">
                <a:solidFill>
                  <a:schemeClr val="bg2"/>
                </a:solidFill>
                <a:latin typeface="+mj-lt"/>
              </a:rPr>
              <a:t>22%</a:t>
            </a:r>
            <a:endParaRPr lang="en-IN" sz="1100" b="1" dirty="0">
              <a:solidFill>
                <a:schemeClr val="bg2"/>
              </a:solidFill>
              <a:latin typeface="+mj-lt"/>
            </a:endParaRPr>
          </a:p>
        </p:txBody>
      </p:sp>
      <p:sp>
        <p:nvSpPr>
          <p:cNvPr id="33" name="Right Brace 32">
            <a:extLst>
              <a:ext uri="{FF2B5EF4-FFF2-40B4-BE49-F238E27FC236}">
                <a16:creationId xmlns:a16="http://schemas.microsoft.com/office/drawing/2014/main" id="{6DC31732-C615-401D-B779-89DD40D41727}"/>
              </a:ext>
            </a:extLst>
          </p:cNvPr>
          <p:cNvSpPr/>
          <p:nvPr/>
        </p:nvSpPr>
        <p:spPr>
          <a:xfrm rot="5400000">
            <a:off x="4350391" y="3928110"/>
            <a:ext cx="503339" cy="2456577"/>
          </a:xfrm>
          <a:prstGeom prst="rightBrac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mj-lt"/>
            </a:endParaRPr>
          </a:p>
        </p:txBody>
      </p:sp>
      <p:sp>
        <p:nvSpPr>
          <p:cNvPr id="35" name="TextBox 34">
            <a:extLst>
              <a:ext uri="{FF2B5EF4-FFF2-40B4-BE49-F238E27FC236}">
                <a16:creationId xmlns:a16="http://schemas.microsoft.com/office/drawing/2014/main" id="{367011CB-3B97-4A52-979A-D37FD61A7F70}"/>
              </a:ext>
            </a:extLst>
          </p:cNvPr>
          <p:cNvSpPr txBox="1"/>
          <p:nvPr/>
        </p:nvSpPr>
        <p:spPr>
          <a:xfrm>
            <a:off x="4371067" y="5488391"/>
            <a:ext cx="461986" cy="261610"/>
          </a:xfrm>
          <a:prstGeom prst="rect">
            <a:avLst/>
          </a:prstGeom>
          <a:noFill/>
        </p:spPr>
        <p:txBody>
          <a:bodyPr wrap="none" rtlCol="0">
            <a:spAutoFit/>
          </a:bodyPr>
          <a:lstStyle/>
          <a:p>
            <a:r>
              <a:rPr lang="en-US" sz="1100" b="1" dirty="0">
                <a:solidFill>
                  <a:schemeClr val="bg2"/>
                </a:solidFill>
                <a:latin typeface="+mj-lt"/>
              </a:rPr>
              <a:t>65%</a:t>
            </a:r>
            <a:endParaRPr lang="en-IN" sz="1100" b="1" dirty="0">
              <a:solidFill>
                <a:schemeClr val="bg2"/>
              </a:solidFill>
              <a:latin typeface="+mj-lt"/>
            </a:endParaRPr>
          </a:p>
        </p:txBody>
      </p:sp>
      <p:sp>
        <p:nvSpPr>
          <p:cNvPr id="37" name="Right Brace 36">
            <a:extLst>
              <a:ext uri="{FF2B5EF4-FFF2-40B4-BE49-F238E27FC236}">
                <a16:creationId xmlns:a16="http://schemas.microsoft.com/office/drawing/2014/main" id="{280CCFFB-1F48-42BA-BB3C-3B197109FF32}"/>
              </a:ext>
            </a:extLst>
          </p:cNvPr>
          <p:cNvSpPr/>
          <p:nvPr/>
        </p:nvSpPr>
        <p:spPr>
          <a:xfrm rot="5400000">
            <a:off x="6535723" y="4452422"/>
            <a:ext cx="503339" cy="1424732"/>
          </a:xfrm>
          <a:prstGeom prst="rightBrace">
            <a:avLst/>
          </a:prstGeom>
          <a:ln w="95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mj-lt"/>
            </a:endParaRPr>
          </a:p>
        </p:txBody>
      </p:sp>
      <p:sp>
        <p:nvSpPr>
          <p:cNvPr id="39" name="TextBox 38">
            <a:extLst>
              <a:ext uri="{FF2B5EF4-FFF2-40B4-BE49-F238E27FC236}">
                <a16:creationId xmlns:a16="http://schemas.microsoft.com/office/drawing/2014/main" id="{FFBB1D16-8406-43D2-94F4-52793C529FED}"/>
              </a:ext>
            </a:extLst>
          </p:cNvPr>
          <p:cNvSpPr txBox="1"/>
          <p:nvPr/>
        </p:nvSpPr>
        <p:spPr>
          <a:xfrm>
            <a:off x="6556399" y="5488391"/>
            <a:ext cx="461986" cy="261610"/>
          </a:xfrm>
          <a:prstGeom prst="rect">
            <a:avLst/>
          </a:prstGeom>
          <a:noFill/>
        </p:spPr>
        <p:txBody>
          <a:bodyPr wrap="none" rtlCol="0">
            <a:spAutoFit/>
          </a:bodyPr>
          <a:lstStyle/>
          <a:p>
            <a:r>
              <a:rPr lang="en-US" sz="1100" b="1" dirty="0">
                <a:solidFill>
                  <a:schemeClr val="bg2"/>
                </a:solidFill>
                <a:latin typeface="+mj-lt"/>
              </a:rPr>
              <a:t>11%</a:t>
            </a:r>
            <a:endParaRPr lang="en-IN" sz="1100" b="1" dirty="0">
              <a:solidFill>
                <a:schemeClr val="bg2"/>
              </a:solidFill>
              <a:latin typeface="+mj-lt"/>
            </a:endParaRPr>
          </a:p>
        </p:txBody>
      </p:sp>
      <p:sp>
        <p:nvSpPr>
          <p:cNvPr id="41" name="Right Brace 40">
            <a:extLst>
              <a:ext uri="{FF2B5EF4-FFF2-40B4-BE49-F238E27FC236}">
                <a16:creationId xmlns:a16="http://schemas.microsoft.com/office/drawing/2014/main" id="{8D967662-85DA-4B5E-9F38-67B454251D46}"/>
              </a:ext>
            </a:extLst>
          </p:cNvPr>
          <p:cNvSpPr/>
          <p:nvPr/>
        </p:nvSpPr>
        <p:spPr>
          <a:xfrm rot="5400000">
            <a:off x="9006280" y="3673610"/>
            <a:ext cx="503339" cy="3027029"/>
          </a:xfrm>
          <a:prstGeom prst="rightBrace">
            <a:avLst/>
          </a:prstGeom>
          <a:ln w="31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mj-lt"/>
            </a:endParaRPr>
          </a:p>
        </p:txBody>
      </p:sp>
      <p:sp>
        <p:nvSpPr>
          <p:cNvPr id="43" name="TextBox 42">
            <a:extLst>
              <a:ext uri="{FF2B5EF4-FFF2-40B4-BE49-F238E27FC236}">
                <a16:creationId xmlns:a16="http://schemas.microsoft.com/office/drawing/2014/main" id="{39532BF0-0302-429F-96C0-17AB300CEA25}"/>
              </a:ext>
            </a:extLst>
          </p:cNvPr>
          <p:cNvSpPr txBox="1"/>
          <p:nvPr/>
        </p:nvSpPr>
        <p:spPr>
          <a:xfrm>
            <a:off x="9066229" y="5488391"/>
            <a:ext cx="383438" cy="261610"/>
          </a:xfrm>
          <a:prstGeom prst="rect">
            <a:avLst/>
          </a:prstGeom>
          <a:noFill/>
        </p:spPr>
        <p:txBody>
          <a:bodyPr wrap="none" rtlCol="0">
            <a:spAutoFit/>
          </a:bodyPr>
          <a:lstStyle/>
          <a:p>
            <a:r>
              <a:rPr lang="en-US" sz="1100" b="1" dirty="0">
                <a:solidFill>
                  <a:schemeClr val="bg2"/>
                </a:solidFill>
                <a:latin typeface="+mj-lt"/>
              </a:rPr>
              <a:t>2%</a:t>
            </a:r>
            <a:endParaRPr lang="en-IN" sz="1100" b="1" dirty="0">
              <a:solidFill>
                <a:schemeClr val="bg2"/>
              </a:solidFill>
              <a:latin typeface="+mj-lt"/>
            </a:endParaRPr>
          </a:p>
        </p:txBody>
      </p:sp>
      <p:sp>
        <p:nvSpPr>
          <p:cNvPr id="45" name="TextBox 44">
            <a:extLst>
              <a:ext uri="{FF2B5EF4-FFF2-40B4-BE49-F238E27FC236}">
                <a16:creationId xmlns:a16="http://schemas.microsoft.com/office/drawing/2014/main" id="{27A473BD-C675-4BEB-89FB-C7BC7AFA70B9}"/>
              </a:ext>
            </a:extLst>
          </p:cNvPr>
          <p:cNvSpPr txBox="1"/>
          <p:nvPr/>
        </p:nvSpPr>
        <p:spPr>
          <a:xfrm>
            <a:off x="10353762" y="6611779"/>
            <a:ext cx="1106393" cy="246221"/>
          </a:xfrm>
          <a:prstGeom prst="rect">
            <a:avLst/>
          </a:prstGeom>
          <a:noFill/>
        </p:spPr>
        <p:txBody>
          <a:bodyPr wrap="none" rtlCol="0">
            <a:spAutoFit/>
          </a:bodyPr>
          <a:lstStyle/>
          <a:p>
            <a:r>
              <a:rPr lang="en-US" sz="1000" i="1" dirty="0">
                <a:solidFill>
                  <a:schemeClr val="bg2"/>
                </a:solidFill>
                <a:latin typeface="+mj-lt"/>
              </a:rPr>
              <a:t>Figures are in %</a:t>
            </a:r>
            <a:endParaRPr lang="en-IN" sz="1000" i="1" dirty="0">
              <a:solidFill>
                <a:schemeClr val="bg2"/>
              </a:solidFill>
              <a:latin typeface="+mj-lt"/>
            </a:endParaRPr>
          </a:p>
        </p:txBody>
      </p:sp>
      <p:pic>
        <p:nvPicPr>
          <p:cNvPr id="46" name="Picture 45">
            <a:extLst>
              <a:ext uri="{FF2B5EF4-FFF2-40B4-BE49-F238E27FC236}">
                <a16:creationId xmlns:a16="http://schemas.microsoft.com/office/drawing/2014/main" id="{9CE007B0-8470-4788-B68B-EFF77DA20DF7}"/>
              </a:ext>
            </a:extLst>
          </p:cNvPr>
          <p:cNvPicPr>
            <a:picLocks noChangeAspect="1"/>
          </p:cNvPicPr>
          <p:nvPr/>
        </p:nvPicPr>
        <p:blipFill>
          <a:blip r:embed="rId4"/>
          <a:stretch>
            <a:fillRect/>
          </a:stretch>
        </p:blipFill>
        <p:spPr>
          <a:xfrm>
            <a:off x="11647042" y="26130"/>
            <a:ext cx="429994" cy="186218"/>
          </a:xfrm>
          <a:prstGeom prst="rect">
            <a:avLst/>
          </a:prstGeom>
        </p:spPr>
      </p:pic>
      <p:sp>
        <p:nvSpPr>
          <p:cNvPr id="48" name="TextBox 47">
            <a:extLst>
              <a:ext uri="{FF2B5EF4-FFF2-40B4-BE49-F238E27FC236}">
                <a16:creationId xmlns:a16="http://schemas.microsoft.com/office/drawing/2014/main" id="{2BB86C96-D54A-4FB7-B0EB-438615A966A6}"/>
              </a:ext>
            </a:extLst>
          </p:cNvPr>
          <p:cNvSpPr txBox="1"/>
          <p:nvPr/>
        </p:nvSpPr>
        <p:spPr>
          <a:xfrm>
            <a:off x="11955849" y="6573146"/>
            <a:ext cx="300082" cy="215444"/>
          </a:xfrm>
          <a:prstGeom prst="rect">
            <a:avLst/>
          </a:prstGeom>
          <a:noFill/>
        </p:spPr>
        <p:txBody>
          <a:bodyPr wrap="none" rtlCol="0">
            <a:spAutoFit/>
          </a:bodyPr>
          <a:lstStyle/>
          <a:p>
            <a:r>
              <a:rPr lang="en-US" sz="800" i="1" dirty="0">
                <a:solidFill>
                  <a:schemeClr val="bg1"/>
                </a:solidFill>
              </a:rPr>
              <a:t>10</a:t>
            </a:r>
            <a:endParaRPr lang="en-IN" sz="800" i="1" dirty="0">
              <a:solidFill>
                <a:schemeClr val="bg1"/>
              </a:solidFill>
            </a:endParaRPr>
          </a:p>
        </p:txBody>
      </p:sp>
    </p:spTree>
    <p:extLst>
      <p:ext uri="{BB962C8B-B14F-4D97-AF65-F5344CB8AC3E}">
        <p14:creationId xmlns:p14="http://schemas.microsoft.com/office/powerpoint/2010/main" val="163008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grayscl/>
            <a:extLst>
              <a:ext uri="{BEBA8EAE-BF5A-486C-A8C5-ECC9F3942E4B}">
                <a14:imgProps xmlns:a14="http://schemas.microsoft.com/office/drawing/2010/main">
                  <a14:imgLayer r:embed="rId3">
                    <a14:imgEffect>
                      <a14:colorTemperature colorTemp="1500"/>
                    </a14:imgEffect>
                    <a14:imgEffect>
                      <a14:saturation sat="10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9A7B-7542-4D1E-AE32-C2527FBDD2B8}"/>
              </a:ext>
            </a:extLst>
          </p:cNvPr>
          <p:cNvSpPr>
            <a:spLocks noGrp="1"/>
          </p:cNvSpPr>
          <p:nvPr>
            <p:ph type="title"/>
          </p:nvPr>
        </p:nvSpPr>
        <p:spPr>
          <a:xfrm>
            <a:off x="919119" y="2800357"/>
            <a:ext cx="10353763" cy="1257300"/>
          </a:xfrm>
        </p:spPr>
        <p:txBody>
          <a:bodyPr>
            <a:normAutofit fontScale="90000"/>
          </a:bodyPr>
          <a:lstStyle/>
          <a:p>
            <a:r>
              <a:rPr lang="en-US" dirty="0">
                <a:solidFill>
                  <a:schemeClr val="bg1"/>
                </a:solidFill>
                <a:effectLst/>
              </a:rPr>
              <a:t>Now, lets take a look at model performance and approach</a:t>
            </a:r>
            <a:endParaRPr lang="en-IN" dirty="0">
              <a:solidFill>
                <a:schemeClr val="bg1"/>
              </a:solidFill>
              <a:effectLst/>
            </a:endParaRPr>
          </a:p>
        </p:txBody>
      </p:sp>
      <p:sp>
        <p:nvSpPr>
          <p:cNvPr id="4" name="TextBox 3">
            <a:extLst>
              <a:ext uri="{FF2B5EF4-FFF2-40B4-BE49-F238E27FC236}">
                <a16:creationId xmlns:a16="http://schemas.microsoft.com/office/drawing/2014/main" id="{2A097F50-09AA-4252-8522-6B9BE108151A}"/>
              </a:ext>
            </a:extLst>
          </p:cNvPr>
          <p:cNvSpPr txBox="1"/>
          <p:nvPr/>
        </p:nvSpPr>
        <p:spPr>
          <a:xfrm>
            <a:off x="11955849" y="6573146"/>
            <a:ext cx="300082" cy="215444"/>
          </a:xfrm>
          <a:prstGeom prst="rect">
            <a:avLst/>
          </a:prstGeom>
          <a:noFill/>
        </p:spPr>
        <p:txBody>
          <a:bodyPr wrap="none" rtlCol="0">
            <a:spAutoFit/>
          </a:bodyPr>
          <a:lstStyle/>
          <a:p>
            <a:r>
              <a:rPr lang="en-US" sz="800" i="1" dirty="0">
                <a:solidFill>
                  <a:schemeClr val="bg1"/>
                </a:solidFill>
              </a:rPr>
              <a:t>11</a:t>
            </a:r>
            <a:endParaRPr lang="en-IN" sz="800" i="1" dirty="0">
              <a:solidFill>
                <a:schemeClr val="bg1"/>
              </a:solidFill>
            </a:endParaRPr>
          </a:p>
        </p:txBody>
      </p:sp>
    </p:spTree>
    <p:extLst>
      <p:ext uri="{BB962C8B-B14F-4D97-AF65-F5344CB8AC3E}">
        <p14:creationId xmlns:p14="http://schemas.microsoft.com/office/powerpoint/2010/main" val="106521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PIPELINE</a:t>
            </a:r>
          </a:p>
        </p:txBody>
      </p:sp>
      <p:sp>
        <p:nvSpPr>
          <p:cNvPr id="22" name="TextBox 21">
            <a:extLst>
              <a:ext uri="{FF2B5EF4-FFF2-40B4-BE49-F238E27FC236}">
                <a16:creationId xmlns:a16="http://schemas.microsoft.com/office/drawing/2014/main" id="{4DD01703-AD22-4712-BB07-985D20F35803}"/>
              </a:ext>
            </a:extLst>
          </p:cNvPr>
          <p:cNvSpPr txBox="1"/>
          <p:nvPr/>
        </p:nvSpPr>
        <p:spPr>
          <a:xfrm>
            <a:off x="6" y="494523"/>
            <a:ext cx="11862033" cy="1938992"/>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Basic Data cleaning performed included:</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Treating of outliers (Duration &gt;550)</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Dropping columns with age &gt;90 n validation set</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Checking for multicollinearity using Variance Inflation Factor - </a:t>
            </a:r>
            <a:r>
              <a:rPr lang="en-US" sz="1200" i="1" dirty="0">
                <a:solidFill>
                  <a:srgbClr val="333333"/>
                </a:solidFill>
                <a:latin typeface="+mj-lt"/>
                <a:cs typeface="Calibri" panose="020F0502020204030204" pitchFamily="34" charset="0"/>
              </a:rPr>
              <a:t>VIF score of an independent variable represents how well the variable is explained by other independent variables.</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VIF value of 1 indicates there is no correlation between a given explanatory variable and any other explanatory variables, 1 and 5 indicates moderate correlation, greater than 5 indicates potentially severe correlation</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Correction of class imbalance – Claim distribution was treated using Random Over sampler</a:t>
            </a:r>
            <a:endParaRPr lang="en-IN" sz="1200" dirty="0">
              <a:solidFill>
                <a:schemeClr val="bg1"/>
              </a:solidFill>
              <a:latin typeface="+mj-lt"/>
              <a:cs typeface="Calibri" panose="020F0502020204030204" pitchFamily="34" charset="0"/>
            </a:endParaRP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p:txBody>
      </p:sp>
      <p:graphicFrame>
        <p:nvGraphicFramePr>
          <p:cNvPr id="4" name="Table 3">
            <a:extLst>
              <a:ext uri="{FF2B5EF4-FFF2-40B4-BE49-F238E27FC236}">
                <a16:creationId xmlns:a16="http://schemas.microsoft.com/office/drawing/2014/main" id="{78C6C99F-A741-41E2-9666-3D42CB3CE9B3}"/>
              </a:ext>
            </a:extLst>
          </p:cNvPr>
          <p:cNvGraphicFramePr>
            <a:graphicFrameLocks noGrp="1"/>
          </p:cNvGraphicFramePr>
          <p:nvPr>
            <p:extLst>
              <p:ext uri="{D42A27DB-BD31-4B8C-83A1-F6EECF244321}">
                <p14:modId xmlns:p14="http://schemas.microsoft.com/office/powerpoint/2010/main" val="1920687959"/>
              </p:ext>
            </p:extLst>
          </p:nvPr>
        </p:nvGraphicFramePr>
        <p:xfrm>
          <a:off x="6096000" y="2193149"/>
          <a:ext cx="1689100" cy="1974126"/>
        </p:xfrm>
        <a:graphic>
          <a:graphicData uri="http://schemas.openxmlformats.org/drawingml/2006/table">
            <a:tbl>
              <a:tblPr>
                <a:tableStyleId>{3B4B98B0-60AC-42C2-AFA5-B58CD77FA1E5}</a:tableStyleId>
              </a:tblPr>
              <a:tblGrid>
                <a:gridCol w="976065">
                  <a:extLst>
                    <a:ext uri="{9D8B030D-6E8A-4147-A177-3AD203B41FA5}">
                      <a16:colId xmlns:a16="http://schemas.microsoft.com/office/drawing/2014/main" val="3945534549"/>
                    </a:ext>
                  </a:extLst>
                </a:gridCol>
                <a:gridCol w="713035">
                  <a:extLst>
                    <a:ext uri="{9D8B030D-6E8A-4147-A177-3AD203B41FA5}">
                      <a16:colId xmlns:a16="http://schemas.microsoft.com/office/drawing/2014/main" val="2094412087"/>
                    </a:ext>
                  </a:extLst>
                </a:gridCol>
              </a:tblGrid>
              <a:tr h="179466">
                <a:tc>
                  <a:txBody>
                    <a:bodyPr/>
                    <a:lstStyle/>
                    <a:p>
                      <a:pPr algn="ctr" fontAlgn="ctr"/>
                      <a:r>
                        <a:rPr lang="en-IN" sz="1100" b="1" u="none" strike="noStrike" dirty="0">
                          <a:solidFill>
                            <a:schemeClr val="tx1"/>
                          </a:solidFill>
                          <a:effectLst/>
                        </a:rPr>
                        <a:t>Variables</a:t>
                      </a:r>
                      <a:endParaRPr lang="en-IN" sz="1100" b="1" i="0" u="none" strike="noStrike" dirty="0">
                        <a:solidFill>
                          <a:schemeClr val="tx1"/>
                        </a:solidFill>
                        <a:effectLst/>
                        <a:latin typeface="Arial" panose="020B0604020202020204" pitchFamily="34" charset="0"/>
                      </a:endParaRPr>
                    </a:p>
                  </a:txBody>
                  <a:tcPr marL="9525" marR="9525" marT="9525" marB="0" anchor="ctr">
                    <a:solidFill>
                      <a:schemeClr val="accent2"/>
                    </a:solidFill>
                  </a:tcPr>
                </a:tc>
                <a:tc>
                  <a:txBody>
                    <a:bodyPr/>
                    <a:lstStyle/>
                    <a:p>
                      <a:pPr algn="ctr" fontAlgn="ctr"/>
                      <a:r>
                        <a:rPr lang="en-IN" sz="1100" b="1" u="none" strike="noStrike" dirty="0">
                          <a:solidFill>
                            <a:schemeClr val="tx1"/>
                          </a:solidFill>
                          <a:effectLst/>
                        </a:rPr>
                        <a:t>VIF</a:t>
                      </a:r>
                      <a:endParaRPr lang="en-IN" sz="1100" b="1" i="0" u="none" strike="noStrike" dirty="0">
                        <a:solidFill>
                          <a:schemeClr val="tx1"/>
                        </a:solidFill>
                        <a:effectLst/>
                        <a:latin typeface="Arial" panose="020B0604020202020204" pitchFamily="34" charset="0"/>
                      </a:endParaRPr>
                    </a:p>
                  </a:txBody>
                  <a:tcPr marL="9525" marR="9525" marT="9525" marB="0" anchor="ctr">
                    <a:solidFill>
                      <a:schemeClr val="accent2"/>
                    </a:solidFill>
                  </a:tcPr>
                </a:tc>
                <a:extLst>
                  <a:ext uri="{0D108BD9-81ED-4DB2-BD59-A6C34878D82A}">
                    <a16:rowId xmlns:a16="http://schemas.microsoft.com/office/drawing/2014/main" val="1618686571"/>
                  </a:ext>
                </a:extLst>
              </a:tr>
              <a:tr h="179466">
                <a:tc>
                  <a:txBody>
                    <a:bodyPr/>
                    <a:lstStyle/>
                    <a:p>
                      <a:pPr algn="l" fontAlgn="ctr"/>
                      <a:r>
                        <a:rPr lang="en-IN" sz="1100" b="0" u="none" strike="noStrike" dirty="0">
                          <a:solidFill>
                            <a:srgbClr val="212121"/>
                          </a:solidFill>
                          <a:effectLst/>
                        </a:rPr>
                        <a:t>ID</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7.372</a:t>
                      </a:r>
                      <a:endParaRPr lang="en-IN" sz="1100" b="0" i="0" u="none" strike="noStrike" dirty="0">
                        <a:solidFill>
                          <a:srgbClr val="212121"/>
                        </a:solidFill>
                        <a:effectLst/>
                        <a:latin typeface="Arial" panose="020B0604020202020204" pitchFamily="34" charset="0"/>
                      </a:endParaRPr>
                    </a:p>
                  </a:txBody>
                  <a:tcPr marL="9525" marR="9525" marT="9525" marB="0" anchor="ctr">
                    <a:solidFill>
                      <a:srgbClr val="FFC1C1"/>
                    </a:solidFill>
                  </a:tcPr>
                </a:tc>
                <a:extLst>
                  <a:ext uri="{0D108BD9-81ED-4DB2-BD59-A6C34878D82A}">
                    <a16:rowId xmlns:a16="http://schemas.microsoft.com/office/drawing/2014/main" val="662991279"/>
                  </a:ext>
                </a:extLst>
              </a:tr>
              <a:tr h="179466">
                <a:tc>
                  <a:txBody>
                    <a:bodyPr/>
                    <a:lstStyle/>
                    <a:p>
                      <a:pPr algn="l" fontAlgn="ctr"/>
                      <a:r>
                        <a:rPr lang="en-IN" sz="1100" b="0" u="none" strike="noStrike" dirty="0">
                          <a:solidFill>
                            <a:srgbClr val="212121"/>
                          </a:solidFill>
                          <a:effectLst/>
                        </a:rPr>
                        <a:t>Agency</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8.717</a:t>
                      </a:r>
                      <a:endParaRPr lang="en-IN" sz="1100" b="0" i="0" u="none" strike="noStrike" dirty="0">
                        <a:solidFill>
                          <a:srgbClr val="212121"/>
                        </a:solidFill>
                        <a:effectLst/>
                        <a:latin typeface="Arial" panose="020B0604020202020204" pitchFamily="34" charset="0"/>
                      </a:endParaRPr>
                    </a:p>
                  </a:txBody>
                  <a:tcPr marL="9525" marR="9525" marT="9525" marB="0" anchor="ctr">
                    <a:solidFill>
                      <a:srgbClr val="FFC1C1"/>
                    </a:solidFill>
                  </a:tcPr>
                </a:tc>
                <a:extLst>
                  <a:ext uri="{0D108BD9-81ED-4DB2-BD59-A6C34878D82A}">
                    <a16:rowId xmlns:a16="http://schemas.microsoft.com/office/drawing/2014/main" val="3315696938"/>
                  </a:ext>
                </a:extLst>
              </a:tr>
              <a:tr h="179466">
                <a:tc>
                  <a:txBody>
                    <a:bodyPr/>
                    <a:lstStyle/>
                    <a:p>
                      <a:pPr algn="l" fontAlgn="ctr"/>
                      <a:r>
                        <a:rPr lang="en-IN" sz="1100" b="0" u="none" strike="noStrike">
                          <a:solidFill>
                            <a:srgbClr val="212121"/>
                          </a:solidFill>
                          <a:effectLst/>
                        </a:rPr>
                        <a:t>Agency Type</a:t>
                      </a:r>
                      <a:endParaRPr lang="en-IN" sz="1100" b="0" i="0" u="none" strike="noStrike">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3.968</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15889802"/>
                  </a:ext>
                </a:extLst>
              </a:tr>
              <a:tr h="179466">
                <a:tc>
                  <a:txBody>
                    <a:bodyPr/>
                    <a:lstStyle/>
                    <a:p>
                      <a:pPr algn="l" fontAlgn="ctr"/>
                      <a:r>
                        <a:rPr lang="en-IN" sz="1100" b="0" u="none" strike="noStrike">
                          <a:solidFill>
                            <a:srgbClr val="212121"/>
                          </a:solidFill>
                          <a:effectLst/>
                        </a:rPr>
                        <a:t>Channel</a:t>
                      </a:r>
                      <a:endParaRPr lang="en-IN" sz="1100" b="0" i="0" u="none" strike="noStrike">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18.567</a:t>
                      </a:r>
                      <a:endParaRPr lang="en-IN" sz="1100" b="0" i="0" u="none" strike="noStrike" dirty="0">
                        <a:solidFill>
                          <a:srgbClr val="212121"/>
                        </a:solidFill>
                        <a:effectLst/>
                        <a:latin typeface="Arial" panose="020B0604020202020204" pitchFamily="34" charset="0"/>
                      </a:endParaRPr>
                    </a:p>
                  </a:txBody>
                  <a:tcPr marL="9525" marR="9525" marT="9525" marB="0" anchor="ctr">
                    <a:solidFill>
                      <a:srgbClr val="FFC1C1"/>
                    </a:solidFill>
                  </a:tcPr>
                </a:tc>
                <a:extLst>
                  <a:ext uri="{0D108BD9-81ED-4DB2-BD59-A6C34878D82A}">
                    <a16:rowId xmlns:a16="http://schemas.microsoft.com/office/drawing/2014/main" val="1047014977"/>
                  </a:ext>
                </a:extLst>
              </a:tr>
              <a:tr h="179466">
                <a:tc>
                  <a:txBody>
                    <a:bodyPr/>
                    <a:lstStyle/>
                    <a:p>
                      <a:pPr algn="l" fontAlgn="ctr"/>
                      <a:r>
                        <a:rPr lang="en-IN" sz="1100" b="0" u="none" strike="noStrike" dirty="0">
                          <a:solidFill>
                            <a:srgbClr val="212121"/>
                          </a:solidFill>
                          <a:effectLst/>
                        </a:rPr>
                        <a:t>Product</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4.222</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45805432"/>
                  </a:ext>
                </a:extLst>
              </a:tr>
              <a:tr h="179466">
                <a:tc>
                  <a:txBody>
                    <a:bodyPr/>
                    <a:lstStyle/>
                    <a:p>
                      <a:pPr algn="l" fontAlgn="ctr"/>
                      <a:r>
                        <a:rPr lang="en-IN" sz="1100" b="0" u="none" strike="noStrike">
                          <a:solidFill>
                            <a:srgbClr val="212121"/>
                          </a:solidFill>
                          <a:effectLst/>
                        </a:rPr>
                        <a:t>Duration</a:t>
                      </a:r>
                      <a:endParaRPr lang="en-IN" sz="1100" b="0" i="0" u="none" strike="noStrike">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3.376</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07701335"/>
                  </a:ext>
                </a:extLst>
              </a:tr>
              <a:tr h="179466">
                <a:tc>
                  <a:txBody>
                    <a:bodyPr/>
                    <a:lstStyle/>
                    <a:p>
                      <a:pPr algn="l" fontAlgn="ctr"/>
                      <a:r>
                        <a:rPr lang="en-IN" sz="1100" b="0" u="none" strike="noStrike">
                          <a:solidFill>
                            <a:srgbClr val="212121"/>
                          </a:solidFill>
                          <a:effectLst/>
                        </a:rPr>
                        <a:t>Destination</a:t>
                      </a:r>
                      <a:endParaRPr lang="en-IN" sz="1100" b="0" i="0" u="none" strike="noStrike">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5.261</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091400821"/>
                  </a:ext>
                </a:extLst>
              </a:tr>
              <a:tr h="179466">
                <a:tc>
                  <a:txBody>
                    <a:bodyPr/>
                    <a:lstStyle/>
                    <a:p>
                      <a:pPr algn="l" fontAlgn="ctr"/>
                      <a:r>
                        <a:rPr lang="en-IN" sz="1100" b="0" u="none" strike="noStrike">
                          <a:solidFill>
                            <a:srgbClr val="212121"/>
                          </a:solidFill>
                          <a:effectLst/>
                        </a:rPr>
                        <a:t>Net_Sales</a:t>
                      </a:r>
                      <a:endParaRPr lang="en-IN" sz="1100" b="0" i="0" u="none" strike="noStrike">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7.998</a:t>
                      </a:r>
                      <a:endParaRPr lang="en-IN" sz="1100" b="0" i="0" u="none" strike="noStrike" dirty="0">
                        <a:solidFill>
                          <a:srgbClr val="212121"/>
                        </a:solidFill>
                        <a:effectLst/>
                        <a:latin typeface="Arial" panose="020B0604020202020204" pitchFamily="34" charset="0"/>
                      </a:endParaRPr>
                    </a:p>
                  </a:txBody>
                  <a:tcPr marL="9525" marR="9525" marT="9525" marB="0" anchor="ctr">
                    <a:solidFill>
                      <a:srgbClr val="FFC1C1"/>
                    </a:solidFill>
                  </a:tcPr>
                </a:tc>
                <a:extLst>
                  <a:ext uri="{0D108BD9-81ED-4DB2-BD59-A6C34878D82A}">
                    <a16:rowId xmlns:a16="http://schemas.microsoft.com/office/drawing/2014/main" val="657485035"/>
                  </a:ext>
                </a:extLst>
              </a:tr>
              <a:tr h="179466">
                <a:tc>
                  <a:txBody>
                    <a:bodyPr/>
                    <a:lstStyle/>
                    <a:p>
                      <a:pPr algn="l" fontAlgn="ctr"/>
                      <a:r>
                        <a:rPr lang="en-IN" sz="1100" b="0" u="none" strike="noStrike">
                          <a:solidFill>
                            <a:srgbClr val="212121"/>
                          </a:solidFill>
                          <a:effectLst/>
                        </a:rPr>
                        <a:t>Comission</a:t>
                      </a:r>
                      <a:endParaRPr lang="en-IN" sz="1100" b="0" i="0" u="none" strike="noStrike">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4.343</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08817854"/>
                  </a:ext>
                </a:extLst>
              </a:tr>
              <a:tr h="179466">
                <a:tc>
                  <a:txBody>
                    <a:bodyPr/>
                    <a:lstStyle/>
                    <a:p>
                      <a:pPr algn="l" fontAlgn="ctr"/>
                      <a:r>
                        <a:rPr lang="en-IN" sz="1100" b="0" u="none" strike="noStrike">
                          <a:solidFill>
                            <a:srgbClr val="212121"/>
                          </a:solidFill>
                          <a:effectLst/>
                        </a:rPr>
                        <a:t>Age</a:t>
                      </a:r>
                      <a:endParaRPr lang="en-IN" sz="1100" b="0" i="0" u="none" strike="noStrike">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9.309</a:t>
                      </a:r>
                      <a:endParaRPr lang="en-IN" sz="1100" b="0" i="0" u="none" strike="noStrike" dirty="0">
                        <a:solidFill>
                          <a:srgbClr val="212121"/>
                        </a:solidFill>
                        <a:effectLst/>
                        <a:latin typeface="Arial" panose="020B0604020202020204" pitchFamily="34" charset="0"/>
                      </a:endParaRPr>
                    </a:p>
                  </a:txBody>
                  <a:tcPr marL="9525" marR="9525" marT="9525" marB="0" anchor="ctr">
                    <a:solidFill>
                      <a:srgbClr val="FFC1C1"/>
                    </a:solidFill>
                  </a:tcPr>
                </a:tc>
                <a:extLst>
                  <a:ext uri="{0D108BD9-81ED-4DB2-BD59-A6C34878D82A}">
                    <a16:rowId xmlns:a16="http://schemas.microsoft.com/office/drawing/2014/main" val="3801936731"/>
                  </a:ext>
                </a:extLst>
              </a:tr>
            </a:tbl>
          </a:graphicData>
        </a:graphic>
      </p:graphicFrame>
      <p:graphicFrame>
        <p:nvGraphicFramePr>
          <p:cNvPr id="5" name="Table 4">
            <a:extLst>
              <a:ext uri="{FF2B5EF4-FFF2-40B4-BE49-F238E27FC236}">
                <a16:creationId xmlns:a16="http://schemas.microsoft.com/office/drawing/2014/main" id="{665F5CAD-82AD-4C89-AC7A-78EE3C2A3746}"/>
              </a:ext>
            </a:extLst>
          </p:cNvPr>
          <p:cNvGraphicFramePr>
            <a:graphicFrameLocks noGrp="1"/>
          </p:cNvGraphicFramePr>
          <p:nvPr>
            <p:extLst>
              <p:ext uri="{D42A27DB-BD31-4B8C-83A1-F6EECF244321}">
                <p14:modId xmlns:p14="http://schemas.microsoft.com/office/powerpoint/2010/main" val="4276136909"/>
              </p:ext>
            </p:extLst>
          </p:nvPr>
        </p:nvGraphicFramePr>
        <p:xfrm>
          <a:off x="9764988" y="2183329"/>
          <a:ext cx="1511300" cy="1993767"/>
        </p:xfrm>
        <a:graphic>
          <a:graphicData uri="http://schemas.openxmlformats.org/drawingml/2006/table">
            <a:tbl>
              <a:tblPr>
                <a:tableStyleId>{3B4B98B0-60AC-42C2-AFA5-B58CD77FA1E5}</a:tableStyleId>
              </a:tblPr>
              <a:tblGrid>
                <a:gridCol w="901700">
                  <a:extLst>
                    <a:ext uri="{9D8B030D-6E8A-4147-A177-3AD203B41FA5}">
                      <a16:colId xmlns:a16="http://schemas.microsoft.com/office/drawing/2014/main" val="2422945532"/>
                    </a:ext>
                  </a:extLst>
                </a:gridCol>
                <a:gridCol w="609600">
                  <a:extLst>
                    <a:ext uri="{9D8B030D-6E8A-4147-A177-3AD203B41FA5}">
                      <a16:colId xmlns:a16="http://schemas.microsoft.com/office/drawing/2014/main" val="1907842639"/>
                    </a:ext>
                  </a:extLst>
                </a:gridCol>
              </a:tblGrid>
              <a:tr h="197854">
                <a:tc>
                  <a:txBody>
                    <a:bodyPr/>
                    <a:lstStyle/>
                    <a:p>
                      <a:pPr algn="ctr" fontAlgn="ctr"/>
                      <a:r>
                        <a:rPr lang="en-IN" sz="1100" b="1" u="none" strike="noStrike" dirty="0">
                          <a:solidFill>
                            <a:schemeClr val="tx1"/>
                          </a:solidFill>
                          <a:effectLst/>
                        </a:rPr>
                        <a:t>Variables</a:t>
                      </a:r>
                      <a:endParaRPr lang="en-IN" sz="1100" b="1" i="0" u="none" strike="noStrike" dirty="0">
                        <a:solidFill>
                          <a:schemeClr val="tx1"/>
                        </a:solidFill>
                        <a:effectLst/>
                        <a:latin typeface="Arial" panose="020B0604020202020204" pitchFamily="34" charset="0"/>
                      </a:endParaRPr>
                    </a:p>
                  </a:txBody>
                  <a:tcPr marL="9525" marR="9525" marT="9525" marB="0" anchor="ctr">
                    <a:solidFill>
                      <a:schemeClr val="accent2"/>
                    </a:solidFill>
                  </a:tcPr>
                </a:tc>
                <a:tc>
                  <a:txBody>
                    <a:bodyPr/>
                    <a:lstStyle/>
                    <a:p>
                      <a:pPr algn="ctr" fontAlgn="ctr"/>
                      <a:r>
                        <a:rPr lang="en-IN" sz="1100" b="1" u="none" strike="noStrike" dirty="0">
                          <a:solidFill>
                            <a:schemeClr val="tx1"/>
                          </a:solidFill>
                          <a:effectLst/>
                        </a:rPr>
                        <a:t>VIF</a:t>
                      </a:r>
                      <a:endParaRPr lang="en-IN" sz="1100" b="1" i="0" u="none" strike="noStrike" dirty="0">
                        <a:solidFill>
                          <a:schemeClr val="tx1"/>
                        </a:solidFill>
                        <a:effectLst/>
                        <a:latin typeface="Arial" panose="020B0604020202020204" pitchFamily="34" charset="0"/>
                      </a:endParaRPr>
                    </a:p>
                  </a:txBody>
                  <a:tcPr marL="9525" marR="9525" marT="9525" marB="0" anchor="ctr">
                    <a:solidFill>
                      <a:schemeClr val="accent2"/>
                    </a:solidFill>
                  </a:tcPr>
                </a:tc>
                <a:extLst>
                  <a:ext uri="{0D108BD9-81ED-4DB2-BD59-A6C34878D82A}">
                    <a16:rowId xmlns:a16="http://schemas.microsoft.com/office/drawing/2014/main" val="1446462353"/>
                  </a:ext>
                </a:extLst>
              </a:tr>
              <a:tr h="337521">
                <a:tc>
                  <a:txBody>
                    <a:bodyPr/>
                    <a:lstStyle/>
                    <a:p>
                      <a:pPr algn="l" fontAlgn="ctr"/>
                      <a:r>
                        <a:rPr lang="en-IN" sz="1100" b="0" u="none" strike="noStrike" dirty="0">
                          <a:solidFill>
                            <a:srgbClr val="212121"/>
                          </a:solidFill>
                          <a:effectLst/>
                        </a:rPr>
                        <a:t>Agency</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5.197</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44030116"/>
                  </a:ext>
                </a:extLst>
              </a:tr>
              <a:tr h="283519">
                <a:tc>
                  <a:txBody>
                    <a:bodyPr/>
                    <a:lstStyle/>
                    <a:p>
                      <a:pPr algn="l" fontAlgn="ctr"/>
                      <a:r>
                        <a:rPr lang="en-IN" sz="1100" b="0" u="none" strike="noStrike" dirty="0">
                          <a:solidFill>
                            <a:srgbClr val="212121"/>
                          </a:solidFill>
                          <a:effectLst/>
                        </a:rPr>
                        <a:t>Product</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US" sz="1100" b="0" i="0" u="none" strike="noStrike" dirty="0">
                          <a:solidFill>
                            <a:srgbClr val="212121"/>
                          </a:solidFill>
                          <a:effectLst/>
                          <a:latin typeface="Arial" panose="020B0604020202020204" pitchFamily="34" charset="0"/>
                        </a:rPr>
                        <a:t>3</a:t>
                      </a:r>
                      <a:r>
                        <a:rPr lang="en-IN" sz="1100" b="0" i="0" u="none" strike="noStrike" dirty="0">
                          <a:solidFill>
                            <a:srgbClr val="212121"/>
                          </a:solidFill>
                          <a:effectLst/>
                          <a:latin typeface="Arial" panose="020B0604020202020204" pitchFamily="34" charset="0"/>
                        </a:rPr>
                        <a:t>.198</a:t>
                      </a:r>
                    </a:p>
                  </a:txBody>
                  <a:tcPr marL="9525" marR="9525" marT="9525" marB="0" anchor="ctr"/>
                </a:tc>
                <a:extLst>
                  <a:ext uri="{0D108BD9-81ED-4DB2-BD59-A6C34878D82A}">
                    <a16:rowId xmlns:a16="http://schemas.microsoft.com/office/drawing/2014/main" val="1682007664"/>
                  </a:ext>
                </a:extLst>
              </a:tr>
              <a:tr h="344271">
                <a:tc>
                  <a:txBody>
                    <a:bodyPr/>
                    <a:lstStyle/>
                    <a:p>
                      <a:pPr algn="l" fontAlgn="ctr"/>
                      <a:r>
                        <a:rPr lang="en-IN" sz="1100" b="0" u="none" strike="noStrike" dirty="0">
                          <a:solidFill>
                            <a:srgbClr val="212121"/>
                          </a:solidFill>
                          <a:effectLst/>
                        </a:rPr>
                        <a:t>Duration</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3.332</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398894"/>
                  </a:ext>
                </a:extLst>
              </a:tr>
              <a:tr h="263268">
                <a:tc>
                  <a:txBody>
                    <a:bodyPr/>
                    <a:lstStyle/>
                    <a:p>
                      <a:pPr algn="l" fontAlgn="ctr"/>
                      <a:r>
                        <a:rPr lang="en-IN" sz="1100" b="0" u="none" strike="noStrike" dirty="0">
                          <a:solidFill>
                            <a:srgbClr val="212121"/>
                          </a:solidFill>
                          <a:effectLst/>
                        </a:rPr>
                        <a:t>Destination</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IN" sz="1100" b="0" u="none" strike="noStrike" dirty="0">
                          <a:solidFill>
                            <a:srgbClr val="212121"/>
                          </a:solidFill>
                          <a:effectLst/>
                        </a:rPr>
                        <a:t>3.911</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58641821"/>
                  </a:ext>
                </a:extLst>
              </a:tr>
              <a:tr h="283667">
                <a:tc>
                  <a:txBody>
                    <a:bodyPr/>
                    <a:lstStyle/>
                    <a:p>
                      <a:pPr algn="l" fontAlgn="ctr"/>
                      <a:r>
                        <a:rPr lang="en-IN" sz="1100" b="0" u="none" strike="noStrike" dirty="0">
                          <a:solidFill>
                            <a:srgbClr val="212121"/>
                          </a:solidFill>
                          <a:effectLst/>
                        </a:rPr>
                        <a:t>Net Sales</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US" sz="1100" b="0" i="0" u="none" strike="noStrike" dirty="0">
                          <a:solidFill>
                            <a:srgbClr val="212121"/>
                          </a:solidFill>
                          <a:effectLst/>
                          <a:latin typeface="Arial" panose="020B0604020202020204" pitchFamily="34" charset="0"/>
                        </a:rPr>
                        <a:t>4</a:t>
                      </a:r>
                      <a:r>
                        <a:rPr lang="en-IN" sz="1100" b="0" i="0" u="none" strike="noStrike" dirty="0">
                          <a:solidFill>
                            <a:srgbClr val="212121"/>
                          </a:solidFill>
                          <a:effectLst/>
                          <a:latin typeface="Arial" panose="020B0604020202020204" pitchFamily="34" charset="0"/>
                        </a:rPr>
                        <a:t>.042</a:t>
                      </a:r>
                    </a:p>
                  </a:txBody>
                  <a:tcPr marL="9525" marR="9525" marT="9525" marB="0" anchor="ctr"/>
                </a:tc>
                <a:extLst>
                  <a:ext uri="{0D108BD9-81ED-4DB2-BD59-A6C34878D82A}">
                    <a16:rowId xmlns:a16="http://schemas.microsoft.com/office/drawing/2014/main" val="3201471082"/>
                  </a:ext>
                </a:extLst>
              </a:tr>
              <a:tr h="283667">
                <a:tc>
                  <a:txBody>
                    <a:bodyPr/>
                    <a:lstStyle/>
                    <a:p>
                      <a:pPr algn="l" fontAlgn="ctr"/>
                      <a:r>
                        <a:rPr lang="en-US" sz="1100" b="0" i="0" u="none" strike="noStrike" dirty="0">
                          <a:solidFill>
                            <a:srgbClr val="212121"/>
                          </a:solidFill>
                          <a:effectLst/>
                          <a:latin typeface="Arial" panose="020B0604020202020204" pitchFamily="34" charset="0"/>
                        </a:rPr>
                        <a:t>Age</a:t>
                      </a:r>
                      <a:endParaRPr lang="en-IN" sz="1100" b="0" i="0" u="none" strike="noStrike" dirty="0">
                        <a:solidFill>
                          <a:srgbClr val="212121"/>
                        </a:solidFill>
                        <a:effectLst/>
                        <a:latin typeface="Arial" panose="020B0604020202020204" pitchFamily="34" charset="0"/>
                      </a:endParaRPr>
                    </a:p>
                  </a:txBody>
                  <a:tcPr marL="9525" marR="9525" marT="9525" marB="0" anchor="ctr"/>
                </a:tc>
                <a:tc>
                  <a:txBody>
                    <a:bodyPr/>
                    <a:lstStyle/>
                    <a:p>
                      <a:pPr algn="ctr" fontAlgn="ctr"/>
                      <a:r>
                        <a:rPr lang="en-US" sz="1100" b="0" i="0" u="none" strike="noStrike" dirty="0">
                          <a:solidFill>
                            <a:srgbClr val="212121"/>
                          </a:solidFill>
                          <a:effectLst/>
                          <a:latin typeface="Arial" panose="020B0604020202020204" pitchFamily="34" charset="0"/>
                        </a:rPr>
                        <a:t>7.931</a:t>
                      </a:r>
                      <a:endParaRPr lang="en-IN" sz="1100" b="0" i="0" u="none" strike="noStrike" dirty="0">
                        <a:solidFill>
                          <a:srgbClr val="212121"/>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83633203"/>
                  </a:ext>
                </a:extLst>
              </a:tr>
            </a:tbl>
          </a:graphicData>
        </a:graphic>
      </p:graphicFrame>
      <p:sp>
        <p:nvSpPr>
          <p:cNvPr id="6" name="Arrow: Right 5">
            <a:extLst>
              <a:ext uri="{FF2B5EF4-FFF2-40B4-BE49-F238E27FC236}">
                <a16:creationId xmlns:a16="http://schemas.microsoft.com/office/drawing/2014/main" id="{5BAE69A2-2D4E-47A0-ACFF-783374683C8F}"/>
              </a:ext>
            </a:extLst>
          </p:cNvPr>
          <p:cNvSpPr/>
          <p:nvPr/>
        </p:nvSpPr>
        <p:spPr>
          <a:xfrm>
            <a:off x="8510790" y="2868402"/>
            <a:ext cx="528507"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grpSp>
        <p:nvGrpSpPr>
          <p:cNvPr id="14" name="Group 13">
            <a:extLst>
              <a:ext uri="{FF2B5EF4-FFF2-40B4-BE49-F238E27FC236}">
                <a16:creationId xmlns:a16="http://schemas.microsoft.com/office/drawing/2014/main" id="{0952F949-B039-4030-A74A-8ABB6CE851CA}"/>
              </a:ext>
            </a:extLst>
          </p:cNvPr>
          <p:cNvGrpSpPr/>
          <p:nvPr/>
        </p:nvGrpSpPr>
        <p:grpSpPr>
          <a:xfrm>
            <a:off x="329961" y="2061955"/>
            <a:ext cx="5224944" cy="2115142"/>
            <a:chOff x="5401184" y="3258222"/>
            <a:chExt cx="5224944" cy="2357884"/>
          </a:xfrm>
        </p:grpSpPr>
        <p:graphicFrame>
          <p:nvGraphicFramePr>
            <p:cNvPr id="10" name="Chart 9">
              <a:extLst>
                <a:ext uri="{FF2B5EF4-FFF2-40B4-BE49-F238E27FC236}">
                  <a16:creationId xmlns:a16="http://schemas.microsoft.com/office/drawing/2014/main" id="{A12A6711-820C-417F-929A-9FFDFEDCA060}"/>
                </a:ext>
              </a:extLst>
            </p:cNvPr>
            <p:cNvGraphicFramePr/>
            <p:nvPr>
              <p:extLst>
                <p:ext uri="{D42A27DB-BD31-4B8C-83A1-F6EECF244321}">
                  <p14:modId xmlns:p14="http://schemas.microsoft.com/office/powerpoint/2010/main" val="2594767063"/>
                </p:ext>
              </p:extLst>
            </p:nvPr>
          </p:nvGraphicFramePr>
          <p:xfrm>
            <a:off x="8193320" y="3258222"/>
            <a:ext cx="2432808" cy="23578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5AFBC113-F3ED-4F62-B9BF-9523CD002807}"/>
                </a:ext>
              </a:extLst>
            </p:cNvPr>
            <p:cNvGraphicFramePr/>
            <p:nvPr>
              <p:extLst>
                <p:ext uri="{D42A27DB-BD31-4B8C-83A1-F6EECF244321}">
                  <p14:modId xmlns:p14="http://schemas.microsoft.com/office/powerpoint/2010/main" val="2301984358"/>
                </p:ext>
              </p:extLst>
            </p:nvPr>
          </p:nvGraphicFramePr>
          <p:xfrm>
            <a:off x="5401184" y="3258222"/>
            <a:ext cx="2432808" cy="2357884"/>
          </p:xfrm>
          <a:graphic>
            <a:graphicData uri="http://schemas.openxmlformats.org/drawingml/2006/chart">
              <c:chart xmlns:c="http://schemas.openxmlformats.org/drawingml/2006/chart" xmlns:r="http://schemas.openxmlformats.org/officeDocument/2006/relationships" r:id="rId4"/>
            </a:graphicData>
          </a:graphic>
        </p:graphicFrame>
        <p:sp>
          <p:nvSpPr>
            <p:cNvPr id="12" name="Arrow: Right 11">
              <a:extLst>
                <a:ext uri="{FF2B5EF4-FFF2-40B4-BE49-F238E27FC236}">
                  <a16:creationId xmlns:a16="http://schemas.microsoft.com/office/drawing/2014/main" id="{B26F7CAA-CB62-42D3-A702-97722BEE7D85}"/>
                </a:ext>
              </a:extLst>
            </p:cNvPr>
            <p:cNvSpPr/>
            <p:nvPr/>
          </p:nvSpPr>
          <p:spPr>
            <a:xfrm>
              <a:off x="7749403" y="4185029"/>
              <a:ext cx="528507"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grpSp>
      <p:grpSp>
        <p:nvGrpSpPr>
          <p:cNvPr id="24" name="Group 23">
            <a:extLst>
              <a:ext uri="{FF2B5EF4-FFF2-40B4-BE49-F238E27FC236}">
                <a16:creationId xmlns:a16="http://schemas.microsoft.com/office/drawing/2014/main" id="{CDA08A0A-4D84-4465-811A-E58B281F99D5}"/>
              </a:ext>
            </a:extLst>
          </p:cNvPr>
          <p:cNvGrpSpPr/>
          <p:nvPr/>
        </p:nvGrpSpPr>
        <p:grpSpPr>
          <a:xfrm>
            <a:off x="1184222" y="4756558"/>
            <a:ext cx="1469505" cy="2061623"/>
            <a:chOff x="843213" y="4655837"/>
            <a:chExt cx="1469505" cy="2209045"/>
          </a:xfrm>
        </p:grpSpPr>
        <p:pic>
          <p:nvPicPr>
            <p:cNvPr id="20" name="Picture 19">
              <a:extLst>
                <a:ext uri="{FF2B5EF4-FFF2-40B4-BE49-F238E27FC236}">
                  <a16:creationId xmlns:a16="http://schemas.microsoft.com/office/drawing/2014/main" id="{89326F3D-445C-4A3F-965E-97A4185B86D6}"/>
                </a:ext>
              </a:extLst>
            </p:cNvPr>
            <p:cNvPicPr>
              <a:picLocks noChangeAspect="1"/>
            </p:cNvPicPr>
            <p:nvPr/>
          </p:nvPicPr>
          <p:blipFill>
            <a:blip r:embed="rId5">
              <a:duotone>
                <a:prstClr val="black"/>
                <a:schemeClr val="tx1">
                  <a:lumMod val="95000"/>
                  <a:tint val="45000"/>
                  <a:satMod val="400000"/>
                </a:schemeClr>
              </a:duotone>
              <a:extLst>
                <a:ext uri="{BEBA8EAE-BF5A-486C-A8C5-ECC9F3942E4B}">
                  <a14:imgProps xmlns:a14="http://schemas.microsoft.com/office/drawing/2010/main">
                    <a14:imgLayer r:embed="rId6">
                      <a14:imgEffect>
                        <a14:artisticPlasticWrap/>
                      </a14:imgEffect>
                      <a14:imgEffect>
                        <a14:brightnessContrast contrast="40000"/>
                      </a14:imgEffect>
                    </a14:imgLayer>
                  </a14:imgProps>
                </a:ext>
              </a:extLst>
            </a:blip>
            <a:stretch>
              <a:fillRect/>
            </a:stretch>
          </p:blipFill>
          <p:spPr>
            <a:xfrm>
              <a:off x="877879" y="4655837"/>
              <a:ext cx="1400175" cy="1707640"/>
            </a:xfrm>
            <a:prstGeom prst="rect">
              <a:avLst/>
            </a:prstGeom>
          </p:spPr>
        </p:pic>
        <p:sp>
          <p:nvSpPr>
            <p:cNvPr id="21" name="TextBox 20">
              <a:extLst>
                <a:ext uri="{FF2B5EF4-FFF2-40B4-BE49-F238E27FC236}">
                  <a16:creationId xmlns:a16="http://schemas.microsoft.com/office/drawing/2014/main" id="{74A52389-82D2-4B8D-80E3-4EB11EAA0FD3}"/>
                </a:ext>
              </a:extLst>
            </p:cNvPr>
            <p:cNvSpPr txBox="1"/>
            <p:nvPr/>
          </p:nvSpPr>
          <p:spPr>
            <a:xfrm>
              <a:off x="843213" y="6370204"/>
              <a:ext cx="1469505" cy="494678"/>
            </a:xfrm>
            <a:prstGeom prst="rect">
              <a:avLst/>
            </a:prstGeom>
            <a:noFill/>
          </p:spPr>
          <p:txBody>
            <a:bodyPr wrap="none" rtlCol="0">
              <a:spAutoFit/>
            </a:bodyPr>
            <a:lstStyle/>
            <a:p>
              <a:pPr algn="ctr"/>
              <a:r>
                <a:rPr lang="en-US" sz="1200" b="1" dirty="0">
                  <a:solidFill>
                    <a:schemeClr val="bg2"/>
                  </a:solidFill>
                  <a:latin typeface="+mj-lt"/>
                </a:rPr>
                <a:t>AdaBoost Classifier</a:t>
              </a:r>
            </a:p>
            <a:p>
              <a:pPr algn="ctr"/>
              <a:r>
                <a:rPr lang="en-US" sz="1200" b="1" dirty="0">
                  <a:solidFill>
                    <a:schemeClr val="bg2"/>
                  </a:solidFill>
                  <a:latin typeface="+mj-lt"/>
                </a:rPr>
                <a:t>(Base: RF)</a:t>
              </a:r>
              <a:endParaRPr lang="en-IN" sz="1200" b="1" dirty="0">
                <a:solidFill>
                  <a:schemeClr val="bg2"/>
                </a:solidFill>
                <a:latin typeface="+mj-lt"/>
              </a:endParaRPr>
            </a:p>
          </p:txBody>
        </p:sp>
      </p:grpSp>
      <p:graphicFrame>
        <p:nvGraphicFramePr>
          <p:cNvPr id="29" name="Chart 28">
            <a:extLst>
              <a:ext uri="{FF2B5EF4-FFF2-40B4-BE49-F238E27FC236}">
                <a16:creationId xmlns:a16="http://schemas.microsoft.com/office/drawing/2014/main" id="{7246DA9C-99DA-4C7A-97A6-A6F28E126290}"/>
              </a:ext>
            </a:extLst>
          </p:cNvPr>
          <p:cNvGraphicFramePr/>
          <p:nvPr>
            <p:extLst>
              <p:ext uri="{D42A27DB-BD31-4B8C-83A1-F6EECF244321}">
                <p14:modId xmlns:p14="http://schemas.microsoft.com/office/powerpoint/2010/main" val="3303077053"/>
              </p:ext>
            </p:extLst>
          </p:nvPr>
        </p:nvGraphicFramePr>
        <p:xfrm>
          <a:off x="4999837" y="4573310"/>
          <a:ext cx="4942600" cy="2027727"/>
        </p:xfrm>
        <a:graphic>
          <a:graphicData uri="http://schemas.openxmlformats.org/drawingml/2006/chart">
            <c:chart xmlns:c="http://schemas.openxmlformats.org/drawingml/2006/chart" xmlns:r="http://schemas.openxmlformats.org/officeDocument/2006/relationships" r:id="rId7"/>
          </a:graphicData>
        </a:graphic>
      </p:graphicFrame>
      <p:sp>
        <p:nvSpPr>
          <p:cNvPr id="32" name="TextBox 31">
            <a:extLst>
              <a:ext uri="{FF2B5EF4-FFF2-40B4-BE49-F238E27FC236}">
                <a16:creationId xmlns:a16="http://schemas.microsoft.com/office/drawing/2014/main" id="{40736DFE-502D-4DE5-80B4-008355F74063}"/>
              </a:ext>
            </a:extLst>
          </p:cNvPr>
          <p:cNvSpPr txBox="1"/>
          <p:nvPr/>
        </p:nvSpPr>
        <p:spPr>
          <a:xfrm>
            <a:off x="10353762" y="6611779"/>
            <a:ext cx="1106393" cy="246221"/>
          </a:xfrm>
          <a:prstGeom prst="rect">
            <a:avLst/>
          </a:prstGeom>
          <a:noFill/>
        </p:spPr>
        <p:txBody>
          <a:bodyPr wrap="none" rtlCol="0">
            <a:spAutoFit/>
          </a:bodyPr>
          <a:lstStyle/>
          <a:p>
            <a:r>
              <a:rPr lang="en-US" sz="1000" i="1" dirty="0">
                <a:solidFill>
                  <a:schemeClr val="bg2"/>
                </a:solidFill>
                <a:latin typeface="+mj-lt"/>
              </a:rPr>
              <a:t>Figures are in %</a:t>
            </a:r>
            <a:endParaRPr lang="en-IN" sz="1000" i="1" dirty="0">
              <a:solidFill>
                <a:schemeClr val="bg2"/>
              </a:solidFill>
              <a:latin typeface="+mj-lt"/>
            </a:endParaRPr>
          </a:p>
        </p:txBody>
      </p:sp>
      <p:sp>
        <p:nvSpPr>
          <p:cNvPr id="34" name="Arrow: Right 33">
            <a:extLst>
              <a:ext uri="{FF2B5EF4-FFF2-40B4-BE49-F238E27FC236}">
                <a16:creationId xmlns:a16="http://schemas.microsoft.com/office/drawing/2014/main" id="{A6C42C72-4591-4D29-AC49-12DA3D7AA114}"/>
              </a:ext>
            </a:extLst>
          </p:cNvPr>
          <p:cNvSpPr/>
          <p:nvPr/>
        </p:nvSpPr>
        <p:spPr>
          <a:xfrm>
            <a:off x="3696222" y="5259489"/>
            <a:ext cx="528507" cy="4347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pic>
        <p:nvPicPr>
          <p:cNvPr id="36" name="Picture 35">
            <a:extLst>
              <a:ext uri="{FF2B5EF4-FFF2-40B4-BE49-F238E27FC236}">
                <a16:creationId xmlns:a16="http://schemas.microsoft.com/office/drawing/2014/main" id="{BD88C84D-2E08-46CB-B3C6-BCDCF908DB5C}"/>
              </a:ext>
            </a:extLst>
          </p:cNvPr>
          <p:cNvPicPr>
            <a:picLocks noChangeAspect="1"/>
          </p:cNvPicPr>
          <p:nvPr/>
        </p:nvPicPr>
        <p:blipFill>
          <a:blip r:embed="rId8"/>
          <a:stretch>
            <a:fillRect/>
          </a:stretch>
        </p:blipFill>
        <p:spPr>
          <a:xfrm>
            <a:off x="11647042" y="26130"/>
            <a:ext cx="429994" cy="186218"/>
          </a:xfrm>
          <a:prstGeom prst="rect">
            <a:avLst/>
          </a:prstGeom>
        </p:spPr>
      </p:pic>
      <p:sp>
        <p:nvSpPr>
          <p:cNvPr id="45" name="TextBox 44">
            <a:extLst>
              <a:ext uri="{FF2B5EF4-FFF2-40B4-BE49-F238E27FC236}">
                <a16:creationId xmlns:a16="http://schemas.microsoft.com/office/drawing/2014/main" id="{BD231EE9-5D41-4186-A647-1FC4F0738F07}"/>
              </a:ext>
            </a:extLst>
          </p:cNvPr>
          <p:cNvSpPr txBox="1"/>
          <p:nvPr/>
        </p:nvSpPr>
        <p:spPr>
          <a:xfrm>
            <a:off x="11955849" y="6573146"/>
            <a:ext cx="300082" cy="215444"/>
          </a:xfrm>
          <a:prstGeom prst="rect">
            <a:avLst/>
          </a:prstGeom>
          <a:noFill/>
        </p:spPr>
        <p:txBody>
          <a:bodyPr wrap="none" rtlCol="0">
            <a:spAutoFit/>
          </a:bodyPr>
          <a:lstStyle/>
          <a:p>
            <a:r>
              <a:rPr lang="en-US" sz="800" i="1" dirty="0">
                <a:solidFill>
                  <a:schemeClr val="bg1"/>
                </a:solidFill>
              </a:rPr>
              <a:t>12</a:t>
            </a:r>
            <a:endParaRPr lang="en-IN" sz="800" i="1" dirty="0">
              <a:solidFill>
                <a:schemeClr val="bg1"/>
              </a:solidFill>
            </a:endParaRPr>
          </a:p>
        </p:txBody>
      </p:sp>
      <p:graphicFrame>
        <p:nvGraphicFramePr>
          <p:cNvPr id="47" name="Chart 46">
            <a:extLst>
              <a:ext uri="{FF2B5EF4-FFF2-40B4-BE49-F238E27FC236}">
                <a16:creationId xmlns:a16="http://schemas.microsoft.com/office/drawing/2014/main" id="{23BDDE7B-E004-430A-A46E-6AFD047E1B8F}"/>
              </a:ext>
            </a:extLst>
          </p:cNvPr>
          <p:cNvGraphicFramePr/>
          <p:nvPr>
            <p:extLst>
              <p:ext uri="{D42A27DB-BD31-4B8C-83A1-F6EECF244321}">
                <p14:modId xmlns:p14="http://schemas.microsoft.com/office/powerpoint/2010/main" val="3456377331"/>
              </p:ext>
            </p:extLst>
          </p:nvPr>
        </p:nvGraphicFramePr>
        <p:xfrm>
          <a:off x="10012896" y="4603482"/>
          <a:ext cx="1162033" cy="2027727"/>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2202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MODEL PERFORMANCES</a:t>
            </a:r>
          </a:p>
        </p:txBody>
      </p:sp>
      <p:sp>
        <p:nvSpPr>
          <p:cNvPr id="22" name="TextBox 21">
            <a:extLst>
              <a:ext uri="{FF2B5EF4-FFF2-40B4-BE49-F238E27FC236}">
                <a16:creationId xmlns:a16="http://schemas.microsoft.com/office/drawing/2014/main" id="{4DD01703-AD22-4712-BB07-985D20F35803}"/>
              </a:ext>
            </a:extLst>
          </p:cNvPr>
          <p:cNvSpPr txBox="1"/>
          <p:nvPr/>
        </p:nvSpPr>
        <p:spPr>
          <a:xfrm>
            <a:off x="6" y="494529"/>
            <a:ext cx="11862033" cy="1384995"/>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AdaBoost Classifier with random Forest as base, yielded the best output on the test data set. While Extra Trees also performed exceptionally well on the training dataset, however yielded lower scores on test dataset indicating model overfit</a:t>
            </a:r>
          </a:p>
          <a:p>
            <a:pPr algn="l"/>
            <a:endParaRPr lang="en-US" sz="1200" dirty="0">
              <a:solidFill>
                <a:schemeClr val="bg1"/>
              </a:solidFill>
              <a:latin typeface="+mj-lt"/>
              <a:cs typeface="Calibri" panose="020F0502020204030204" pitchFamily="34" charset="0"/>
            </a:endParaRPr>
          </a:p>
          <a:p>
            <a:pPr algn="l"/>
            <a:r>
              <a:rPr lang="en-US" sz="1200" dirty="0">
                <a:solidFill>
                  <a:schemeClr val="bg1"/>
                </a:solidFill>
                <a:latin typeface="+mj-lt"/>
                <a:cs typeface="Calibri" panose="020F0502020204030204" pitchFamily="34" charset="0"/>
              </a:rPr>
              <a:t>Unlike RF and ET, in AdaBoost, a tree with only one node and two leaves is made called Stump. Each stump made in AB compensates for the errors made by the previous one and this continues until a best fit is found or error is minimalized. With AdaBoost, trees are made in order of importance, 1st having importance on rest of the trees, each stump learning from the mistakes of the previous one.</a:t>
            </a: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p:txBody>
      </p:sp>
      <p:grpSp>
        <p:nvGrpSpPr>
          <p:cNvPr id="21" name="Group 20">
            <a:extLst>
              <a:ext uri="{FF2B5EF4-FFF2-40B4-BE49-F238E27FC236}">
                <a16:creationId xmlns:a16="http://schemas.microsoft.com/office/drawing/2014/main" id="{09E8939B-1244-4C65-8E6E-6E7E95F7A0DC}"/>
              </a:ext>
            </a:extLst>
          </p:cNvPr>
          <p:cNvGrpSpPr/>
          <p:nvPr/>
        </p:nvGrpSpPr>
        <p:grpSpPr>
          <a:xfrm>
            <a:off x="917198" y="1719692"/>
            <a:ext cx="10550552" cy="5060352"/>
            <a:chOff x="917198" y="1543523"/>
            <a:chExt cx="10550552" cy="5060352"/>
          </a:xfrm>
        </p:grpSpPr>
        <p:sp>
          <p:nvSpPr>
            <p:cNvPr id="19" name="Rectangle 18">
              <a:extLst>
                <a:ext uri="{FF2B5EF4-FFF2-40B4-BE49-F238E27FC236}">
                  <a16:creationId xmlns:a16="http://schemas.microsoft.com/office/drawing/2014/main" id="{ED0C21D6-EA15-4E34-AC37-3C6F896DB4FD}"/>
                </a:ext>
              </a:extLst>
            </p:cNvPr>
            <p:cNvSpPr/>
            <p:nvPr/>
          </p:nvSpPr>
          <p:spPr>
            <a:xfrm>
              <a:off x="1216404" y="1988191"/>
              <a:ext cx="10251346" cy="76339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grpSp>
          <p:nvGrpSpPr>
            <p:cNvPr id="20" name="Group 19">
              <a:extLst>
                <a:ext uri="{FF2B5EF4-FFF2-40B4-BE49-F238E27FC236}">
                  <a16:creationId xmlns:a16="http://schemas.microsoft.com/office/drawing/2014/main" id="{3C51B879-D63C-419D-AEC9-C521BF1DE9DD}"/>
                </a:ext>
              </a:extLst>
            </p:cNvPr>
            <p:cNvGrpSpPr/>
            <p:nvPr/>
          </p:nvGrpSpPr>
          <p:grpSpPr>
            <a:xfrm>
              <a:off x="917198" y="1543523"/>
              <a:ext cx="10133191" cy="5060352"/>
              <a:chOff x="917198" y="1543523"/>
              <a:chExt cx="10133191" cy="5060352"/>
            </a:xfrm>
          </p:grpSpPr>
          <p:graphicFrame>
            <p:nvGraphicFramePr>
              <p:cNvPr id="7" name="Chart 6">
                <a:extLst>
                  <a:ext uri="{FF2B5EF4-FFF2-40B4-BE49-F238E27FC236}">
                    <a16:creationId xmlns:a16="http://schemas.microsoft.com/office/drawing/2014/main" id="{2F063C75-9C1F-4D74-867A-E8641B9496E0}"/>
                  </a:ext>
                </a:extLst>
              </p:cNvPr>
              <p:cNvGraphicFramePr/>
              <p:nvPr>
                <p:extLst>
                  <p:ext uri="{D42A27DB-BD31-4B8C-83A1-F6EECF244321}">
                    <p14:modId xmlns:p14="http://schemas.microsoft.com/office/powerpoint/2010/main" val="149712066"/>
                  </p:ext>
                </p:extLst>
              </p:nvPr>
            </p:nvGraphicFramePr>
            <p:xfrm>
              <a:off x="917198" y="1543526"/>
              <a:ext cx="3067573" cy="50603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BFD89C3-B2C9-4637-A493-6F46657A6133}"/>
                  </a:ext>
                </a:extLst>
              </p:cNvPr>
              <p:cNvGraphicFramePr/>
              <p:nvPr>
                <p:extLst>
                  <p:ext uri="{D42A27DB-BD31-4B8C-83A1-F6EECF244321}">
                    <p14:modId xmlns:p14="http://schemas.microsoft.com/office/powerpoint/2010/main" val="1173669774"/>
                  </p:ext>
                </p:extLst>
              </p:nvPr>
            </p:nvGraphicFramePr>
            <p:xfrm>
              <a:off x="4263707" y="1543525"/>
              <a:ext cx="2076273" cy="50603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86CAA5F8-C76A-4A9B-AAB1-B67C431EF186}"/>
                  </a:ext>
                </a:extLst>
              </p:cNvPr>
              <p:cNvGraphicFramePr/>
              <p:nvPr>
                <p:extLst>
                  <p:ext uri="{D42A27DB-BD31-4B8C-83A1-F6EECF244321}">
                    <p14:modId xmlns:p14="http://schemas.microsoft.com/office/powerpoint/2010/main" val="2044415052"/>
                  </p:ext>
                </p:extLst>
              </p:nvPr>
            </p:nvGraphicFramePr>
            <p:xfrm>
              <a:off x="6618916" y="1543524"/>
              <a:ext cx="2076269" cy="506034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67DC4180-3604-4D2B-883E-14D5A9E1AE57}"/>
                  </a:ext>
                </a:extLst>
              </p:cNvPr>
              <p:cNvGraphicFramePr/>
              <p:nvPr>
                <p:extLst>
                  <p:ext uri="{D42A27DB-BD31-4B8C-83A1-F6EECF244321}">
                    <p14:modId xmlns:p14="http://schemas.microsoft.com/office/powerpoint/2010/main" val="703217454"/>
                  </p:ext>
                </p:extLst>
              </p:nvPr>
            </p:nvGraphicFramePr>
            <p:xfrm>
              <a:off x="8974120" y="1543523"/>
              <a:ext cx="2076269" cy="5060349"/>
            </p:xfrm>
            <a:graphic>
              <a:graphicData uri="http://schemas.openxmlformats.org/drawingml/2006/chart">
                <c:chart xmlns:c="http://schemas.openxmlformats.org/drawingml/2006/chart" xmlns:r="http://schemas.openxmlformats.org/officeDocument/2006/relationships" r:id="rId6"/>
              </a:graphicData>
            </a:graphic>
          </p:graphicFrame>
        </p:grpSp>
      </p:grpSp>
      <p:sp>
        <p:nvSpPr>
          <p:cNvPr id="24" name="TextBox 23">
            <a:extLst>
              <a:ext uri="{FF2B5EF4-FFF2-40B4-BE49-F238E27FC236}">
                <a16:creationId xmlns:a16="http://schemas.microsoft.com/office/drawing/2014/main" id="{533B4F2D-3215-493E-A1B9-1EED5A1A2763}"/>
              </a:ext>
            </a:extLst>
          </p:cNvPr>
          <p:cNvSpPr txBox="1"/>
          <p:nvPr/>
        </p:nvSpPr>
        <p:spPr>
          <a:xfrm>
            <a:off x="10353762" y="6611779"/>
            <a:ext cx="1106393" cy="246221"/>
          </a:xfrm>
          <a:prstGeom prst="rect">
            <a:avLst/>
          </a:prstGeom>
          <a:noFill/>
        </p:spPr>
        <p:txBody>
          <a:bodyPr wrap="none" rtlCol="0">
            <a:spAutoFit/>
          </a:bodyPr>
          <a:lstStyle/>
          <a:p>
            <a:r>
              <a:rPr lang="en-US" sz="1000" i="1" dirty="0">
                <a:solidFill>
                  <a:schemeClr val="bg2"/>
                </a:solidFill>
                <a:latin typeface="+mj-lt"/>
              </a:rPr>
              <a:t>Figures are in %</a:t>
            </a:r>
            <a:endParaRPr lang="en-IN" sz="1000" i="1" dirty="0">
              <a:solidFill>
                <a:schemeClr val="bg2"/>
              </a:solidFill>
              <a:latin typeface="+mj-lt"/>
            </a:endParaRPr>
          </a:p>
        </p:txBody>
      </p:sp>
      <p:pic>
        <p:nvPicPr>
          <p:cNvPr id="26" name="Picture 25">
            <a:extLst>
              <a:ext uri="{FF2B5EF4-FFF2-40B4-BE49-F238E27FC236}">
                <a16:creationId xmlns:a16="http://schemas.microsoft.com/office/drawing/2014/main" id="{D2829EFA-84CB-410A-9138-868C7EE84D35}"/>
              </a:ext>
            </a:extLst>
          </p:cNvPr>
          <p:cNvPicPr>
            <a:picLocks noChangeAspect="1"/>
          </p:cNvPicPr>
          <p:nvPr/>
        </p:nvPicPr>
        <p:blipFill>
          <a:blip r:embed="rId7"/>
          <a:stretch>
            <a:fillRect/>
          </a:stretch>
        </p:blipFill>
        <p:spPr>
          <a:xfrm>
            <a:off x="11647042" y="26130"/>
            <a:ext cx="429994" cy="186218"/>
          </a:xfrm>
          <a:prstGeom prst="rect">
            <a:avLst/>
          </a:prstGeom>
        </p:spPr>
      </p:pic>
      <p:sp>
        <p:nvSpPr>
          <p:cNvPr id="28" name="TextBox 27">
            <a:extLst>
              <a:ext uri="{FF2B5EF4-FFF2-40B4-BE49-F238E27FC236}">
                <a16:creationId xmlns:a16="http://schemas.microsoft.com/office/drawing/2014/main" id="{C1D0B94E-F231-4F6B-A176-9FBDD6951211}"/>
              </a:ext>
            </a:extLst>
          </p:cNvPr>
          <p:cNvSpPr txBox="1"/>
          <p:nvPr/>
        </p:nvSpPr>
        <p:spPr>
          <a:xfrm>
            <a:off x="11955849" y="6573146"/>
            <a:ext cx="300082" cy="215444"/>
          </a:xfrm>
          <a:prstGeom prst="rect">
            <a:avLst/>
          </a:prstGeom>
          <a:noFill/>
        </p:spPr>
        <p:txBody>
          <a:bodyPr wrap="none" rtlCol="0">
            <a:spAutoFit/>
          </a:bodyPr>
          <a:lstStyle/>
          <a:p>
            <a:r>
              <a:rPr lang="en-US" sz="800" i="1" dirty="0">
                <a:solidFill>
                  <a:schemeClr val="bg1"/>
                </a:solidFill>
              </a:rPr>
              <a:t>13</a:t>
            </a:r>
            <a:endParaRPr lang="en-IN" sz="800" i="1" dirty="0">
              <a:solidFill>
                <a:schemeClr val="bg1"/>
              </a:solidFill>
            </a:endParaRPr>
          </a:p>
        </p:txBody>
      </p:sp>
    </p:spTree>
    <p:extLst>
      <p:ext uri="{BB962C8B-B14F-4D97-AF65-F5344CB8AC3E}">
        <p14:creationId xmlns:p14="http://schemas.microsoft.com/office/powerpoint/2010/main" val="370015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F1 SCORE OVER PRECISION?</a:t>
            </a:r>
          </a:p>
        </p:txBody>
      </p:sp>
      <p:sp>
        <p:nvSpPr>
          <p:cNvPr id="22" name="TextBox 21">
            <a:extLst>
              <a:ext uri="{FF2B5EF4-FFF2-40B4-BE49-F238E27FC236}">
                <a16:creationId xmlns:a16="http://schemas.microsoft.com/office/drawing/2014/main" id="{4DD01703-AD22-4712-BB07-985D20F35803}"/>
              </a:ext>
            </a:extLst>
          </p:cNvPr>
          <p:cNvSpPr txBox="1"/>
          <p:nvPr/>
        </p:nvSpPr>
        <p:spPr>
          <a:xfrm>
            <a:off x="0" y="1014646"/>
            <a:ext cx="11862033" cy="4154984"/>
          </a:xfrm>
          <a:prstGeom prst="rect">
            <a:avLst/>
          </a:prstGeom>
          <a:noFill/>
        </p:spPr>
        <p:txBody>
          <a:bodyPr wrap="square" rtlCol="0">
            <a:spAutoFit/>
          </a:bodyPr>
          <a:lstStyle/>
          <a:p>
            <a:pPr algn="l"/>
            <a:r>
              <a:rPr lang="en-US" sz="1200" b="1" dirty="0">
                <a:solidFill>
                  <a:schemeClr val="bg1"/>
                </a:solidFill>
                <a:latin typeface="+mj-lt"/>
                <a:cs typeface="Calibri" panose="020F0502020204030204" pitchFamily="34" charset="0"/>
              </a:rPr>
              <a:t>Problem with Precision as a performance indicator</a:t>
            </a:r>
          </a:p>
          <a:p>
            <a:pPr marL="171446" indent="-171446">
              <a:buFont typeface="Arial" panose="020B0604020202020204" pitchFamily="34" charset="0"/>
              <a:buChar char="•"/>
            </a:pPr>
            <a:r>
              <a:rPr lang="en-US" sz="1200" dirty="0">
                <a:solidFill>
                  <a:schemeClr val="bg1"/>
                </a:solidFill>
                <a:latin typeface="+mj-lt"/>
                <a:cs typeface="Calibri" panose="020F0502020204030204" pitchFamily="34" charset="0"/>
              </a:rPr>
              <a:t>The evaluation metric provided is Precision score.</a:t>
            </a:r>
          </a:p>
          <a:p>
            <a:pPr marL="171446" indent="-171446">
              <a:buFont typeface="Arial" panose="020B0604020202020204" pitchFamily="34" charset="0"/>
              <a:buChar char="•"/>
            </a:pPr>
            <a:r>
              <a:rPr lang="en-US" sz="1200" dirty="0">
                <a:solidFill>
                  <a:schemeClr val="bg1"/>
                </a:solidFill>
                <a:latin typeface="+mj-lt"/>
                <a:cs typeface="Calibri" panose="020F0502020204030204" pitchFamily="34" charset="0"/>
              </a:rPr>
              <a:t> Precision score takes into account </a:t>
            </a:r>
            <a:r>
              <a:rPr lang="en-US" sz="1200" dirty="0">
                <a:solidFill>
                  <a:srgbClr val="292929"/>
                </a:solidFill>
                <a:latin typeface="+mj-lt"/>
              </a:rPr>
              <a:t>the true positives over the true positives plus the false positives. </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This metric is perfect if the business aim was only to reduce false claim approvals and optimize on true claim approvals. </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However, as already established, Travel Free needs to improve on claim approval rates in order to compete with the top 10 General Insurance providers in the market.</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In order to do so, the prediction model should also take into consideration the number of False Negatives – customers who were eligible for the settlement but the claim was rejected</a:t>
            </a:r>
          </a:p>
          <a:p>
            <a:pPr marL="171446" indent="-171446">
              <a:buFont typeface="Arial" panose="020B0604020202020204" pitchFamily="34" charset="0"/>
              <a:buChar char="•"/>
            </a:pPr>
            <a:endParaRPr lang="en-US" sz="1200" dirty="0">
              <a:solidFill>
                <a:srgbClr val="292929"/>
              </a:solidFill>
              <a:latin typeface="+mj-lt"/>
              <a:cs typeface="Calibri" panose="020F0502020204030204" pitchFamily="34" charset="0"/>
            </a:endParaRPr>
          </a:p>
          <a:p>
            <a:pPr algn="l"/>
            <a:r>
              <a:rPr lang="en-US" sz="1200" b="1" dirty="0">
                <a:solidFill>
                  <a:srgbClr val="292929"/>
                </a:solidFill>
                <a:latin typeface="+mj-lt"/>
                <a:cs typeface="Calibri" panose="020F0502020204030204" pitchFamily="34" charset="0"/>
              </a:rPr>
              <a:t>Ideal Performance Indicator:</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Ideal KPI should be the one who also accounts for the False Negatives (Recall) along with Precision</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F1 Score </a:t>
            </a:r>
            <a:r>
              <a:rPr lang="en-US" sz="1200" dirty="0">
                <a:solidFill>
                  <a:srgbClr val="292929"/>
                </a:solidFill>
                <a:latin typeface="+mj-lt"/>
              </a:rPr>
              <a:t>takes both precision and recall into account to ultimately measure the accuracy of the model</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F1 score is also an ideal candidate in cases of dataset showing class imbalance</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The score will not only help optimize the correct claim approvals but also help in reducing inaccurate claim rejections</a:t>
            </a:r>
          </a:p>
          <a:p>
            <a:pPr marL="171446" indent="-171446">
              <a:buFont typeface="Arial" panose="020B0604020202020204" pitchFamily="34" charset="0"/>
              <a:buChar char="•"/>
            </a:pPr>
            <a:r>
              <a:rPr lang="en-US" sz="1200" dirty="0">
                <a:solidFill>
                  <a:srgbClr val="292929"/>
                </a:solidFill>
                <a:latin typeface="+mj-lt"/>
                <a:cs typeface="Calibri" panose="020F0502020204030204" pitchFamily="34" charset="0"/>
              </a:rPr>
              <a:t>This in turn will help Travel Free to reduce losses on False Claims and increase customer satisfaction and loyalty, thus improving overall business performance</a:t>
            </a:r>
          </a:p>
          <a:p>
            <a:pPr marL="171446" indent="-171446">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a:p>
            <a:r>
              <a:rPr lang="en-US" sz="1200" dirty="0">
                <a:solidFill>
                  <a:schemeClr val="bg1"/>
                </a:solidFill>
                <a:latin typeface="+mj-lt"/>
                <a:cs typeface="Calibri" panose="020F0502020204030204" pitchFamily="34" charset="0"/>
              </a:rPr>
              <a:t>F1 score ranges between 0 and 1. Higher the score better is the performance. In the current scenario, the F1 score on validation set is 0.98 for AdaBoost classifier. The stakeholders will therefore be communicated that the model has identified 98% of correct claim approvals and rejections while 2% of the decisions were incorrectly implied on the customers.</a:t>
            </a:r>
          </a:p>
          <a:p>
            <a:endParaRPr lang="en-US" sz="1200" dirty="0">
              <a:solidFill>
                <a:schemeClr val="bg1"/>
              </a:solidFill>
              <a:latin typeface="+mj-lt"/>
              <a:cs typeface="Calibri" panose="020F0502020204030204" pitchFamily="34" charset="0"/>
            </a:endParaRPr>
          </a:p>
          <a:p>
            <a:r>
              <a:rPr lang="en-US" sz="1200" dirty="0">
                <a:solidFill>
                  <a:schemeClr val="bg1"/>
                </a:solidFill>
                <a:latin typeface="+mj-lt"/>
                <a:cs typeface="Calibri" panose="020F0502020204030204" pitchFamily="34" charset="0"/>
              </a:rPr>
              <a:t>This gives an opportunity to the company to reassess those claim applications. In case of False Positive approvals, company can identify mistakes and avoid future losses, while in case of False Negatives, the company can reassess the claim application and avoid possible customer dissatisfaction. </a:t>
            </a:r>
          </a:p>
        </p:txBody>
      </p:sp>
      <p:pic>
        <p:nvPicPr>
          <p:cNvPr id="2" name="Picture 1">
            <a:extLst>
              <a:ext uri="{FF2B5EF4-FFF2-40B4-BE49-F238E27FC236}">
                <a16:creationId xmlns:a16="http://schemas.microsoft.com/office/drawing/2014/main" id="{1ECA71DD-7D1E-41BD-9275-EE7B0EF2E495}"/>
              </a:ext>
            </a:extLst>
          </p:cNvPr>
          <p:cNvPicPr>
            <a:picLocks noChangeAspect="1"/>
          </p:cNvPicPr>
          <p:nvPr/>
        </p:nvPicPr>
        <p:blipFill>
          <a:blip r:embed="rId3"/>
          <a:stretch>
            <a:fillRect/>
          </a:stretch>
        </p:blipFill>
        <p:spPr>
          <a:xfrm>
            <a:off x="11647042" y="26130"/>
            <a:ext cx="429994" cy="186218"/>
          </a:xfrm>
          <a:prstGeom prst="rect">
            <a:avLst/>
          </a:prstGeom>
        </p:spPr>
      </p:pic>
      <p:sp>
        <p:nvSpPr>
          <p:cNvPr id="3" name="TextBox 2">
            <a:extLst>
              <a:ext uri="{FF2B5EF4-FFF2-40B4-BE49-F238E27FC236}">
                <a16:creationId xmlns:a16="http://schemas.microsoft.com/office/drawing/2014/main" id="{EFCDDAAF-00A4-42C0-AEE6-A2716E9A58C6}"/>
              </a:ext>
            </a:extLst>
          </p:cNvPr>
          <p:cNvSpPr txBox="1"/>
          <p:nvPr/>
        </p:nvSpPr>
        <p:spPr>
          <a:xfrm>
            <a:off x="11955849" y="6573146"/>
            <a:ext cx="300082" cy="215444"/>
          </a:xfrm>
          <a:prstGeom prst="rect">
            <a:avLst/>
          </a:prstGeom>
          <a:noFill/>
        </p:spPr>
        <p:txBody>
          <a:bodyPr wrap="none" rtlCol="0">
            <a:spAutoFit/>
          </a:bodyPr>
          <a:lstStyle/>
          <a:p>
            <a:r>
              <a:rPr lang="en-US" sz="800" i="1" dirty="0">
                <a:solidFill>
                  <a:schemeClr val="bg1"/>
                </a:solidFill>
              </a:rPr>
              <a:t>14</a:t>
            </a:r>
            <a:endParaRPr lang="en-IN" sz="800" i="1" dirty="0">
              <a:solidFill>
                <a:schemeClr val="bg1"/>
              </a:solidFill>
            </a:endParaRPr>
          </a:p>
        </p:txBody>
      </p:sp>
    </p:spTree>
    <p:extLst>
      <p:ext uri="{BB962C8B-B14F-4D97-AF65-F5344CB8AC3E}">
        <p14:creationId xmlns:p14="http://schemas.microsoft.com/office/powerpoint/2010/main" val="117154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RECOMMENDATIONS</a:t>
            </a:r>
          </a:p>
        </p:txBody>
      </p:sp>
      <p:sp>
        <p:nvSpPr>
          <p:cNvPr id="22" name="TextBox 21">
            <a:extLst>
              <a:ext uri="{FF2B5EF4-FFF2-40B4-BE49-F238E27FC236}">
                <a16:creationId xmlns:a16="http://schemas.microsoft.com/office/drawing/2014/main" id="{4DD01703-AD22-4712-BB07-985D20F35803}"/>
              </a:ext>
            </a:extLst>
          </p:cNvPr>
          <p:cNvSpPr txBox="1"/>
          <p:nvPr/>
        </p:nvSpPr>
        <p:spPr>
          <a:xfrm>
            <a:off x="93816" y="706188"/>
            <a:ext cx="11862033" cy="5874813"/>
          </a:xfrm>
          <a:prstGeom prst="rect">
            <a:avLst/>
          </a:prstGeom>
          <a:noFill/>
        </p:spPr>
        <p:txBody>
          <a:bodyPr wrap="square" rtlCol="0">
            <a:spAutoFit/>
          </a:bodyPr>
          <a:lstStyle/>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Bronze Plan, Silver Plan and Annual Silver Plan </a:t>
            </a:r>
            <a:r>
              <a:rPr lang="en-US" sz="1200" b="1" dirty="0">
                <a:solidFill>
                  <a:schemeClr val="bg1"/>
                </a:solidFill>
                <a:latin typeface="+mj-lt"/>
                <a:cs typeface="Calibri" panose="020F0502020204030204" pitchFamily="34" charset="0"/>
              </a:rPr>
              <a:t>needs modifications in the product features </a:t>
            </a:r>
            <a:r>
              <a:rPr lang="en-US" sz="1200" dirty="0">
                <a:solidFill>
                  <a:schemeClr val="bg1"/>
                </a:solidFill>
                <a:latin typeface="+mj-lt"/>
                <a:cs typeface="Calibri" panose="020F0502020204030204" pitchFamily="34" charset="0"/>
              </a:rPr>
              <a:t>due to higher commission to sales roll outs and claim rates.</a:t>
            </a:r>
          </a:p>
          <a:p>
            <a:pPr marL="171450" indent="-171450">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Cancellation Plans should be pushed out and </a:t>
            </a:r>
            <a:r>
              <a:rPr lang="en-US" sz="1200" b="1" dirty="0">
                <a:solidFill>
                  <a:schemeClr val="bg1"/>
                </a:solidFill>
                <a:latin typeface="+mj-lt"/>
                <a:cs typeface="Calibri" panose="020F0502020204030204" pitchFamily="34" charset="0"/>
              </a:rPr>
              <a:t>marketed to the customers efficiently owing </a:t>
            </a:r>
            <a:r>
              <a:rPr lang="en-US" sz="1200" dirty="0">
                <a:solidFill>
                  <a:schemeClr val="bg1"/>
                </a:solidFill>
                <a:latin typeface="+mj-lt"/>
                <a:cs typeface="Calibri" panose="020F0502020204030204" pitchFamily="34" charset="0"/>
              </a:rPr>
              <a:t>to the profitability and likeability of the product. Company should also increase in </a:t>
            </a:r>
            <a:r>
              <a:rPr lang="en-US" sz="1200" b="1" dirty="0">
                <a:solidFill>
                  <a:schemeClr val="bg1"/>
                </a:solidFill>
                <a:latin typeface="+mj-lt"/>
                <a:cs typeface="Calibri" panose="020F0502020204030204" pitchFamily="34" charset="0"/>
              </a:rPr>
              <a:t>targeted marketing </a:t>
            </a:r>
            <a:r>
              <a:rPr lang="en-US" sz="1200" dirty="0">
                <a:solidFill>
                  <a:schemeClr val="bg1"/>
                </a:solidFill>
                <a:latin typeface="+mj-lt"/>
                <a:cs typeface="Calibri" panose="020F0502020204030204" pitchFamily="34" charset="0"/>
              </a:rPr>
              <a:t>for Cancellation plan among 31-36 age group customers</a:t>
            </a:r>
          </a:p>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Basic Plan should be </a:t>
            </a:r>
            <a:r>
              <a:rPr lang="en-US" sz="1200" b="1" dirty="0">
                <a:solidFill>
                  <a:schemeClr val="bg1"/>
                </a:solidFill>
                <a:latin typeface="+mj-lt"/>
                <a:cs typeface="Calibri" panose="020F0502020204030204" pitchFamily="34" charset="0"/>
              </a:rPr>
              <a:t>advertised on agency platform </a:t>
            </a:r>
            <a:r>
              <a:rPr lang="en-US" sz="1200" dirty="0">
                <a:solidFill>
                  <a:schemeClr val="bg1"/>
                </a:solidFill>
                <a:latin typeface="+mj-lt"/>
                <a:cs typeface="Calibri" panose="020F0502020204030204" pitchFamily="34" charset="0"/>
              </a:rPr>
              <a:t>owing to its higher sales contribution. The plan is currently only sold by Airlines which demand higher commissions. The plan also is a </a:t>
            </a:r>
            <a:r>
              <a:rPr lang="en-US" sz="1200" b="1" dirty="0">
                <a:solidFill>
                  <a:schemeClr val="bg1"/>
                </a:solidFill>
                <a:latin typeface="+mj-lt"/>
                <a:cs typeface="Calibri" panose="020F0502020204030204" pitchFamily="34" charset="0"/>
              </a:rPr>
              <a:t>low risk product </a:t>
            </a:r>
            <a:r>
              <a:rPr lang="en-US" sz="1200" dirty="0">
                <a:solidFill>
                  <a:schemeClr val="bg1"/>
                </a:solidFill>
                <a:latin typeface="+mj-lt"/>
                <a:cs typeface="Calibri" panose="020F0502020204030204" pitchFamily="34" charset="0"/>
              </a:rPr>
              <a:t>as only 1 in 10 customers claim the insurance</a:t>
            </a:r>
          </a:p>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Travel free should increase visibility and communicate benefits of Value Plan and Travel Protector. These two products amounts to 5% of overall sales and merely 2% of all claim approvals</a:t>
            </a:r>
          </a:p>
          <a:p>
            <a:pPr marL="171450" indent="-171450" algn="l">
              <a:lnSpc>
                <a:spcPct val="150000"/>
              </a:lnSpc>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lnSpc>
                <a:spcPct val="150000"/>
              </a:lnSpc>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Travel Free should find an alternate source of distribution to Airlines. Especially C2B, responsible for every 6 in 10 claim approvals. Airlines also consumes higher commissions in return with lower sales and higher claims</a:t>
            </a:r>
          </a:p>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Travel Free should increase </a:t>
            </a:r>
            <a:r>
              <a:rPr lang="en-US" sz="1200" b="1" dirty="0">
                <a:solidFill>
                  <a:schemeClr val="bg1"/>
                </a:solidFill>
                <a:latin typeface="+mj-lt"/>
                <a:cs typeface="Calibri" panose="020F0502020204030204" pitchFamily="34" charset="0"/>
              </a:rPr>
              <a:t>incentivizing the top performing agencies </a:t>
            </a:r>
            <a:r>
              <a:rPr lang="en-US" sz="1200" dirty="0">
                <a:solidFill>
                  <a:schemeClr val="bg1"/>
                </a:solidFill>
                <a:latin typeface="+mj-lt"/>
                <a:cs typeface="Calibri" panose="020F0502020204030204" pitchFamily="34" charset="0"/>
              </a:rPr>
              <a:t>EPX and CWT as they continue to contribute over 60% of product sales. </a:t>
            </a:r>
          </a:p>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Attempts should be made towards corporate business travelers tie-ups to reduce dependency on Airlines and weak performing agencies</a:t>
            </a:r>
          </a:p>
          <a:p>
            <a:pPr marL="171450" indent="-171450" algn="l">
              <a:lnSpc>
                <a:spcPct val="150000"/>
              </a:lnSpc>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lnSpc>
                <a:spcPct val="150000"/>
              </a:lnSpc>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Primary area of focus should be increasing sales by efficient communications and smart tie-ups. </a:t>
            </a:r>
          </a:p>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Travel free needs to look deeper into the Asian destinations and understand the reasons for higher claim rejections.  </a:t>
            </a:r>
          </a:p>
          <a:p>
            <a:pPr marL="171450" indent="-171450" algn="l">
              <a:lnSpc>
                <a:spcPct val="150000"/>
              </a:lnSpc>
              <a:buFont typeface="Arial" panose="020B0604020202020204" pitchFamily="34" charset="0"/>
              <a:buChar char="•"/>
            </a:pPr>
            <a:r>
              <a:rPr lang="en-US" sz="1200" dirty="0">
                <a:solidFill>
                  <a:schemeClr val="bg1"/>
                </a:solidFill>
                <a:latin typeface="+mj-lt"/>
                <a:cs typeface="Calibri" panose="020F0502020204030204" pitchFamily="34" charset="0"/>
              </a:rPr>
              <a:t>Specialized and targeted products should be designed for countries like India, Philippines, Indonesia, Malaysia and Vietnam which contributes to a higher sales.</a:t>
            </a:r>
          </a:p>
          <a:p>
            <a:pPr marL="171450" indent="-171450" algn="l">
              <a:lnSpc>
                <a:spcPct val="150000"/>
              </a:lnSpc>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lnSpc>
                <a:spcPct val="150000"/>
              </a:lnSpc>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lnSpc>
                <a:spcPct val="150000"/>
              </a:lnSpc>
              <a:buFont typeface="Arial" panose="020B0604020202020204" pitchFamily="34" charset="0"/>
              <a:buChar char="•"/>
            </a:pPr>
            <a:endParaRPr lang="en-US" sz="1200" dirty="0">
              <a:solidFill>
                <a:schemeClr val="bg1"/>
              </a:solidFill>
              <a:latin typeface="+mj-lt"/>
              <a:cs typeface="Calibri" panose="020F0502020204030204" pitchFamily="34" charset="0"/>
            </a:endParaRPr>
          </a:p>
        </p:txBody>
      </p:sp>
      <p:pic>
        <p:nvPicPr>
          <p:cNvPr id="2" name="Picture 1">
            <a:extLst>
              <a:ext uri="{FF2B5EF4-FFF2-40B4-BE49-F238E27FC236}">
                <a16:creationId xmlns:a16="http://schemas.microsoft.com/office/drawing/2014/main" id="{D44A9C0B-6CF7-4BE5-AFCD-CF5FD2F4E1DE}"/>
              </a:ext>
            </a:extLst>
          </p:cNvPr>
          <p:cNvPicPr>
            <a:picLocks noChangeAspect="1"/>
          </p:cNvPicPr>
          <p:nvPr/>
        </p:nvPicPr>
        <p:blipFill>
          <a:blip r:embed="rId3"/>
          <a:stretch>
            <a:fillRect/>
          </a:stretch>
        </p:blipFill>
        <p:spPr>
          <a:xfrm>
            <a:off x="11647042" y="26130"/>
            <a:ext cx="429994" cy="186218"/>
          </a:xfrm>
          <a:prstGeom prst="rect">
            <a:avLst/>
          </a:prstGeom>
        </p:spPr>
      </p:pic>
      <p:sp>
        <p:nvSpPr>
          <p:cNvPr id="3" name="TextBox 2">
            <a:extLst>
              <a:ext uri="{FF2B5EF4-FFF2-40B4-BE49-F238E27FC236}">
                <a16:creationId xmlns:a16="http://schemas.microsoft.com/office/drawing/2014/main" id="{D1CFACD3-248B-43E5-8905-D8C881AFB6D8}"/>
              </a:ext>
            </a:extLst>
          </p:cNvPr>
          <p:cNvSpPr txBox="1"/>
          <p:nvPr/>
        </p:nvSpPr>
        <p:spPr>
          <a:xfrm>
            <a:off x="11955849" y="6573146"/>
            <a:ext cx="300082" cy="215444"/>
          </a:xfrm>
          <a:prstGeom prst="rect">
            <a:avLst/>
          </a:prstGeom>
          <a:noFill/>
        </p:spPr>
        <p:txBody>
          <a:bodyPr wrap="none" rtlCol="0">
            <a:spAutoFit/>
          </a:bodyPr>
          <a:lstStyle/>
          <a:p>
            <a:r>
              <a:rPr lang="en-US" sz="800" i="1" dirty="0">
                <a:solidFill>
                  <a:schemeClr val="bg1"/>
                </a:solidFill>
              </a:rPr>
              <a:t>15</a:t>
            </a:r>
            <a:endParaRPr lang="en-IN" sz="800" i="1" dirty="0">
              <a:solidFill>
                <a:schemeClr val="bg1"/>
              </a:solidFill>
            </a:endParaRPr>
          </a:p>
        </p:txBody>
      </p:sp>
    </p:spTree>
    <p:extLst>
      <p:ext uri="{BB962C8B-B14F-4D97-AF65-F5344CB8AC3E}">
        <p14:creationId xmlns:p14="http://schemas.microsoft.com/office/powerpoint/2010/main" val="4062080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NEXT STEPS</a:t>
            </a:r>
          </a:p>
        </p:txBody>
      </p:sp>
      <p:sp>
        <p:nvSpPr>
          <p:cNvPr id="22" name="TextBox 21">
            <a:extLst>
              <a:ext uri="{FF2B5EF4-FFF2-40B4-BE49-F238E27FC236}">
                <a16:creationId xmlns:a16="http://schemas.microsoft.com/office/drawing/2014/main" id="{4DD01703-AD22-4712-BB07-985D20F35803}"/>
              </a:ext>
            </a:extLst>
          </p:cNvPr>
          <p:cNvSpPr txBox="1"/>
          <p:nvPr/>
        </p:nvSpPr>
        <p:spPr>
          <a:xfrm>
            <a:off x="0" y="1014646"/>
            <a:ext cx="11862033" cy="1569660"/>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If time permitted, could have improved upon:</a:t>
            </a:r>
          </a:p>
          <a:p>
            <a:pPr marL="171450" indent="-171450" algn="l">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buFont typeface="Arial" panose="020B0604020202020204" pitchFamily="34" charset="0"/>
              <a:buChar char="•"/>
            </a:pPr>
            <a:r>
              <a:rPr lang="en-US" sz="1200" dirty="0">
                <a:solidFill>
                  <a:schemeClr val="bg1"/>
                </a:solidFill>
                <a:latin typeface="+mj-lt"/>
                <a:cs typeface="Calibri" panose="020F0502020204030204" pitchFamily="34" charset="0"/>
              </a:rPr>
              <a:t>Feature Engineering of all models tested</a:t>
            </a:r>
          </a:p>
          <a:p>
            <a:pPr marL="171450" indent="-171450" algn="l">
              <a:buFont typeface="Arial" panose="020B0604020202020204" pitchFamily="34" charset="0"/>
              <a:buChar char="•"/>
            </a:pPr>
            <a:r>
              <a:rPr lang="en-US" sz="1200" dirty="0">
                <a:solidFill>
                  <a:schemeClr val="bg1"/>
                </a:solidFill>
                <a:latin typeface="+mj-lt"/>
                <a:cs typeface="Calibri" panose="020F0502020204030204" pitchFamily="34" charset="0"/>
              </a:rPr>
              <a:t>Additional data cleaning </a:t>
            </a:r>
          </a:p>
          <a:p>
            <a:pPr marL="171450" indent="-171450" algn="l">
              <a:buFont typeface="Arial" panose="020B0604020202020204" pitchFamily="34" charset="0"/>
              <a:buChar char="•"/>
            </a:pPr>
            <a:r>
              <a:rPr lang="en-US" sz="1200" dirty="0">
                <a:solidFill>
                  <a:schemeClr val="bg1"/>
                </a:solidFill>
                <a:latin typeface="+mj-lt"/>
                <a:cs typeface="Calibri" panose="020F0502020204030204" pitchFamily="34" charset="0"/>
              </a:rPr>
              <a:t>Better feature selection</a:t>
            </a:r>
          </a:p>
          <a:p>
            <a:pPr marL="171450" indent="-171450" algn="l">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171450" indent="-171450" algn="l">
              <a:buFont typeface="Arial" panose="020B0604020202020204" pitchFamily="34" charset="0"/>
              <a:buChar char="•"/>
            </a:pPr>
            <a:endParaRPr lang="en-US" sz="1200" dirty="0">
              <a:solidFill>
                <a:schemeClr val="bg1"/>
              </a:solidFill>
              <a:latin typeface="+mj-lt"/>
              <a:cs typeface="Calibri" panose="020F0502020204030204" pitchFamily="34" charset="0"/>
            </a:endParaRPr>
          </a:p>
        </p:txBody>
      </p:sp>
      <p:pic>
        <p:nvPicPr>
          <p:cNvPr id="2" name="Picture 1">
            <a:extLst>
              <a:ext uri="{FF2B5EF4-FFF2-40B4-BE49-F238E27FC236}">
                <a16:creationId xmlns:a16="http://schemas.microsoft.com/office/drawing/2014/main" id="{2AB4841C-ADA3-4494-AA2A-95B74BF70BD5}"/>
              </a:ext>
            </a:extLst>
          </p:cNvPr>
          <p:cNvPicPr>
            <a:picLocks noChangeAspect="1"/>
          </p:cNvPicPr>
          <p:nvPr/>
        </p:nvPicPr>
        <p:blipFill>
          <a:blip r:embed="rId3"/>
          <a:stretch>
            <a:fillRect/>
          </a:stretch>
        </p:blipFill>
        <p:spPr>
          <a:xfrm>
            <a:off x="11647042" y="26130"/>
            <a:ext cx="429994" cy="186218"/>
          </a:xfrm>
          <a:prstGeom prst="rect">
            <a:avLst/>
          </a:prstGeom>
        </p:spPr>
      </p:pic>
    </p:spTree>
    <p:extLst>
      <p:ext uri="{BB962C8B-B14F-4D97-AF65-F5344CB8AC3E}">
        <p14:creationId xmlns:p14="http://schemas.microsoft.com/office/powerpoint/2010/main" val="61483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0" y="177132"/>
            <a:ext cx="10353762" cy="468392"/>
          </a:xfrm>
          <a:effectLst/>
        </p:spPr>
        <p:txBody>
          <a:bodyPr anchor="t">
            <a:normAutofit/>
          </a:bodyPr>
          <a:lstStyle/>
          <a:p>
            <a:pPr algn="l"/>
            <a:r>
              <a:rPr lang="en-US" sz="2400" b="1" dirty="0">
                <a:solidFill>
                  <a:srgbClr val="00B0F0"/>
                </a:solidFill>
                <a:effectLst/>
                <a:latin typeface="Calibri" panose="020F0502020204030204" pitchFamily="34" charset="0"/>
                <a:cs typeface="Calibri" panose="020F0502020204030204" pitchFamily="34" charset="0"/>
              </a:rPr>
              <a:t>Background &amp; Objectives</a:t>
            </a:r>
          </a:p>
        </p:txBody>
      </p:sp>
      <p:sp>
        <p:nvSpPr>
          <p:cNvPr id="10" name="TextBox 9">
            <a:extLst>
              <a:ext uri="{FF2B5EF4-FFF2-40B4-BE49-F238E27FC236}">
                <a16:creationId xmlns:a16="http://schemas.microsoft.com/office/drawing/2014/main" id="{9EB75779-FC0C-4A4A-88BA-D4114E6366C5}"/>
              </a:ext>
            </a:extLst>
          </p:cNvPr>
          <p:cNvSpPr txBox="1"/>
          <p:nvPr/>
        </p:nvSpPr>
        <p:spPr>
          <a:xfrm>
            <a:off x="6" y="893963"/>
            <a:ext cx="11862033" cy="4324261"/>
          </a:xfrm>
          <a:prstGeom prst="rect">
            <a:avLst/>
          </a:prstGeom>
          <a:noFill/>
        </p:spPr>
        <p:txBody>
          <a:bodyPr wrap="square" rtlCol="0">
            <a:spAutoFit/>
          </a:bodyPr>
          <a:lstStyle/>
          <a:p>
            <a:pPr algn="l"/>
            <a:r>
              <a:rPr lang="en-US" sz="1300" dirty="0">
                <a:solidFill>
                  <a:schemeClr val="bg1"/>
                </a:solidFill>
                <a:latin typeface="+mj-lt"/>
                <a:cs typeface="Calibri" panose="020F0502020204030204" pitchFamily="34" charset="0"/>
              </a:rPr>
              <a:t>Travel insurance, being a niche product among General Insurance Category, provides safety and security to travelers against any unforeseen events that may occur. This remarkable product covers medical expenses, loss of personal properties like passport, baggage etc., accidents, theft, trip cancellation or delay etc. </a:t>
            </a:r>
            <a:r>
              <a:rPr lang="en-US" sz="1300" b="1" dirty="0">
                <a:solidFill>
                  <a:schemeClr val="bg1"/>
                </a:solidFill>
                <a:latin typeface="+mj-lt"/>
                <a:cs typeface="Calibri" panose="020F0502020204030204" pitchFamily="34" charset="0"/>
              </a:rPr>
              <a:t>1 in 4 Indians puts travel as a Life Goal, 21% consider it as a priority Life Goal</a:t>
            </a:r>
            <a:r>
              <a:rPr lang="en-US" sz="1400" b="1" dirty="0">
                <a:solidFill>
                  <a:schemeClr val="bg1"/>
                </a:solidFill>
                <a:latin typeface="+mj-lt"/>
                <a:cs typeface="Calibri" panose="020F0502020204030204" pitchFamily="34" charset="0"/>
              </a:rPr>
              <a:t>*</a:t>
            </a:r>
            <a:endParaRPr lang="en-US" sz="1400" b="1" dirty="0">
              <a:solidFill>
                <a:schemeClr val="bg1"/>
              </a:solidFill>
              <a:latin typeface="+mj-lt"/>
            </a:endParaRPr>
          </a:p>
          <a:p>
            <a:pPr algn="l"/>
            <a:endParaRPr lang="en-US" sz="1400" dirty="0">
              <a:solidFill>
                <a:schemeClr val="bg1"/>
              </a:solidFill>
              <a:latin typeface="+mj-lt"/>
              <a:cs typeface="Calibri" panose="020F0502020204030204" pitchFamily="34" charset="0"/>
            </a:endParaRPr>
          </a:p>
          <a:p>
            <a:pPr algn="l"/>
            <a:r>
              <a:rPr lang="en-US" sz="1300" dirty="0">
                <a:solidFill>
                  <a:schemeClr val="bg1"/>
                </a:solidFill>
                <a:latin typeface="+mj-lt"/>
                <a:cs typeface="Calibri" panose="020F0502020204030204" pitchFamily="34" charset="0"/>
              </a:rPr>
              <a:t>The product costing to merely 5%-10% of the trip cost to a customer,  provides 10-100 times of the cost of product in cases of claim settlements. </a:t>
            </a:r>
          </a:p>
          <a:p>
            <a:pPr algn="l"/>
            <a:endParaRPr lang="en-US" sz="1300" dirty="0">
              <a:solidFill>
                <a:schemeClr val="bg1"/>
              </a:solidFill>
              <a:latin typeface="+mj-lt"/>
              <a:cs typeface="Calibri" panose="020F0502020204030204" pitchFamily="34" charset="0"/>
            </a:endParaRPr>
          </a:p>
          <a:p>
            <a:pPr algn="l"/>
            <a:r>
              <a:rPr lang="en-US" sz="1300" dirty="0">
                <a:solidFill>
                  <a:schemeClr val="bg1"/>
                </a:solidFill>
                <a:latin typeface="+mj-lt"/>
                <a:cs typeface="Calibri" panose="020F0502020204030204" pitchFamily="34" charset="0"/>
              </a:rPr>
              <a:t>Each claim approval is a heavy financial liability to the company, whereas rejecting genuine claims may lead poor customer satisfaction and degrade the brand’s image among customers.</a:t>
            </a:r>
          </a:p>
          <a:p>
            <a:pPr algn="l"/>
            <a:endParaRPr lang="en-US" sz="1300" dirty="0">
              <a:solidFill>
                <a:schemeClr val="bg1"/>
              </a:solidFill>
              <a:latin typeface="+mj-lt"/>
              <a:cs typeface="Calibri" panose="020F0502020204030204" pitchFamily="34" charset="0"/>
            </a:endParaRPr>
          </a:p>
          <a:p>
            <a:pPr algn="l"/>
            <a:r>
              <a:rPr lang="en-US" sz="1300" dirty="0">
                <a:solidFill>
                  <a:schemeClr val="bg1"/>
                </a:solidFill>
                <a:latin typeface="+mj-lt"/>
                <a:cs typeface="Calibri" panose="020F0502020204030204" pitchFamily="34" charset="0"/>
              </a:rPr>
              <a:t>As an organization, it becomes necessary for Travel Free to vet each and every customer detail in order to minimize the risk of unnecessary claim approval and at the same time approval of genuine claims.</a:t>
            </a:r>
          </a:p>
          <a:p>
            <a:pPr algn="l"/>
            <a:endParaRPr lang="en-US" sz="1300" dirty="0">
              <a:solidFill>
                <a:schemeClr val="bg1"/>
              </a:solidFill>
              <a:latin typeface="+mj-lt"/>
              <a:cs typeface="Calibri" panose="020F0502020204030204" pitchFamily="34" charset="0"/>
            </a:endParaRPr>
          </a:p>
          <a:p>
            <a:pPr algn="l"/>
            <a:r>
              <a:rPr lang="en-US" sz="1300" dirty="0">
                <a:solidFill>
                  <a:schemeClr val="bg1"/>
                </a:solidFill>
                <a:latin typeface="+mj-lt"/>
                <a:cs typeface="Calibri" panose="020F0502020204030204" pitchFamily="34" charset="0"/>
              </a:rPr>
              <a:t>This report aims at identifying:</a:t>
            </a:r>
          </a:p>
          <a:p>
            <a:pPr algn="l"/>
            <a:endParaRPr lang="en-US" sz="1300" dirty="0">
              <a:solidFill>
                <a:schemeClr val="bg1"/>
              </a:solidFill>
              <a:latin typeface="+mj-lt"/>
              <a:cs typeface="Calibri" panose="020F0502020204030204" pitchFamily="34" charset="0"/>
            </a:endParaRPr>
          </a:p>
          <a:p>
            <a:pPr marL="285744" indent="-285744">
              <a:buFont typeface="Arial" panose="020B0604020202020204" pitchFamily="34" charset="0"/>
              <a:buChar char="•"/>
            </a:pPr>
            <a:r>
              <a:rPr lang="en-US" sz="1300" dirty="0">
                <a:solidFill>
                  <a:schemeClr val="bg1"/>
                </a:solidFill>
                <a:latin typeface="+mj-lt"/>
                <a:cs typeface="Calibri" panose="020F0502020204030204" pitchFamily="34" charset="0"/>
              </a:rPr>
              <a:t>The key drivers of claim approval </a:t>
            </a:r>
          </a:p>
          <a:p>
            <a:pPr marL="285744" indent="-285744">
              <a:buFont typeface="Arial" panose="020B0604020202020204" pitchFamily="34" charset="0"/>
              <a:buChar char="•"/>
            </a:pPr>
            <a:r>
              <a:rPr lang="en-US" sz="1300" dirty="0">
                <a:solidFill>
                  <a:schemeClr val="bg1"/>
                </a:solidFill>
                <a:latin typeface="+mj-lt"/>
                <a:cs typeface="Calibri" panose="020F0502020204030204" pitchFamily="34" charset="0"/>
              </a:rPr>
              <a:t>KPI’s of insurance products</a:t>
            </a:r>
          </a:p>
          <a:p>
            <a:pPr marL="285744" indent="-285744">
              <a:buFont typeface="Arial" panose="020B0604020202020204" pitchFamily="34" charset="0"/>
              <a:buChar char="•"/>
            </a:pPr>
            <a:r>
              <a:rPr lang="en-US" sz="1300" dirty="0">
                <a:solidFill>
                  <a:schemeClr val="bg1"/>
                </a:solidFill>
                <a:latin typeface="+mj-lt"/>
                <a:cs typeface="Calibri" panose="020F0502020204030204" pitchFamily="34" charset="0"/>
              </a:rPr>
              <a:t>Role of 3</a:t>
            </a:r>
            <a:r>
              <a:rPr lang="en-US" sz="1300" baseline="30000" dirty="0">
                <a:solidFill>
                  <a:schemeClr val="bg1"/>
                </a:solidFill>
                <a:latin typeface="+mj-lt"/>
                <a:cs typeface="Calibri" panose="020F0502020204030204" pitchFamily="34" charset="0"/>
              </a:rPr>
              <a:t>rd</a:t>
            </a:r>
            <a:r>
              <a:rPr lang="en-US" sz="1300" dirty="0">
                <a:solidFill>
                  <a:schemeClr val="bg1"/>
                </a:solidFill>
                <a:latin typeface="+mj-lt"/>
                <a:cs typeface="Calibri" panose="020F0502020204030204" pitchFamily="34" charset="0"/>
              </a:rPr>
              <a:t> parties </a:t>
            </a:r>
          </a:p>
          <a:p>
            <a:pPr marL="285744" indent="-285744">
              <a:buFont typeface="Arial" panose="020B0604020202020204" pitchFamily="34" charset="0"/>
              <a:buChar char="•"/>
            </a:pPr>
            <a:r>
              <a:rPr lang="en-US" sz="1300" dirty="0">
                <a:solidFill>
                  <a:schemeClr val="bg1"/>
                </a:solidFill>
                <a:latin typeface="+mj-lt"/>
                <a:cs typeface="Calibri" panose="020F0502020204030204" pitchFamily="34" charset="0"/>
              </a:rPr>
              <a:t>Machine Learning algorithm to predict whether to approve the claim or not</a:t>
            </a:r>
          </a:p>
          <a:p>
            <a:pPr marL="285744" indent="-285744">
              <a:buFont typeface="Arial" panose="020B0604020202020204" pitchFamily="34" charset="0"/>
              <a:buChar char="•"/>
            </a:pPr>
            <a:endParaRPr lang="en-US" sz="1300" dirty="0">
              <a:solidFill>
                <a:schemeClr val="bg1"/>
              </a:solidFill>
              <a:latin typeface="+mj-lt"/>
              <a:cs typeface="Calibri" panose="020F0502020204030204" pitchFamily="34" charset="0"/>
            </a:endParaRPr>
          </a:p>
          <a:p>
            <a:pPr algn="l"/>
            <a:endParaRPr lang="en-US" sz="1300" dirty="0">
              <a:solidFill>
                <a:schemeClr val="bg1"/>
              </a:solidFill>
              <a:latin typeface="+mj-lt"/>
              <a:cs typeface="Calibri" panose="020F0502020204030204" pitchFamily="34" charset="0"/>
            </a:endParaRPr>
          </a:p>
          <a:p>
            <a:pPr algn="l"/>
            <a:r>
              <a:rPr lang="en-US" sz="1300" dirty="0">
                <a:solidFill>
                  <a:schemeClr val="bg1"/>
                </a:solidFill>
                <a:latin typeface="+mj-lt"/>
                <a:cs typeface="Calibri" panose="020F0502020204030204" pitchFamily="34" charset="0"/>
              </a:rPr>
              <a:t> </a:t>
            </a:r>
          </a:p>
        </p:txBody>
      </p:sp>
      <p:sp>
        <p:nvSpPr>
          <p:cNvPr id="15" name="TextBox 14">
            <a:extLst>
              <a:ext uri="{FF2B5EF4-FFF2-40B4-BE49-F238E27FC236}">
                <a16:creationId xmlns:a16="http://schemas.microsoft.com/office/drawing/2014/main" id="{CCF2916C-B154-429A-B13C-601980692DF8}"/>
              </a:ext>
            </a:extLst>
          </p:cNvPr>
          <p:cNvSpPr txBox="1"/>
          <p:nvPr/>
        </p:nvSpPr>
        <p:spPr>
          <a:xfrm>
            <a:off x="0" y="6680868"/>
            <a:ext cx="1596912" cy="215444"/>
          </a:xfrm>
          <a:prstGeom prst="rect">
            <a:avLst/>
          </a:prstGeom>
          <a:noFill/>
        </p:spPr>
        <p:txBody>
          <a:bodyPr wrap="none" rtlCol="0">
            <a:spAutoFit/>
          </a:bodyPr>
          <a:lstStyle/>
          <a:p>
            <a:r>
              <a:rPr lang="en-US" sz="800" i="1" dirty="0">
                <a:solidFill>
                  <a:schemeClr val="bg1"/>
                </a:solidFill>
              </a:rPr>
              <a:t>*IRDAI Annual Report 2018-19</a:t>
            </a:r>
            <a:endParaRPr lang="en-IN" sz="800" i="1" dirty="0">
              <a:solidFill>
                <a:schemeClr val="bg1"/>
              </a:solidFill>
            </a:endParaRPr>
          </a:p>
        </p:txBody>
      </p:sp>
      <p:pic>
        <p:nvPicPr>
          <p:cNvPr id="3" name="Picture 2">
            <a:extLst>
              <a:ext uri="{FF2B5EF4-FFF2-40B4-BE49-F238E27FC236}">
                <a16:creationId xmlns:a16="http://schemas.microsoft.com/office/drawing/2014/main" id="{81720629-F135-42CA-ADEA-FDF7AE4C99B2}"/>
              </a:ext>
            </a:extLst>
          </p:cNvPr>
          <p:cNvPicPr>
            <a:picLocks noChangeAspect="1"/>
          </p:cNvPicPr>
          <p:nvPr/>
        </p:nvPicPr>
        <p:blipFill>
          <a:blip r:embed="rId3"/>
          <a:stretch>
            <a:fillRect/>
          </a:stretch>
        </p:blipFill>
        <p:spPr>
          <a:xfrm>
            <a:off x="11647042" y="26130"/>
            <a:ext cx="429994" cy="186218"/>
          </a:xfrm>
          <a:prstGeom prst="rect">
            <a:avLst/>
          </a:prstGeom>
        </p:spPr>
      </p:pic>
      <p:sp>
        <p:nvSpPr>
          <p:cNvPr id="4" name="TextBox 3">
            <a:extLst>
              <a:ext uri="{FF2B5EF4-FFF2-40B4-BE49-F238E27FC236}">
                <a16:creationId xmlns:a16="http://schemas.microsoft.com/office/drawing/2014/main" id="{9766D4CE-5E1F-4BAF-BA97-4479F887699C}"/>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1</a:t>
            </a:r>
            <a:endParaRPr lang="en-IN" sz="800" i="1" dirty="0">
              <a:solidFill>
                <a:schemeClr val="bg1"/>
              </a:solidFill>
            </a:endParaRPr>
          </a:p>
        </p:txBody>
      </p:sp>
    </p:spTree>
    <p:extLst>
      <p:ext uri="{BB962C8B-B14F-4D97-AF65-F5344CB8AC3E}">
        <p14:creationId xmlns:p14="http://schemas.microsoft.com/office/powerpoint/2010/main" val="33189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202713583"/>
              </p:ext>
            </p:extLst>
          </p:nvPr>
        </p:nvGraphicFramePr>
        <p:xfrm>
          <a:off x="1" y="1824780"/>
          <a:ext cx="11268075" cy="3708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Airplane">
            <a:extLst>
              <a:ext uri="{FF2B5EF4-FFF2-40B4-BE49-F238E27FC236}">
                <a16:creationId xmlns:a16="http://schemas.microsoft.com/office/drawing/2014/main" id="{67196F8D-E051-4836-924C-A605160D56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27467" y="2350097"/>
            <a:ext cx="1179576" cy="1179576"/>
          </a:xfrm>
          <a:prstGeom prst="rect">
            <a:avLst/>
          </a:prstGeom>
          <a:effectLst/>
        </p:spPr>
      </p:pic>
      <p:sp>
        <p:nvSpPr>
          <p:cNvPr id="5" name="TextBox 4">
            <a:extLst>
              <a:ext uri="{FF2B5EF4-FFF2-40B4-BE49-F238E27FC236}">
                <a16:creationId xmlns:a16="http://schemas.microsoft.com/office/drawing/2014/main" id="{26560726-B752-454A-AD86-6DAAC55D9E66}"/>
              </a:ext>
            </a:extLst>
          </p:cNvPr>
          <p:cNvSpPr txBox="1"/>
          <p:nvPr/>
        </p:nvSpPr>
        <p:spPr>
          <a:xfrm>
            <a:off x="9784449" y="3628917"/>
            <a:ext cx="1065613" cy="292388"/>
          </a:xfrm>
          <a:prstGeom prst="rect">
            <a:avLst/>
          </a:prstGeom>
          <a:noFill/>
        </p:spPr>
        <p:txBody>
          <a:bodyPr wrap="none" rtlCol="0">
            <a:spAutoFit/>
          </a:bodyPr>
          <a:lstStyle/>
          <a:p>
            <a:r>
              <a:rPr lang="en-US" sz="1300" b="1" dirty="0">
                <a:solidFill>
                  <a:schemeClr val="bg1"/>
                </a:solidFill>
                <a:latin typeface="+mj-lt"/>
              </a:rPr>
              <a:t>Accessibility</a:t>
            </a:r>
            <a:endParaRPr lang="en-IN" sz="1300" b="1" dirty="0">
              <a:solidFill>
                <a:schemeClr val="bg1"/>
              </a:solidFill>
              <a:latin typeface="+mj-lt"/>
            </a:endParaRPr>
          </a:p>
        </p:txBody>
      </p:sp>
      <p:sp>
        <p:nvSpPr>
          <p:cNvPr id="6" name="TextBox 5">
            <a:extLst>
              <a:ext uri="{FF2B5EF4-FFF2-40B4-BE49-F238E27FC236}">
                <a16:creationId xmlns:a16="http://schemas.microsoft.com/office/drawing/2014/main" id="{DE6CABB4-77C3-4CBD-89D8-BA15FDDBD0A0}"/>
              </a:ext>
            </a:extLst>
          </p:cNvPr>
          <p:cNvSpPr txBox="1"/>
          <p:nvPr/>
        </p:nvSpPr>
        <p:spPr>
          <a:xfrm>
            <a:off x="9656646" y="4119301"/>
            <a:ext cx="1491113" cy="592470"/>
          </a:xfrm>
          <a:prstGeom prst="rect">
            <a:avLst/>
          </a:prstGeom>
          <a:noFill/>
        </p:spPr>
        <p:txBody>
          <a:bodyPr wrap="none" rtlCol="0">
            <a:spAutoFit/>
          </a:bodyPr>
          <a:lstStyle/>
          <a:p>
            <a:pPr algn="ctr">
              <a:lnSpc>
                <a:spcPct val="150000"/>
              </a:lnSpc>
            </a:pPr>
            <a:r>
              <a:rPr lang="en-US" sz="1300" dirty="0">
                <a:solidFill>
                  <a:schemeClr val="bg1"/>
                </a:solidFill>
                <a:latin typeface="+mj-lt"/>
              </a:rPr>
              <a:t>97 Countries</a:t>
            </a:r>
          </a:p>
          <a:p>
            <a:pPr algn="ctr"/>
            <a:r>
              <a:rPr lang="en-US" sz="1300" dirty="0">
                <a:solidFill>
                  <a:schemeClr val="bg1"/>
                </a:solidFill>
                <a:latin typeface="+mj-lt"/>
              </a:rPr>
              <a:t>98% Online Sales</a:t>
            </a:r>
            <a:endParaRPr lang="en-IN" sz="1300" dirty="0">
              <a:solidFill>
                <a:schemeClr val="bg1"/>
              </a:solidFill>
              <a:latin typeface="+mj-lt"/>
            </a:endParaRPr>
          </a:p>
        </p:txBody>
      </p:sp>
      <p:sp>
        <p:nvSpPr>
          <p:cNvPr id="11" name="Title 1">
            <a:extLst>
              <a:ext uri="{FF2B5EF4-FFF2-40B4-BE49-F238E27FC236}">
                <a16:creationId xmlns:a16="http://schemas.microsoft.com/office/drawing/2014/main" id="{8BE941D2-AAB6-4E9F-8A84-78C2F130ADBD}"/>
              </a:ext>
            </a:extLst>
          </p:cNvPr>
          <p:cNvSpPr txBox="1">
            <a:spLocks/>
          </p:cNvSpPr>
          <p:nvPr/>
        </p:nvSpPr>
        <p:spPr>
          <a:xfrm>
            <a:off x="0" y="177132"/>
            <a:ext cx="10353762" cy="468392"/>
          </a:xfrm>
          <a:prstGeom prst="rect">
            <a:avLst/>
          </a:prstGeom>
          <a:effectLst/>
        </p:spPr>
        <p:txBody>
          <a:bodyPr vert="horz" lIns="91440" tIns="45720" rIns="91440" bIns="45720" rtlCol="0" anchor="t">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solidFill>
                  <a:srgbClr val="00B0F0"/>
                </a:solidFill>
                <a:effectLst/>
                <a:cs typeface="Calibri" panose="020F0502020204030204" pitchFamily="34" charset="0"/>
              </a:rPr>
              <a:t>TRAVEL FREE OVERVIEW</a:t>
            </a:r>
          </a:p>
        </p:txBody>
      </p:sp>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1015663"/>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With a staggering 25 product offerings and nearly 8000 customers, the claim rate of merely 17% may demotivate the existing and new customers to further associate themselves with Travel Free. </a:t>
            </a:r>
          </a:p>
          <a:p>
            <a:pPr algn="l"/>
            <a:endParaRPr lang="en-US" sz="1200" dirty="0">
              <a:solidFill>
                <a:schemeClr val="bg1"/>
              </a:solidFill>
              <a:latin typeface="+mj-lt"/>
              <a:cs typeface="Calibri" panose="020F0502020204030204" pitchFamily="34" charset="0"/>
            </a:endParaRPr>
          </a:p>
          <a:p>
            <a:pPr algn="l"/>
            <a:r>
              <a:rPr lang="en-US" sz="1200" dirty="0">
                <a:solidFill>
                  <a:schemeClr val="bg1"/>
                </a:solidFill>
                <a:latin typeface="+mj-lt"/>
                <a:cs typeface="Calibri" panose="020F0502020204030204" pitchFamily="34" charset="0"/>
              </a:rPr>
              <a:t>The 3</a:t>
            </a:r>
            <a:r>
              <a:rPr lang="en-US" sz="1200" baseline="30000" dirty="0">
                <a:solidFill>
                  <a:schemeClr val="bg1"/>
                </a:solidFill>
                <a:latin typeface="+mj-lt"/>
                <a:cs typeface="Calibri" panose="020F0502020204030204" pitchFamily="34" charset="0"/>
              </a:rPr>
              <a:t>rd</a:t>
            </a:r>
            <a:r>
              <a:rPr lang="en-US" sz="1200" dirty="0">
                <a:solidFill>
                  <a:schemeClr val="bg1"/>
                </a:solidFill>
                <a:latin typeface="+mj-lt"/>
                <a:cs typeface="Calibri" panose="020F0502020204030204" pitchFamily="34" charset="0"/>
              </a:rPr>
              <a:t> party agencies are the soul of company’s outreach to potential customers with 99% of reported Net Sales driven by these 10 agencies. The agencies also occupy 25% of all Net Sales as commissions.</a:t>
            </a:r>
          </a:p>
        </p:txBody>
      </p:sp>
      <p:sp>
        <p:nvSpPr>
          <p:cNvPr id="10" name="TextBox 9">
            <a:extLst>
              <a:ext uri="{FF2B5EF4-FFF2-40B4-BE49-F238E27FC236}">
                <a16:creationId xmlns:a16="http://schemas.microsoft.com/office/drawing/2014/main" id="{027EA8CD-A763-4D9B-84AA-141B56D9F2C2}"/>
              </a:ext>
            </a:extLst>
          </p:cNvPr>
          <p:cNvSpPr txBox="1"/>
          <p:nvPr/>
        </p:nvSpPr>
        <p:spPr>
          <a:xfrm>
            <a:off x="164990" y="5360545"/>
            <a:ext cx="11862033" cy="1200329"/>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This report assumes the data to be actual market representation of India for the financial year of 2018-19.</a:t>
            </a:r>
          </a:p>
          <a:p>
            <a:pPr algn="l"/>
            <a:r>
              <a:rPr lang="en-US" sz="1200" dirty="0">
                <a:solidFill>
                  <a:schemeClr val="bg1"/>
                </a:solidFill>
                <a:latin typeface="+mj-lt"/>
                <a:cs typeface="Calibri" panose="020F0502020204030204" pitchFamily="34" charset="0"/>
              </a:rPr>
              <a:t> </a:t>
            </a:r>
          </a:p>
          <a:p>
            <a:pPr algn="l"/>
            <a:r>
              <a:rPr lang="en-US" sz="1200" dirty="0">
                <a:solidFill>
                  <a:schemeClr val="bg1"/>
                </a:solidFill>
                <a:latin typeface="+mj-lt"/>
                <a:cs typeface="Calibri" panose="020F0502020204030204" pitchFamily="34" charset="0"/>
              </a:rPr>
              <a:t>During 2018-19, the travel insurance sector covered 50.54 lakh customers. </a:t>
            </a:r>
            <a:r>
              <a:rPr lang="en-US" sz="1200" b="1" dirty="0">
                <a:solidFill>
                  <a:schemeClr val="bg1"/>
                </a:solidFill>
                <a:latin typeface="+mj-lt"/>
                <a:cs typeface="Calibri" panose="020F0502020204030204" pitchFamily="34" charset="0"/>
              </a:rPr>
              <a:t>The Incurred Claims Ratio (ICR)  was 54%</a:t>
            </a:r>
            <a:r>
              <a:rPr lang="en-US" sz="1200" dirty="0">
                <a:solidFill>
                  <a:schemeClr val="bg1"/>
                </a:solidFill>
                <a:latin typeface="+mj-lt"/>
                <a:cs typeface="Calibri" panose="020F0502020204030204" pitchFamily="34" charset="0"/>
              </a:rPr>
              <a:t> . </a:t>
            </a:r>
            <a:r>
              <a:rPr lang="en-US" sz="1200" u="sng" dirty="0">
                <a:solidFill>
                  <a:schemeClr val="bg1"/>
                </a:solidFill>
                <a:latin typeface="+mj-lt"/>
                <a:cs typeface="Calibri" panose="020F0502020204030204" pitchFamily="34" charset="0"/>
              </a:rPr>
              <a:t>TATA AIG, ICICI Lombard and Bajaj Allianz are the key players in travel insurance business in India</a:t>
            </a:r>
            <a:r>
              <a:rPr lang="en-US" sz="1200" b="1" u="sng" dirty="0">
                <a:solidFill>
                  <a:schemeClr val="bg1"/>
                </a:solidFill>
                <a:latin typeface="+mj-lt"/>
                <a:cs typeface="Calibri" panose="020F0502020204030204" pitchFamily="34" charset="0"/>
              </a:rPr>
              <a:t>*</a:t>
            </a:r>
            <a:r>
              <a:rPr lang="en-US" sz="1200" u="sng" dirty="0">
                <a:solidFill>
                  <a:schemeClr val="bg1"/>
                </a:solidFill>
                <a:latin typeface="+mj-lt"/>
                <a:cs typeface="Calibri" panose="020F0502020204030204" pitchFamily="34" charset="0"/>
              </a:rPr>
              <a:t>. </a:t>
            </a:r>
            <a:r>
              <a:rPr lang="en-US" sz="1200" dirty="0">
                <a:solidFill>
                  <a:schemeClr val="bg1"/>
                </a:solidFill>
                <a:latin typeface="+mj-lt"/>
                <a:cs typeface="Calibri" panose="020F0502020204030204" pitchFamily="34" charset="0"/>
              </a:rPr>
              <a:t>In the next slide, we will also look at claim settlement rates of major players in the General Insurance Business</a:t>
            </a:r>
          </a:p>
          <a:p>
            <a:pPr algn="l"/>
            <a:endParaRPr lang="en-US" sz="1200" dirty="0">
              <a:solidFill>
                <a:schemeClr val="bg1"/>
              </a:solidFill>
              <a:latin typeface="+mj-lt"/>
              <a:cs typeface="Calibri" panose="020F0502020204030204" pitchFamily="34" charset="0"/>
            </a:endParaRPr>
          </a:p>
          <a:p>
            <a:pPr algn="l"/>
            <a:r>
              <a:rPr lang="en-US" sz="1200" dirty="0">
                <a:solidFill>
                  <a:schemeClr val="bg1"/>
                </a:solidFill>
                <a:latin typeface="+mj-lt"/>
                <a:cs typeface="Calibri" panose="020F0502020204030204" pitchFamily="34" charset="0"/>
              </a:rPr>
              <a:t>This report aims to address the </a:t>
            </a:r>
            <a:r>
              <a:rPr lang="en-US" sz="1200" i="1" dirty="0">
                <a:solidFill>
                  <a:schemeClr val="bg1"/>
                </a:solidFill>
                <a:latin typeface="+mj-lt"/>
                <a:cs typeface="Calibri" panose="020F0502020204030204" pitchFamily="34" charset="0"/>
              </a:rPr>
              <a:t>CFO, Product Development, Marketing and the Sales departments </a:t>
            </a:r>
            <a:r>
              <a:rPr lang="en-US" sz="1200" dirty="0">
                <a:solidFill>
                  <a:schemeClr val="bg1"/>
                </a:solidFill>
                <a:latin typeface="+mj-lt"/>
                <a:cs typeface="Calibri" panose="020F0502020204030204" pitchFamily="34" charset="0"/>
              </a:rPr>
              <a:t>of the company. </a:t>
            </a:r>
          </a:p>
        </p:txBody>
      </p:sp>
      <p:sp>
        <p:nvSpPr>
          <p:cNvPr id="15" name="TextBox 14">
            <a:extLst>
              <a:ext uri="{FF2B5EF4-FFF2-40B4-BE49-F238E27FC236}">
                <a16:creationId xmlns:a16="http://schemas.microsoft.com/office/drawing/2014/main" id="{803BB44D-B671-4615-AA29-7BCDA942B966}"/>
              </a:ext>
            </a:extLst>
          </p:cNvPr>
          <p:cNvSpPr txBox="1"/>
          <p:nvPr/>
        </p:nvSpPr>
        <p:spPr>
          <a:xfrm>
            <a:off x="0" y="6680868"/>
            <a:ext cx="1596912" cy="215444"/>
          </a:xfrm>
          <a:prstGeom prst="rect">
            <a:avLst/>
          </a:prstGeom>
          <a:noFill/>
        </p:spPr>
        <p:txBody>
          <a:bodyPr wrap="none" rtlCol="0">
            <a:spAutoFit/>
          </a:bodyPr>
          <a:lstStyle/>
          <a:p>
            <a:r>
              <a:rPr lang="en-US" sz="800" i="1" dirty="0">
                <a:solidFill>
                  <a:schemeClr val="bg1"/>
                </a:solidFill>
                <a:latin typeface="+mj-lt"/>
              </a:rPr>
              <a:t>*IRDAI Annual Report 2018-19</a:t>
            </a:r>
            <a:endParaRPr lang="en-IN" sz="800" i="1" dirty="0">
              <a:solidFill>
                <a:schemeClr val="bg1"/>
              </a:solidFill>
              <a:latin typeface="+mj-lt"/>
            </a:endParaRPr>
          </a:p>
        </p:txBody>
      </p:sp>
      <p:pic>
        <p:nvPicPr>
          <p:cNvPr id="17" name="Picture 16">
            <a:extLst>
              <a:ext uri="{FF2B5EF4-FFF2-40B4-BE49-F238E27FC236}">
                <a16:creationId xmlns:a16="http://schemas.microsoft.com/office/drawing/2014/main" id="{CE166933-D02B-4ABB-983C-EAF84E002233}"/>
              </a:ext>
            </a:extLst>
          </p:cNvPr>
          <p:cNvPicPr>
            <a:picLocks noChangeAspect="1"/>
          </p:cNvPicPr>
          <p:nvPr/>
        </p:nvPicPr>
        <p:blipFill>
          <a:blip r:embed="rId10"/>
          <a:stretch>
            <a:fillRect/>
          </a:stretch>
        </p:blipFill>
        <p:spPr>
          <a:xfrm>
            <a:off x="11647042" y="26130"/>
            <a:ext cx="429994" cy="186218"/>
          </a:xfrm>
          <a:prstGeom prst="rect">
            <a:avLst/>
          </a:prstGeom>
        </p:spPr>
      </p:pic>
      <p:sp>
        <p:nvSpPr>
          <p:cNvPr id="19" name="TextBox 18">
            <a:extLst>
              <a:ext uri="{FF2B5EF4-FFF2-40B4-BE49-F238E27FC236}">
                <a16:creationId xmlns:a16="http://schemas.microsoft.com/office/drawing/2014/main" id="{AE021B2A-84DC-470C-96E1-B6A9F1B73F3C}"/>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2</a:t>
            </a:r>
            <a:endParaRPr lang="en-IN" sz="800" i="1" dirty="0">
              <a:solidFill>
                <a:schemeClr val="bg1"/>
              </a:solidFill>
            </a:endParaRPr>
          </a:p>
        </p:txBody>
      </p:sp>
    </p:spTree>
    <p:extLst>
      <p:ext uri="{BB962C8B-B14F-4D97-AF65-F5344CB8AC3E}">
        <p14:creationId xmlns:p14="http://schemas.microsoft.com/office/powerpoint/2010/main" val="326507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BE941D2-AAB6-4E9F-8A84-78C2F130ADBD}"/>
              </a:ext>
            </a:extLst>
          </p:cNvPr>
          <p:cNvSpPr txBox="1">
            <a:spLocks/>
          </p:cNvSpPr>
          <p:nvPr/>
        </p:nvSpPr>
        <p:spPr>
          <a:xfrm>
            <a:off x="0" y="177132"/>
            <a:ext cx="10353762" cy="468392"/>
          </a:xfrm>
          <a:prstGeom prst="rect">
            <a:avLst/>
          </a:prstGeom>
          <a:effectLst/>
        </p:spPr>
        <p:txBody>
          <a:bodyPr vert="horz" lIns="91440" tIns="45720" rIns="91440" bIns="45720" rtlCol="0" anchor="t">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solidFill>
                  <a:srgbClr val="00B0F0"/>
                </a:solidFill>
                <a:effectLst/>
                <a:cs typeface="Calibri" panose="020F0502020204030204" pitchFamily="34" charset="0"/>
              </a:rPr>
              <a:t>IMPORTANCE OF CLAIM APPROVAL &amp; SETTLEMENT</a:t>
            </a:r>
          </a:p>
        </p:txBody>
      </p:sp>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1015663"/>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HDFC ERGO secured the 1</a:t>
            </a:r>
            <a:r>
              <a:rPr lang="en-US" sz="1200" baseline="30000" dirty="0">
                <a:solidFill>
                  <a:schemeClr val="bg1"/>
                </a:solidFill>
                <a:latin typeface="+mj-lt"/>
                <a:cs typeface="Calibri" panose="020F0502020204030204" pitchFamily="34" charset="0"/>
              </a:rPr>
              <a:t>st</a:t>
            </a:r>
            <a:r>
              <a:rPr lang="en-US" sz="1200" dirty="0">
                <a:solidFill>
                  <a:schemeClr val="bg1"/>
                </a:solidFill>
                <a:latin typeface="+mj-lt"/>
                <a:cs typeface="Calibri" panose="020F0502020204030204" pitchFamily="34" charset="0"/>
              </a:rPr>
              <a:t> position for claim settlement efficiency, creating high brand equity amongst general insurance seeking customers, thus emerging as a </a:t>
            </a:r>
            <a:r>
              <a:rPr lang="en-US" sz="1200" b="1" dirty="0">
                <a:solidFill>
                  <a:schemeClr val="bg1"/>
                </a:solidFill>
                <a:latin typeface="+mj-lt"/>
                <a:cs typeface="Calibri" panose="020F0502020204030204" pitchFamily="34" charset="0"/>
              </a:rPr>
              <a:t>trustworthy brand </a:t>
            </a:r>
            <a:r>
              <a:rPr lang="en-US" sz="1200" dirty="0">
                <a:solidFill>
                  <a:schemeClr val="bg1"/>
                </a:solidFill>
                <a:latin typeface="+mj-lt"/>
                <a:cs typeface="Calibri" panose="020F0502020204030204" pitchFamily="34" charset="0"/>
              </a:rPr>
              <a:t>of choice influencing travel insurance purchase decisions.  The overall Avg claim settlement for general insurance products including travel insurance lies above 70%. </a:t>
            </a:r>
          </a:p>
          <a:p>
            <a:pPr algn="l"/>
            <a:endParaRPr lang="en-US" sz="1200" dirty="0">
              <a:solidFill>
                <a:schemeClr val="bg1"/>
              </a:solidFill>
              <a:latin typeface="+mj-lt"/>
              <a:cs typeface="Calibri" panose="020F0502020204030204" pitchFamily="34" charset="0"/>
            </a:endParaRPr>
          </a:p>
          <a:p>
            <a:pPr algn="l"/>
            <a:r>
              <a:rPr lang="en-US" sz="1200" u="sng" dirty="0">
                <a:solidFill>
                  <a:schemeClr val="bg1"/>
                </a:solidFill>
                <a:latin typeface="+mj-lt"/>
                <a:cs typeface="Calibri" panose="020F0502020204030204" pitchFamily="34" charset="0"/>
              </a:rPr>
              <a:t>Claim settlement ratio is a leading driver of purchase </a:t>
            </a:r>
            <a:r>
              <a:rPr lang="en-US" sz="1200" dirty="0">
                <a:solidFill>
                  <a:schemeClr val="bg1"/>
                </a:solidFill>
                <a:latin typeface="+mj-lt"/>
                <a:cs typeface="Calibri" panose="020F0502020204030204" pitchFamily="34" charset="0"/>
              </a:rPr>
              <a:t>decision for any insurance product. Thus having a reasonable claim approval rate is vital for winning customer and their trust in the brand</a:t>
            </a:r>
          </a:p>
        </p:txBody>
      </p:sp>
      <p:sp>
        <p:nvSpPr>
          <p:cNvPr id="18" name="TextBox 17">
            <a:extLst>
              <a:ext uri="{FF2B5EF4-FFF2-40B4-BE49-F238E27FC236}">
                <a16:creationId xmlns:a16="http://schemas.microsoft.com/office/drawing/2014/main" id="{82649A4D-437E-4736-AD77-4BAF9FC35C15}"/>
              </a:ext>
            </a:extLst>
          </p:cNvPr>
          <p:cNvSpPr txBox="1"/>
          <p:nvPr/>
        </p:nvSpPr>
        <p:spPr>
          <a:xfrm>
            <a:off x="7" y="6680868"/>
            <a:ext cx="1241045" cy="215444"/>
          </a:xfrm>
          <a:prstGeom prst="rect">
            <a:avLst/>
          </a:prstGeom>
          <a:noFill/>
        </p:spPr>
        <p:txBody>
          <a:bodyPr wrap="none" rtlCol="0">
            <a:spAutoFit/>
          </a:bodyPr>
          <a:lstStyle/>
          <a:p>
            <a:r>
              <a:rPr lang="en-US" sz="800" i="1" dirty="0">
                <a:solidFill>
                  <a:schemeClr val="bg1"/>
                </a:solidFill>
                <a:latin typeface="+mj-lt"/>
              </a:rPr>
              <a:t>*Economic Times 2020</a:t>
            </a:r>
            <a:endParaRPr lang="en-IN" sz="800" i="1" dirty="0">
              <a:solidFill>
                <a:schemeClr val="bg1"/>
              </a:solidFill>
              <a:latin typeface="+mj-lt"/>
            </a:endParaRPr>
          </a:p>
        </p:txBody>
      </p:sp>
      <p:graphicFrame>
        <p:nvGraphicFramePr>
          <p:cNvPr id="21" name="Chart 20">
            <a:extLst>
              <a:ext uri="{FF2B5EF4-FFF2-40B4-BE49-F238E27FC236}">
                <a16:creationId xmlns:a16="http://schemas.microsoft.com/office/drawing/2014/main" id="{3DD5C790-FDD6-4DC5-A63F-6D0A12130F33}"/>
              </a:ext>
            </a:extLst>
          </p:cNvPr>
          <p:cNvGraphicFramePr/>
          <p:nvPr>
            <p:extLst>
              <p:ext uri="{D42A27DB-BD31-4B8C-83A1-F6EECF244321}">
                <p14:modId xmlns:p14="http://schemas.microsoft.com/office/powerpoint/2010/main" val="2142681260"/>
              </p:ext>
            </p:extLst>
          </p:nvPr>
        </p:nvGraphicFramePr>
        <p:xfrm>
          <a:off x="235963" y="2120955"/>
          <a:ext cx="11335043" cy="3179351"/>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13368C6B-A010-42A5-86C7-0172865720CD}"/>
              </a:ext>
            </a:extLst>
          </p:cNvPr>
          <p:cNvSpPr txBox="1"/>
          <p:nvPr/>
        </p:nvSpPr>
        <p:spPr>
          <a:xfrm>
            <a:off x="164990" y="5552002"/>
            <a:ext cx="11862033" cy="461665"/>
          </a:xfrm>
          <a:prstGeom prst="rect">
            <a:avLst/>
          </a:prstGeom>
          <a:noFill/>
        </p:spPr>
        <p:txBody>
          <a:bodyPr wrap="square" rtlCol="0">
            <a:spAutoFit/>
          </a:bodyPr>
          <a:lstStyle/>
          <a:p>
            <a:pPr algn="ctr"/>
            <a:r>
              <a:rPr lang="en-US" sz="1200" b="1" dirty="0">
                <a:solidFill>
                  <a:schemeClr val="bg1"/>
                </a:solidFill>
                <a:latin typeface="+mj-lt"/>
                <a:cs typeface="Calibri" panose="020F0502020204030204" pitchFamily="34" charset="0"/>
              </a:rPr>
              <a:t>Travel Free has a claim rate of 17%, indicating approval and settlement ratio to be lower, </a:t>
            </a:r>
            <a:r>
              <a:rPr lang="en-US" sz="1200" dirty="0">
                <a:solidFill>
                  <a:schemeClr val="bg1"/>
                </a:solidFill>
                <a:latin typeface="+mj-lt"/>
                <a:cs typeface="Calibri" panose="020F0502020204030204" pitchFamily="34" charset="0"/>
              </a:rPr>
              <a:t>thereby facing fierce competition in terms of trust, loyalty and satisfaction among insurance seekers</a:t>
            </a:r>
          </a:p>
        </p:txBody>
      </p:sp>
      <p:grpSp>
        <p:nvGrpSpPr>
          <p:cNvPr id="32" name="Group 31">
            <a:extLst>
              <a:ext uri="{FF2B5EF4-FFF2-40B4-BE49-F238E27FC236}">
                <a16:creationId xmlns:a16="http://schemas.microsoft.com/office/drawing/2014/main" id="{0B45FD76-522D-46A8-98C9-4AEA2494B854}"/>
              </a:ext>
            </a:extLst>
          </p:cNvPr>
          <p:cNvGrpSpPr/>
          <p:nvPr/>
        </p:nvGrpSpPr>
        <p:grpSpPr>
          <a:xfrm>
            <a:off x="4843034" y="2466094"/>
            <a:ext cx="1583585" cy="246221"/>
            <a:chOff x="4843034" y="2398982"/>
            <a:chExt cx="1583585" cy="246221"/>
          </a:xfrm>
        </p:grpSpPr>
        <p:grpSp>
          <p:nvGrpSpPr>
            <p:cNvPr id="30" name="Group 29">
              <a:extLst>
                <a:ext uri="{FF2B5EF4-FFF2-40B4-BE49-F238E27FC236}">
                  <a16:creationId xmlns:a16="http://schemas.microsoft.com/office/drawing/2014/main" id="{F2A90D31-948B-42F0-84DD-B8BF70993B98}"/>
                </a:ext>
              </a:extLst>
            </p:cNvPr>
            <p:cNvGrpSpPr/>
            <p:nvPr/>
          </p:nvGrpSpPr>
          <p:grpSpPr>
            <a:xfrm>
              <a:off x="4843034" y="2398982"/>
              <a:ext cx="667693" cy="246221"/>
              <a:chOff x="4623208" y="2398816"/>
              <a:chExt cx="667693" cy="246221"/>
            </a:xfrm>
          </p:grpSpPr>
          <p:sp>
            <p:nvSpPr>
              <p:cNvPr id="24" name="Rectangle 23">
                <a:extLst>
                  <a:ext uri="{FF2B5EF4-FFF2-40B4-BE49-F238E27FC236}">
                    <a16:creationId xmlns:a16="http://schemas.microsoft.com/office/drawing/2014/main" id="{4CE62A7E-377A-476B-9348-690A53535653}"/>
                  </a:ext>
                </a:extLst>
              </p:cNvPr>
              <p:cNvSpPr/>
              <p:nvPr/>
            </p:nvSpPr>
            <p:spPr>
              <a:xfrm>
                <a:off x="4623208" y="2476823"/>
                <a:ext cx="166906" cy="90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27" name="TextBox 26">
                <a:extLst>
                  <a:ext uri="{FF2B5EF4-FFF2-40B4-BE49-F238E27FC236}">
                    <a16:creationId xmlns:a16="http://schemas.microsoft.com/office/drawing/2014/main" id="{B9430E9D-BCE1-4884-9C95-EDED6D7133B2}"/>
                  </a:ext>
                </a:extLst>
              </p:cNvPr>
              <p:cNvSpPr txBox="1"/>
              <p:nvPr/>
            </p:nvSpPr>
            <p:spPr>
              <a:xfrm>
                <a:off x="4824107" y="2398816"/>
                <a:ext cx="466794" cy="246221"/>
              </a:xfrm>
              <a:prstGeom prst="rect">
                <a:avLst/>
              </a:prstGeom>
              <a:noFill/>
            </p:spPr>
            <p:txBody>
              <a:bodyPr wrap="none" rtlCol="0">
                <a:spAutoFit/>
              </a:bodyPr>
              <a:lstStyle/>
              <a:p>
                <a:r>
                  <a:rPr lang="en-US" sz="1000" dirty="0">
                    <a:solidFill>
                      <a:schemeClr val="bg2"/>
                    </a:solidFill>
                    <a:latin typeface="+mj-lt"/>
                  </a:rPr>
                  <a:t>2019</a:t>
                </a:r>
                <a:endParaRPr lang="en-IN" sz="1000" dirty="0">
                  <a:solidFill>
                    <a:schemeClr val="bg2"/>
                  </a:solidFill>
                  <a:latin typeface="+mj-lt"/>
                </a:endParaRPr>
              </a:p>
            </p:txBody>
          </p:sp>
        </p:grpSp>
        <p:grpSp>
          <p:nvGrpSpPr>
            <p:cNvPr id="31" name="Group 30">
              <a:extLst>
                <a:ext uri="{FF2B5EF4-FFF2-40B4-BE49-F238E27FC236}">
                  <a16:creationId xmlns:a16="http://schemas.microsoft.com/office/drawing/2014/main" id="{874914B7-F023-4A02-AA3D-8B036823063E}"/>
                </a:ext>
              </a:extLst>
            </p:cNvPr>
            <p:cNvGrpSpPr/>
            <p:nvPr/>
          </p:nvGrpSpPr>
          <p:grpSpPr>
            <a:xfrm>
              <a:off x="5765381" y="2398982"/>
              <a:ext cx="661238" cy="246221"/>
              <a:chOff x="5736578" y="2398816"/>
              <a:chExt cx="661238" cy="246221"/>
            </a:xfrm>
          </p:grpSpPr>
          <p:sp>
            <p:nvSpPr>
              <p:cNvPr id="26" name="Rectangle 25">
                <a:extLst>
                  <a:ext uri="{FF2B5EF4-FFF2-40B4-BE49-F238E27FC236}">
                    <a16:creationId xmlns:a16="http://schemas.microsoft.com/office/drawing/2014/main" id="{47684A78-AE6B-4AA8-8301-89B682749B25}"/>
                  </a:ext>
                </a:extLst>
              </p:cNvPr>
              <p:cNvSpPr/>
              <p:nvPr/>
            </p:nvSpPr>
            <p:spPr>
              <a:xfrm>
                <a:off x="5736578" y="2476989"/>
                <a:ext cx="166906" cy="90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29" name="TextBox 28">
                <a:extLst>
                  <a:ext uri="{FF2B5EF4-FFF2-40B4-BE49-F238E27FC236}">
                    <a16:creationId xmlns:a16="http://schemas.microsoft.com/office/drawing/2014/main" id="{CDC3FDB0-1BA9-4219-B25F-3C3E3C716A03}"/>
                  </a:ext>
                </a:extLst>
              </p:cNvPr>
              <p:cNvSpPr txBox="1"/>
              <p:nvPr/>
            </p:nvSpPr>
            <p:spPr>
              <a:xfrm>
                <a:off x="5931022" y="2398816"/>
                <a:ext cx="466794" cy="246221"/>
              </a:xfrm>
              <a:prstGeom prst="rect">
                <a:avLst/>
              </a:prstGeom>
              <a:noFill/>
            </p:spPr>
            <p:txBody>
              <a:bodyPr wrap="none" rtlCol="0">
                <a:spAutoFit/>
              </a:bodyPr>
              <a:lstStyle/>
              <a:p>
                <a:r>
                  <a:rPr lang="en-US" sz="1000" dirty="0">
                    <a:solidFill>
                      <a:schemeClr val="bg2"/>
                    </a:solidFill>
                    <a:latin typeface="+mj-lt"/>
                  </a:rPr>
                  <a:t>2018</a:t>
                </a:r>
                <a:endParaRPr lang="en-IN" sz="1000" dirty="0">
                  <a:solidFill>
                    <a:schemeClr val="bg2"/>
                  </a:solidFill>
                  <a:latin typeface="+mj-lt"/>
                </a:endParaRPr>
              </a:p>
            </p:txBody>
          </p:sp>
        </p:grpSp>
      </p:grpSp>
      <p:sp>
        <p:nvSpPr>
          <p:cNvPr id="35" name="TextBox 34">
            <a:extLst>
              <a:ext uri="{FF2B5EF4-FFF2-40B4-BE49-F238E27FC236}">
                <a16:creationId xmlns:a16="http://schemas.microsoft.com/office/drawing/2014/main" id="{73759B1D-9AF3-4A07-9164-926ED2BEC1EC}"/>
              </a:ext>
            </a:extLst>
          </p:cNvPr>
          <p:cNvSpPr txBox="1"/>
          <p:nvPr/>
        </p:nvSpPr>
        <p:spPr>
          <a:xfrm>
            <a:off x="10353762" y="6611779"/>
            <a:ext cx="1106393" cy="246221"/>
          </a:xfrm>
          <a:prstGeom prst="rect">
            <a:avLst/>
          </a:prstGeom>
          <a:noFill/>
        </p:spPr>
        <p:txBody>
          <a:bodyPr wrap="none" rtlCol="0">
            <a:spAutoFit/>
          </a:bodyPr>
          <a:lstStyle/>
          <a:p>
            <a:r>
              <a:rPr lang="en-US" sz="1000" i="1" dirty="0">
                <a:solidFill>
                  <a:schemeClr val="bg2"/>
                </a:solidFill>
                <a:latin typeface="+mj-lt"/>
              </a:rPr>
              <a:t>Figures are in %</a:t>
            </a:r>
            <a:endParaRPr lang="en-IN" sz="1000" i="1" dirty="0">
              <a:solidFill>
                <a:schemeClr val="bg2"/>
              </a:solidFill>
              <a:latin typeface="+mj-lt"/>
            </a:endParaRPr>
          </a:p>
        </p:txBody>
      </p:sp>
      <p:pic>
        <p:nvPicPr>
          <p:cNvPr id="37" name="Picture 36">
            <a:extLst>
              <a:ext uri="{FF2B5EF4-FFF2-40B4-BE49-F238E27FC236}">
                <a16:creationId xmlns:a16="http://schemas.microsoft.com/office/drawing/2014/main" id="{AE12B156-7EF7-42CF-B892-6B0FE43DCA23}"/>
              </a:ext>
            </a:extLst>
          </p:cNvPr>
          <p:cNvPicPr>
            <a:picLocks noChangeAspect="1"/>
          </p:cNvPicPr>
          <p:nvPr/>
        </p:nvPicPr>
        <p:blipFill>
          <a:blip r:embed="rId4"/>
          <a:stretch>
            <a:fillRect/>
          </a:stretch>
        </p:blipFill>
        <p:spPr>
          <a:xfrm>
            <a:off x="11647042" y="26130"/>
            <a:ext cx="429994" cy="186218"/>
          </a:xfrm>
          <a:prstGeom prst="rect">
            <a:avLst/>
          </a:prstGeom>
        </p:spPr>
      </p:pic>
      <p:sp>
        <p:nvSpPr>
          <p:cNvPr id="39" name="TextBox 38">
            <a:extLst>
              <a:ext uri="{FF2B5EF4-FFF2-40B4-BE49-F238E27FC236}">
                <a16:creationId xmlns:a16="http://schemas.microsoft.com/office/drawing/2014/main" id="{2D4FBEDB-9594-4F67-87C1-44DD667C6288}"/>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3</a:t>
            </a:r>
            <a:endParaRPr lang="en-IN" sz="800" i="1" dirty="0">
              <a:solidFill>
                <a:schemeClr val="bg1"/>
              </a:solidFill>
            </a:endParaRPr>
          </a:p>
        </p:txBody>
      </p:sp>
    </p:spTree>
    <p:extLst>
      <p:ext uri="{BB962C8B-B14F-4D97-AF65-F5344CB8AC3E}">
        <p14:creationId xmlns:p14="http://schemas.microsoft.com/office/powerpoint/2010/main" val="118374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grayscl/>
            <a:extLst>
              <a:ext uri="{BEBA8EAE-BF5A-486C-A8C5-ECC9F3942E4B}">
                <a14:imgProps xmlns:a14="http://schemas.microsoft.com/office/drawing/2010/main">
                  <a14:imgLayer r:embed="rId3">
                    <a14:imgEffect>
                      <a14:colorTemperature colorTemp="1500"/>
                    </a14:imgEffect>
                    <a14:imgEffect>
                      <a14:saturation sat="10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9A7B-7542-4D1E-AE32-C2527FBDD2B8}"/>
              </a:ext>
            </a:extLst>
          </p:cNvPr>
          <p:cNvSpPr>
            <a:spLocks noGrp="1"/>
          </p:cNvSpPr>
          <p:nvPr>
            <p:ph type="title"/>
          </p:nvPr>
        </p:nvSpPr>
        <p:spPr>
          <a:xfrm>
            <a:off x="919119" y="2800357"/>
            <a:ext cx="10353763" cy="1257300"/>
          </a:xfrm>
        </p:spPr>
        <p:txBody>
          <a:bodyPr>
            <a:normAutofit fontScale="90000"/>
          </a:bodyPr>
          <a:lstStyle/>
          <a:p>
            <a:r>
              <a:rPr lang="en-US" dirty="0">
                <a:solidFill>
                  <a:schemeClr val="bg1"/>
                </a:solidFill>
                <a:effectLst/>
              </a:rPr>
              <a:t>Lets take a look at the available dataset &amp; additional data requirement </a:t>
            </a:r>
            <a:endParaRPr lang="en-IN" dirty="0">
              <a:solidFill>
                <a:schemeClr val="bg1"/>
              </a:solidFill>
              <a:effectLst/>
            </a:endParaRPr>
          </a:p>
        </p:txBody>
      </p:sp>
      <p:sp>
        <p:nvSpPr>
          <p:cNvPr id="5" name="TextBox 4">
            <a:extLst>
              <a:ext uri="{FF2B5EF4-FFF2-40B4-BE49-F238E27FC236}">
                <a16:creationId xmlns:a16="http://schemas.microsoft.com/office/drawing/2014/main" id="{D7D71557-1485-4A3A-A15B-DCF0020C2EDC}"/>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4</a:t>
            </a:r>
            <a:endParaRPr lang="en-IN" sz="800" i="1" dirty="0">
              <a:solidFill>
                <a:schemeClr val="bg1"/>
              </a:solidFill>
            </a:endParaRPr>
          </a:p>
        </p:txBody>
      </p:sp>
    </p:spTree>
    <p:extLst>
      <p:ext uri="{BB962C8B-B14F-4D97-AF65-F5344CB8AC3E}">
        <p14:creationId xmlns:p14="http://schemas.microsoft.com/office/powerpoint/2010/main" val="145022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0" y="177132"/>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DATA</a:t>
            </a:r>
          </a:p>
        </p:txBody>
      </p:sp>
      <p:sp>
        <p:nvSpPr>
          <p:cNvPr id="10" name="TextBox 9">
            <a:extLst>
              <a:ext uri="{FF2B5EF4-FFF2-40B4-BE49-F238E27FC236}">
                <a16:creationId xmlns:a16="http://schemas.microsoft.com/office/drawing/2014/main" id="{9EB75779-FC0C-4A4A-88BA-D4114E6366C5}"/>
              </a:ext>
            </a:extLst>
          </p:cNvPr>
          <p:cNvSpPr txBox="1"/>
          <p:nvPr/>
        </p:nvSpPr>
        <p:spPr>
          <a:xfrm>
            <a:off x="0" y="893957"/>
            <a:ext cx="4043494" cy="1384995"/>
          </a:xfrm>
          <a:prstGeom prst="rect">
            <a:avLst/>
          </a:prstGeom>
          <a:noFill/>
        </p:spPr>
        <p:txBody>
          <a:bodyPr wrap="square" rtlCol="0">
            <a:spAutoFit/>
          </a:bodyPr>
          <a:lstStyle/>
          <a:p>
            <a:pPr algn="l"/>
            <a:r>
              <a:rPr lang="en-US" sz="1200" b="1" dirty="0">
                <a:solidFill>
                  <a:schemeClr val="bg1"/>
                </a:solidFill>
                <a:latin typeface="+mj-lt"/>
                <a:cs typeface="Calibri" panose="020F0502020204030204" pitchFamily="34" charset="0"/>
              </a:rPr>
              <a:t>The current dataset has the following data points:</a:t>
            </a:r>
          </a:p>
          <a:p>
            <a:pPr algn="l"/>
            <a:endParaRPr lang="en-US" sz="1200" b="1" dirty="0">
              <a:solidFill>
                <a:schemeClr val="bg1"/>
              </a:solidFill>
              <a:latin typeface="+mj-lt"/>
              <a:cs typeface="Calibri" panose="020F0502020204030204" pitchFamily="34" charset="0"/>
            </a:endParaRP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Customer ID</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Agency of purchase</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Agency type</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Distribution Channel</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Product Name</a:t>
            </a:r>
          </a:p>
        </p:txBody>
      </p:sp>
      <p:sp>
        <p:nvSpPr>
          <p:cNvPr id="3" name="TextBox 2">
            <a:extLst>
              <a:ext uri="{FF2B5EF4-FFF2-40B4-BE49-F238E27FC236}">
                <a16:creationId xmlns:a16="http://schemas.microsoft.com/office/drawing/2014/main" id="{DD9DA4E7-B7A5-4954-8B47-5481CC447016}"/>
              </a:ext>
            </a:extLst>
          </p:cNvPr>
          <p:cNvSpPr txBox="1"/>
          <p:nvPr/>
        </p:nvSpPr>
        <p:spPr>
          <a:xfrm>
            <a:off x="4405625" y="893957"/>
            <a:ext cx="3833769" cy="1384995"/>
          </a:xfrm>
          <a:prstGeom prst="rect">
            <a:avLst/>
          </a:prstGeom>
          <a:noFill/>
        </p:spPr>
        <p:txBody>
          <a:bodyPr wrap="square" rtlCol="0">
            <a:spAutoFit/>
          </a:bodyPr>
          <a:lstStyle/>
          <a:p>
            <a:pPr algn="l"/>
            <a:r>
              <a:rPr lang="en-US" sz="1200" dirty="0">
                <a:latin typeface="+mj-lt"/>
                <a:cs typeface="Calibri" panose="020F0502020204030204" pitchFamily="34" charset="0"/>
              </a:rPr>
              <a:t>The current dataset has the following data points:</a:t>
            </a:r>
          </a:p>
          <a:p>
            <a:pPr algn="l"/>
            <a:endParaRPr lang="en-US" sz="1200" dirty="0">
              <a:latin typeface="+mj-lt"/>
              <a:cs typeface="Calibri" panose="020F0502020204030204" pitchFamily="34" charset="0"/>
            </a:endParaRP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Duration</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Destination</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Net Sales </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Commission</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Customer Age &amp; Claim approval status</a:t>
            </a:r>
          </a:p>
        </p:txBody>
      </p:sp>
      <p:sp>
        <p:nvSpPr>
          <p:cNvPr id="4" name="TextBox 3">
            <a:extLst>
              <a:ext uri="{FF2B5EF4-FFF2-40B4-BE49-F238E27FC236}">
                <a16:creationId xmlns:a16="http://schemas.microsoft.com/office/drawing/2014/main" id="{CFAE9C86-355A-4B35-9829-627A97BC6D63}"/>
              </a:ext>
            </a:extLst>
          </p:cNvPr>
          <p:cNvSpPr txBox="1"/>
          <p:nvPr/>
        </p:nvSpPr>
        <p:spPr>
          <a:xfrm>
            <a:off x="7" y="2730661"/>
            <a:ext cx="11576807" cy="3600986"/>
          </a:xfrm>
          <a:prstGeom prst="rect">
            <a:avLst/>
          </a:prstGeom>
          <a:noFill/>
        </p:spPr>
        <p:txBody>
          <a:bodyPr wrap="square" rtlCol="0">
            <a:spAutoFit/>
          </a:bodyPr>
          <a:lstStyle/>
          <a:p>
            <a:pPr algn="l"/>
            <a:r>
              <a:rPr lang="en-US" sz="1200" b="1" dirty="0">
                <a:solidFill>
                  <a:schemeClr val="bg1"/>
                </a:solidFill>
                <a:latin typeface="+mj-lt"/>
                <a:cs typeface="Calibri" panose="020F0502020204030204" pitchFamily="34" charset="0"/>
              </a:rPr>
              <a:t>From the bank’s perspective, the following additional data would prove to be important for product pricing and claim approval:</a:t>
            </a:r>
          </a:p>
          <a:p>
            <a:pPr algn="l"/>
            <a:endParaRPr lang="en-US" sz="1200" b="1" dirty="0">
              <a:solidFill>
                <a:schemeClr val="bg1"/>
              </a:solidFill>
              <a:latin typeface="+mj-lt"/>
              <a:cs typeface="Calibri" panose="020F0502020204030204" pitchFamily="34" charset="0"/>
            </a:endParaRP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Price of the product</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Accident related medical claims during the trip</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Amount of claim settled</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Date of purchase</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Declaration of Critical illness by customer, (if any)</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Estimated overall trip expenses</a:t>
            </a: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a:p>
            <a:pPr algn="l"/>
            <a:r>
              <a:rPr lang="en-US" sz="1200" b="1" dirty="0">
                <a:solidFill>
                  <a:schemeClr val="bg1"/>
                </a:solidFill>
                <a:latin typeface="+mj-lt"/>
                <a:cs typeface="Calibri" panose="020F0502020204030204" pitchFamily="34" charset="0"/>
              </a:rPr>
              <a:t>Data about destination from additional sources:</a:t>
            </a:r>
          </a:p>
          <a:p>
            <a:pPr algn="l"/>
            <a:endParaRPr lang="en-US" sz="1200" dirty="0">
              <a:solidFill>
                <a:schemeClr val="bg1"/>
              </a:solidFill>
              <a:latin typeface="+mj-lt"/>
              <a:cs typeface="Calibri" panose="020F0502020204030204" pitchFamily="34" charset="0"/>
            </a:endParaRP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Crime rate during time of travel</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Social or political disturbances</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War/Terrorism affected area of travel</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Customer claim purchase history</a:t>
            </a:r>
          </a:p>
          <a:p>
            <a:pPr marL="285744" indent="-285744">
              <a:buFont typeface="Arial" panose="020B0604020202020204" pitchFamily="34" charset="0"/>
              <a:buChar char="•"/>
            </a:pPr>
            <a:r>
              <a:rPr lang="en-US" sz="1200" dirty="0">
                <a:solidFill>
                  <a:schemeClr val="bg1"/>
                </a:solidFill>
                <a:latin typeface="+mj-lt"/>
                <a:cs typeface="Calibri" panose="020F0502020204030204" pitchFamily="34" charset="0"/>
              </a:rPr>
              <a:t>FCO/WHO approval on destination</a:t>
            </a: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a:p>
            <a:pPr marL="285744" indent="-285744">
              <a:buFont typeface="Arial" panose="020B0604020202020204" pitchFamily="34" charset="0"/>
              <a:buChar char="•"/>
            </a:pPr>
            <a:endParaRPr lang="en-US" sz="1200" dirty="0">
              <a:solidFill>
                <a:schemeClr val="bg1"/>
              </a:solidFill>
              <a:latin typeface="+mj-lt"/>
              <a:cs typeface="Calibri" panose="020F0502020204030204" pitchFamily="34" charset="0"/>
            </a:endParaRPr>
          </a:p>
        </p:txBody>
      </p:sp>
      <p:pic>
        <p:nvPicPr>
          <p:cNvPr id="5" name="Picture 4">
            <a:extLst>
              <a:ext uri="{FF2B5EF4-FFF2-40B4-BE49-F238E27FC236}">
                <a16:creationId xmlns:a16="http://schemas.microsoft.com/office/drawing/2014/main" id="{D1B4C70F-07D2-4215-8B94-F0011F094BE7}"/>
              </a:ext>
            </a:extLst>
          </p:cNvPr>
          <p:cNvPicPr>
            <a:picLocks noChangeAspect="1"/>
          </p:cNvPicPr>
          <p:nvPr/>
        </p:nvPicPr>
        <p:blipFill>
          <a:blip r:embed="rId3"/>
          <a:stretch>
            <a:fillRect/>
          </a:stretch>
        </p:blipFill>
        <p:spPr>
          <a:xfrm>
            <a:off x="11647042" y="26130"/>
            <a:ext cx="429994" cy="186218"/>
          </a:xfrm>
          <a:prstGeom prst="rect">
            <a:avLst/>
          </a:prstGeom>
        </p:spPr>
      </p:pic>
      <p:sp>
        <p:nvSpPr>
          <p:cNvPr id="7" name="TextBox 6">
            <a:extLst>
              <a:ext uri="{FF2B5EF4-FFF2-40B4-BE49-F238E27FC236}">
                <a16:creationId xmlns:a16="http://schemas.microsoft.com/office/drawing/2014/main" id="{D3020C3E-B488-47E4-87ED-D39B78F3FCEC}"/>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5</a:t>
            </a:r>
            <a:endParaRPr lang="en-IN" sz="800" i="1" dirty="0">
              <a:solidFill>
                <a:schemeClr val="bg1"/>
              </a:solidFill>
            </a:endParaRPr>
          </a:p>
        </p:txBody>
      </p:sp>
    </p:spTree>
    <p:extLst>
      <p:ext uri="{BB962C8B-B14F-4D97-AF65-F5344CB8AC3E}">
        <p14:creationId xmlns:p14="http://schemas.microsoft.com/office/powerpoint/2010/main" val="26585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grayscl/>
            <a:extLst>
              <a:ext uri="{BEBA8EAE-BF5A-486C-A8C5-ECC9F3942E4B}">
                <a14:imgProps xmlns:a14="http://schemas.microsoft.com/office/drawing/2010/main">
                  <a14:imgLayer r:embed="rId3">
                    <a14:imgEffect>
                      <a14:colorTemperature colorTemp="1500"/>
                    </a14:imgEffect>
                    <a14:imgEffect>
                      <a14:saturation sat="10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9A7B-7542-4D1E-AE32-C2527FBDD2B8}"/>
              </a:ext>
            </a:extLst>
          </p:cNvPr>
          <p:cNvSpPr>
            <a:spLocks noGrp="1"/>
          </p:cNvSpPr>
          <p:nvPr>
            <p:ph type="title"/>
          </p:nvPr>
        </p:nvSpPr>
        <p:spPr>
          <a:xfrm>
            <a:off x="919119" y="2800357"/>
            <a:ext cx="10353763" cy="1257300"/>
          </a:xfrm>
        </p:spPr>
        <p:txBody>
          <a:bodyPr>
            <a:normAutofit fontScale="90000"/>
          </a:bodyPr>
          <a:lstStyle/>
          <a:p>
            <a:r>
              <a:rPr lang="en-US" dirty="0">
                <a:solidFill>
                  <a:schemeClr val="bg1"/>
                </a:solidFill>
                <a:effectLst/>
              </a:rPr>
              <a:t>Lets take a look at performance of products, destinations and 3</a:t>
            </a:r>
            <a:r>
              <a:rPr lang="en-US" baseline="30000" dirty="0">
                <a:solidFill>
                  <a:schemeClr val="bg1"/>
                </a:solidFill>
                <a:effectLst/>
              </a:rPr>
              <a:t>rd</a:t>
            </a:r>
            <a:r>
              <a:rPr lang="en-US" dirty="0">
                <a:solidFill>
                  <a:schemeClr val="bg1"/>
                </a:solidFill>
                <a:effectLst/>
              </a:rPr>
              <a:t> parties</a:t>
            </a:r>
            <a:br>
              <a:rPr lang="en-IN" dirty="0">
                <a:solidFill>
                  <a:schemeClr val="bg1"/>
                </a:solidFill>
                <a:effectLst/>
              </a:rPr>
            </a:br>
            <a:endParaRPr lang="en-IN" dirty="0">
              <a:solidFill>
                <a:schemeClr val="bg1"/>
              </a:solidFill>
              <a:effectLst/>
            </a:endParaRPr>
          </a:p>
        </p:txBody>
      </p:sp>
      <p:sp>
        <p:nvSpPr>
          <p:cNvPr id="4" name="TextBox 3">
            <a:extLst>
              <a:ext uri="{FF2B5EF4-FFF2-40B4-BE49-F238E27FC236}">
                <a16:creationId xmlns:a16="http://schemas.microsoft.com/office/drawing/2014/main" id="{FCB02E06-B30A-4274-B8A7-451E87140A90}"/>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6</a:t>
            </a:r>
            <a:endParaRPr lang="en-IN" sz="800" i="1" dirty="0">
              <a:solidFill>
                <a:schemeClr val="bg1"/>
              </a:solidFill>
            </a:endParaRPr>
          </a:p>
        </p:txBody>
      </p:sp>
    </p:spTree>
    <p:extLst>
      <p:ext uri="{BB962C8B-B14F-4D97-AF65-F5344CB8AC3E}">
        <p14:creationId xmlns:p14="http://schemas.microsoft.com/office/powerpoint/2010/main" val="124626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graphicFrame>
        <p:nvGraphicFramePr>
          <p:cNvPr id="11" name="Content Placeholder 5">
            <a:extLst>
              <a:ext uri="{FF2B5EF4-FFF2-40B4-BE49-F238E27FC236}">
                <a16:creationId xmlns:a16="http://schemas.microsoft.com/office/drawing/2014/main" id="{58123BC5-63B9-46D4-B227-CB4AC17E72B8}"/>
              </a:ext>
            </a:extLst>
          </p:cNvPr>
          <p:cNvGraphicFramePr>
            <a:graphicFrameLocks noGrp="1"/>
          </p:cNvGraphicFramePr>
          <p:nvPr>
            <p:ph idx="1"/>
            <p:extLst>
              <p:ext uri="{D42A27DB-BD31-4B8C-83A1-F6EECF244321}">
                <p14:modId xmlns:p14="http://schemas.microsoft.com/office/powerpoint/2010/main" val="2169115059"/>
              </p:ext>
            </p:extLst>
          </p:nvPr>
        </p:nvGraphicFramePr>
        <p:xfrm>
          <a:off x="0" y="1571631"/>
          <a:ext cx="12192000" cy="3714751"/>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rPr>
              <a:t>AGENCY DEEPDIVE</a:t>
            </a:r>
          </a:p>
        </p:txBody>
      </p:sp>
      <p:sp>
        <p:nvSpPr>
          <p:cNvPr id="17" name="TextBox 16">
            <a:extLst>
              <a:ext uri="{FF2B5EF4-FFF2-40B4-BE49-F238E27FC236}">
                <a16:creationId xmlns:a16="http://schemas.microsoft.com/office/drawing/2014/main" id="{63FBD341-4685-4945-9295-792ECB86E6DF}"/>
              </a:ext>
            </a:extLst>
          </p:cNvPr>
          <p:cNvSpPr txBox="1"/>
          <p:nvPr/>
        </p:nvSpPr>
        <p:spPr>
          <a:xfrm>
            <a:off x="6" y="494524"/>
            <a:ext cx="11862033" cy="1015663"/>
          </a:xfrm>
          <a:prstGeom prst="rect">
            <a:avLst/>
          </a:prstGeom>
          <a:noFill/>
        </p:spPr>
        <p:txBody>
          <a:bodyPr wrap="square" rtlCol="0">
            <a:spAutoFit/>
          </a:bodyPr>
          <a:lstStyle/>
          <a:p>
            <a:pPr algn="l"/>
            <a:r>
              <a:rPr lang="en-US" sz="1200" u="sng" dirty="0">
                <a:solidFill>
                  <a:schemeClr val="bg1"/>
                </a:solidFill>
                <a:latin typeface="+mj-lt"/>
                <a:cs typeface="Calibri" panose="020F0502020204030204" pitchFamily="34" charset="0"/>
              </a:rPr>
              <a:t>EPX alone manages to sell 50% </a:t>
            </a:r>
            <a:r>
              <a:rPr lang="en-US" sz="1200" dirty="0">
                <a:solidFill>
                  <a:schemeClr val="bg1"/>
                </a:solidFill>
                <a:latin typeface="+mj-lt"/>
                <a:cs typeface="Calibri" panose="020F0502020204030204" pitchFamily="34" charset="0"/>
              </a:rPr>
              <a:t>of Travel Free products while the % net sales to commission is negligible making it very profitable for Travel Free. However, EPX also amounts to 22% of claim rates.</a:t>
            </a:r>
          </a:p>
          <a:p>
            <a:pPr algn="l"/>
            <a:endParaRPr lang="en-US" sz="1200" dirty="0">
              <a:solidFill>
                <a:schemeClr val="bg1"/>
              </a:solidFill>
              <a:latin typeface="+mj-lt"/>
              <a:cs typeface="Calibri" panose="020F0502020204030204" pitchFamily="34" charset="0"/>
            </a:endParaRPr>
          </a:p>
          <a:p>
            <a:pPr algn="l"/>
            <a:r>
              <a:rPr lang="en-US" sz="1200" dirty="0">
                <a:solidFill>
                  <a:schemeClr val="bg1"/>
                </a:solidFill>
                <a:latin typeface="+mj-lt"/>
                <a:cs typeface="Calibri" panose="020F0502020204030204" pitchFamily="34" charset="0"/>
              </a:rPr>
              <a:t>C2B airline is responsible for nearly 6 in 10 claims for Travel Free. The Airline also consumes 25% in commissions. Overall Airlines demand higher returns to business provided by them</a:t>
            </a:r>
          </a:p>
        </p:txBody>
      </p:sp>
      <p:sp>
        <p:nvSpPr>
          <p:cNvPr id="2" name="Rectangle 1">
            <a:extLst>
              <a:ext uri="{FF2B5EF4-FFF2-40B4-BE49-F238E27FC236}">
                <a16:creationId xmlns:a16="http://schemas.microsoft.com/office/drawing/2014/main" id="{8FF795DF-4A98-4154-A1C9-0AEBF2FB8892}"/>
              </a:ext>
            </a:extLst>
          </p:cNvPr>
          <p:cNvSpPr/>
          <p:nvPr/>
        </p:nvSpPr>
        <p:spPr>
          <a:xfrm>
            <a:off x="7642375" y="4563618"/>
            <a:ext cx="520119" cy="226503"/>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atin typeface="+mj-lt"/>
            </a:endParaRPr>
          </a:p>
        </p:txBody>
      </p:sp>
      <p:sp>
        <p:nvSpPr>
          <p:cNvPr id="3" name="Rectangle 2">
            <a:extLst>
              <a:ext uri="{FF2B5EF4-FFF2-40B4-BE49-F238E27FC236}">
                <a16:creationId xmlns:a16="http://schemas.microsoft.com/office/drawing/2014/main" id="{9EE1D36F-DD53-43AC-BC48-F65B3B73EDD3}"/>
              </a:ext>
            </a:extLst>
          </p:cNvPr>
          <p:cNvSpPr/>
          <p:nvPr/>
        </p:nvSpPr>
        <p:spPr>
          <a:xfrm>
            <a:off x="1108751" y="4563618"/>
            <a:ext cx="520119" cy="226503"/>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4" name="Rectangle 3">
            <a:extLst>
              <a:ext uri="{FF2B5EF4-FFF2-40B4-BE49-F238E27FC236}">
                <a16:creationId xmlns:a16="http://schemas.microsoft.com/office/drawing/2014/main" id="{3D750332-E724-4F17-8D95-6EAB92ADC2F9}"/>
              </a:ext>
            </a:extLst>
          </p:cNvPr>
          <p:cNvSpPr/>
          <p:nvPr/>
        </p:nvSpPr>
        <p:spPr>
          <a:xfrm>
            <a:off x="4716015" y="4563618"/>
            <a:ext cx="520119" cy="226503"/>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5" name="Rectangle 4">
            <a:extLst>
              <a:ext uri="{FF2B5EF4-FFF2-40B4-BE49-F238E27FC236}">
                <a16:creationId xmlns:a16="http://schemas.microsoft.com/office/drawing/2014/main" id="{7676A3B5-F27F-444D-893D-126DAF409083}"/>
              </a:ext>
            </a:extLst>
          </p:cNvPr>
          <p:cNvSpPr/>
          <p:nvPr/>
        </p:nvSpPr>
        <p:spPr>
          <a:xfrm>
            <a:off x="2529986" y="4563618"/>
            <a:ext cx="520119" cy="226503"/>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6" name="Rectangle 5">
            <a:extLst>
              <a:ext uri="{FF2B5EF4-FFF2-40B4-BE49-F238E27FC236}">
                <a16:creationId xmlns:a16="http://schemas.microsoft.com/office/drawing/2014/main" id="{A66BC0DF-B1D8-49DD-86F2-E3B410AD6F61}"/>
              </a:ext>
            </a:extLst>
          </p:cNvPr>
          <p:cNvSpPr/>
          <p:nvPr/>
        </p:nvSpPr>
        <p:spPr>
          <a:xfrm>
            <a:off x="5464735" y="4563618"/>
            <a:ext cx="520119" cy="226503"/>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7" name="Rectangle 6">
            <a:extLst>
              <a:ext uri="{FF2B5EF4-FFF2-40B4-BE49-F238E27FC236}">
                <a16:creationId xmlns:a16="http://schemas.microsoft.com/office/drawing/2014/main" id="{1FE8E76D-13EE-4E05-90C4-CC67F1E60B96}"/>
              </a:ext>
            </a:extLst>
          </p:cNvPr>
          <p:cNvSpPr/>
          <p:nvPr/>
        </p:nvSpPr>
        <p:spPr>
          <a:xfrm>
            <a:off x="3967297" y="4563618"/>
            <a:ext cx="520119" cy="226503"/>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grpSp>
        <p:nvGrpSpPr>
          <p:cNvPr id="25" name="Group 24">
            <a:extLst>
              <a:ext uri="{FF2B5EF4-FFF2-40B4-BE49-F238E27FC236}">
                <a16:creationId xmlns:a16="http://schemas.microsoft.com/office/drawing/2014/main" id="{480146F3-8165-4AEE-8C06-8F15FD1ECDAD}"/>
              </a:ext>
            </a:extLst>
          </p:cNvPr>
          <p:cNvGrpSpPr/>
          <p:nvPr/>
        </p:nvGrpSpPr>
        <p:grpSpPr>
          <a:xfrm>
            <a:off x="7038533" y="5437704"/>
            <a:ext cx="1205500" cy="246221"/>
            <a:chOff x="7584350" y="5258929"/>
            <a:chExt cx="1205500" cy="246221"/>
          </a:xfrm>
        </p:grpSpPr>
        <p:sp>
          <p:nvSpPr>
            <p:cNvPr id="9" name="Rectangle 8">
              <a:extLst>
                <a:ext uri="{FF2B5EF4-FFF2-40B4-BE49-F238E27FC236}">
                  <a16:creationId xmlns:a16="http://schemas.microsoft.com/office/drawing/2014/main" id="{0DB2ACD9-2ED0-4C45-8AB5-9DAE9AD1F15C}"/>
                </a:ext>
              </a:extLst>
            </p:cNvPr>
            <p:cNvSpPr/>
            <p:nvPr/>
          </p:nvSpPr>
          <p:spPr>
            <a:xfrm>
              <a:off x="7584350" y="5278647"/>
              <a:ext cx="520119" cy="226503"/>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
          <p:nvSpPr>
            <p:cNvPr id="20" name="TextBox 19">
              <a:extLst>
                <a:ext uri="{FF2B5EF4-FFF2-40B4-BE49-F238E27FC236}">
                  <a16:creationId xmlns:a16="http://schemas.microsoft.com/office/drawing/2014/main" id="{A4126475-567F-4F14-84C5-3EEB72106F96}"/>
                </a:ext>
              </a:extLst>
            </p:cNvPr>
            <p:cNvSpPr txBox="1"/>
            <p:nvPr/>
          </p:nvSpPr>
          <p:spPr>
            <a:xfrm>
              <a:off x="8204433" y="5258929"/>
              <a:ext cx="585417" cy="246221"/>
            </a:xfrm>
            <a:prstGeom prst="rect">
              <a:avLst/>
            </a:prstGeom>
            <a:noFill/>
          </p:spPr>
          <p:txBody>
            <a:bodyPr wrap="none" rtlCol="0">
              <a:spAutoFit/>
            </a:bodyPr>
            <a:lstStyle/>
            <a:p>
              <a:r>
                <a:rPr lang="en-US" sz="1000" dirty="0">
                  <a:solidFill>
                    <a:schemeClr val="bg1"/>
                  </a:solidFill>
                  <a:latin typeface="+mj-lt"/>
                  <a:cs typeface="Calibri" panose="020F0502020204030204" pitchFamily="34" charset="0"/>
                </a:rPr>
                <a:t>Airlines</a:t>
              </a:r>
              <a:endParaRPr lang="en-IN" sz="1000" dirty="0">
                <a:solidFill>
                  <a:schemeClr val="bg1"/>
                </a:solidFill>
                <a:latin typeface="+mj-lt"/>
                <a:cs typeface="Calibri" panose="020F0502020204030204" pitchFamily="34" charset="0"/>
              </a:endParaRPr>
            </a:p>
          </p:txBody>
        </p:sp>
      </p:grpSp>
      <p:sp>
        <p:nvSpPr>
          <p:cNvPr id="22" name="TextBox 21">
            <a:extLst>
              <a:ext uri="{FF2B5EF4-FFF2-40B4-BE49-F238E27FC236}">
                <a16:creationId xmlns:a16="http://schemas.microsoft.com/office/drawing/2014/main" id="{5DE69D8E-8286-4E52-B499-6484F364E093}"/>
              </a:ext>
            </a:extLst>
          </p:cNvPr>
          <p:cNvSpPr txBox="1"/>
          <p:nvPr/>
        </p:nvSpPr>
        <p:spPr>
          <a:xfrm>
            <a:off x="10353762" y="6611779"/>
            <a:ext cx="1106393" cy="246221"/>
          </a:xfrm>
          <a:prstGeom prst="rect">
            <a:avLst/>
          </a:prstGeom>
          <a:noFill/>
        </p:spPr>
        <p:txBody>
          <a:bodyPr wrap="none" rtlCol="0">
            <a:spAutoFit/>
          </a:bodyPr>
          <a:lstStyle/>
          <a:p>
            <a:r>
              <a:rPr lang="en-US" sz="1000" i="1" dirty="0">
                <a:solidFill>
                  <a:schemeClr val="bg2"/>
                </a:solidFill>
                <a:latin typeface="+mj-lt"/>
              </a:rPr>
              <a:t>Figures are in %</a:t>
            </a:r>
            <a:endParaRPr lang="en-IN" sz="1000" i="1" dirty="0">
              <a:solidFill>
                <a:schemeClr val="bg2"/>
              </a:solidFill>
              <a:latin typeface="+mj-lt"/>
            </a:endParaRPr>
          </a:p>
        </p:txBody>
      </p:sp>
      <p:sp>
        <p:nvSpPr>
          <p:cNvPr id="24" name="TextBox 23">
            <a:extLst>
              <a:ext uri="{FF2B5EF4-FFF2-40B4-BE49-F238E27FC236}">
                <a16:creationId xmlns:a16="http://schemas.microsoft.com/office/drawing/2014/main" id="{52DEDFC0-983F-4E49-95AF-B93CEEDA6C23}"/>
              </a:ext>
            </a:extLst>
          </p:cNvPr>
          <p:cNvSpPr txBox="1"/>
          <p:nvPr/>
        </p:nvSpPr>
        <p:spPr>
          <a:xfrm>
            <a:off x="6976391" y="5721625"/>
            <a:ext cx="5081840" cy="461665"/>
          </a:xfrm>
          <a:prstGeom prst="rect">
            <a:avLst/>
          </a:prstGeom>
          <a:noFill/>
        </p:spPr>
        <p:txBody>
          <a:bodyPr wrap="square" rtlCol="0">
            <a:spAutoFit/>
          </a:bodyPr>
          <a:lstStyle/>
          <a:p>
            <a:r>
              <a:rPr lang="en-US" sz="800" i="1" dirty="0">
                <a:solidFill>
                  <a:schemeClr val="bg1"/>
                </a:solidFill>
                <a:latin typeface="+mj-lt"/>
              </a:rPr>
              <a:t>%Contribution – Sales from the Agency/Total Sales *100</a:t>
            </a:r>
          </a:p>
          <a:p>
            <a:r>
              <a:rPr lang="en-US" sz="800" i="1" dirty="0">
                <a:solidFill>
                  <a:schemeClr val="bg1"/>
                </a:solidFill>
                <a:latin typeface="+mj-lt"/>
              </a:rPr>
              <a:t>%Claim – Claims approved for the Agency/Total claims Approved *100</a:t>
            </a:r>
          </a:p>
          <a:p>
            <a:r>
              <a:rPr lang="en-US" sz="800" i="1" dirty="0">
                <a:solidFill>
                  <a:schemeClr val="bg1"/>
                </a:solidFill>
                <a:latin typeface="+mj-lt"/>
              </a:rPr>
              <a:t>%Commission to Net Sales – Total Commission rolled out/Total Sales *100</a:t>
            </a:r>
            <a:endParaRPr lang="en-IN" sz="800" i="1" dirty="0">
              <a:solidFill>
                <a:schemeClr val="bg1"/>
              </a:solidFill>
              <a:latin typeface="+mj-lt"/>
            </a:endParaRPr>
          </a:p>
        </p:txBody>
      </p:sp>
      <p:pic>
        <p:nvPicPr>
          <p:cNvPr id="27" name="Picture 26">
            <a:extLst>
              <a:ext uri="{FF2B5EF4-FFF2-40B4-BE49-F238E27FC236}">
                <a16:creationId xmlns:a16="http://schemas.microsoft.com/office/drawing/2014/main" id="{5B421597-F27C-436D-93CA-56DA860FD2A4}"/>
              </a:ext>
            </a:extLst>
          </p:cNvPr>
          <p:cNvPicPr>
            <a:picLocks noChangeAspect="1"/>
          </p:cNvPicPr>
          <p:nvPr/>
        </p:nvPicPr>
        <p:blipFill>
          <a:blip r:embed="rId4"/>
          <a:stretch>
            <a:fillRect/>
          </a:stretch>
        </p:blipFill>
        <p:spPr>
          <a:xfrm>
            <a:off x="11647042" y="26130"/>
            <a:ext cx="429994" cy="186218"/>
          </a:xfrm>
          <a:prstGeom prst="rect">
            <a:avLst/>
          </a:prstGeom>
        </p:spPr>
      </p:pic>
      <p:sp>
        <p:nvSpPr>
          <p:cNvPr id="29" name="TextBox 28">
            <a:extLst>
              <a:ext uri="{FF2B5EF4-FFF2-40B4-BE49-F238E27FC236}">
                <a16:creationId xmlns:a16="http://schemas.microsoft.com/office/drawing/2014/main" id="{F04FD655-980D-4A09-9BD9-331D0DF9C4EB}"/>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7</a:t>
            </a:r>
            <a:endParaRPr lang="en-IN" sz="800" i="1" dirty="0">
              <a:solidFill>
                <a:schemeClr val="bg1"/>
              </a:solidFill>
            </a:endParaRPr>
          </a:p>
        </p:txBody>
      </p:sp>
    </p:spTree>
    <p:extLst>
      <p:ext uri="{BB962C8B-B14F-4D97-AF65-F5344CB8AC3E}">
        <p14:creationId xmlns:p14="http://schemas.microsoft.com/office/powerpoint/2010/main" val="22305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lum bright="70000" contrast="-70000"/>
          </a:blip>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61DE3A-155A-41AE-B55C-3EC0A9A86346}"/>
              </a:ext>
            </a:extLst>
          </p:cNvPr>
          <p:cNvSpPr>
            <a:spLocks noGrp="1"/>
          </p:cNvSpPr>
          <p:nvPr>
            <p:ph type="title"/>
          </p:nvPr>
        </p:nvSpPr>
        <p:spPr>
          <a:xfrm>
            <a:off x="0" y="26130"/>
            <a:ext cx="10353762" cy="468392"/>
          </a:xfrm>
          <a:effectLst/>
        </p:spPr>
        <p:txBody>
          <a:bodyPr anchor="t">
            <a:normAutofit/>
          </a:bodyPr>
          <a:lstStyle/>
          <a:p>
            <a:pPr algn="l"/>
            <a:r>
              <a:rPr lang="en-US" sz="2400" b="1" dirty="0">
                <a:solidFill>
                  <a:srgbClr val="00B0F0"/>
                </a:solidFill>
                <a:effectLst/>
                <a:cs typeface="Calibri" panose="020F0502020204030204" pitchFamily="34" charset="0"/>
              </a:rPr>
              <a:t>PRODUCT DEEPDIVE</a:t>
            </a:r>
          </a:p>
        </p:txBody>
      </p:sp>
      <p:sp>
        <p:nvSpPr>
          <p:cNvPr id="17" name="TextBox 16">
            <a:extLst>
              <a:ext uri="{FF2B5EF4-FFF2-40B4-BE49-F238E27FC236}">
                <a16:creationId xmlns:a16="http://schemas.microsoft.com/office/drawing/2014/main" id="{63FBD341-4685-4945-9295-792ECB86E6DF}"/>
              </a:ext>
            </a:extLst>
          </p:cNvPr>
          <p:cNvSpPr txBox="1"/>
          <p:nvPr/>
        </p:nvSpPr>
        <p:spPr>
          <a:xfrm>
            <a:off x="6" y="494528"/>
            <a:ext cx="11862033" cy="646331"/>
          </a:xfrm>
          <a:prstGeom prst="rect">
            <a:avLst/>
          </a:prstGeom>
          <a:noFill/>
        </p:spPr>
        <p:txBody>
          <a:bodyPr wrap="square" rtlCol="0">
            <a:spAutoFit/>
          </a:bodyPr>
          <a:lstStyle/>
          <a:p>
            <a:pPr algn="l"/>
            <a:r>
              <a:rPr lang="en-US" sz="1200" dirty="0">
                <a:solidFill>
                  <a:schemeClr val="bg1"/>
                </a:solidFill>
                <a:latin typeface="+mj-lt"/>
                <a:cs typeface="Calibri" panose="020F0502020204030204" pitchFamily="34" charset="0"/>
              </a:rPr>
              <a:t>Most Profitable product is the Cancellation Plan, only sold by agency EPX and 75% customers are between ages 31-36</a:t>
            </a:r>
          </a:p>
          <a:p>
            <a:pPr algn="l"/>
            <a:r>
              <a:rPr lang="en-US" sz="1200" dirty="0">
                <a:solidFill>
                  <a:schemeClr val="bg1"/>
                </a:solidFill>
                <a:latin typeface="+mj-lt"/>
                <a:cs typeface="Calibri" panose="020F0502020204030204" pitchFamily="34" charset="0"/>
              </a:rPr>
              <a:t>Bronze, Silver and Annual Silver Plan marks the most risky products due to high claim rates and commission to net sales roll outs. All three products solely sold by Airline C2B</a:t>
            </a:r>
          </a:p>
          <a:p>
            <a:pPr algn="l"/>
            <a:endParaRPr lang="en-US" sz="1200" dirty="0">
              <a:solidFill>
                <a:schemeClr val="bg1"/>
              </a:solidFill>
              <a:latin typeface="+mj-lt"/>
              <a:cs typeface="Calibri" panose="020F0502020204030204" pitchFamily="34" charset="0"/>
            </a:endParaRPr>
          </a:p>
        </p:txBody>
      </p:sp>
      <p:graphicFrame>
        <p:nvGraphicFramePr>
          <p:cNvPr id="27" name="Table 26">
            <a:extLst>
              <a:ext uri="{FF2B5EF4-FFF2-40B4-BE49-F238E27FC236}">
                <a16:creationId xmlns:a16="http://schemas.microsoft.com/office/drawing/2014/main" id="{878B8D9E-E687-4226-B1E8-54B9E1466846}"/>
              </a:ext>
            </a:extLst>
          </p:cNvPr>
          <p:cNvGraphicFramePr>
            <a:graphicFrameLocks noGrp="1"/>
          </p:cNvGraphicFramePr>
          <p:nvPr>
            <p:extLst>
              <p:ext uri="{D42A27DB-BD31-4B8C-83A1-F6EECF244321}">
                <p14:modId xmlns:p14="http://schemas.microsoft.com/office/powerpoint/2010/main" val="480674033"/>
              </p:ext>
            </p:extLst>
          </p:nvPr>
        </p:nvGraphicFramePr>
        <p:xfrm>
          <a:off x="1921079" y="1701579"/>
          <a:ext cx="8598718" cy="4715045"/>
        </p:xfrm>
        <a:graphic>
          <a:graphicData uri="http://schemas.openxmlformats.org/drawingml/2006/table">
            <a:tbl>
              <a:tblPr>
                <a:tableStyleId>{3B4B98B0-60AC-42C2-AFA5-B58CD77FA1E5}</a:tableStyleId>
              </a:tblPr>
              <a:tblGrid>
                <a:gridCol w="3403009">
                  <a:extLst>
                    <a:ext uri="{9D8B030D-6E8A-4147-A177-3AD203B41FA5}">
                      <a16:colId xmlns:a16="http://schemas.microsoft.com/office/drawing/2014/main" val="1049858163"/>
                    </a:ext>
                  </a:extLst>
                </a:gridCol>
                <a:gridCol w="1731903">
                  <a:extLst>
                    <a:ext uri="{9D8B030D-6E8A-4147-A177-3AD203B41FA5}">
                      <a16:colId xmlns:a16="http://schemas.microsoft.com/office/drawing/2014/main" val="984693882"/>
                    </a:ext>
                  </a:extLst>
                </a:gridCol>
                <a:gridCol w="1731903">
                  <a:extLst>
                    <a:ext uri="{9D8B030D-6E8A-4147-A177-3AD203B41FA5}">
                      <a16:colId xmlns:a16="http://schemas.microsoft.com/office/drawing/2014/main" val="1780083576"/>
                    </a:ext>
                  </a:extLst>
                </a:gridCol>
                <a:gridCol w="1731903">
                  <a:extLst>
                    <a:ext uri="{9D8B030D-6E8A-4147-A177-3AD203B41FA5}">
                      <a16:colId xmlns:a16="http://schemas.microsoft.com/office/drawing/2014/main" val="3815924422"/>
                    </a:ext>
                  </a:extLst>
                </a:gridCol>
              </a:tblGrid>
              <a:tr h="345445">
                <a:tc>
                  <a:txBody>
                    <a:bodyPr/>
                    <a:lstStyle/>
                    <a:p>
                      <a:pPr algn="ctr" fontAlgn="ctr"/>
                      <a:r>
                        <a:rPr lang="en-US" sz="1100" b="1" u="none" strike="noStrike" kern="1200" dirty="0">
                          <a:solidFill>
                            <a:schemeClr val="tx1"/>
                          </a:solidFill>
                          <a:effectLst/>
                          <a:latin typeface="+mn-lt"/>
                          <a:ea typeface="+mn-ea"/>
                          <a:cs typeface="+mn-cs"/>
                        </a:rPr>
                        <a:t>Product Name</a:t>
                      </a:r>
                      <a:endParaRPr lang="en-IN" sz="1100" b="1" u="none" strike="noStrike" kern="1200" dirty="0">
                        <a:solidFill>
                          <a:schemeClr val="tx1"/>
                        </a:solidFill>
                        <a:effectLst/>
                        <a:latin typeface="+mn-lt"/>
                        <a:ea typeface="+mn-ea"/>
                        <a:cs typeface="+mn-cs"/>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3"/>
                    </a:solidFill>
                  </a:tcPr>
                </a:tc>
                <a:tc>
                  <a:txBody>
                    <a:bodyPr/>
                    <a:lstStyle/>
                    <a:p>
                      <a:pPr algn="ctr" fontAlgn="ctr"/>
                      <a:r>
                        <a:rPr lang="en-IN" sz="1100" b="1" u="none" strike="noStrike" dirty="0">
                          <a:solidFill>
                            <a:schemeClr val="tx1"/>
                          </a:solidFill>
                          <a:effectLst/>
                        </a:rPr>
                        <a:t> Sales Contribution</a:t>
                      </a:r>
                      <a:endParaRPr lang="en-IN" sz="1100" b="1" i="0" u="none" strike="noStrike" dirty="0">
                        <a:solidFill>
                          <a:schemeClr val="tx1"/>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3"/>
                    </a:solidFill>
                  </a:tcPr>
                </a:tc>
                <a:tc>
                  <a:txBody>
                    <a:bodyPr/>
                    <a:lstStyle/>
                    <a:p>
                      <a:pPr algn="ctr" fontAlgn="ctr"/>
                      <a:r>
                        <a:rPr lang="en-IN" sz="1100" b="1" u="none" strike="noStrike" dirty="0">
                          <a:solidFill>
                            <a:schemeClr val="tx1"/>
                          </a:solidFill>
                          <a:effectLst/>
                        </a:rPr>
                        <a:t> Commission to Net Sales</a:t>
                      </a:r>
                      <a:endParaRPr lang="en-IN" sz="1100" b="1" i="0" u="none" strike="noStrike" dirty="0">
                        <a:solidFill>
                          <a:schemeClr val="tx1"/>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3"/>
                    </a:solidFill>
                  </a:tcPr>
                </a:tc>
                <a:tc>
                  <a:txBody>
                    <a:bodyPr/>
                    <a:lstStyle/>
                    <a:p>
                      <a:pPr algn="ctr" fontAlgn="ctr"/>
                      <a:r>
                        <a:rPr lang="en-IN" sz="1100" b="1" u="none" strike="noStrike" dirty="0">
                          <a:solidFill>
                            <a:schemeClr val="tx1"/>
                          </a:solidFill>
                          <a:effectLst/>
                        </a:rPr>
                        <a:t> Claim Approvals</a:t>
                      </a:r>
                      <a:endParaRPr lang="en-IN" sz="1100" b="1" i="0" u="none" strike="noStrike" dirty="0">
                        <a:solidFill>
                          <a:schemeClr val="tx1"/>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931802655"/>
                  </a:ext>
                </a:extLst>
              </a:tr>
              <a:tr h="169704">
                <a:tc>
                  <a:txBody>
                    <a:bodyPr/>
                    <a:lstStyle/>
                    <a:p>
                      <a:pPr algn="l" fontAlgn="ctr"/>
                      <a:r>
                        <a:rPr lang="en-IN" sz="1100" b="1" u="none" strike="noStrike" dirty="0">
                          <a:solidFill>
                            <a:srgbClr val="00B050"/>
                          </a:solidFill>
                          <a:effectLst/>
                        </a:rPr>
                        <a:t>Cancellation Plan</a:t>
                      </a:r>
                      <a:endParaRPr lang="en-IN" sz="1100" b="1" i="0" u="none" strike="noStrike" dirty="0">
                        <a:solidFill>
                          <a:srgbClr val="00B05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25.3</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92D050"/>
                    </a:solidFill>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4.1</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extLst>
                  <a:ext uri="{0D108BD9-81ED-4DB2-BD59-A6C34878D82A}">
                    <a16:rowId xmlns:a16="http://schemas.microsoft.com/office/drawing/2014/main" val="91762343"/>
                  </a:ext>
                </a:extLst>
              </a:tr>
              <a:tr h="169704">
                <a:tc>
                  <a:txBody>
                    <a:bodyPr/>
                    <a:lstStyle/>
                    <a:p>
                      <a:pPr algn="l" fontAlgn="ctr"/>
                      <a:r>
                        <a:rPr lang="en-IN" sz="1100" b="1" u="none" strike="noStrike" dirty="0">
                          <a:solidFill>
                            <a:srgbClr val="00B050"/>
                          </a:solidFill>
                          <a:effectLst/>
                        </a:rPr>
                        <a:t>2 way Comprehensive Plan</a:t>
                      </a:r>
                      <a:endParaRPr lang="en-IN" sz="1100" b="1" i="0" u="none" strike="noStrike" dirty="0">
                        <a:solidFill>
                          <a:srgbClr val="00B05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20.2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92D050"/>
                    </a:solidFill>
                  </a:tcPr>
                </a:tc>
                <a:tc>
                  <a:txBody>
                    <a:bodyPr/>
                    <a:lstStyle/>
                    <a:p>
                      <a:pPr algn="ctr" fontAlgn="ctr"/>
                      <a:r>
                        <a:rPr lang="en-IN" sz="1100" b="0" u="none" strike="noStrike" dirty="0">
                          <a:solidFill>
                            <a:srgbClr val="000000"/>
                          </a:solidFill>
                          <a:effectLst/>
                        </a:rPr>
                        <a:t>0.1</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16.7</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extLst>
                  <a:ext uri="{0D108BD9-81ED-4DB2-BD59-A6C34878D82A}">
                    <a16:rowId xmlns:a16="http://schemas.microsoft.com/office/drawing/2014/main" val="3380048976"/>
                  </a:ext>
                </a:extLst>
              </a:tr>
              <a:tr h="169704">
                <a:tc>
                  <a:txBody>
                    <a:bodyPr/>
                    <a:lstStyle/>
                    <a:p>
                      <a:pPr algn="l" fontAlgn="ctr"/>
                      <a:r>
                        <a:rPr lang="en-IN" sz="1100" b="1" u="none" strike="noStrike" dirty="0">
                          <a:solidFill>
                            <a:srgbClr val="00B050"/>
                          </a:solidFill>
                          <a:effectLst/>
                        </a:rPr>
                        <a:t>Rental Vehicle Excess Insurance</a:t>
                      </a:r>
                      <a:endParaRPr lang="en-IN" sz="1100" b="1" i="0" u="none" strike="noStrike" dirty="0">
                        <a:solidFill>
                          <a:srgbClr val="00B05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13.0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92D050"/>
                    </a:solidFill>
                  </a:tcPr>
                </a:tc>
                <a:tc>
                  <a:txBody>
                    <a:bodyPr/>
                    <a:lstStyle/>
                    <a:p>
                      <a:pPr algn="ctr" fontAlgn="ctr"/>
                      <a:r>
                        <a:rPr lang="en-IN" sz="1100" b="0" u="none" strike="noStrike" dirty="0">
                          <a:solidFill>
                            <a:srgbClr val="000000"/>
                          </a:solidFill>
                          <a:effectLst/>
                        </a:rPr>
                        <a:t>59.9</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tc>
                  <a:txBody>
                    <a:bodyPr/>
                    <a:lstStyle/>
                    <a:p>
                      <a:pPr algn="ctr" fontAlgn="ctr"/>
                      <a:r>
                        <a:rPr lang="en-IN" sz="1100" b="0" u="none" strike="noStrike" dirty="0">
                          <a:solidFill>
                            <a:srgbClr val="000000"/>
                          </a:solidFill>
                          <a:effectLst/>
                        </a:rPr>
                        <a:t>9.7</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extLst>
                  <a:ext uri="{0D108BD9-81ED-4DB2-BD59-A6C34878D82A}">
                    <a16:rowId xmlns:a16="http://schemas.microsoft.com/office/drawing/2014/main" val="2059647029"/>
                  </a:ext>
                </a:extLst>
              </a:tr>
              <a:tr h="169704">
                <a:tc>
                  <a:txBody>
                    <a:bodyPr/>
                    <a:lstStyle/>
                    <a:p>
                      <a:pPr algn="l" fontAlgn="ctr"/>
                      <a:r>
                        <a:rPr lang="en-IN" sz="1100" b="1" u="none" strike="noStrike" dirty="0">
                          <a:solidFill>
                            <a:srgbClr val="FF0000"/>
                          </a:solidFill>
                          <a:effectLst/>
                        </a:rPr>
                        <a:t>Bronze Plan</a:t>
                      </a:r>
                      <a:endParaRPr lang="en-IN" sz="1100" b="1" i="0" u="none" strike="noStrike" dirty="0">
                        <a:solidFill>
                          <a:srgbClr val="FF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1" u="none" strike="noStrike" dirty="0">
                          <a:solidFill>
                            <a:srgbClr val="000000"/>
                          </a:solidFill>
                          <a:effectLst/>
                        </a:rPr>
                        <a:t>9.0</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92D050"/>
                    </a:solidFill>
                  </a:tcPr>
                </a:tc>
                <a:tc>
                  <a:txBody>
                    <a:bodyPr/>
                    <a:lstStyle/>
                    <a:p>
                      <a:pPr algn="ctr" fontAlgn="ctr"/>
                      <a:r>
                        <a:rPr lang="en-IN" sz="1100" b="1" u="none" strike="noStrike" dirty="0">
                          <a:solidFill>
                            <a:srgbClr val="000000"/>
                          </a:solidFill>
                          <a:effectLst/>
                        </a:rPr>
                        <a:t>25.1</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DDDD"/>
                    </a:solidFill>
                  </a:tcPr>
                </a:tc>
                <a:tc>
                  <a:txBody>
                    <a:bodyPr/>
                    <a:lstStyle/>
                    <a:p>
                      <a:pPr algn="ctr" fontAlgn="ctr"/>
                      <a:r>
                        <a:rPr lang="en-IN" sz="1100" b="1" u="none" strike="noStrike" dirty="0">
                          <a:solidFill>
                            <a:srgbClr val="000000"/>
                          </a:solidFill>
                          <a:effectLst/>
                        </a:rPr>
                        <a:t>23.2</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extLst>
                  <a:ext uri="{0D108BD9-81ED-4DB2-BD59-A6C34878D82A}">
                    <a16:rowId xmlns:a16="http://schemas.microsoft.com/office/drawing/2014/main" val="45504814"/>
                  </a:ext>
                </a:extLst>
              </a:tr>
              <a:tr h="169704">
                <a:tc>
                  <a:txBody>
                    <a:bodyPr/>
                    <a:lstStyle/>
                    <a:p>
                      <a:pPr algn="l" fontAlgn="ctr"/>
                      <a:r>
                        <a:rPr lang="en-IN" sz="1100" b="0" u="none" strike="noStrike" dirty="0">
                          <a:solidFill>
                            <a:srgbClr val="000000"/>
                          </a:solidFill>
                          <a:effectLst/>
                        </a:rPr>
                        <a:t>Basic Plan</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7.7</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92D050"/>
                    </a:solidFill>
                  </a:tcPr>
                </a:tc>
                <a:tc>
                  <a:txBody>
                    <a:bodyPr/>
                    <a:lstStyle/>
                    <a:p>
                      <a:pPr algn="ctr" fontAlgn="ctr"/>
                      <a:r>
                        <a:rPr lang="en-IN" sz="1100" b="0" u="none" strike="noStrike" dirty="0">
                          <a:solidFill>
                            <a:srgbClr val="000000"/>
                          </a:solidFill>
                          <a:effectLst/>
                        </a:rPr>
                        <a:t>35.0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tc>
                  <a:txBody>
                    <a:bodyPr/>
                    <a:lstStyle/>
                    <a:p>
                      <a:pPr algn="ctr" fontAlgn="ctr"/>
                      <a:r>
                        <a:rPr lang="en-IN" sz="1100" b="0" u="none" strike="noStrike" dirty="0">
                          <a:solidFill>
                            <a:srgbClr val="000000"/>
                          </a:solidFill>
                          <a:effectLst/>
                        </a:rPr>
                        <a:t>2.8</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120973711"/>
                  </a:ext>
                </a:extLst>
              </a:tr>
              <a:tr h="169704">
                <a:tc>
                  <a:txBody>
                    <a:bodyPr/>
                    <a:lstStyle/>
                    <a:p>
                      <a:pPr algn="l" fontAlgn="ctr"/>
                      <a:r>
                        <a:rPr lang="en-IN" sz="1100" b="1" u="none" strike="noStrike" dirty="0">
                          <a:solidFill>
                            <a:srgbClr val="FF0000"/>
                          </a:solidFill>
                          <a:effectLst/>
                        </a:rPr>
                        <a:t>Silver Plan</a:t>
                      </a:r>
                      <a:endParaRPr lang="en-IN" sz="1100" b="1" i="0" u="none" strike="noStrike" dirty="0">
                        <a:solidFill>
                          <a:srgbClr val="FF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1" u="none" strike="noStrike" dirty="0">
                          <a:solidFill>
                            <a:srgbClr val="000000"/>
                          </a:solidFill>
                          <a:effectLst/>
                        </a:rPr>
                        <a:t>5.5</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92D050"/>
                    </a:solidFill>
                  </a:tcPr>
                </a:tc>
                <a:tc>
                  <a:txBody>
                    <a:bodyPr/>
                    <a:lstStyle/>
                    <a:p>
                      <a:pPr algn="ctr" fontAlgn="ctr"/>
                      <a:r>
                        <a:rPr lang="en-IN" sz="1100" b="1" u="none" strike="noStrike" dirty="0">
                          <a:solidFill>
                            <a:srgbClr val="000000"/>
                          </a:solidFill>
                          <a:effectLst/>
                        </a:rPr>
                        <a:t>25.1</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DDDD"/>
                    </a:solidFill>
                  </a:tcPr>
                </a:tc>
                <a:tc>
                  <a:txBody>
                    <a:bodyPr/>
                    <a:lstStyle/>
                    <a:p>
                      <a:pPr algn="ctr" fontAlgn="ctr"/>
                      <a:r>
                        <a:rPr lang="en-IN" sz="1100" b="1" u="none" strike="noStrike" dirty="0">
                          <a:solidFill>
                            <a:srgbClr val="000000"/>
                          </a:solidFill>
                          <a:effectLst/>
                        </a:rPr>
                        <a:t>15.9</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extLst>
                  <a:ext uri="{0D108BD9-81ED-4DB2-BD59-A6C34878D82A}">
                    <a16:rowId xmlns:a16="http://schemas.microsoft.com/office/drawing/2014/main" val="318757498"/>
                  </a:ext>
                </a:extLst>
              </a:tr>
              <a:tr h="169704">
                <a:tc>
                  <a:txBody>
                    <a:bodyPr/>
                    <a:lstStyle/>
                    <a:p>
                      <a:pPr algn="l" fontAlgn="ctr"/>
                      <a:r>
                        <a:rPr lang="en-IN" sz="1100" b="0" u="none" strike="noStrike" dirty="0">
                          <a:solidFill>
                            <a:srgbClr val="000000"/>
                          </a:solidFill>
                          <a:effectLst/>
                        </a:rPr>
                        <a:t>1 way Comprehensive Plan</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4.6</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2">
                        <a:lumMod val="40000"/>
                        <a:lumOff val="60000"/>
                      </a:schemeClr>
                    </a:solidFill>
                  </a:tcPr>
                </a:tc>
                <a:tc>
                  <a:txBody>
                    <a:bodyPr/>
                    <a:lstStyle/>
                    <a:p>
                      <a:pPr algn="ctr" fontAlgn="ctr"/>
                      <a:r>
                        <a:rPr lang="en-IN" sz="1100" b="0" u="none" strike="noStrike" dirty="0">
                          <a:solidFill>
                            <a:srgbClr val="000000"/>
                          </a:solidFill>
                          <a:effectLst/>
                        </a:rPr>
                        <a:t>0.1</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0.8</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486534018"/>
                  </a:ext>
                </a:extLst>
              </a:tr>
              <a:tr h="169704">
                <a:tc>
                  <a:txBody>
                    <a:bodyPr/>
                    <a:lstStyle/>
                    <a:p>
                      <a:pPr algn="l" fontAlgn="ctr"/>
                      <a:r>
                        <a:rPr lang="en-IN" sz="1100" b="1" u="none" strike="noStrike" dirty="0">
                          <a:solidFill>
                            <a:srgbClr val="FF0000"/>
                          </a:solidFill>
                          <a:effectLst/>
                        </a:rPr>
                        <a:t>Annual Silver Plan</a:t>
                      </a:r>
                      <a:endParaRPr lang="en-IN" sz="1100" b="1" i="0" u="none" strike="noStrike" dirty="0">
                        <a:solidFill>
                          <a:srgbClr val="FF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1" u="none" strike="noStrike" dirty="0">
                          <a:solidFill>
                            <a:srgbClr val="000000"/>
                          </a:solidFill>
                          <a:effectLst/>
                        </a:rPr>
                        <a:t>4.5</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2">
                        <a:lumMod val="40000"/>
                        <a:lumOff val="60000"/>
                      </a:schemeClr>
                    </a:solidFill>
                  </a:tcPr>
                </a:tc>
                <a:tc>
                  <a:txBody>
                    <a:bodyPr/>
                    <a:lstStyle/>
                    <a:p>
                      <a:pPr algn="ctr" fontAlgn="ctr"/>
                      <a:r>
                        <a:rPr lang="en-IN" sz="1100" b="1" u="none" strike="noStrike" dirty="0">
                          <a:solidFill>
                            <a:srgbClr val="000000"/>
                          </a:solidFill>
                          <a:effectLst/>
                        </a:rPr>
                        <a:t>25.0</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DDDD"/>
                    </a:solidFill>
                  </a:tcPr>
                </a:tc>
                <a:tc>
                  <a:txBody>
                    <a:bodyPr/>
                    <a:lstStyle/>
                    <a:p>
                      <a:pPr algn="ctr" fontAlgn="ctr"/>
                      <a:r>
                        <a:rPr lang="en-IN" sz="1100" b="1" u="none" strike="noStrike" dirty="0">
                          <a:solidFill>
                            <a:srgbClr val="000000"/>
                          </a:solidFill>
                          <a:effectLst/>
                        </a:rPr>
                        <a:t>16.6</a:t>
                      </a:r>
                      <a:endParaRPr lang="en-IN" sz="1100" b="1"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extLst>
                  <a:ext uri="{0D108BD9-81ED-4DB2-BD59-A6C34878D82A}">
                    <a16:rowId xmlns:a16="http://schemas.microsoft.com/office/drawing/2014/main" val="3832460933"/>
                  </a:ext>
                </a:extLst>
              </a:tr>
              <a:tr h="169704">
                <a:tc>
                  <a:txBody>
                    <a:bodyPr/>
                    <a:lstStyle/>
                    <a:p>
                      <a:pPr algn="l" fontAlgn="ctr"/>
                      <a:r>
                        <a:rPr lang="en-IN" sz="1100" b="0" u="none" strike="noStrike" dirty="0">
                          <a:solidFill>
                            <a:srgbClr val="000000"/>
                          </a:solidFill>
                          <a:effectLst/>
                        </a:rPr>
                        <a:t>Value Plan</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3.7</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2">
                        <a:lumMod val="40000"/>
                        <a:lumOff val="60000"/>
                      </a:schemeClr>
                    </a:solidFill>
                  </a:tcPr>
                </a:tc>
                <a:tc>
                  <a:txBody>
                    <a:bodyPr/>
                    <a:lstStyle/>
                    <a:p>
                      <a:pPr algn="ctr" fontAlgn="ctr"/>
                      <a:r>
                        <a:rPr lang="en-IN" sz="1100" b="0" u="none" strike="noStrike" dirty="0">
                          <a:solidFill>
                            <a:srgbClr val="000000"/>
                          </a:solidFill>
                          <a:effectLst/>
                        </a:rPr>
                        <a:t>37.4</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tc>
                  <a:txBody>
                    <a:bodyPr/>
                    <a:lstStyle/>
                    <a:p>
                      <a:pPr algn="ctr" fontAlgn="ctr"/>
                      <a:r>
                        <a:rPr lang="en-IN" sz="1100" b="0" u="none" strike="noStrike" dirty="0">
                          <a:solidFill>
                            <a:srgbClr val="000000"/>
                          </a:solidFill>
                          <a:effectLst/>
                        </a:rPr>
                        <a:t>1.1</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330388427"/>
                  </a:ext>
                </a:extLst>
              </a:tr>
              <a:tr h="169704">
                <a:tc>
                  <a:txBody>
                    <a:bodyPr/>
                    <a:lstStyle/>
                    <a:p>
                      <a:pPr algn="l" fontAlgn="ctr"/>
                      <a:r>
                        <a:rPr lang="en-IN" sz="1100" b="0" u="none" strike="noStrike" dirty="0">
                          <a:solidFill>
                            <a:srgbClr val="000000"/>
                          </a:solidFill>
                          <a:effectLst/>
                        </a:rPr>
                        <a:t>Ticket Protector</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1.5</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chemeClr val="accent2">
                        <a:lumMod val="20000"/>
                        <a:lumOff val="80000"/>
                      </a:schemeClr>
                    </a:solidFill>
                  </a:tcPr>
                </a:tc>
                <a:tc>
                  <a:txBody>
                    <a:bodyPr/>
                    <a:lstStyle/>
                    <a:p>
                      <a:pPr algn="ctr" fontAlgn="ctr"/>
                      <a:r>
                        <a:rPr lang="en-IN" sz="1100" b="0" u="none" strike="noStrike" dirty="0">
                          <a:solidFill>
                            <a:srgbClr val="000000"/>
                          </a:solidFill>
                          <a:effectLst/>
                        </a:rPr>
                        <a:t>28.0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DDDD"/>
                    </a:solidFill>
                  </a:tcPr>
                </a:tc>
                <a:tc>
                  <a:txBody>
                    <a:bodyPr/>
                    <a:lstStyle/>
                    <a:p>
                      <a:pPr algn="ctr" fontAlgn="ctr"/>
                      <a:r>
                        <a:rPr lang="en-IN" sz="1100" b="0" u="none" strike="noStrike" dirty="0">
                          <a:solidFill>
                            <a:srgbClr val="000000"/>
                          </a:solidFill>
                          <a:effectLst/>
                        </a:rPr>
                        <a:t>0.7</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4182517563"/>
                  </a:ext>
                </a:extLst>
              </a:tr>
              <a:tr h="169704">
                <a:tc>
                  <a:txBody>
                    <a:bodyPr/>
                    <a:lstStyle/>
                    <a:p>
                      <a:pPr algn="l" fontAlgn="ctr"/>
                      <a:r>
                        <a:rPr lang="en-IN" sz="1100" b="0" u="none" strike="noStrike" dirty="0">
                          <a:solidFill>
                            <a:srgbClr val="000000"/>
                          </a:solidFill>
                          <a:effectLst/>
                        </a:rPr>
                        <a:t>Travel Cruise Protect</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0.8</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35.1</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tc>
                  <a:txBody>
                    <a:bodyPr/>
                    <a:lstStyle/>
                    <a:p>
                      <a:pPr algn="ctr" fontAlgn="ctr"/>
                      <a:r>
                        <a:rPr lang="en-IN" sz="1100" b="0" u="none" strike="noStrike" dirty="0">
                          <a:solidFill>
                            <a:srgbClr val="000000"/>
                          </a:solidFill>
                          <a:effectLst/>
                        </a:rPr>
                        <a:t>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928972762"/>
                  </a:ext>
                </a:extLst>
              </a:tr>
              <a:tr h="169704">
                <a:tc>
                  <a:txBody>
                    <a:bodyPr/>
                    <a:lstStyle/>
                    <a:p>
                      <a:pPr algn="l" fontAlgn="ctr"/>
                      <a:r>
                        <a:rPr lang="en-IN" sz="1100" b="0" u="none" strike="noStrike">
                          <a:solidFill>
                            <a:srgbClr val="000000"/>
                          </a:solidFill>
                          <a:effectLst/>
                        </a:rPr>
                        <a:t>Gold Plan</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0.7</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25.0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DDDD"/>
                    </a:solidFill>
                  </a:tcPr>
                </a:tc>
                <a:tc>
                  <a:txBody>
                    <a:bodyPr/>
                    <a:lstStyle/>
                    <a:p>
                      <a:pPr algn="ctr" fontAlgn="ctr"/>
                      <a:r>
                        <a:rPr lang="en-IN" sz="1100" b="0" u="none" strike="noStrike" dirty="0">
                          <a:solidFill>
                            <a:srgbClr val="000000"/>
                          </a:solidFill>
                          <a:effectLst/>
                        </a:rPr>
                        <a:t>1.6</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931684884"/>
                  </a:ext>
                </a:extLst>
              </a:tr>
              <a:tr h="169704">
                <a:tc>
                  <a:txBody>
                    <a:bodyPr/>
                    <a:lstStyle/>
                    <a:p>
                      <a:pPr algn="l" fontAlgn="ctr"/>
                      <a:r>
                        <a:rPr lang="en-IN" sz="1100" b="0" u="none" strike="noStrike" dirty="0">
                          <a:solidFill>
                            <a:srgbClr val="000000"/>
                          </a:solidFill>
                          <a:effectLst/>
                        </a:rPr>
                        <a:t>Annual Gold Plan</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0.6</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25.0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DDDD"/>
                    </a:solidFill>
                  </a:tcPr>
                </a:tc>
                <a:tc>
                  <a:txBody>
                    <a:bodyPr/>
                    <a:lstStyle/>
                    <a:p>
                      <a:pPr algn="ctr" fontAlgn="ctr"/>
                      <a:r>
                        <a:rPr lang="en-IN" sz="1100" b="0" u="none" strike="noStrike" dirty="0">
                          <a:solidFill>
                            <a:srgbClr val="000000"/>
                          </a:solidFill>
                          <a:effectLst/>
                        </a:rPr>
                        <a:t>2.0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756720700"/>
                  </a:ext>
                </a:extLst>
              </a:tr>
              <a:tr h="169704">
                <a:tc>
                  <a:txBody>
                    <a:bodyPr/>
                    <a:lstStyle/>
                    <a:p>
                      <a:pPr algn="l" fontAlgn="ctr"/>
                      <a:r>
                        <a:rPr lang="en-IN" sz="1100" b="0" u="none" strike="noStrike">
                          <a:solidFill>
                            <a:srgbClr val="000000"/>
                          </a:solidFill>
                          <a:effectLst/>
                        </a:rPr>
                        <a:t>Comprehensive Plan</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0.5</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33.2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tc>
                  <a:txBody>
                    <a:bodyPr/>
                    <a:lstStyle/>
                    <a:p>
                      <a:pPr algn="ctr" fontAlgn="ctr"/>
                      <a:r>
                        <a:rPr lang="en-IN" sz="1100" b="0" u="none" strike="noStrike" dirty="0">
                          <a:solidFill>
                            <a:srgbClr val="000000"/>
                          </a:solidFill>
                          <a:effectLst/>
                        </a:rPr>
                        <a:t>0.1</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72285190"/>
                  </a:ext>
                </a:extLst>
              </a:tr>
              <a:tr h="169704">
                <a:tc>
                  <a:txBody>
                    <a:bodyPr/>
                    <a:lstStyle/>
                    <a:p>
                      <a:pPr algn="l" fontAlgn="ctr"/>
                      <a:r>
                        <a:rPr lang="en-US" sz="1100" b="0" u="none" strike="noStrike" dirty="0">
                          <a:solidFill>
                            <a:srgbClr val="000000"/>
                          </a:solidFill>
                          <a:effectLst/>
                        </a:rPr>
                        <a:t>Single Trip Travel Protect Gold</a:t>
                      </a:r>
                      <a:endParaRPr lang="en-US"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0.5</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65.0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tc>
                  <a:txBody>
                    <a:bodyPr/>
                    <a:lstStyle/>
                    <a:p>
                      <a:pPr algn="ctr" fontAlgn="ctr"/>
                      <a:r>
                        <a:rPr lang="en-IN" sz="1100" b="0" u="none" strike="noStrike" dirty="0">
                          <a:solidFill>
                            <a:srgbClr val="000000"/>
                          </a:solidFill>
                          <a:effectLst/>
                        </a:rPr>
                        <a:t>1.4</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613404222"/>
                  </a:ext>
                </a:extLst>
              </a:tr>
              <a:tr h="169704">
                <a:tc>
                  <a:txBody>
                    <a:bodyPr/>
                    <a:lstStyle/>
                    <a:p>
                      <a:pPr algn="l" fontAlgn="ctr"/>
                      <a:r>
                        <a:rPr lang="en-IN" sz="1100" b="0" u="none" strike="noStrike" dirty="0">
                          <a:solidFill>
                            <a:srgbClr val="000000"/>
                          </a:solidFill>
                          <a:effectLst/>
                        </a:rPr>
                        <a:t>Annual Travel Protect Gold</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0.3</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65.0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tc>
                  <a:txBody>
                    <a:bodyPr/>
                    <a:lstStyle/>
                    <a:p>
                      <a:pPr algn="ctr" fontAlgn="ctr"/>
                      <a:r>
                        <a:rPr lang="en-IN" sz="1100" b="0" u="none" strike="noStrike" dirty="0">
                          <a:solidFill>
                            <a:srgbClr val="000000"/>
                          </a:solidFill>
                          <a:effectLst/>
                        </a:rPr>
                        <a:t>1.4</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785775672"/>
                  </a:ext>
                </a:extLst>
              </a:tr>
              <a:tr h="169704">
                <a:tc>
                  <a:txBody>
                    <a:bodyPr/>
                    <a:lstStyle/>
                    <a:p>
                      <a:pPr algn="l" fontAlgn="ctr"/>
                      <a:r>
                        <a:rPr lang="en-IN" sz="1100" b="0" u="none" strike="noStrike">
                          <a:solidFill>
                            <a:srgbClr val="000000"/>
                          </a:solidFill>
                          <a:effectLst/>
                        </a:rPr>
                        <a:t>24 Protect</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0.3</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35.0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471724763"/>
                  </a:ext>
                </a:extLst>
              </a:tr>
              <a:tr h="169704">
                <a:tc>
                  <a:txBody>
                    <a:bodyPr/>
                    <a:lstStyle/>
                    <a:p>
                      <a:pPr algn="l" fontAlgn="ctr"/>
                      <a:r>
                        <a:rPr lang="en-IN" sz="1100" b="0" u="none" strike="noStrike">
                          <a:solidFill>
                            <a:srgbClr val="000000"/>
                          </a:solidFill>
                          <a:effectLst/>
                        </a:rPr>
                        <a:t>Premier Plan</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0.3</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37.4</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C1C1"/>
                    </a:solidFill>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87334633"/>
                  </a:ext>
                </a:extLst>
              </a:tr>
              <a:tr h="169704">
                <a:tc>
                  <a:txBody>
                    <a:bodyPr/>
                    <a:lstStyle/>
                    <a:p>
                      <a:pPr algn="l" fontAlgn="ctr"/>
                      <a:r>
                        <a:rPr lang="en-IN" sz="1100" b="0" u="none" strike="noStrike">
                          <a:solidFill>
                            <a:srgbClr val="000000"/>
                          </a:solidFill>
                          <a:effectLst/>
                        </a:rPr>
                        <a:t>Single Trip Travel Protect Silver</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64.7</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tc>
                  <a:txBody>
                    <a:bodyPr/>
                    <a:lstStyle/>
                    <a:p>
                      <a:pPr algn="ctr" fontAlgn="ctr"/>
                      <a:r>
                        <a:rPr lang="en-IN" sz="1100" b="0" u="none" strike="noStrike" dirty="0">
                          <a:solidFill>
                            <a:srgbClr val="000000"/>
                          </a:solidFill>
                          <a:effectLst/>
                        </a:rPr>
                        <a:t>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174260604"/>
                  </a:ext>
                </a:extLst>
              </a:tr>
              <a:tr h="169704">
                <a:tc>
                  <a:txBody>
                    <a:bodyPr/>
                    <a:lstStyle/>
                    <a:p>
                      <a:pPr algn="l" fontAlgn="ctr"/>
                      <a:r>
                        <a:rPr lang="en-IN" sz="1100" b="0" u="none" strike="noStrike">
                          <a:solidFill>
                            <a:srgbClr val="000000"/>
                          </a:solidFill>
                          <a:effectLst/>
                        </a:rPr>
                        <a:t>Single Trip Travel Protect Platinum</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65.0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tc>
                  <a:txBody>
                    <a:bodyPr/>
                    <a:lstStyle/>
                    <a:p>
                      <a:pPr algn="ctr" fontAlgn="ctr"/>
                      <a:r>
                        <a:rPr lang="en-IN" sz="1100" b="0" u="none" strike="noStrike" dirty="0">
                          <a:solidFill>
                            <a:srgbClr val="000000"/>
                          </a:solidFill>
                          <a:effectLst/>
                        </a:rPr>
                        <a:t>0.6</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140980479"/>
                  </a:ext>
                </a:extLst>
              </a:tr>
              <a:tr h="169704">
                <a:tc>
                  <a:txBody>
                    <a:bodyPr/>
                    <a:lstStyle/>
                    <a:p>
                      <a:pPr algn="l" fontAlgn="ctr"/>
                      <a:r>
                        <a:rPr lang="en-IN" sz="1100" b="0" u="none" strike="noStrike">
                          <a:solidFill>
                            <a:srgbClr val="000000"/>
                          </a:solidFill>
                          <a:effectLst/>
                        </a:rPr>
                        <a:t>Annual Travel Protect Silver</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65.0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tc>
                  <a:txBody>
                    <a:bodyPr/>
                    <a:lstStyle/>
                    <a:p>
                      <a:pPr algn="ctr" fontAlgn="ctr"/>
                      <a:r>
                        <a:rPr lang="en-IN" sz="1100" b="0" u="none" strike="noStrike" dirty="0">
                          <a:solidFill>
                            <a:srgbClr val="000000"/>
                          </a:solidFill>
                          <a:effectLst/>
                        </a:rPr>
                        <a:t>0.4</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415757618"/>
                  </a:ext>
                </a:extLst>
              </a:tr>
              <a:tr h="169704">
                <a:tc>
                  <a:txBody>
                    <a:bodyPr/>
                    <a:lstStyle/>
                    <a:p>
                      <a:pPr algn="l" fontAlgn="ctr"/>
                      <a:r>
                        <a:rPr lang="en-IN" sz="1100" b="0" u="none" strike="noStrike">
                          <a:solidFill>
                            <a:srgbClr val="000000"/>
                          </a:solidFill>
                          <a:effectLst/>
                        </a:rPr>
                        <a:t>Individual Comprehensive Plan</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a:solidFill>
                            <a:srgbClr val="000000"/>
                          </a:solidFill>
                          <a:effectLst/>
                        </a:rPr>
                        <a:t>2.3</a:t>
                      </a:r>
                      <a:endParaRPr lang="en-IN" sz="1100" b="0" i="0" u="none" strike="noStrike">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0.4</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027235945"/>
                  </a:ext>
                </a:extLst>
              </a:tr>
              <a:tr h="169704">
                <a:tc>
                  <a:txBody>
                    <a:bodyPr/>
                    <a:lstStyle/>
                    <a:p>
                      <a:pPr algn="l" fontAlgn="ctr"/>
                      <a:r>
                        <a:rPr lang="en-IN" sz="1100" b="0" u="none" strike="noStrike">
                          <a:solidFill>
                            <a:srgbClr val="000000"/>
                          </a:solidFill>
                          <a:effectLst/>
                        </a:rPr>
                        <a:t>Annual Travel Protect Platinum</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0.1</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65.0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solidFill>
                      <a:srgbClr val="FF7C80"/>
                    </a:solidFill>
                  </a:tcPr>
                </a:tc>
                <a:tc>
                  <a:txBody>
                    <a:bodyPr/>
                    <a:lstStyle/>
                    <a:p>
                      <a:pPr algn="ctr" fontAlgn="ctr"/>
                      <a:r>
                        <a:rPr lang="en-IN" sz="1100" b="0" u="none" strike="noStrike" dirty="0">
                          <a:solidFill>
                            <a:srgbClr val="000000"/>
                          </a:solidFill>
                          <a:effectLst/>
                        </a:rPr>
                        <a:t>0.2</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101456624"/>
                  </a:ext>
                </a:extLst>
              </a:tr>
              <a:tr h="169704">
                <a:tc>
                  <a:txBody>
                    <a:bodyPr/>
                    <a:lstStyle/>
                    <a:p>
                      <a:pPr algn="l" fontAlgn="ctr"/>
                      <a:r>
                        <a:rPr lang="en-IN" sz="1100" b="0" u="none" strike="noStrike">
                          <a:solidFill>
                            <a:srgbClr val="000000"/>
                          </a:solidFill>
                          <a:effectLst/>
                        </a:rPr>
                        <a:t>Spouse or Parents Comprehensive Plan</a:t>
                      </a:r>
                      <a:endParaRPr lang="en-IN" sz="1100" b="0" i="0" u="none" strike="noStrike">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a:solidFill>
                            <a:srgbClr val="000000"/>
                          </a:solidFill>
                          <a:effectLst/>
                        </a:rPr>
                        <a:t>0.0</a:t>
                      </a:r>
                      <a:endParaRPr lang="en-IN" sz="1100" b="0" i="0" u="none" strike="noStrike">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2828444678"/>
                  </a:ext>
                </a:extLst>
              </a:tr>
              <a:tr h="169704">
                <a:tc>
                  <a:txBody>
                    <a:bodyPr/>
                    <a:lstStyle/>
                    <a:p>
                      <a:pPr algn="l" fontAlgn="ctr"/>
                      <a:r>
                        <a:rPr lang="en-IN" sz="1100" b="0" u="none" strike="noStrike" dirty="0">
                          <a:solidFill>
                            <a:srgbClr val="000000"/>
                          </a:solidFill>
                          <a:effectLst/>
                        </a:rPr>
                        <a:t>Child Comprehensive Plan</a:t>
                      </a:r>
                      <a:endParaRPr lang="en-IN" sz="1100" b="0" i="0" u="none" strike="noStrike" dirty="0">
                        <a:solidFill>
                          <a:srgbClr val="000000"/>
                        </a:solidFill>
                        <a:effectLst/>
                        <a:latin typeface="Calibri" panose="020F0502020204030204" pitchFamily="34" charset="0"/>
                      </a:endParaRPr>
                    </a:p>
                  </a:txBody>
                  <a:tcPr marL="64295"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tc>
                  <a:txBody>
                    <a:bodyPr/>
                    <a:lstStyle/>
                    <a:p>
                      <a:pPr algn="ctr" fontAlgn="ctr"/>
                      <a:r>
                        <a:rPr lang="en-IN" sz="1100" b="0" u="none" strike="noStrike" dirty="0">
                          <a:solidFill>
                            <a:srgbClr val="000000"/>
                          </a:solidFill>
                          <a:effectLst/>
                        </a:rPr>
                        <a:t>0.0</a:t>
                      </a:r>
                      <a:endParaRPr lang="en-IN" sz="1100" b="0" i="0" u="none" strike="noStrike" dirty="0">
                        <a:solidFill>
                          <a:srgbClr val="000000"/>
                        </a:solidFill>
                        <a:effectLst/>
                        <a:latin typeface="Calibri" panose="020F0502020204030204" pitchFamily="34" charset="0"/>
                      </a:endParaRPr>
                    </a:p>
                  </a:txBody>
                  <a:tcPr marL="7144" marR="7144" marT="7144" marB="0" anchor="ctr">
                    <a:lnL w="3175" cap="flat" cmpd="sng" algn="ctr">
                      <a:solidFill>
                        <a:schemeClr val="accent1">
                          <a:lumMod val="40000"/>
                          <a:lumOff val="60000"/>
                        </a:schemeClr>
                      </a:solidFill>
                      <a:prstDash val="solid"/>
                      <a:round/>
                      <a:headEnd type="none" w="med" len="med"/>
                      <a:tailEnd type="none" w="med" len="med"/>
                    </a:lnL>
                    <a:lnR w="3175" cap="flat" cmpd="sng" algn="ctr">
                      <a:solidFill>
                        <a:schemeClr val="accent1">
                          <a:lumMod val="40000"/>
                          <a:lumOff val="60000"/>
                        </a:schemeClr>
                      </a:solidFill>
                      <a:prstDash val="solid"/>
                      <a:round/>
                      <a:headEnd type="none" w="med" len="med"/>
                      <a:tailEnd type="none" w="med" len="med"/>
                    </a:lnR>
                    <a:lnT w="3175" cap="flat" cmpd="sng" algn="ctr">
                      <a:solidFill>
                        <a:schemeClr val="accent1">
                          <a:lumMod val="40000"/>
                          <a:lumOff val="60000"/>
                        </a:schemeClr>
                      </a:solidFill>
                      <a:prstDash val="solid"/>
                      <a:round/>
                      <a:headEnd type="none" w="med" len="med"/>
                      <a:tailEnd type="none" w="med" len="med"/>
                    </a:lnT>
                    <a:lnB w="3175"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3600327377"/>
                  </a:ext>
                </a:extLst>
              </a:tr>
            </a:tbl>
          </a:graphicData>
        </a:graphic>
      </p:graphicFrame>
      <p:sp>
        <p:nvSpPr>
          <p:cNvPr id="29" name="TextBox 28">
            <a:extLst>
              <a:ext uri="{FF2B5EF4-FFF2-40B4-BE49-F238E27FC236}">
                <a16:creationId xmlns:a16="http://schemas.microsoft.com/office/drawing/2014/main" id="{FFB387BD-E877-4E01-8B83-22240395C0C8}"/>
              </a:ext>
            </a:extLst>
          </p:cNvPr>
          <p:cNvSpPr txBox="1"/>
          <p:nvPr/>
        </p:nvSpPr>
        <p:spPr>
          <a:xfrm>
            <a:off x="10353762" y="6611779"/>
            <a:ext cx="1106393" cy="246221"/>
          </a:xfrm>
          <a:prstGeom prst="rect">
            <a:avLst/>
          </a:prstGeom>
          <a:noFill/>
        </p:spPr>
        <p:txBody>
          <a:bodyPr wrap="none" rtlCol="0">
            <a:spAutoFit/>
          </a:bodyPr>
          <a:lstStyle/>
          <a:p>
            <a:r>
              <a:rPr lang="en-US" sz="1000" i="1" dirty="0">
                <a:solidFill>
                  <a:schemeClr val="bg2"/>
                </a:solidFill>
                <a:latin typeface="+mj-lt"/>
              </a:rPr>
              <a:t>Figures are in %</a:t>
            </a:r>
            <a:endParaRPr lang="en-IN" sz="1000" i="1" dirty="0">
              <a:solidFill>
                <a:schemeClr val="bg2"/>
              </a:solidFill>
              <a:latin typeface="+mj-lt"/>
            </a:endParaRPr>
          </a:p>
        </p:txBody>
      </p:sp>
      <p:pic>
        <p:nvPicPr>
          <p:cNvPr id="31" name="Picture 30">
            <a:extLst>
              <a:ext uri="{FF2B5EF4-FFF2-40B4-BE49-F238E27FC236}">
                <a16:creationId xmlns:a16="http://schemas.microsoft.com/office/drawing/2014/main" id="{3C864FC7-B188-469B-844A-54E4AA2378EB}"/>
              </a:ext>
            </a:extLst>
          </p:cNvPr>
          <p:cNvPicPr>
            <a:picLocks noChangeAspect="1"/>
          </p:cNvPicPr>
          <p:nvPr/>
        </p:nvPicPr>
        <p:blipFill>
          <a:blip r:embed="rId3"/>
          <a:stretch>
            <a:fillRect/>
          </a:stretch>
        </p:blipFill>
        <p:spPr>
          <a:xfrm>
            <a:off x="11647042" y="26130"/>
            <a:ext cx="429994" cy="186218"/>
          </a:xfrm>
          <a:prstGeom prst="rect">
            <a:avLst/>
          </a:prstGeom>
        </p:spPr>
      </p:pic>
      <p:sp>
        <p:nvSpPr>
          <p:cNvPr id="33" name="TextBox 32">
            <a:extLst>
              <a:ext uri="{FF2B5EF4-FFF2-40B4-BE49-F238E27FC236}">
                <a16:creationId xmlns:a16="http://schemas.microsoft.com/office/drawing/2014/main" id="{014B16B0-068C-4479-BF0C-1D8FA13CD1C5}"/>
              </a:ext>
            </a:extLst>
          </p:cNvPr>
          <p:cNvSpPr txBox="1"/>
          <p:nvPr/>
        </p:nvSpPr>
        <p:spPr>
          <a:xfrm>
            <a:off x="11955849" y="6573146"/>
            <a:ext cx="242374" cy="215444"/>
          </a:xfrm>
          <a:prstGeom prst="rect">
            <a:avLst/>
          </a:prstGeom>
          <a:noFill/>
        </p:spPr>
        <p:txBody>
          <a:bodyPr wrap="none" rtlCol="0">
            <a:spAutoFit/>
          </a:bodyPr>
          <a:lstStyle/>
          <a:p>
            <a:r>
              <a:rPr lang="en-US" sz="800" i="1" dirty="0">
                <a:solidFill>
                  <a:schemeClr val="bg1"/>
                </a:solidFill>
              </a:rPr>
              <a:t>8</a:t>
            </a:r>
            <a:endParaRPr lang="en-IN" sz="800" i="1" dirty="0">
              <a:solidFill>
                <a:schemeClr val="bg1"/>
              </a:solidFill>
            </a:endParaRPr>
          </a:p>
        </p:txBody>
      </p:sp>
    </p:spTree>
    <p:extLst>
      <p:ext uri="{BB962C8B-B14F-4D97-AF65-F5344CB8AC3E}">
        <p14:creationId xmlns:p14="http://schemas.microsoft.com/office/powerpoint/2010/main" val="4156750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{E6ABC87F-A337-4267-BB02-9040779C21B5}tf11665031_win32</Template>
  <TotalTime>6227</TotalTime>
  <Words>2262</Words>
  <Application>Microsoft Office PowerPoint</Application>
  <PresentationFormat>Widescreen</PresentationFormat>
  <Paragraphs>347</Paragraphs>
  <Slides>17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Nova</vt:lpstr>
      <vt:lpstr>Arial Nova Light</vt:lpstr>
      <vt:lpstr>Calibri</vt:lpstr>
      <vt:lpstr>Wingdings 2</vt:lpstr>
      <vt:lpstr>SlateVTI</vt:lpstr>
      <vt:lpstr>PowerPoint Presentation</vt:lpstr>
      <vt:lpstr>Background &amp; Objectives</vt:lpstr>
      <vt:lpstr>PowerPoint Presentation</vt:lpstr>
      <vt:lpstr>PowerPoint Presentation</vt:lpstr>
      <vt:lpstr>Lets take a look at the available dataset &amp; additional data requirement </vt:lpstr>
      <vt:lpstr>DATA</vt:lpstr>
      <vt:lpstr>Lets take a look at performance of products, destinations and 3rd parties </vt:lpstr>
      <vt:lpstr>AGENCY DEEPDIVE</vt:lpstr>
      <vt:lpstr>PRODUCT DEEPDIVE</vt:lpstr>
      <vt:lpstr>DESTINATIONS DEEPDIVE</vt:lpstr>
      <vt:lpstr>CAN NUMBER OF PRODUCT PURCHASES INDICATE RISK OF CLAIM APPROVAL?</vt:lpstr>
      <vt:lpstr>Now, lets take a look at model performance and approach</vt:lpstr>
      <vt:lpstr>PIPELINE</vt:lpstr>
      <vt:lpstr>MODEL PERFORMANCES</vt:lpstr>
      <vt:lpstr>F1 SCORE OVER PRECISION?</vt:lpstr>
      <vt:lpstr>RECOMMENDATIONS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Shivendra Singh</dc:creator>
  <cp:lastModifiedBy>Shivendra Singh</cp:lastModifiedBy>
  <cp:revision>119</cp:revision>
  <dcterms:created xsi:type="dcterms:W3CDTF">2020-09-01T02:56:28Z</dcterms:created>
  <dcterms:modified xsi:type="dcterms:W3CDTF">2020-09-05T11:22:01Z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