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4658ea5e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4658ea5e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4658ea5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4658ea5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4658ea5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4658ea5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4658ea5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4658ea5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4658ea5e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4658ea5e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4658ea5e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4658ea5e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4658ea5e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4658ea5e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4658ea5e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4658ea5e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4658ea5e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4658ea5e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4658ea5e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4658ea5e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Project Presentation</a:t>
            </a:r>
            <a:endParaRPr/>
          </a:p>
        </p:txBody>
      </p:sp>
      <p:sp>
        <p:nvSpPr>
          <p:cNvPr id="55" name="Google Shape;55;p13"/>
          <p:cNvSpPr txBox="1"/>
          <p:nvPr>
            <p:ph idx="1" type="subTitle"/>
          </p:nvPr>
        </p:nvSpPr>
        <p:spPr>
          <a:xfrm>
            <a:off x="311700" y="2834125"/>
            <a:ext cx="8520600" cy="10518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GB"/>
              <a:t>ECE1724</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Amapreet Singh, 1002513764</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work</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The first next step of the project could be to obtain the efficiency of running the American Fuzzy Lop fuzzer on multiple machines after determining the results of the American Fuzzy Lop fuzzer after running multiple instances of the fuzzer on one machine.</a:t>
            </a:r>
            <a:br>
              <a:rPr lang="en-GB"/>
            </a:br>
            <a:endParaRPr/>
          </a:p>
          <a:p>
            <a:pPr indent="-342900" lvl="0" marL="457200" rtl="0" algn="l">
              <a:spcBef>
                <a:spcPts val="0"/>
              </a:spcBef>
              <a:spcAft>
                <a:spcPts val="0"/>
              </a:spcAft>
              <a:buSzPts val="1800"/>
              <a:buChar char="●"/>
            </a:pPr>
            <a:r>
              <a:rPr lang="en-GB"/>
              <a:t>The second next step of the project could be to filter out the duplicates in the total paths attribute of the American Fuzzy Lop coverage.</a:t>
            </a:r>
            <a:br>
              <a:rPr lang="en-GB"/>
            </a:br>
            <a:endParaRPr/>
          </a:p>
          <a:p>
            <a:pPr indent="-342900" lvl="0" marL="457200" rtl="0" algn="l">
              <a:spcBef>
                <a:spcPts val="0"/>
              </a:spcBef>
              <a:spcAft>
                <a:spcPts val="0"/>
              </a:spcAft>
              <a:buSzPts val="1800"/>
              <a:buChar char="●"/>
            </a:pPr>
            <a:r>
              <a:rPr lang="en-GB"/>
              <a:t>The third next step of the project could be to adjust the primary Google Cloud Platform to combine the results of the American Fuzzy Lop fuzzer that are on multiple machines in order to run the program named afl-cov [9].</a:t>
            </a:r>
            <a:endParaRPr/>
          </a:p>
        </p:txBody>
      </p:sp>
      <p:sp>
        <p:nvSpPr>
          <p:cNvPr id="128" name="Google Shape;12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[1] “american fuzzy lop,” GitHub, Nov. 30, 2021. https://github.com/google/AFL (accessed Feb. 10, 2023).</a:t>
            </a:r>
            <a:endParaRPr/>
          </a:p>
          <a:p>
            <a:pPr indent="0" lvl="0" marL="0" rtl="0" algn="l">
              <a:spcBef>
                <a:spcPts val="1200"/>
              </a:spcBef>
              <a:spcAft>
                <a:spcPts val="0"/>
              </a:spcAft>
              <a:buClr>
                <a:schemeClr val="dk1"/>
              </a:buClr>
              <a:buSzPct val="61111"/>
              <a:buFont typeface="Arial"/>
              <a:buNone/>
            </a:pPr>
            <a:r>
              <a:rPr lang="en-GB"/>
              <a:t>[2] Jeffrey Dean and Sanjay Ghemawat. 2008. MapReduce: simplified data processing on large clusters. Commun. ACM 51, 1 (January 2008), 107–113. https://doi.org/10.1145/1327452.1327492 (accessed Feb. 10, 2023).</a:t>
            </a:r>
            <a:endParaRPr/>
          </a:p>
          <a:p>
            <a:pPr indent="0" lvl="0" marL="0" rtl="0" algn="l">
              <a:spcBef>
                <a:spcPts val="1200"/>
              </a:spcBef>
              <a:spcAft>
                <a:spcPts val="0"/>
              </a:spcAft>
              <a:buClr>
                <a:schemeClr val="dk1"/>
              </a:buClr>
              <a:buSzPct val="61111"/>
              <a:buFont typeface="Arial"/>
              <a:buNone/>
            </a:pPr>
            <a:r>
              <a:rPr lang="en-GB"/>
              <a:t>[3] “Parallel Fuzzing,” AFLplusplus. https://aflplus.plus/docs/parallel_fuzzing/ (accessed Mar. 15, 2023).</a:t>
            </a:r>
            <a:endParaRPr/>
          </a:p>
          <a:p>
            <a:pPr indent="0" lvl="0" marL="0" rtl="0" algn="l">
              <a:spcBef>
                <a:spcPts val="1200"/>
              </a:spcBef>
              <a:spcAft>
                <a:spcPts val="0"/>
              </a:spcAft>
              <a:buClr>
                <a:schemeClr val="dk1"/>
              </a:buClr>
              <a:buSzPct val="61111"/>
              <a:buFont typeface="Arial"/>
              <a:buNone/>
            </a:pPr>
            <a:r>
              <a:rPr lang="en-GB"/>
              <a:t>[4] richö butts, “Roving,” GitHub, Dec. 06, 2022. https://github.com/richo/roving (accessed Mar. 15, 2023).</a:t>
            </a:r>
            <a:endParaRPr/>
          </a:p>
          <a:p>
            <a:pPr indent="0" lvl="0" marL="0" rtl="0" algn="l">
              <a:spcBef>
                <a:spcPts val="1200"/>
              </a:spcBef>
              <a:spcAft>
                <a:spcPts val="0"/>
              </a:spcAft>
              <a:buNone/>
            </a:pPr>
            <a:r>
              <a:rPr lang="en-GB"/>
              <a:t>[5] M. Bogaard, “Distributed Fuzzing for afl,” GitHub, Mar. 13, 2023. https://github.com/MartijnB/disfuzz-afl (accessed Mar. 15, 2023).</a:t>
            </a:r>
            <a:endParaRPr/>
          </a:p>
          <a:p>
            <a:pPr indent="0" lvl="0" marL="0" rtl="0" algn="l">
              <a:spcBef>
                <a:spcPts val="1200"/>
              </a:spcBef>
              <a:spcAft>
                <a:spcPts val="0"/>
              </a:spcAft>
              <a:buNone/>
            </a:pPr>
            <a:r>
              <a:rPr lang="en-GB"/>
              <a:t>[6] “GNU Coreutils 9.1,” www.gnu.org. https://www.gnu.org/software/coreutils/manual/coreutils.html#who-invocation (accessed Feb. 10, 2023).</a:t>
            </a:r>
            <a:endParaRPr/>
          </a:p>
          <a:p>
            <a:pPr indent="0" lvl="0" marL="0" rtl="0" algn="l">
              <a:spcBef>
                <a:spcPts val="1200"/>
              </a:spcBef>
              <a:spcAft>
                <a:spcPts val="1200"/>
              </a:spcAft>
              <a:buNone/>
            </a:pPr>
            <a:r>
              <a:rPr lang="en-GB"/>
              <a:t>[7] Mrash, “Mrash/AFL-COV: Produce code coverage results with gcov from AFL-fuzz test cases,” GitHub. [Online]. Available: https://github.com/mrash/afl-cov. (accessed: APr. 9, 2023). </a:t>
            </a:r>
            <a:endParaRPr/>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The purpose of the project is to study the performance of the American Fuzzy Lop fuzzer when the American Fuzzy Lop fuzzer completes the fuzzing of the input program with the inputs that are placed on multiple machines</a:t>
            </a:r>
            <a:r>
              <a:rPr lang="en-GB"/>
              <a:t> [1].</a:t>
            </a:r>
            <a:br>
              <a:rPr lang="en-GB"/>
            </a:br>
            <a:endParaRPr/>
          </a:p>
          <a:p>
            <a:pPr indent="-342900" lvl="0" marL="457200" rtl="0" algn="l">
              <a:spcBef>
                <a:spcPts val="0"/>
              </a:spcBef>
              <a:spcAft>
                <a:spcPts val="0"/>
              </a:spcAft>
              <a:buSzPts val="1800"/>
              <a:buChar char="●"/>
            </a:pPr>
            <a:r>
              <a:rPr lang="en-GB"/>
              <a:t>The technical challenge of the project could be to implement a system with a simple Application Programming Interface that enables users to complete the fuzzing of the input program with multi-system parallelization of the American Fuzzy Lop fuzzer.</a:t>
            </a:r>
            <a:br>
              <a:rPr lang="en-GB"/>
            </a:br>
            <a:endParaRPr/>
          </a:p>
          <a:p>
            <a:pPr indent="-342900" lvl="0" marL="457200" rtl="0" algn="l">
              <a:spcBef>
                <a:spcPts val="0"/>
              </a:spcBef>
              <a:spcAft>
                <a:spcPts val="0"/>
              </a:spcAft>
              <a:buSzPts val="1800"/>
              <a:buChar char="●"/>
            </a:pPr>
            <a:r>
              <a:rPr lang="en-GB"/>
              <a:t>The study of the performance of the American Fuzzy Lop fuzzer would be to evaluate the attributes of the American Fuzzy Lop coverage that includes the total paths, the total crashes, and the unique crashes.</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Background</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MapReduce: Simplified Data Processing on Large Clusters [2].</a:t>
            </a:r>
            <a:br>
              <a:rPr lang="en-GB"/>
            </a:br>
            <a:endParaRPr/>
          </a:p>
          <a:p>
            <a:pPr indent="-342900" lvl="0" marL="457200" rtl="0" algn="l">
              <a:spcBef>
                <a:spcPts val="0"/>
              </a:spcBef>
              <a:spcAft>
                <a:spcPts val="0"/>
              </a:spcAft>
              <a:buSzPts val="1800"/>
              <a:buChar char="●"/>
            </a:pPr>
            <a:r>
              <a:rPr lang="en-GB"/>
              <a:t>AFLplusplus [3].</a:t>
            </a:r>
            <a:br>
              <a:rPr lang="en-GB"/>
            </a:br>
            <a:endParaRPr/>
          </a:p>
          <a:p>
            <a:pPr indent="-342900" lvl="0" marL="457200" rtl="0" algn="l">
              <a:spcBef>
                <a:spcPts val="0"/>
              </a:spcBef>
              <a:spcAft>
                <a:spcPts val="0"/>
              </a:spcAft>
              <a:buSzPts val="1800"/>
              <a:buChar char="●"/>
            </a:pPr>
            <a:r>
              <a:rPr lang="en-GB"/>
              <a:t>r</a:t>
            </a:r>
            <a:r>
              <a:rPr lang="en-GB"/>
              <a:t>oving [4].</a:t>
            </a:r>
            <a:br>
              <a:rPr lang="en-GB"/>
            </a:br>
            <a:endParaRPr/>
          </a:p>
          <a:p>
            <a:pPr indent="-342900" lvl="0" marL="457200" rtl="0" algn="l">
              <a:spcBef>
                <a:spcPts val="0"/>
              </a:spcBef>
              <a:spcAft>
                <a:spcPts val="0"/>
              </a:spcAft>
              <a:buSzPts val="1800"/>
              <a:buChar char="●"/>
            </a:pPr>
            <a:r>
              <a:rPr lang="en-GB"/>
              <a:t>disfuzz-afl [5].</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 status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GB"/>
              <a:t>The project includes running the American Fuzzy Lop fuzzer with the GNU Coreutils input programs named base64, md5sum, uniq and who on multiple Google Cloud Platform machines [6].</a:t>
            </a:r>
            <a:br>
              <a:rPr lang="en-GB"/>
            </a:br>
            <a:endParaRPr/>
          </a:p>
          <a:p>
            <a:pPr indent="-334327" lvl="0" marL="457200" rtl="0" algn="l">
              <a:spcBef>
                <a:spcPts val="0"/>
              </a:spcBef>
              <a:spcAft>
                <a:spcPts val="0"/>
              </a:spcAft>
              <a:buSzPct val="100000"/>
              <a:buChar char="●"/>
            </a:pPr>
            <a:r>
              <a:rPr lang="en-GB"/>
              <a:t>The design of the system includes multiple Google Cloud Platform machines that are the worker machines with one Google Cloud Platform machine that is the primary machine that orchestrates the operations of the American Fuzzy Lop fuzzer on the worker Google Cloud Platform machines.</a:t>
            </a:r>
            <a:br>
              <a:rPr lang="en-GB"/>
            </a:br>
            <a:endParaRPr/>
          </a:p>
          <a:p>
            <a:pPr indent="-334327" lvl="0" marL="457200" rtl="0" algn="l">
              <a:spcBef>
                <a:spcPts val="0"/>
              </a:spcBef>
              <a:spcAft>
                <a:spcPts val="0"/>
              </a:spcAft>
              <a:buSzPct val="100000"/>
              <a:buChar char="●"/>
            </a:pPr>
            <a:r>
              <a:rPr lang="en-GB"/>
              <a:t>The results of the American Fuzzy Lop fuzzer is obtained after logging the attributes of the American Fuzzy Lop coverage that includes the total paths, the total crashes, and the unique crashes during the runtime of the American Fuzzy Lop fuzzer.</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Experimental methodology</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GB"/>
              <a:t>R</a:t>
            </a:r>
            <a:r>
              <a:rPr lang="en-GB"/>
              <a:t>un the American Fuzzy Lop fuzzer on one Google Cloud Platform machine.</a:t>
            </a:r>
            <a:br>
              <a:rPr lang="en-GB"/>
            </a:br>
            <a:endParaRPr/>
          </a:p>
          <a:p>
            <a:pPr indent="-334327" lvl="0" marL="457200" rtl="0" algn="l">
              <a:spcBef>
                <a:spcPts val="0"/>
              </a:spcBef>
              <a:spcAft>
                <a:spcPts val="0"/>
              </a:spcAft>
              <a:buSzPct val="100000"/>
              <a:buChar char="●"/>
            </a:pPr>
            <a:r>
              <a:rPr lang="en-GB"/>
              <a:t>Start and bootstrap the primary Google Cloud Platform machine.</a:t>
            </a:r>
            <a:br>
              <a:rPr lang="en-GB"/>
            </a:br>
            <a:endParaRPr/>
          </a:p>
          <a:p>
            <a:pPr indent="-334327" lvl="0" marL="457200" rtl="0" algn="l">
              <a:spcBef>
                <a:spcPts val="0"/>
              </a:spcBef>
              <a:spcAft>
                <a:spcPts val="0"/>
              </a:spcAft>
              <a:buSzPct val="100000"/>
              <a:buChar char="●"/>
            </a:pPr>
            <a:r>
              <a:rPr lang="en-GB"/>
              <a:t>Start the worker Google Cloud Platform machines from the Google Cloud Platform primary machine.</a:t>
            </a:r>
            <a:br>
              <a:rPr lang="en-GB"/>
            </a:br>
            <a:endParaRPr/>
          </a:p>
          <a:p>
            <a:pPr indent="-334327" lvl="0" marL="457200" rtl="0" algn="l">
              <a:spcBef>
                <a:spcPts val="0"/>
              </a:spcBef>
              <a:spcAft>
                <a:spcPts val="0"/>
              </a:spcAft>
              <a:buSzPct val="100000"/>
              <a:buChar char="●"/>
            </a:pPr>
            <a:r>
              <a:rPr lang="en-GB"/>
              <a:t>Obtain the results of the American Fuzzy Lop fuzzer with the GNU Coreutils programs.</a:t>
            </a:r>
            <a:br>
              <a:rPr lang="en-GB"/>
            </a:br>
            <a:endParaRPr/>
          </a:p>
          <a:p>
            <a:pPr indent="-334327" lvl="0" marL="457200" rtl="0" algn="l">
              <a:spcBef>
                <a:spcPts val="0"/>
              </a:spcBef>
              <a:spcAft>
                <a:spcPts val="0"/>
              </a:spcAft>
              <a:buSzPct val="100000"/>
              <a:buChar char="●"/>
            </a:pPr>
            <a:r>
              <a:rPr lang="en-GB"/>
              <a:t>Read the results of the American Fuzzy Lop fuzzer that was obtained from the worker Google Cloud Platform machine and indicate the combined results of the American Fuzzy Lop fuzzer.</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pic>
        <p:nvPicPr>
          <p:cNvPr id="90" name="Google Shape;90;p18"/>
          <p:cNvPicPr preferRelativeResize="0"/>
          <p:nvPr/>
        </p:nvPicPr>
        <p:blipFill>
          <a:blip r:embed="rId3">
            <a:alphaModFix/>
          </a:blip>
          <a:stretch>
            <a:fillRect/>
          </a:stretch>
        </p:blipFill>
        <p:spPr>
          <a:xfrm>
            <a:off x="1960325" y="923875"/>
            <a:ext cx="2743200" cy="2057400"/>
          </a:xfrm>
          <a:prstGeom prst="rect">
            <a:avLst/>
          </a:prstGeom>
          <a:noFill/>
          <a:ln>
            <a:noFill/>
          </a:ln>
        </p:spPr>
      </p:pic>
      <p:pic>
        <p:nvPicPr>
          <p:cNvPr id="91" name="Google Shape;91;p18"/>
          <p:cNvPicPr preferRelativeResize="0"/>
          <p:nvPr/>
        </p:nvPicPr>
        <p:blipFill>
          <a:blip r:embed="rId4">
            <a:alphaModFix/>
          </a:blip>
          <a:stretch>
            <a:fillRect/>
          </a:stretch>
        </p:blipFill>
        <p:spPr>
          <a:xfrm>
            <a:off x="4933538" y="909588"/>
            <a:ext cx="2771775" cy="2085975"/>
          </a:xfrm>
          <a:prstGeom prst="rect">
            <a:avLst/>
          </a:prstGeom>
          <a:noFill/>
          <a:ln>
            <a:noFill/>
          </a:ln>
        </p:spPr>
      </p:pic>
      <p:pic>
        <p:nvPicPr>
          <p:cNvPr id="92" name="Google Shape;92;p18"/>
          <p:cNvPicPr preferRelativeResize="0"/>
          <p:nvPr/>
        </p:nvPicPr>
        <p:blipFill>
          <a:blip r:embed="rId5">
            <a:alphaModFix/>
          </a:blip>
          <a:stretch>
            <a:fillRect/>
          </a:stretch>
        </p:blipFill>
        <p:spPr>
          <a:xfrm>
            <a:off x="1953425" y="2955450"/>
            <a:ext cx="2743200" cy="2057400"/>
          </a:xfrm>
          <a:prstGeom prst="rect">
            <a:avLst/>
          </a:prstGeom>
          <a:noFill/>
          <a:ln>
            <a:noFill/>
          </a:ln>
        </p:spPr>
      </p:pic>
      <p:pic>
        <p:nvPicPr>
          <p:cNvPr id="93" name="Google Shape;93;p18"/>
          <p:cNvPicPr preferRelativeResize="0"/>
          <p:nvPr/>
        </p:nvPicPr>
        <p:blipFill>
          <a:blip r:embed="rId6">
            <a:alphaModFix/>
          </a:blip>
          <a:stretch>
            <a:fillRect/>
          </a:stretch>
        </p:blipFill>
        <p:spPr>
          <a:xfrm>
            <a:off x="4947838" y="2955450"/>
            <a:ext cx="2743200" cy="2057400"/>
          </a:xfrm>
          <a:prstGeom prst="rect">
            <a:avLst/>
          </a:prstGeom>
          <a:noFill/>
          <a:ln>
            <a:noFill/>
          </a:ln>
        </p:spPr>
      </p:pic>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pic>
        <p:nvPicPr>
          <p:cNvPr id="100" name="Google Shape;100;p19"/>
          <p:cNvPicPr preferRelativeResize="0"/>
          <p:nvPr/>
        </p:nvPicPr>
        <p:blipFill>
          <a:blip r:embed="rId3">
            <a:alphaModFix/>
          </a:blip>
          <a:stretch>
            <a:fillRect/>
          </a:stretch>
        </p:blipFill>
        <p:spPr>
          <a:xfrm>
            <a:off x="1893375" y="941525"/>
            <a:ext cx="2743200" cy="2057400"/>
          </a:xfrm>
          <a:prstGeom prst="rect">
            <a:avLst/>
          </a:prstGeom>
          <a:noFill/>
          <a:ln>
            <a:noFill/>
          </a:ln>
        </p:spPr>
      </p:pic>
      <p:pic>
        <p:nvPicPr>
          <p:cNvPr id="101" name="Google Shape;101;p19"/>
          <p:cNvPicPr preferRelativeResize="0"/>
          <p:nvPr/>
        </p:nvPicPr>
        <p:blipFill>
          <a:blip r:embed="rId4">
            <a:alphaModFix/>
          </a:blip>
          <a:stretch>
            <a:fillRect/>
          </a:stretch>
        </p:blipFill>
        <p:spPr>
          <a:xfrm>
            <a:off x="4925225" y="941525"/>
            <a:ext cx="2743200" cy="2057400"/>
          </a:xfrm>
          <a:prstGeom prst="rect">
            <a:avLst/>
          </a:prstGeom>
          <a:noFill/>
          <a:ln>
            <a:noFill/>
          </a:ln>
        </p:spPr>
      </p:pic>
      <p:pic>
        <p:nvPicPr>
          <p:cNvPr id="102" name="Google Shape;102;p19"/>
          <p:cNvPicPr preferRelativeResize="0"/>
          <p:nvPr/>
        </p:nvPicPr>
        <p:blipFill>
          <a:blip r:embed="rId5">
            <a:alphaModFix/>
          </a:blip>
          <a:stretch>
            <a:fillRect/>
          </a:stretch>
        </p:blipFill>
        <p:spPr>
          <a:xfrm>
            <a:off x="1934075" y="2998925"/>
            <a:ext cx="2743200" cy="2057400"/>
          </a:xfrm>
          <a:prstGeom prst="rect">
            <a:avLst/>
          </a:prstGeom>
          <a:noFill/>
          <a:ln>
            <a:noFill/>
          </a:ln>
        </p:spPr>
      </p:pic>
      <p:pic>
        <p:nvPicPr>
          <p:cNvPr id="103" name="Google Shape;103;p19"/>
          <p:cNvPicPr preferRelativeResize="0"/>
          <p:nvPr/>
        </p:nvPicPr>
        <p:blipFill>
          <a:blip r:embed="rId6">
            <a:alphaModFix/>
          </a:blip>
          <a:stretch>
            <a:fillRect/>
          </a:stretch>
        </p:blipFill>
        <p:spPr>
          <a:xfrm>
            <a:off x="4925225" y="2998925"/>
            <a:ext cx="2743200" cy="2057400"/>
          </a:xfrm>
          <a:prstGeom prst="rect">
            <a:avLst/>
          </a:prstGeom>
          <a:noFill/>
          <a:ln>
            <a:noFill/>
          </a:ln>
        </p:spPr>
      </p:pic>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pic>
        <p:nvPicPr>
          <p:cNvPr id="110" name="Google Shape;110;p20"/>
          <p:cNvPicPr preferRelativeResize="0"/>
          <p:nvPr/>
        </p:nvPicPr>
        <p:blipFill>
          <a:blip r:embed="rId3">
            <a:alphaModFix/>
          </a:blip>
          <a:stretch>
            <a:fillRect/>
          </a:stretch>
        </p:blipFill>
        <p:spPr>
          <a:xfrm>
            <a:off x="1936000" y="941525"/>
            <a:ext cx="2743200" cy="2057400"/>
          </a:xfrm>
          <a:prstGeom prst="rect">
            <a:avLst/>
          </a:prstGeom>
          <a:noFill/>
          <a:ln>
            <a:noFill/>
          </a:ln>
        </p:spPr>
      </p:pic>
      <p:pic>
        <p:nvPicPr>
          <p:cNvPr id="111" name="Google Shape;111;p20"/>
          <p:cNvPicPr preferRelativeResize="0"/>
          <p:nvPr/>
        </p:nvPicPr>
        <p:blipFill>
          <a:blip r:embed="rId4">
            <a:alphaModFix/>
          </a:blip>
          <a:stretch>
            <a:fillRect/>
          </a:stretch>
        </p:blipFill>
        <p:spPr>
          <a:xfrm>
            <a:off x="4925225" y="941525"/>
            <a:ext cx="2743200" cy="2057400"/>
          </a:xfrm>
          <a:prstGeom prst="rect">
            <a:avLst/>
          </a:prstGeom>
          <a:noFill/>
          <a:ln>
            <a:noFill/>
          </a:ln>
        </p:spPr>
      </p:pic>
      <p:pic>
        <p:nvPicPr>
          <p:cNvPr id="112" name="Google Shape;112;p20"/>
          <p:cNvPicPr preferRelativeResize="0"/>
          <p:nvPr/>
        </p:nvPicPr>
        <p:blipFill>
          <a:blip r:embed="rId5">
            <a:alphaModFix/>
          </a:blip>
          <a:stretch>
            <a:fillRect/>
          </a:stretch>
        </p:blipFill>
        <p:spPr>
          <a:xfrm>
            <a:off x="1936000" y="2998925"/>
            <a:ext cx="2743200" cy="2057400"/>
          </a:xfrm>
          <a:prstGeom prst="rect">
            <a:avLst/>
          </a:prstGeom>
          <a:noFill/>
          <a:ln>
            <a:noFill/>
          </a:ln>
        </p:spPr>
      </p:pic>
      <p:pic>
        <p:nvPicPr>
          <p:cNvPr id="113" name="Google Shape;113;p20"/>
          <p:cNvPicPr preferRelativeResize="0"/>
          <p:nvPr/>
        </p:nvPicPr>
        <p:blipFill>
          <a:blip r:embed="rId6">
            <a:alphaModFix/>
          </a:blip>
          <a:stretch>
            <a:fillRect/>
          </a:stretch>
        </p:blipFill>
        <p:spPr>
          <a:xfrm>
            <a:off x="4925225" y="2998925"/>
            <a:ext cx="2743200" cy="2057400"/>
          </a:xfrm>
          <a:prstGeom prst="rect">
            <a:avLst/>
          </a:prstGeom>
          <a:noFill/>
          <a:ln>
            <a:noFill/>
          </a:ln>
        </p:spPr>
      </p:pic>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actual result of the project corresponds with the expected result of the project, where the expected result of the projected indicated that the performance of the American Fuzzy Lop fuzzer would improve when the inputs of the American Fuzzy Lop fuzzer input program are placed on multiple machines in order to complete the fuzzing of the input program.</a:t>
            </a:r>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