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74" r:id="rId21"/>
    <p:sldId id="283" r:id="rId22"/>
    <p:sldId id="277" r:id="rId23"/>
    <p:sldId id="278" r:id="rId24"/>
    <p:sldId id="279" r:id="rId25"/>
    <p:sldId id="280" r:id="rId2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7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3563" y="717804"/>
            <a:ext cx="5583935" cy="259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2708" y="9360407"/>
            <a:ext cx="5583935" cy="259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8186" y="1930431"/>
            <a:ext cx="8388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042" y="2272658"/>
            <a:ext cx="6047740" cy="2104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</a:t>
            </a:r>
            <a:r>
              <a:rPr spc="20" dirty="0"/>
              <a:t>n</a:t>
            </a:r>
            <a:r>
              <a:rPr spc="50" dirty="0"/>
              <a:t>d</a:t>
            </a:r>
            <a:r>
              <a:rPr spc="-45" dirty="0"/>
              <a:t>e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495" y="953662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8115" algn="just">
              <a:lnSpc>
                <a:spcPct val="149000"/>
              </a:lnSpc>
              <a:spcBef>
                <a:spcPts val="105"/>
              </a:spcBef>
            </a:pPr>
            <a:r>
              <a:rPr sz="1100" dirty="0"/>
              <a:t>1.    </a:t>
            </a:r>
            <a:r>
              <a:rPr spc="-5" dirty="0"/>
              <a:t>Introduction to </a:t>
            </a:r>
            <a:r>
              <a:rPr spc="-20" dirty="0"/>
              <a:t>web</a:t>
            </a:r>
            <a:r>
              <a:rPr spc="590" dirty="0"/>
              <a:t> </a:t>
            </a:r>
            <a:r>
              <a:rPr spc="-5" dirty="0"/>
              <a:t>designing………………………………………………….(2-3) </a:t>
            </a:r>
            <a:r>
              <a:rPr dirty="0"/>
              <a:t> </a:t>
            </a:r>
            <a:r>
              <a:rPr sz="1100" dirty="0"/>
              <a:t>2.    </a:t>
            </a:r>
            <a:r>
              <a:rPr sz="1100" spc="5" dirty="0"/>
              <a:t> </a:t>
            </a:r>
            <a:r>
              <a:rPr spc="-5" dirty="0"/>
              <a:t>Front-end………………………………………………………………………..(4-5) </a:t>
            </a:r>
            <a:r>
              <a:rPr spc="-310" dirty="0"/>
              <a:t> </a:t>
            </a:r>
            <a:r>
              <a:rPr sz="1100" dirty="0"/>
              <a:t>3.    </a:t>
            </a:r>
            <a:r>
              <a:rPr sz="1100" spc="5" dirty="0"/>
              <a:t> </a:t>
            </a:r>
            <a:r>
              <a:rPr spc="-5" dirty="0"/>
              <a:t>Back-end………………………………………………………………………...(6-7) </a:t>
            </a:r>
            <a:r>
              <a:rPr spc="-310" dirty="0"/>
              <a:t> </a:t>
            </a:r>
            <a:r>
              <a:rPr sz="1100" dirty="0"/>
              <a:t>4.</a:t>
            </a:r>
            <a:r>
              <a:rPr sz="1100" spc="35" dirty="0"/>
              <a:t> </a:t>
            </a:r>
            <a:r>
              <a:rPr spc="-5" dirty="0"/>
              <a:t>Node.js…………………………………………………………………………..(8-10)</a:t>
            </a:r>
            <a:endParaRPr sz="1100"/>
          </a:p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1100" dirty="0"/>
              <a:t>5.</a:t>
            </a:r>
            <a:r>
              <a:rPr sz="1100" spc="300" dirty="0"/>
              <a:t> </a:t>
            </a:r>
            <a:r>
              <a:rPr spc="-10" dirty="0"/>
              <a:t>Express.js</a:t>
            </a:r>
            <a:r>
              <a:rPr spc="330" dirty="0"/>
              <a:t> </a:t>
            </a:r>
            <a:r>
              <a:rPr spc="-5" dirty="0"/>
              <a:t>&amp;</a:t>
            </a:r>
            <a:r>
              <a:rPr spc="320" dirty="0"/>
              <a:t> </a:t>
            </a:r>
            <a:r>
              <a:rPr spc="-5" dirty="0"/>
              <a:t>SQL………………………………………………………………...(11-15)</a:t>
            </a:r>
            <a:endParaRPr sz="1100"/>
          </a:p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1100" dirty="0"/>
              <a:t>6.</a:t>
            </a:r>
            <a:r>
              <a:rPr sz="1100" spc="95" dirty="0"/>
              <a:t> </a:t>
            </a:r>
            <a:r>
              <a:rPr spc="-15" dirty="0"/>
              <a:t>Technologies</a:t>
            </a:r>
            <a:r>
              <a:rPr spc="140" dirty="0"/>
              <a:t> </a:t>
            </a:r>
            <a:r>
              <a:rPr spc="-5" dirty="0"/>
              <a:t>used</a:t>
            </a:r>
            <a:r>
              <a:rPr spc="160" dirty="0"/>
              <a:t> </a:t>
            </a:r>
            <a:r>
              <a:rPr spc="-10" dirty="0"/>
              <a:t>in</a:t>
            </a:r>
            <a:r>
              <a:rPr spc="155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5" dirty="0"/>
              <a:t>project……………………………………………….....(16-24)</a:t>
            </a:r>
            <a:endParaRPr sz="1100"/>
          </a:p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sz="1100" dirty="0"/>
              <a:t>7.</a:t>
            </a:r>
            <a:r>
              <a:rPr sz="1100" spc="30" dirty="0"/>
              <a:t> </a:t>
            </a:r>
            <a:r>
              <a:rPr spc="-5" dirty="0"/>
              <a:t>Conclusion…………………………………………………………………………(25)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60" y="798673"/>
            <a:ext cx="5574030" cy="41541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80744" indent="-21526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881380" algn="l"/>
              </a:tabLst>
            </a:pP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the</a:t>
            </a:r>
            <a:r>
              <a:rPr sz="1100" spc="-5" dirty="0">
                <a:latin typeface="Times New Roman"/>
                <a:cs typeface="Times New Roman"/>
              </a:rPr>
              <a:t> 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0744" indent="-2152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881380" algn="l"/>
              </a:tabLst>
            </a:pPr>
            <a:r>
              <a:rPr sz="1100" spc="-5" dirty="0">
                <a:latin typeface="Times New Roman"/>
                <a:cs typeface="Times New Roman"/>
              </a:rPr>
              <a:t>W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</a:t>
            </a:r>
            <a:r>
              <a:rPr sz="1100" spc="10" dirty="0">
                <a:latin typeface="Times New Roman"/>
                <a:cs typeface="Times New Roman"/>
              </a:rPr>
              <a:t>hi</a:t>
            </a:r>
            <a:r>
              <a:rPr sz="1100" spc="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rea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0744" indent="-21526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881380" algn="l"/>
              </a:tabLst>
            </a:pP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0744" indent="-215265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881380" algn="l"/>
              </a:tabLst>
            </a:pP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dl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re</a:t>
            </a:r>
            <a:r>
              <a:rPr sz="1100" spc="10" dirty="0">
                <a:latin typeface="Times New Roman"/>
                <a:cs typeface="Times New Roman"/>
              </a:rPr>
              <a:t>qu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od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ndl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880744" indent="-215265">
              <a:lnSpc>
                <a:spcPct val="100000"/>
              </a:lnSpc>
              <a:buAutoNum type="arabicPeriod"/>
              <a:tabLst>
                <a:tab pos="881380" algn="l"/>
              </a:tabLst>
            </a:pP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the</a:t>
            </a:r>
            <a:r>
              <a:rPr sz="1100" spc="-5" dirty="0">
                <a:latin typeface="Times New Roman"/>
                <a:cs typeface="Times New Roman"/>
              </a:rPr>
              <a:t> 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pu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0744" indent="-21526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881380" algn="l"/>
              </a:tabLst>
            </a:pP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dl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re</a:t>
            </a:r>
            <a:r>
              <a:rPr sz="1100" spc="10" dirty="0">
                <a:latin typeface="Times New Roman"/>
                <a:cs typeface="Times New Roman"/>
              </a:rPr>
              <a:t>qu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  <a:p>
            <a:pPr marL="880744" indent="-21526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881380" algn="l"/>
              </a:tabLst>
            </a:pPr>
            <a:r>
              <a:rPr sz="1100" spc="10" dirty="0">
                <a:latin typeface="Times New Roman"/>
                <a:cs typeface="Times New Roman"/>
              </a:rPr>
              <a:t>When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file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system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10" dirty="0">
                <a:latin typeface="Times New Roman"/>
                <a:cs typeface="Times New Roman"/>
              </a:rPr>
              <a:t>opened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read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returns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content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881380">
              <a:lnSpc>
                <a:spcPct val="100000"/>
              </a:lnSpc>
              <a:spcBef>
                <a:spcPts val="70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300" b="1" spc="-5" dirty="0">
                <a:latin typeface="Times New Roman"/>
                <a:cs typeface="Times New Roman"/>
              </a:rPr>
              <a:t>About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Node.js</a:t>
            </a:r>
            <a:endParaRPr sz="13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51800"/>
              </a:lnSpc>
              <a:spcBef>
                <a:spcPts val="275"/>
              </a:spcBef>
            </a:pP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an asynchronous </a:t>
            </a:r>
            <a:r>
              <a:rPr sz="1100" spc="-5" dirty="0">
                <a:latin typeface="Times New Roman"/>
                <a:cs typeface="Times New Roman"/>
              </a:rPr>
              <a:t>event </a:t>
            </a:r>
            <a:r>
              <a:rPr sz="1100" dirty="0">
                <a:latin typeface="Times New Roman"/>
                <a:cs typeface="Times New Roman"/>
              </a:rPr>
              <a:t>driven JavaScript runtime, </a:t>
            </a:r>
            <a:r>
              <a:rPr sz="1100" spc="-5" dirty="0">
                <a:latin typeface="Times New Roman"/>
                <a:cs typeface="Times New Roman"/>
              </a:rPr>
              <a:t>Node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designed </a:t>
            </a:r>
            <a:r>
              <a:rPr sz="1100" dirty="0">
                <a:latin typeface="Times New Roman"/>
                <a:cs typeface="Times New Roman"/>
              </a:rPr>
              <a:t>to build scalable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network</a:t>
            </a:r>
            <a:r>
              <a:rPr sz="1100" spc="-5" dirty="0">
                <a:latin typeface="Times New Roman"/>
                <a:cs typeface="Times New Roman"/>
              </a:rPr>
              <a:t> applications.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"hello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world"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example,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connections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handled </a:t>
            </a:r>
            <a:r>
              <a:rPr sz="1100" spc="-10" dirty="0">
                <a:latin typeface="Times New Roman"/>
                <a:cs typeface="Times New Roman"/>
              </a:rPr>
              <a:t>concurrently. </a:t>
            </a:r>
            <a:r>
              <a:rPr sz="1100" dirty="0">
                <a:latin typeface="Times New Roman"/>
                <a:cs typeface="Times New Roman"/>
              </a:rPr>
              <a:t>Upon </a:t>
            </a:r>
            <a:r>
              <a:rPr sz="1100" spc="10" dirty="0">
                <a:latin typeface="Times New Roman"/>
                <a:cs typeface="Times New Roman"/>
              </a:rPr>
              <a:t>each </a:t>
            </a:r>
            <a:r>
              <a:rPr sz="1100" spc="5" dirty="0">
                <a:latin typeface="Times New Roman"/>
                <a:cs typeface="Times New Roman"/>
              </a:rPr>
              <a:t>connection the </a:t>
            </a:r>
            <a:r>
              <a:rPr sz="1100" spc="10" dirty="0">
                <a:latin typeface="Times New Roman"/>
                <a:cs typeface="Times New Roman"/>
              </a:rPr>
              <a:t>callback </a:t>
            </a:r>
            <a:r>
              <a:rPr sz="1100" dirty="0">
                <a:latin typeface="Times New Roman"/>
                <a:cs typeface="Times New Roman"/>
              </a:rPr>
              <a:t>is fired, but </a:t>
            </a: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there is no work 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done,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sleep.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6" y="5728716"/>
            <a:ext cx="5757671" cy="27843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6211" y="717959"/>
            <a:ext cx="5434330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48200"/>
              </a:lnSpc>
              <a:spcBef>
                <a:spcPts val="95"/>
              </a:spcBef>
            </a:pPr>
            <a:r>
              <a:rPr sz="1100" spc="10" dirty="0">
                <a:latin typeface="Times New Roman"/>
                <a:cs typeface="Times New Roman"/>
              </a:rPr>
              <a:t>Node.js </a:t>
            </a:r>
            <a:r>
              <a:rPr sz="1100" dirty="0">
                <a:latin typeface="Times New Roman"/>
                <a:cs typeface="Times New Roman"/>
              </a:rPr>
              <a:t>eliminates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waiting,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simply </a:t>
            </a:r>
            <a:r>
              <a:rPr sz="1100" dirty="0">
                <a:latin typeface="Times New Roman"/>
                <a:cs typeface="Times New Roman"/>
              </a:rPr>
              <a:t>continues with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next </a:t>
            </a:r>
            <a:r>
              <a:rPr sz="1100" spc="5" dirty="0">
                <a:latin typeface="Times New Roman"/>
                <a:cs typeface="Times New Roman"/>
              </a:rPr>
              <a:t>request. </a:t>
            </a:r>
            <a:r>
              <a:rPr sz="1100" spc="10" dirty="0">
                <a:latin typeface="Times New Roman"/>
                <a:cs typeface="Times New Roman"/>
              </a:rPr>
              <a:t>Node.js runs </a:t>
            </a:r>
            <a:r>
              <a:rPr sz="1100" dirty="0">
                <a:latin typeface="Times New Roman"/>
                <a:cs typeface="Times New Roman"/>
              </a:rPr>
              <a:t>single-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non</a:t>
            </a:r>
            <a:r>
              <a:rPr sz="1100" spc="-15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blo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2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</a:t>
            </a:r>
            <a:r>
              <a:rPr sz="1100" spc="10" dirty="0">
                <a:latin typeface="Times New Roman"/>
                <a:cs typeface="Times New Roman"/>
              </a:rPr>
              <a:t>hi</a:t>
            </a: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8033" y="4729995"/>
            <a:ext cx="13671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20" dirty="0">
                <a:latin typeface="Times New Roman"/>
                <a:cs typeface="Times New Roman"/>
              </a:rPr>
              <a:t>F</a:t>
            </a:r>
            <a:r>
              <a:rPr sz="1100" b="1" dirty="0">
                <a:latin typeface="Times New Roman"/>
                <a:cs typeface="Times New Roman"/>
              </a:rPr>
              <a:t>ig.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.</a:t>
            </a:r>
            <a:r>
              <a:rPr sz="1100" spc="20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060" y="5398946"/>
            <a:ext cx="5645785" cy="237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imes New Roman"/>
                <a:cs typeface="Times New Roman"/>
              </a:rPr>
              <a:t>EXPRESS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js</a:t>
            </a:r>
            <a:endParaRPr sz="13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47200"/>
              </a:lnSpc>
              <a:spcBef>
                <a:spcPts val="370"/>
              </a:spcBef>
            </a:pPr>
            <a:r>
              <a:rPr sz="1100" spc="10" dirty="0">
                <a:latin typeface="Times New Roman"/>
                <a:cs typeface="Times New Roman"/>
              </a:rPr>
              <a:t>Express </a:t>
            </a:r>
            <a:r>
              <a:rPr sz="1100" dirty="0">
                <a:latin typeface="Times New Roman"/>
                <a:cs typeface="Times New Roman"/>
              </a:rPr>
              <a:t>is a </a:t>
            </a:r>
            <a:r>
              <a:rPr sz="1100" spc="-5" dirty="0">
                <a:latin typeface="Times New Roman"/>
                <a:cs typeface="Times New Roman"/>
              </a:rPr>
              <a:t>minimal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flexible </a:t>
            </a:r>
            <a:r>
              <a:rPr sz="1100" spc="10" dirty="0">
                <a:latin typeface="Times New Roman"/>
                <a:cs typeface="Times New Roman"/>
              </a:rPr>
              <a:t>Node.js </a:t>
            </a:r>
            <a:r>
              <a:rPr sz="1100" dirty="0">
                <a:latin typeface="Times New Roman"/>
                <a:cs typeface="Times New Roman"/>
              </a:rPr>
              <a:t>web application </a:t>
            </a:r>
            <a:r>
              <a:rPr sz="1100" spc="-5" dirty="0">
                <a:latin typeface="Times New Roman"/>
                <a:cs typeface="Times New Roman"/>
              </a:rPr>
              <a:t>framework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5" dirty="0">
                <a:latin typeface="Times New Roman"/>
                <a:cs typeface="Times New Roman"/>
              </a:rPr>
              <a:t>provides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robust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Performance</a:t>
            </a:r>
            <a:endParaRPr sz="1300">
              <a:latin typeface="Times New Roman"/>
              <a:cs typeface="Times New Roman"/>
            </a:endParaRPr>
          </a:p>
          <a:p>
            <a:pPr marL="440690" marR="164465" indent="4445">
              <a:lnSpc>
                <a:spcPct val="148200"/>
              </a:lnSpc>
              <a:spcBef>
                <a:spcPts val="380"/>
              </a:spcBef>
            </a:pPr>
            <a:r>
              <a:rPr sz="1100" spc="10" dirty="0">
                <a:latin typeface="Times New Roman"/>
                <a:cs typeface="Times New Roman"/>
              </a:rPr>
              <a:t>Express </a:t>
            </a:r>
            <a:r>
              <a:rPr sz="1100" spc="5" dirty="0">
                <a:latin typeface="Times New Roman"/>
                <a:cs typeface="Times New Roman"/>
              </a:rPr>
              <a:t>provides </a:t>
            </a:r>
            <a:r>
              <a:rPr sz="1100" dirty="0">
                <a:latin typeface="Times New Roman"/>
                <a:cs typeface="Times New Roman"/>
              </a:rPr>
              <a:t>a thin layer of </a:t>
            </a:r>
            <a:r>
              <a:rPr sz="1100" spc="5" dirty="0">
                <a:latin typeface="Times New Roman"/>
                <a:cs typeface="Times New Roman"/>
              </a:rPr>
              <a:t>fundamental </a:t>
            </a:r>
            <a:r>
              <a:rPr sz="1100" dirty="0">
                <a:latin typeface="Times New Roman"/>
                <a:cs typeface="Times New Roman"/>
              </a:rPr>
              <a:t>web </a:t>
            </a:r>
            <a:r>
              <a:rPr sz="1100" spc="-5" dirty="0">
                <a:latin typeface="Times New Roman"/>
                <a:cs typeface="Times New Roman"/>
              </a:rPr>
              <a:t>application </a:t>
            </a:r>
            <a:r>
              <a:rPr sz="1100" dirty="0">
                <a:latin typeface="Times New Roman"/>
                <a:cs typeface="Times New Roman"/>
              </a:rPr>
              <a:t>features, </a:t>
            </a:r>
            <a:r>
              <a:rPr sz="1100" spc="10" dirty="0">
                <a:latin typeface="Times New Roman"/>
                <a:cs typeface="Times New Roman"/>
              </a:rPr>
              <a:t>without </a:t>
            </a:r>
            <a:r>
              <a:rPr sz="1100" dirty="0">
                <a:latin typeface="Times New Roman"/>
                <a:cs typeface="Times New Roman"/>
              </a:rPr>
              <a:t>obscuring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Node.js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know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love.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H</a:t>
            </a:r>
            <a:r>
              <a:rPr sz="1300" b="1" spc="-10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llo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w</a:t>
            </a:r>
            <a:r>
              <a:rPr sz="1300" b="1" spc="-5" dirty="0">
                <a:latin typeface="Times New Roman"/>
                <a:cs typeface="Times New Roman"/>
              </a:rPr>
              <a:t>o</a:t>
            </a:r>
            <a:r>
              <a:rPr sz="1300" b="1" dirty="0">
                <a:latin typeface="Times New Roman"/>
                <a:cs typeface="Times New Roman"/>
              </a:rPr>
              <a:t>r</a:t>
            </a:r>
            <a:r>
              <a:rPr sz="1300" b="1" spc="-20" dirty="0">
                <a:latin typeface="Times New Roman"/>
                <a:cs typeface="Times New Roman"/>
              </a:rPr>
              <a:t>l</a:t>
            </a: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300" b="1" spc="-9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x</a:t>
            </a:r>
            <a:r>
              <a:rPr sz="1300" b="1" spc="-20" dirty="0">
                <a:latin typeface="Times New Roman"/>
                <a:cs typeface="Times New Roman"/>
              </a:rPr>
              <a:t>a</a:t>
            </a:r>
            <a:r>
              <a:rPr sz="1300" b="1" spc="-25" dirty="0">
                <a:latin typeface="Times New Roman"/>
                <a:cs typeface="Times New Roman"/>
              </a:rPr>
              <a:t>m</a:t>
            </a:r>
            <a:r>
              <a:rPr sz="1300" b="1" spc="-30" dirty="0">
                <a:latin typeface="Times New Roman"/>
                <a:cs typeface="Times New Roman"/>
              </a:rPr>
              <a:t>p</a:t>
            </a:r>
            <a:r>
              <a:rPr sz="1300" b="1" spc="-20" dirty="0">
                <a:latin typeface="Times New Roman"/>
                <a:cs typeface="Times New Roman"/>
              </a:rPr>
              <a:t>l</a:t>
            </a:r>
            <a:r>
              <a:rPr sz="1300" b="1" spc="-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83" y="1557527"/>
            <a:ext cx="5391912" cy="2980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0951" y="7982712"/>
            <a:ext cx="5105400" cy="923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030" y="884914"/>
            <a:ext cx="5495290" cy="2153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Bas</a:t>
            </a:r>
            <a:r>
              <a:rPr sz="1300" b="1" spc="-20" dirty="0">
                <a:latin typeface="Times New Roman"/>
                <a:cs typeface="Times New Roman"/>
              </a:rPr>
              <a:t>i</a:t>
            </a:r>
            <a:r>
              <a:rPr sz="1300" b="1" spc="-5" dirty="0">
                <a:latin typeface="Times New Roman"/>
                <a:cs typeface="Times New Roman"/>
              </a:rPr>
              <a:t>c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40" dirty="0">
                <a:latin typeface="Times New Roman"/>
                <a:cs typeface="Times New Roman"/>
              </a:rPr>
              <a:t>r</a:t>
            </a:r>
            <a:r>
              <a:rPr sz="1300" b="1" spc="-20" dirty="0">
                <a:latin typeface="Times New Roman"/>
                <a:cs typeface="Times New Roman"/>
              </a:rPr>
              <a:t>o</a:t>
            </a:r>
            <a:r>
              <a:rPr sz="1300" b="1" spc="-15" dirty="0">
                <a:latin typeface="Times New Roman"/>
                <a:cs typeface="Times New Roman"/>
              </a:rPr>
              <a:t>u</a:t>
            </a:r>
            <a:r>
              <a:rPr sz="1300" b="1" spc="-25" dirty="0">
                <a:latin typeface="Times New Roman"/>
                <a:cs typeface="Times New Roman"/>
              </a:rPr>
              <a:t>t</a:t>
            </a:r>
            <a:r>
              <a:rPr sz="1300" b="1" spc="-20" dirty="0">
                <a:latin typeface="Times New Roman"/>
                <a:cs typeface="Times New Roman"/>
              </a:rPr>
              <a:t>i</a:t>
            </a:r>
            <a:r>
              <a:rPr sz="1300" b="1" spc="-30" dirty="0">
                <a:latin typeface="Times New Roman"/>
                <a:cs typeface="Times New Roman"/>
              </a:rPr>
              <a:t>n</a:t>
            </a:r>
            <a:r>
              <a:rPr sz="1300" b="1" spc="-5" dirty="0">
                <a:latin typeface="Times New Roman"/>
                <a:cs typeface="Times New Roman"/>
              </a:rPr>
              <a:t>g</a:t>
            </a:r>
            <a:endParaRPr sz="1300">
              <a:latin typeface="Times New Roman"/>
              <a:cs typeface="Times New Roman"/>
            </a:endParaRPr>
          </a:p>
          <a:p>
            <a:pPr marL="317500" marR="5080" indent="4445">
              <a:lnSpc>
                <a:spcPct val="1523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Routing </a:t>
            </a:r>
            <a:r>
              <a:rPr sz="1100" dirty="0">
                <a:latin typeface="Times New Roman"/>
                <a:cs typeface="Times New Roman"/>
              </a:rPr>
              <a:t>refers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determining </a:t>
            </a:r>
            <a:r>
              <a:rPr sz="1100" spc="10" dirty="0">
                <a:latin typeface="Times New Roman"/>
                <a:cs typeface="Times New Roman"/>
              </a:rPr>
              <a:t>how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" dirty="0">
                <a:latin typeface="Times New Roman"/>
                <a:cs typeface="Times New Roman"/>
              </a:rPr>
              <a:t>application </a:t>
            </a:r>
            <a:r>
              <a:rPr sz="1100" spc="10" dirty="0">
                <a:latin typeface="Times New Roman"/>
                <a:cs typeface="Times New Roman"/>
              </a:rPr>
              <a:t>responds to </a:t>
            </a:r>
            <a:r>
              <a:rPr sz="1100" dirty="0">
                <a:latin typeface="Times New Roman"/>
                <a:cs typeface="Times New Roman"/>
              </a:rPr>
              <a:t>a client request to a particular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endpoint, which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URI </a:t>
            </a:r>
            <a:r>
              <a:rPr sz="1100" dirty="0">
                <a:latin typeface="Times New Roman"/>
                <a:cs typeface="Times New Roman"/>
              </a:rPr>
              <a:t>(or </a:t>
            </a:r>
            <a:r>
              <a:rPr sz="1100" spc="10" dirty="0">
                <a:latin typeface="Times New Roman"/>
                <a:cs typeface="Times New Roman"/>
              </a:rPr>
              <a:t>path) </a:t>
            </a:r>
            <a:r>
              <a:rPr sz="1100" dirty="0">
                <a:latin typeface="Times New Roman"/>
                <a:cs typeface="Times New Roman"/>
              </a:rPr>
              <a:t>and a specific </a:t>
            </a:r>
            <a:r>
              <a:rPr sz="1100" spc="10" dirty="0">
                <a:latin typeface="Times New Roman"/>
                <a:cs typeface="Times New Roman"/>
              </a:rPr>
              <a:t>HTTP request </a:t>
            </a:r>
            <a:r>
              <a:rPr sz="1100" spc="-5" dirty="0">
                <a:latin typeface="Times New Roman"/>
                <a:cs typeface="Times New Roman"/>
              </a:rPr>
              <a:t>method </a:t>
            </a:r>
            <a:r>
              <a:rPr sz="1100" spc="-10" dirty="0">
                <a:latin typeface="Times New Roman"/>
                <a:cs typeface="Times New Roman"/>
              </a:rPr>
              <a:t>(GET, POST,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4so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317500" marR="116205" indent="4445">
              <a:lnSpc>
                <a:spcPct val="146400"/>
              </a:lnSpc>
            </a:pPr>
            <a:r>
              <a:rPr sz="1100" dirty="0">
                <a:latin typeface="Times New Roman"/>
                <a:cs typeface="Times New Roman"/>
              </a:rPr>
              <a:t>Each </a:t>
            </a:r>
            <a:r>
              <a:rPr sz="1100" spc="10" dirty="0">
                <a:latin typeface="Times New Roman"/>
                <a:cs typeface="Times New Roman"/>
              </a:rPr>
              <a:t>route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have </a:t>
            </a:r>
            <a:r>
              <a:rPr sz="1100" dirty="0">
                <a:latin typeface="Times New Roman"/>
                <a:cs typeface="Times New Roman"/>
              </a:rPr>
              <a:t>one or </a:t>
            </a:r>
            <a:r>
              <a:rPr sz="1100" spc="-5" dirty="0">
                <a:latin typeface="Times New Roman"/>
                <a:cs typeface="Times New Roman"/>
              </a:rPr>
              <a:t>more </a:t>
            </a:r>
            <a:r>
              <a:rPr sz="1100" spc="10" dirty="0">
                <a:latin typeface="Times New Roman"/>
                <a:cs typeface="Times New Roman"/>
              </a:rPr>
              <a:t>handler </a:t>
            </a:r>
            <a:r>
              <a:rPr sz="1100" dirty="0">
                <a:latin typeface="Times New Roman"/>
                <a:cs typeface="Times New Roman"/>
              </a:rPr>
              <a:t>functions, which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executed </a:t>
            </a:r>
            <a:r>
              <a:rPr sz="1100" spc="-5" dirty="0">
                <a:latin typeface="Times New Roman"/>
                <a:cs typeface="Times New Roman"/>
              </a:rPr>
              <a:t>when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route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matched.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Route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definition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takes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structure: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0064" y="3221735"/>
            <a:ext cx="58419" cy="152400"/>
          </a:xfrm>
          <a:custGeom>
            <a:avLst/>
            <a:gdLst/>
            <a:ahLst/>
            <a:cxnLst/>
            <a:rect l="l" t="t" r="r" b="b"/>
            <a:pathLst>
              <a:path w="58420" h="152400">
                <a:moveTo>
                  <a:pt x="57911" y="152400"/>
                </a:moveTo>
                <a:lnTo>
                  <a:pt x="0" y="152400"/>
                </a:lnTo>
                <a:lnTo>
                  <a:pt x="0" y="0"/>
                </a:lnTo>
                <a:lnTo>
                  <a:pt x="57911" y="0"/>
                </a:lnTo>
                <a:lnTo>
                  <a:pt x="57911" y="15240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4940" y="3221735"/>
            <a:ext cx="281940" cy="1524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50" spc="-10" dirty="0">
                <a:latin typeface="Verdana"/>
                <a:cs typeface="Verdana"/>
              </a:rPr>
              <a:t>app</a:t>
            </a:r>
            <a:r>
              <a:rPr sz="950" spc="-10" dirty="0">
                <a:solidFill>
                  <a:srgbClr val="999999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1263" y="3221735"/>
            <a:ext cx="609600" cy="1524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50" spc="5" dirty="0">
                <a:solidFill>
                  <a:srgbClr val="DD4967"/>
                </a:solidFill>
                <a:latin typeface="Verdana"/>
                <a:cs typeface="Verdana"/>
              </a:rPr>
              <a:t>METHOD</a:t>
            </a:r>
            <a:r>
              <a:rPr sz="950" spc="5" dirty="0">
                <a:solidFill>
                  <a:srgbClr val="999999"/>
                </a:solidFill>
                <a:latin typeface="Verdana"/>
                <a:cs typeface="Verdana"/>
              </a:rPr>
              <a:t>(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8295" y="3221735"/>
            <a:ext cx="1043940" cy="1524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50" spc="-5" dirty="0">
                <a:latin typeface="Verdana"/>
                <a:cs typeface="Verdana"/>
              </a:rPr>
              <a:t>PATH</a:t>
            </a:r>
            <a:r>
              <a:rPr sz="950" spc="-5" dirty="0">
                <a:solidFill>
                  <a:srgbClr val="999999"/>
                </a:solidFill>
                <a:latin typeface="Verdana"/>
                <a:cs typeface="Verdana"/>
              </a:rPr>
              <a:t>,</a:t>
            </a:r>
            <a:r>
              <a:rPr sz="950" spc="-70" dirty="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HANDLER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7368" y="3215105"/>
            <a:ext cx="806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solidFill>
                  <a:srgbClr val="999999"/>
                </a:solidFill>
                <a:latin typeface="Verdana"/>
                <a:cs typeface="Verdana"/>
              </a:rPr>
              <a:t>)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060" y="3623544"/>
            <a:ext cx="5501640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5"/>
              </a:spcBef>
            </a:pPr>
            <a:r>
              <a:rPr sz="1100" spc="10" dirty="0">
                <a:latin typeface="Times New Roman"/>
                <a:cs typeface="Times New Roman"/>
              </a:rPr>
              <a:t>Where: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xp</a:t>
            </a:r>
            <a:r>
              <a:rPr sz="1100" spc="15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446405" marR="2056130">
              <a:lnSpc>
                <a:spcPts val="3000"/>
              </a:lnSpc>
              <a:spcBef>
                <a:spcPts val="80"/>
              </a:spcBef>
            </a:pPr>
            <a:r>
              <a:rPr sz="1100" spc="10" dirty="0">
                <a:latin typeface="Times New Roman"/>
                <a:cs typeface="Times New Roman"/>
              </a:rPr>
              <a:t>METHOD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HTTP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request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method,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lowercase.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P</a:t>
            </a:r>
            <a:r>
              <a:rPr sz="1100" spc="-60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v</a:t>
            </a:r>
            <a:r>
              <a:rPr sz="1100" spc="-3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Routing</a:t>
            </a:r>
            <a:endParaRPr sz="13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49100"/>
              </a:lnSpc>
              <a:spcBef>
                <a:spcPts val="380"/>
              </a:spcBef>
            </a:pPr>
            <a:r>
              <a:rPr sz="1100" spc="10" dirty="0">
                <a:latin typeface="Times New Roman"/>
                <a:cs typeface="Times New Roman"/>
              </a:rPr>
              <a:t>Routing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refers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how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application’s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endpoints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(URIs)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respond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client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requests.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introduction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routing, see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Basic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routing.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836" y="6352189"/>
            <a:ext cx="5047615" cy="1308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52900"/>
              </a:lnSpc>
              <a:spcBef>
                <a:spcPts val="105"/>
              </a:spcBef>
            </a:pPr>
            <a:r>
              <a:rPr sz="1100" spc="-20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define </a:t>
            </a:r>
            <a:r>
              <a:rPr sz="1100" dirty="0">
                <a:latin typeface="Times New Roman"/>
                <a:cs typeface="Times New Roman"/>
              </a:rPr>
              <a:t>routing </a:t>
            </a:r>
            <a:r>
              <a:rPr sz="1100" spc="5" dirty="0">
                <a:latin typeface="Times New Roman"/>
                <a:cs typeface="Times New Roman"/>
              </a:rPr>
              <a:t>using </a:t>
            </a:r>
            <a:r>
              <a:rPr sz="1100" spc="-5" dirty="0">
                <a:latin typeface="Times New Roman"/>
                <a:cs typeface="Times New Roman"/>
              </a:rPr>
              <a:t>methods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Express </a:t>
            </a:r>
            <a:r>
              <a:rPr sz="1100" dirty="0">
                <a:latin typeface="Times New Roman"/>
                <a:cs typeface="Times New Roman"/>
              </a:rPr>
              <a:t>app </a:t>
            </a:r>
            <a:r>
              <a:rPr sz="1100" spc="10" dirty="0">
                <a:latin typeface="Times New Roman"/>
                <a:cs typeface="Times New Roman"/>
              </a:rPr>
              <a:t>object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10" dirty="0">
                <a:latin typeface="Times New Roman"/>
                <a:cs typeface="Times New Roman"/>
              </a:rPr>
              <a:t>correspond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HTTP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methods; </a:t>
            </a:r>
            <a:r>
              <a:rPr sz="1100" spc="-5" dirty="0">
                <a:latin typeface="Times New Roman"/>
                <a:cs typeface="Times New Roman"/>
              </a:rPr>
              <a:t>for example, </a:t>
            </a:r>
            <a:r>
              <a:rPr sz="1100" dirty="0">
                <a:latin typeface="Times New Roman"/>
                <a:cs typeface="Times New Roman"/>
              </a:rPr>
              <a:t>app.get() to </a:t>
            </a:r>
            <a:r>
              <a:rPr sz="1100" spc="10" dirty="0">
                <a:latin typeface="Times New Roman"/>
                <a:cs typeface="Times New Roman"/>
              </a:rPr>
              <a:t>handle </a:t>
            </a:r>
            <a:r>
              <a:rPr sz="1100" spc="-5" dirty="0">
                <a:latin typeface="Times New Roman"/>
                <a:cs typeface="Times New Roman"/>
              </a:rPr>
              <a:t>GET </a:t>
            </a:r>
            <a:r>
              <a:rPr sz="1100" dirty="0">
                <a:latin typeface="Times New Roman"/>
                <a:cs typeface="Times New Roman"/>
              </a:rPr>
              <a:t>requests </a:t>
            </a:r>
            <a:r>
              <a:rPr sz="1100" spc="10" dirty="0">
                <a:latin typeface="Times New Roman"/>
                <a:cs typeface="Times New Roman"/>
              </a:rPr>
              <a:t>and app.post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handle </a:t>
            </a:r>
            <a:r>
              <a:rPr sz="1100" spc="-5" dirty="0">
                <a:latin typeface="Times New Roman"/>
                <a:cs typeface="Times New Roman"/>
              </a:rPr>
              <a:t>POST </a:t>
            </a:r>
            <a:r>
              <a:rPr sz="1100" dirty="0">
                <a:latin typeface="Times New Roman"/>
                <a:cs typeface="Times New Roman"/>
              </a:rPr>
              <a:t> requests.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full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list,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app.METHOD.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You</a:t>
            </a:r>
            <a:r>
              <a:rPr sz="1100" dirty="0">
                <a:latin typeface="Times New Roman"/>
                <a:cs typeface="Times New Roman"/>
              </a:rPr>
              <a:t> can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also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use </a:t>
            </a:r>
            <a:r>
              <a:rPr sz="1100" dirty="0">
                <a:latin typeface="Times New Roman"/>
                <a:cs typeface="Times New Roman"/>
              </a:rPr>
              <a:t>app.all()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handle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HTTP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methods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app.use()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specify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middleware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callback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(See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middleware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details).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836" y="8130680"/>
            <a:ext cx="5128895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53600"/>
              </a:lnSpc>
              <a:spcBef>
                <a:spcPts val="100"/>
              </a:spcBef>
            </a:pPr>
            <a:r>
              <a:rPr sz="1100" spc="10" dirty="0">
                <a:latin typeface="Times New Roman"/>
                <a:cs typeface="Times New Roman"/>
              </a:rPr>
              <a:t>These </a:t>
            </a:r>
            <a:r>
              <a:rPr sz="1100" dirty="0">
                <a:latin typeface="Times New Roman"/>
                <a:cs typeface="Times New Roman"/>
              </a:rPr>
              <a:t>routing </a:t>
            </a:r>
            <a:r>
              <a:rPr sz="1100" spc="-5" dirty="0">
                <a:latin typeface="Times New Roman"/>
                <a:cs typeface="Times New Roman"/>
              </a:rPr>
              <a:t>methods </a:t>
            </a:r>
            <a:r>
              <a:rPr sz="1100" spc="5" dirty="0">
                <a:latin typeface="Times New Roman"/>
                <a:cs typeface="Times New Roman"/>
              </a:rPr>
              <a:t>specify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callback </a:t>
            </a:r>
            <a:r>
              <a:rPr sz="1100" spc="5" dirty="0">
                <a:latin typeface="Times New Roman"/>
                <a:cs typeface="Times New Roman"/>
              </a:rPr>
              <a:t>function </a:t>
            </a:r>
            <a:r>
              <a:rPr sz="1100" spc="-5" dirty="0">
                <a:latin typeface="Times New Roman"/>
                <a:cs typeface="Times New Roman"/>
              </a:rPr>
              <a:t>(sometimes </a:t>
            </a:r>
            <a:r>
              <a:rPr sz="1100" dirty="0">
                <a:latin typeface="Times New Roman"/>
                <a:cs typeface="Times New Roman"/>
              </a:rPr>
              <a:t>called </a:t>
            </a:r>
            <a:r>
              <a:rPr sz="1100" spc="10" dirty="0">
                <a:latin typeface="Times New Roman"/>
                <a:cs typeface="Times New Roman"/>
              </a:rPr>
              <a:t>“handler </a:t>
            </a:r>
            <a:r>
              <a:rPr sz="1100" dirty="0">
                <a:latin typeface="Times New Roman"/>
                <a:cs typeface="Times New Roman"/>
              </a:rPr>
              <a:t>functions”)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called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receives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request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specified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route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(endpoint)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HTTP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836" y="702691"/>
            <a:ext cx="5164455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method.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other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words,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“listens”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requests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match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specified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route(s)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method(s),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detects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match,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calls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specified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callback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6836" y="1716120"/>
            <a:ext cx="5224780" cy="104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 algn="just">
              <a:lnSpc>
                <a:spcPct val="152100"/>
              </a:lnSpc>
              <a:spcBef>
                <a:spcPts val="105"/>
              </a:spcBef>
            </a:pPr>
            <a:r>
              <a:rPr sz="1100" spc="-2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fact, the routing </a:t>
            </a:r>
            <a:r>
              <a:rPr sz="1100" spc="-5" dirty="0">
                <a:latin typeface="Times New Roman"/>
                <a:cs typeface="Times New Roman"/>
              </a:rPr>
              <a:t>methods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0" dirty="0">
                <a:latin typeface="Times New Roman"/>
                <a:cs typeface="Times New Roman"/>
              </a:rPr>
              <a:t>have </a:t>
            </a:r>
            <a:r>
              <a:rPr sz="1100" spc="-5" dirty="0">
                <a:latin typeface="Times New Roman"/>
                <a:cs typeface="Times New Roman"/>
              </a:rPr>
              <a:t>more </a:t>
            </a:r>
            <a:r>
              <a:rPr sz="1100" dirty="0">
                <a:latin typeface="Times New Roman"/>
                <a:cs typeface="Times New Roman"/>
              </a:rPr>
              <a:t>than one callback function </a:t>
            </a:r>
            <a:r>
              <a:rPr sz="1100" spc="-5" dirty="0">
                <a:latin typeface="Times New Roman"/>
                <a:cs typeface="Times New Roman"/>
              </a:rPr>
              <a:t>as arguments. </a:t>
            </a:r>
            <a:r>
              <a:rPr sz="1100" spc="-10" dirty="0">
                <a:latin typeface="Times New Roman"/>
                <a:cs typeface="Times New Roman"/>
              </a:rPr>
              <a:t>With </a:t>
            </a:r>
            <a:r>
              <a:rPr sz="1100" spc="-5" dirty="0">
                <a:latin typeface="Times New Roman"/>
                <a:cs typeface="Times New Roman"/>
              </a:rPr>
              <a:t> multiple </a:t>
            </a:r>
            <a:r>
              <a:rPr sz="1100" dirty="0">
                <a:latin typeface="Times New Roman"/>
                <a:cs typeface="Times New Roman"/>
              </a:rPr>
              <a:t>callback functions,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important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provide </a:t>
            </a:r>
            <a:r>
              <a:rPr sz="1100" dirty="0">
                <a:latin typeface="Times New Roman"/>
                <a:cs typeface="Times New Roman"/>
              </a:rPr>
              <a:t>next as an </a:t>
            </a:r>
            <a:r>
              <a:rPr sz="1100" spc="-10" dirty="0">
                <a:latin typeface="Times New Roman"/>
                <a:cs typeface="Times New Roman"/>
              </a:rPr>
              <a:t>argument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the callback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then </a:t>
            </a:r>
            <a:r>
              <a:rPr sz="1100" spc="-5" dirty="0">
                <a:latin typeface="Times New Roman"/>
                <a:cs typeface="Times New Roman"/>
              </a:rPr>
              <a:t>call </a:t>
            </a:r>
            <a:r>
              <a:rPr sz="1100" spc="-10" dirty="0">
                <a:latin typeface="Times New Roman"/>
                <a:cs typeface="Times New Roman"/>
              </a:rPr>
              <a:t>next() </a:t>
            </a:r>
            <a:r>
              <a:rPr sz="1100" spc="-5" dirty="0">
                <a:latin typeface="Times New Roman"/>
                <a:cs typeface="Times New Roman"/>
              </a:rPr>
              <a:t>within </a:t>
            </a:r>
            <a:r>
              <a:rPr sz="1100" dirty="0">
                <a:latin typeface="Times New Roman"/>
                <a:cs typeface="Times New Roman"/>
              </a:rPr>
              <a:t>the body 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function to hand </a:t>
            </a:r>
            <a:r>
              <a:rPr sz="1100" spc="-10" dirty="0">
                <a:latin typeface="Times New Roman"/>
                <a:cs typeface="Times New Roman"/>
              </a:rPr>
              <a:t>off </a:t>
            </a:r>
            <a:r>
              <a:rPr sz="1100" spc="-5" dirty="0">
                <a:latin typeface="Times New Roman"/>
                <a:cs typeface="Times New Roman"/>
              </a:rPr>
              <a:t>control to the </a:t>
            </a:r>
            <a:r>
              <a:rPr sz="1100" dirty="0">
                <a:latin typeface="Times New Roman"/>
                <a:cs typeface="Times New Roman"/>
              </a:rPr>
              <a:t>next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callback.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355" y="3420899"/>
            <a:ext cx="31451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code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basic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route.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060" y="7445733"/>
            <a:ext cx="4398645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Times New Roman"/>
                <a:cs typeface="Times New Roman"/>
              </a:rPr>
              <a:t>SQL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SQL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standard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accessing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manipulating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databases.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W</a:t>
            </a:r>
            <a:r>
              <a:rPr sz="1300" b="1" dirty="0">
                <a:latin typeface="Times New Roman"/>
                <a:cs typeface="Times New Roman"/>
              </a:rPr>
              <a:t>h</a:t>
            </a:r>
            <a:r>
              <a:rPr sz="1300" b="1" spc="-5" dirty="0">
                <a:latin typeface="Times New Roman"/>
                <a:cs typeface="Times New Roman"/>
              </a:rPr>
              <a:t>at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is</a:t>
            </a:r>
            <a:r>
              <a:rPr sz="1300" b="1" spc="-8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</a:t>
            </a:r>
            <a:r>
              <a:rPr sz="1300" b="1" spc="-5" dirty="0">
                <a:latin typeface="Times New Roman"/>
                <a:cs typeface="Times New Roman"/>
              </a:rPr>
              <a:t>Q</a:t>
            </a:r>
            <a:r>
              <a:rPr sz="1300" b="1" spc="-15" dirty="0">
                <a:latin typeface="Times New Roman"/>
                <a:cs typeface="Times New Roman"/>
              </a:rPr>
              <a:t>L</a:t>
            </a:r>
            <a:r>
              <a:rPr sz="1300" b="1" spc="-5" dirty="0">
                <a:latin typeface="Times New Roman"/>
                <a:cs typeface="Times New Roman"/>
              </a:rPr>
              <a:t>?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5" dirty="0">
                <a:latin typeface="Times New Roman"/>
                <a:cs typeface="Times New Roman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83" y="4383024"/>
            <a:ext cx="5606796" cy="2901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60" y="887974"/>
            <a:ext cx="5676265" cy="3351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nipul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48200"/>
              </a:lnSpc>
              <a:spcBef>
                <a:spcPts val="359"/>
              </a:spcBef>
            </a:pPr>
            <a:r>
              <a:rPr sz="1100" spc="-5" dirty="0">
                <a:latin typeface="Times New Roman"/>
                <a:cs typeface="Times New Roman"/>
              </a:rPr>
              <a:t>SQL became </a:t>
            </a:r>
            <a:r>
              <a:rPr sz="1100" dirty="0">
                <a:latin typeface="Times New Roman"/>
                <a:cs typeface="Times New Roman"/>
              </a:rPr>
              <a:t>a standard of the American </a:t>
            </a:r>
            <a:r>
              <a:rPr sz="1100" spc="5" dirty="0">
                <a:latin typeface="Times New Roman"/>
                <a:cs typeface="Times New Roman"/>
              </a:rPr>
              <a:t>National </a:t>
            </a:r>
            <a:r>
              <a:rPr sz="1100" spc="10" dirty="0">
                <a:latin typeface="Times New Roman"/>
                <a:cs typeface="Times New Roman"/>
              </a:rPr>
              <a:t>Standards </a:t>
            </a:r>
            <a:r>
              <a:rPr sz="1100" spc="-10" dirty="0">
                <a:latin typeface="Times New Roman"/>
                <a:cs typeface="Times New Roman"/>
              </a:rPr>
              <a:t>Institute </a:t>
            </a:r>
            <a:r>
              <a:rPr sz="1100" spc="-5" dirty="0">
                <a:latin typeface="Times New Roman"/>
                <a:cs typeface="Times New Roman"/>
              </a:rPr>
              <a:t>(ANSI) </a:t>
            </a:r>
            <a:r>
              <a:rPr sz="1100" dirty="0">
                <a:latin typeface="Times New Roman"/>
                <a:cs typeface="Times New Roman"/>
              </a:rPr>
              <a:t>in 1986,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International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Organization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Standardization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(ISO)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1987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What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Can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SQLdo?</a:t>
            </a:r>
            <a:endParaRPr sz="1300">
              <a:latin typeface="Times New Roman"/>
              <a:cs typeface="Times New Roman"/>
            </a:endParaRPr>
          </a:p>
          <a:p>
            <a:pPr marL="452755" marR="2781935" indent="-6350">
              <a:lnSpc>
                <a:spcPts val="2480"/>
              </a:lnSpc>
              <a:spcBef>
                <a:spcPts val="15"/>
              </a:spcBef>
            </a:pP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ut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q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inst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5" dirty="0">
                <a:latin typeface="Times New Roman"/>
                <a:cs typeface="Times New Roman"/>
              </a:rPr>
              <a:t>SQL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retrieve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from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446405" marR="3093085">
              <a:lnSpc>
                <a:spcPct val="188200"/>
              </a:lnSpc>
              <a:spcBef>
                <a:spcPts val="480"/>
              </a:spcBef>
            </a:pP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</a:t>
            </a:r>
            <a:r>
              <a:rPr sz="1100" spc="5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upd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re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</a:t>
            </a:r>
            <a:endParaRPr sz="1100">
              <a:latin typeface="Times New Roman"/>
              <a:cs typeface="Times New Roman"/>
            </a:endParaRPr>
          </a:p>
          <a:p>
            <a:pPr marL="446405" marR="2989580">
              <a:lnSpc>
                <a:spcPct val="2246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SQL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delete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SQL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create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37" y="4649211"/>
            <a:ext cx="5668645" cy="452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SQL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create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tables 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database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SQL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create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stored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procedures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SQL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views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  <a:spcBef>
                <a:spcPts val="960"/>
              </a:spcBef>
            </a:pPr>
            <a:r>
              <a:rPr sz="1100" spc="-5" dirty="0">
                <a:latin typeface="Times New Roman"/>
                <a:cs typeface="Times New Roman"/>
              </a:rPr>
              <a:t>SQL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permissions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tables,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procedures,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views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/>
                <a:cs typeface="Times New Roman"/>
              </a:rPr>
              <a:t>List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of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SQLCommands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BACKGROUND</a:t>
            </a:r>
            <a:endParaRPr sz="11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51800"/>
              </a:lnSpc>
              <a:spcBef>
                <a:spcPts val="265"/>
              </a:spcBef>
            </a:pPr>
            <a:r>
              <a:rPr sz="1100" spc="-5" dirty="0">
                <a:latin typeface="Times New Roman"/>
                <a:cs typeface="Times New Roman"/>
              </a:rPr>
              <a:t>SQL, Structured </a:t>
            </a:r>
            <a:r>
              <a:rPr sz="1100" dirty="0">
                <a:latin typeface="Times New Roman"/>
                <a:cs typeface="Times New Roman"/>
              </a:rPr>
              <a:t>Query </a:t>
            </a:r>
            <a:r>
              <a:rPr sz="1100" spc="-5" dirty="0">
                <a:latin typeface="Times New Roman"/>
                <a:cs typeface="Times New Roman"/>
              </a:rPr>
              <a:t>Language,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programming language </a:t>
            </a:r>
            <a:r>
              <a:rPr sz="1100" spc="10" dirty="0">
                <a:latin typeface="Times New Roman"/>
                <a:cs typeface="Times New Roman"/>
              </a:rPr>
              <a:t>designed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manage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stored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relational </a:t>
            </a:r>
            <a:r>
              <a:rPr sz="1100" dirty="0">
                <a:latin typeface="Times New Roman"/>
                <a:cs typeface="Times New Roman"/>
              </a:rPr>
              <a:t>databases. </a:t>
            </a:r>
            <a:r>
              <a:rPr sz="1100" spc="-5" dirty="0">
                <a:latin typeface="Times New Roman"/>
                <a:cs typeface="Times New Roman"/>
              </a:rPr>
              <a:t>SQL </a:t>
            </a:r>
            <a:r>
              <a:rPr sz="1100" spc="5" dirty="0">
                <a:latin typeface="Times New Roman"/>
                <a:cs typeface="Times New Roman"/>
              </a:rPr>
              <a:t>operates </a:t>
            </a:r>
            <a:r>
              <a:rPr sz="1100" dirty="0">
                <a:latin typeface="Times New Roman"/>
                <a:cs typeface="Times New Roman"/>
              </a:rPr>
              <a:t>through </a:t>
            </a:r>
            <a:r>
              <a:rPr sz="1100" spc="-5" dirty="0">
                <a:latin typeface="Times New Roman"/>
                <a:cs typeface="Times New Roman"/>
              </a:rPr>
              <a:t>simple, declarative </a:t>
            </a:r>
            <a:r>
              <a:rPr sz="1100" dirty="0">
                <a:latin typeface="Times New Roman"/>
                <a:cs typeface="Times New Roman"/>
              </a:rPr>
              <a:t>statements.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keeps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accurate </a:t>
            </a:r>
            <a:r>
              <a:rPr sz="1100" spc="10" dirty="0">
                <a:latin typeface="Times New Roman"/>
                <a:cs typeface="Times New Roman"/>
              </a:rPr>
              <a:t>and secure, </a:t>
            </a:r>
            <a:r>
              <a:rPr sz="1100" spc="5" dirty="0">
                <a:latin typeface="Times New Roman"/>
                <a:cs typeface="Times New Roman"/>
              </a:rPr>
              <a:t>and it </a:t>
            </a:r>
            <a:r>
              <a:rPr sz="1100" spc="10" dirty="0">
                <a:latin typeface="Times New Roman"/>
                <a:cs typeface="Times New Roman"/>
              </a:rPr>
              <a:t>helps </a:t>
            </a:r>
            <a:r>
              <a:rPr sz="1100" dirty="0">
                <a:latin typeface="Times New Roman"/>
                <a:cs typeface="Times New Roman"/>
              </a:rPr>
              <a:t>maintain the </a:t>
            </a:r>
            <a:r>
              <a:rPr sz="1100" spc="-5" dirty="0">
                <a:latin typeface="Times New Roman"/>
                <a:cs typeface="Times New Roman"/>
              </a:rPr>
              <a:t>integrity </a:t>
            </a:r>
            <a:r>
              <a:rPr sz="1100" dirty="0">
                <a:latin typeface="Times New Roman"/>
                <a:cs typeface="Times New Roman"/>
              </a:rPr>
              <a:t>of databases, </a:t>
            </a:r>
            <a:r>
              <a:rPr sz="1100" spc="-5" dirty="0">
                <a:latin typeface="Times New Roman"/>
                <a:cs typeface="Times New Roman"/>
              </a:rPr>
              <a:t>regardless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size</a:t>
            </a:r>
            <a:endParaRPr sz="1100">
              <a:latin typeface="Times New Roman"/>
              <a:cs typeface="Times New Roman"/>
            </a:endParaRPr>
          </a:p>
          <a:p>
            <a:pPr marL="12700" marR="4676775">
              <a:lnSpc>
                <a:spcPct val="219099"/>
              </a:lnSpc>
              <a:spcBef>
                <a:spcPts val="190"/>
              </a:spcBef>
            </a:pPr>
            <a:r>
              <a:rPr sz="1100" b="1" spc="-5" dirty="0">
                <a:latin typeface="Times New Roman"/>
                <a:cs typeface="Times New Roman"/>
              </a:rPr>
              <a:t>COMMANDS 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</a:t>
            </a:r>
            <a:r>
              <a:rPr sz="1100" b="1" spc="-100" dirty="0">
                <a:latin typeface="Times New Roman"/>
                <a:cs typeface="Times New Roman"/>
              </a:rPr>
              <a:t>L</a:t>
            </a:r>
            <a:r>
              <a:rPr sz="1100" b="1" dirty="0">
                <a:latin typeface="Times New Roman"/>
                <a:cs typeface="Times New Roman"/>
              </a:rPr>
              <a:t>T</a:t>
            </a:r>
            <a:r>
              <a:rPr sz="1100" b="1" spc="-10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R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65" dirty="0">
                <a:latin typeface="Times New Roman"/>
                <a:cs typeface="Times New Roman"/>
              </a:rPr>
              <a:t>T</a:t>
            </a:r>
            <a:r>
              <a:rPr sz="1100" b="1" spc="-15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B</a:t>
            </a:r>
            <a:r>
              <a:rPr sz="1100" b="1" spc="-10" dirty="0">
                <a:latin typeface="Times New Roman"/>
                <a:cs typeface="Times New Roman"/>
              </a:rPr>
              <a:t>L</a:t>
            </a: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_n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37" y="887974"/>
            <a:ext cx="5507990" cy="428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Times New Roman"/>
                <a:cs typeface="Times New Roman"/>
              </a:rPr>
              <a:t>AD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35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n_n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3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ALTER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TABLE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lets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add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columns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SELECT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column_name(s)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bl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_n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518159" marR="3366135" indent="-71755">
              <a:lnSpc>
                <a:spcPts val="3000"/>
              </a:lnSpc>
              <a:spcBef>
                <a:spcPts val="190"/>
              </a:spcBef>
            </a:pPr>
            <a:r>
              <a:rPr sz="1100" spc="15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35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n_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v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_</a:t>
            </a:r>
            <a:r>
              <a:rPr sz="1100" dirty="0">
                <a:latin typeface="Times New Roman"/>
                <a:cs typeface="Times New Roman"/>
              </a:rPr>
              <a:t>1  </a:t>
            </a:r>
            <a:r>
              <a:rPr sz="1100" spc="5" dirty="0">
                <a:latin typeface="Times New Roman"/>
                <a:cs typeface="Times New Roman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olu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n_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lu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_2</a:t>
            </a:r>
            <a:r>
              <a:rPr sz="1100" dirty="0"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  <a:p>
            <a:pPr marL="19685" marR="5080" indent="2540">
              <a:lnSpc>
                <a:spcPct val="147300"/>
              </a:lnSpc>
              <a:spcBef>
                <a:spcPts val="675"/>
              </a:spcBef>
            </a:pP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operator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combines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two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conditions.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Both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conditions</a:t>
            </a:r>
            <a:r>
              <a:rPr sz="1100" spc="-5" dirty="0">
                <a:latin typeface="Times New Roman"/>
                <a:cs typeface="Times New Roman"/>
              </a:rPr>
              <a:t> must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row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included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5" dirty="0">
                <a:latin typeface="Times New Roman"/>
                <a:cs typeface="Times New Roman"/>
              </a:rPr>
              <a:t>CREATE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TABLE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CR</a:t>
            </a:r>
            <a:r>
              <a:rPr sz="1100" spc="-15" dirty="0">
                <a:latin typeface="Times New Roman"/>
                <a:cs typeface="Times New Roman"/>
              </a:rPr>
              <a:t>EA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bl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_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column_1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datatype,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262" y="5357870"/>
            <a:ext cx="11322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olu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_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354" y="5357870"/>
            <a:ext cx="584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olu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n_3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037" y="5731239"/>
            <a:ext cx="5636895" cy="2789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datatype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  <a:p>
            <a:pPr marL="19685" marR="5080" indent="2540">
              <a:lnSpc>
                <a:spcPct val="148200"/>
              </a:lnSpc>
              <a:spcBef>
                <a:spcPts val="359"/>
              </a:spcBef>
            </a:pPr>
            <a:r>
              <a:rPr sz="1100" spc="-10" dirty="0">
                <a:latin typeface="Times New Roman"/>
                <a:cs typeface="Times New Roman"/>
              </a:rPr>
              <a:t>CREATE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TABLE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new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database.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allows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name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table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name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each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column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INSERT</a:t>
            </a:r>
            <a:endParaRPr sz="1100">
              <a:latin typeface="Times New Roman"/>
              <a:cs typeface="Times New Roman"/>
            </a:endParaRPr>
          </a:p>
          <a:p>
            <a:pPr marL="446405" marR="1673225">
              <a:lnSpc>
                <a:spcPts val="3000"/>
              </a:lnSpc>
              <a:spcBef>
                <a:spcPts val="80"/>
              </a:spcBef>
            </a:pPr>
            <a:r>
              <a:rPr sz="1100" spc="-20" dirty="0">
                <a:latin typeface="Times New Roman"/>
                <a:cs typeface="Times New Roman"/>
              </a:rPr>
              <a:t>INSERT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table_name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(column_1, column_2,</a:t>
            </a:r>
            <a:r>
              <a:rPr sz="1100" spc="10" dirty="0">
                <a:latin typeface="Times New Roman"/>
                <a:cs typeface="Times New Roman"/>
              </a:rPr>
              <a:t> column_3)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(value_1,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'value_2',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value_3);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INSERT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statements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262" y="887974"/>
            <a:ext cx="5083810" cy="5631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ol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w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 t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hnolo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j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spc="10" dirty="0">
                <a:latin typeface="Times New Roman"/>
                <a:cs typeface="Times New Roman"/>
              </a:rPr>
              <a:t>HTML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6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spc="-5" dirty="0">
                <a:latin typeface="Times New Roman"/>
                <a:cs typeface="Times New Roman"/>
              </a:rPr>
              <a:t>CSS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6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dirty="0">
                <a:latin typeface="Times New Roman"/>
                <a:cs typeface="Times New Roman"/>
              </a:rPr>
              <a:t>Bootstrap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-"/>
            </a:pPr>
            <a:endParaRPr sz="155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spcBef>
                <a:spcPts val="5"/>
              </a:spcBef>
              <a:buChar char="-"/>
              <a:tabLst>
                <a:tab pos="447040" algn="l"/>
                <a:tab pos="447675" algn="l"/>
              </a:tabLst>
            </a:pPr>
            <a:r>
              <a:rPr sz="1100" spc="10" dirty="0">
                <a:latin typeface="Times New Roman"/>
                <a:cs typeface="Times New Roman"/>
              </a:rPr>
              <a:t>JQuery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-"/>
            </a:pPr>
            <a:endParaRPr sz="155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dirty="0">
                <a:latin typeface="Times New Roman"/>
                <a:cs typeface="Times New Roman"/>
              </a:rPr>
              <a:t>JavaScript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6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spc="10" dirty="0">
                <a:latin typeface="Times New Roman"/>
                <a:cs typeface="Times New Roman"/>
              </a:rPr>
              <a:t>Node.js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6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dirty="0">
                <a:latin typeface="Times New Roman"/>
                <a:cs typeface="Times New Roman"/>
              </a:rPr>
              <a:t>Sequelize.js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6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spc="-5" dirty="0">
                <a:latin typeface="Times New Roman"/>
                <a:cs typeface="Times New Roman"/>
              </a:rPr>
              <a:t>SQLite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55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Char char="-"/>
              <a:tabLst>
                <a:tab pos="447040" algn="l"/>
                <a:tab pos="447675" algn="l"/>
              </a:tabLst>
            </a:pPr>
            <a:r>
              <a:rPr sz="1100" spc="-5" dirty="0">
                <a:latin typeface="Times New Roman"/>
                <a:cs typeface="Times New Roman"/>
              </a:rPr>
              <a:t>Passport.js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front-end,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HTML,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CSS,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JQuery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JavaScript.</a:t>
            </a:r>
            <a:endParaRPr sz="1100">
              <a:latin typeface="Times New Roman"/>
              <a:cs typeface="Times New Roman"/>
            </a:endParaRPr>
          </a:p>
          <a:p>
            <a:pPr marL="13970" marR="51435" indent="4445">
              <a:lnSpc>
                <a:spcPct val="147300"/>
              </a:lnSpc>
              <a:spcBef>
                <a:spcPts val="360"/>
              </a:spcBef>
            </a:pPr>
            <a:r>
              <a:rPr sz="1100" spc="10" dirty="0">
                <a:latin typeface="Times New Roman"/>
                <a:cs typeface="Times New Roman"/>
              </a:rPr>
              <a:t>These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technologies</a:t>
            </a:r>
            <a:r>
              <a:rPr sz="1100" spc="-5" dirty="0">
                <a:latin typeface="Times New Roman"/>
                <a:cs typeface="Times New Roman"/>
              </a:rPr>
              <a:t> have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pushed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limits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thinking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way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couldn’t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have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thought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about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hadn’t created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13970" marR="5080" indent="4445">
              <a:lnSpc>
                <a:spcPct val="152300"/>
              </a:lnSpc>
              <a:spcBef>
                <a:spcPts val="975"/>
              </a:spcBef>
            </a:pP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basic </a:t>
            </a:r>
            <a:r>
              <a:rPr sz="1100" dirty="0">
                <a:latin typeface="Times New Roman"/>
                <a:cs typeface="Times New Roman"/>
              </a:rPr>
              <a:t>structure 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website, </a:t>
            </a:r>
            <a:r>
              <a:rPr sz="1100" spc="-5" dirty="0">
                <a:latin typeface="Times New Roman"/>
                <a:cs typeface="Times New Roman"/>
              </a:rPr>
              <a:t>we have </a:t>
            </a:r>
            <a:r>
              <a:rPr sz="1100" spc="10" dirty="0">
                <a:latin typeface="Times New Roman"/>
                <a:cs typeface="Times New Roman"/>
              </a:rPr>
              <a:t>used HTML. </a:t>
            </a:r>
            <a:r>
              <a:rPr sz="1100" spc="-20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10" dirty="0">
                <a:latin typeface="Times New Roman"/>
                <a:cs typeface="Times New Roman"/>
              </a:rPr>
              <a:t>helped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5" dirty="0">
                <a:latin typeface="Times New Roman"/>
                <a:cs typeface="Times New Roman"/>
              </a:rPr>
              <a:t>creating the </a:t>
            </a:r>
            <a:r>
              <a:rPr sz="1100" spc="10" dirty="0">
                <a:latin typeface="Times New Roman"/>
                <a:cs typeface="Times New Roman"/>
              </a:rPr>
              <a:t> basic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markup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website.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know,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layout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website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skeleton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it.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Your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website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can’t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stand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without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skeleton;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hence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HTML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been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useful.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60" y="6939725"/>
            <a:ext cx="5492115" cy="1774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Times New Roman"/>
                <a:cs typeface="Times New Roman"/>
              </a:rPr>
              <a:t>HTML/CSS</a:t>
            </a:r>
            <a:endParaRPr sz="1300">
              <a:latin typeface="Times New Roman"/>
              <a:cs typeface="Times New Roman"/>
            </a:endParaRPr>
          </a:p>
          <a:p>
            <a:pPr marL="440690" marR="5080" indent="443230" algn="just">
              <a:lnSpc>
                <a:spcPct val="158600"/>
              </a:lnSpc>
              <a:spcBef>
                <a:spcPts val="145"/>
              </a:spcBef>
            </a:pP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building blocks of </a:t>
            </a:r>
            <a:r>
              <a:rPr sz="1100" spc="-5" dirty="0">
                <a:latin typeface="Times New Roman"/>
                <a:cs typeface="Times New Roman"/>
              </a:rPr>
              <a:t>web pages </a:t>
            </a: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spc="10" dirty="0">
                <a:latin typeface="Times New Roman"/>
                <a:cs typeface="Times New Roman"/>
              </a:rPr>
              <a:t>HTML and </a:t>
            </a:r>
            <a:r>
              <a:rPr sz="1100" spc="-5" dirty="0">
                <a:latin typeface="Times New Roman"/>
                <a:cs typeface="Times New Roman"/>
              </a:rPr>
              <a:t>CSS. </a:t>
            </a:r>
            <a:r>
              <a:rPr sz="1100" dirty="0">
                <a:latin typeface="Times New Roman"/>
                <a:cs typeface="Times New Roman"/>
              </a:rPr>
              <a:t>Learn </a:t>
            </a:r>
            <a:r>
              <a:rPr sz="1100" spc="5" dirty="0">
                <a:latin typeface="Times New Roman"/>
                <a:cs typeface="Times New Roman"/>
              </a:rPr>
              <a:t>how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use the </a:t>
            </a:r>
            <a:r>
              <a:rPr sz="1100" dirty="0">
                <a:latin typeface="Times New Roman"/>
                <a:cs typeface="Times New Roman"/>
              </a:rPr>
              <a:t>latest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HTML5 </a:t>
            </a:r>
            <a:r>
              <a:rPr sz="1100" spc="-5" dirty="0">
                <a:latin typeface="Times New Roman"/>
                <a:cs typeface="Times New Roman"/>
              </a:rPr>
              <a:t>web development </a:t>
            </a:r>
            <a:r>
              <a:rPr sz="1100" dirty="0">
                <a:latin typeface="Times New Roman"/>
                <a:cs typeface="Times New Roman"/>
              </a:rPr>
              <a:t>technologies </a:t>
            </a:r>
            <a:r>
              <a:rPr sz="1100" spc="10" dirty="0">
                <a:latin typeface="Times New Roman"/>
                <a:cs typeface="Times New Roman"/>
              </a:rPr>
              <a:t>along with </a:t>
            </a:r>
            <a:r>
              <a:rPr sz="1100" spc="-5" dirty="0">
                <a:latin typeface="Times New Roman"/>
                <a:cs typeface="Times New Roman"/>
              </a:rPr>
              <a:t>CSS3 </a:t>
            </a:r>
            <a:r>
              <a:rPr sz="1100" dirty="0">
                <a:latin typeface="Times New Roman"/>
                <a:cs typeface="Times New Roman"/>
              </a:rPr>
              <a:t>stylesheets to create responsive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eye-catching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web-sites.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also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cover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patterns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like:</a:t>
            </a:r>
            <a:endParaRPr sz="1100">
              <a:latin typeface="Times New Roman"/>
              <a:cs typeface="Times New Roman"/>
            </a:endParaRPr>
          </a:p>
          <a:p>
            <a:pPr marL="446405" marR="4246245" algn="just">
              <a:lnSpc>
                <a:spcPts val="3000"/>
              </a:lnSpc>
            </a:pPr>
            <a:r>
              <a:rPr sz="1100" spc="-8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bl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spc="10" dirty="0">
                <a:latin typeface="Times New Roman"/>
                <a:cs typeface="Times New Roman"/>
              </a:rPr>
              <a:t>ou</a:t>
            </a:r>
            <a:r>
              <a:rPr sz="1100" dirty="0">
                <a:latin typeface="Times New Roman"/>
                <a:cs typeface="Times New Roman"/>
              </a:rPr>
              <a:t>ts  </a:t>
            </a:r>
            <a:r>
              <a:rPr sz="1100" spc="15" dirty="0">
                <a:latin typeface="Times New Roman"/>
                <a:cs typeface="Times New Roman"/>
              </a:rPr>
              <a:t>F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x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20" y="797512"/>
            <a:ext cx="540768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5"/>
              </a:spcBef>
            </a:pPr>
            <a:r>
              <a:rPr lang="en-US" sz="1400" b="1" spc="-10" dirty="0">
                <a:latin typeface="Times New Roman"/>
                <a:cs typeface="Times New Roman"/>
              </a:rPr>
              <a:t>Project</a:t>
            </a:r>
            <a:r>
              <a:rPr lang="en-US" sz="1400" b="1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:Creating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responsive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website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60" dirty="0">
                <a:latin typeface="Times New Roman"/>
                <a:cs typeface="Times New Roman"/>
              </a:rPr>
              <a:t>Web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Design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&amp;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60" dirty="0">
                <a:latin typeface="Times New Roman"/>
                <a:cs typeface="Times New Roman"/>
              </a:rPr>
              <a:t>Web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Development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Course  </a:t>
            </a:r>
            <a:r>
              <a:rPr lang="en-IN" sz="1200" dirty="0"/>
              <a:t>Catering Reservation and Ordering System.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3258" y="1410673"/>
            <a:ext cx="8845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Introduction: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37" y="1422892"/>
            <a:ext cx="447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talk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dirty="0">
                <a:latin typeface="Times New Roman"/>
                <a:cs typeface="Times New Roman"/>
              </a:rPr>
              <a:t> 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794" y="1608852"/>
            <a:ext cx="3811270" cy="628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indent="-158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responsive.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lang="en-US" sz="1200" spc="-5" dirty="0">
                <a:latin typeface="Times New Roman"/>
                <a:cs typeface="Times New Roman"/>
              </a:rPr>
              <a:t> &amp; JavaScript. 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screenshots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 </a:t>
            </a:r>
            <a:r>
              <a:rPr sz="1200" spc="-5" dirty="0">
                <a:latin typeface="Times New Roman"/>
                <a:cs typeface="Times New Roman"/>
              </a:rPr>
              <a:t>website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desktop</a:t>
            </a:r>
            <a:endParaRPr sz="1200" dirty="0">
              <a:latin typeface="Times New Roman"/>
              <a:cs typeface="Times New Roman"/>
            </a:endParaRPr>
          </a:p>
          <a:p>
            <a:pPr marL="27940">
              <a:lnSpc>
                <a:spcPts val="2014"/>
              </a:lnSpc>
            </a:pPr>
            <a:r>
              <a:rPr sz="1200" spc="-5" dirty="0">
                <a:latin typeface="Times New Roman"/>
                <a:cs typeface="Times New Roman"/>
              </a:rPr>
              <a:t>Her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cree</a:t>
            </a:r>
            <a:r>
              <a:rPr sz="1200" dirty="0">
                <a:latin typeface="Times New Roman"/>
                <a:cs typeface="Times New Roman"/>
              </a:rPr>
              <a:t>nshots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lang="en-US" sz="1400" dirty="0"/>
              <a:t>HTML, CSS, JS, and Firebase</a:t>
            </a:r>
            <a:r>
              <a:rPr sz="140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68300"/>
            <a:ext cx="6544945" cy="927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&lt;!--HTML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FILE--&gt;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&lt;!DOCTYPE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html&gt;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&lt;html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lang="en"&gt;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&lt;head&gt;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&lt;meta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charset="UTF-8"&gt;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&lt;meta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http-equiv="X-UA-Compatible"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content="IE=edge"&gt;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&lt;meta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name="viewport"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content="width=device-width,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initial-scale=1.0,viewport-fit=cover"&gt;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&lt;title&gt;Catering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Reservation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Ordering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System&lt;/title&gt;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&lt;link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rel="stylesheet"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href="/index.css"&gt;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&lt;link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rel="stylesheet"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href="https://cdnjs.cloudflare.com/ajax/libs/font-awesome/4.7.0/css/font-awesome.min.css"&gt;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&lt;/head&gt;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&lt;body&gt;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&lt;!--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desktop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view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--&gt;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class="container"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id="container"&gt;</a:t>
            </a:r>
            <a:endParaRPr sz="10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id="menu"&gt;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class="title"&gt;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&lt;img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src="/images/foodie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hunter.png"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alt=""&gt;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 class="menu-item"&gt;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&lt;a href="#"&gt;About&lt;/a&gt;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href="#"&gt;Services&lt;/a&gt;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&lt;a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href="#"&gt;Your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Orders&lt;/a&gt;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href="#"&gt;Wishlists&lt;/a&gt;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href="#"&gt;Cart&lt;/a&gt;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href="#"&gt;Contact&lt;/a&gt;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href="#"&gt;Checkout&lt;/a&gt;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id="food-container"&gt;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id="header"&gt;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class="add-box"&gt;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&lt;i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class="fa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fa-map-marker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your-address"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id="add-address"&gt;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Address&lt;/i&gt;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class="util"&gt;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&lt;i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class="fa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fa-search"&gt;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Search&lt;/i&gt;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&lt;i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class="fa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fa-tags"&gt;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Offers&lt;/i&gt;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&lt;i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class="fa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fa-cart-plus"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id="cart-plus"&gt;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Items&lt;/i&gt;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id="food-items"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class="d-food-items"&gt;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id="biryani"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class="d-biryani"&gt;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&lt;p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id="category-name"&gt;Biryani&lt;/p&gt;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id="chicken"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class="d-chicken"&gt;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&lt;p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id="category-name"&gt;Chicken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Delicious&lt;/p&gt;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id="paneer"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class="d-paneer"&gt;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&lt;p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id="category-name"&gt;Paneer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Mania&lt;/p&gt;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&lt;div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id="vegetable"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class="d-vegetable"&gt;</a:t>
            </a:r>
            <a:endParaRPr sz="10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&lt;p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id="category-name"&gt;Pure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Dishes&lt;/p&gt;</a:t>
            </a:r>
            <a:endParaRPr sz="1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&lt;/div&gt;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68300"/>
            <a:ext cx="5375910" cy="927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&lt;!--CSS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FILE--&gt;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@import url('https://fonts.googleapis.com/css2?family=Open+Sans:wght@300&amp;display=swap');</a:t>
            </a:r>
            <a:endParaRPr sz="1000">
              <a:latin typeface="Arial MT"/>
              <a:cs typeface="Arial MT"/>
            </a:endParaRPr>
          </a:p>
          <a:p>
            <a:pPr marL="12700" marR="843280">
              <a:lnSpc>
                <a:spcPct val="202300"/>
              </a:lnSpc>
            </a:pPr>
            <a:r>
              <a:rPr sz="1000" dirty="0">
                <a:latin typeface="Arial MT"/>
                <a:cs typeface="Arial MT"/>
              </a:rPr>
              <a:t>@import url('https://fonts.googleapis.com/css2?family=Aclonica&amp;display=swap');  html{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height: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100%;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body{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margin: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padding: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box-sizing: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border-box;</a:t>
            </a:r>
            <a:endParaRPr sz="1000">
              <a:latin typeface="Arial MT"/>
              <a:cs typeface="Arial MT"/>
            </a:endParaRPr>
          </a:p>
          <a:p>
            <a:pPr marL="153670" marR="321691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font-family: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'Open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Sans',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sans-serif;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height: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100%;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53670" marR="4500880" indent="-1416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.container{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display: grid;</a:t>
            </a:r>
            <a:endParaRPr sz="1000">
              <a:latin typeface="Arial MT"/>
              <a:cs typeface="Arial MT"/>
            </a:endParaRPr>
          </a:p>
          <a:p>
            <a:pPr marL="153670" marR="294068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grid-template-columns: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250px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1fr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300px;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min-height: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100vh;</a:t>
            </a:r>
            <a:endParaRPr sz="1000">
              <a:latin typeface="Arial MT"/>
              <a:cs typeface="Arial MT"/>
            </a:endParaRPr>
          </a:p>
          <a:p>
            <a:pPr marL="153670" marR="340677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min-height: -webkit-fill-available;  overflow: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hidden;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#menu{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background: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whitesmoke;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.title{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padding: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30px;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53670" marR="4415790" indent="-1416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#menu img{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width: 150px;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height: 150px;</a:t>
            </a:r>
            <a:endParaRPr sz="1000">
              <a:latin typeface="Arial MT"/>
              <a:cs typeface="Arial MT"/>
            </a:endParaRPr>
          </a:p>
          <a:p>
            <a:pPr marL="153670" marR="4098290">
              <a:lnSpc>
                <a:spcPct val="101099"/>
              </a:lnSpc>
            </a:pPr>
            <a:r>
              <a:rPr sz="1000" dirty="0">
                <a:latin typeface="Arial MT"/>
                <a:cs typeface="Arial MT"/>
              </a:rPr>
              <a:t>border-radius: 50%;  margin-top: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-20px;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.title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p{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font-size: 40px;</a:t>
            </a:r>
            <a:endParaRPr sz="1000">
              <a:latin typeface="Arial MT"/>
              <a:cs typeface="Arial MT"/>
            </a:endParaRPr>
          </a:p>
          <a:p>
            <a:pPr marL="153670" marR="236918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font-family: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Verdana,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Geneva,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Tahoma,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sans-serif;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color: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indianred;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margin: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.border{</a:t>
            </a:r>
            <a:endParaRPr sz="1000">
              <a:latin typeface="Arial MT"/>
              <a:cs typeface="Arial MT"/>
            </a:endParaRPr>
          </a:p>
          <a:p>
            <a:pPr marL="153670" marR="44088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width: 80px;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height: 4px;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margin: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3px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153670" marR="401383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margin-bottom: 30px;  border-radius: 2px;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background: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coral;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4415790" indent="-1416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.menu-item a{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display: block;</a:t>
            </a:r>
            <a:endParaRPr sz="1000">
              <a:latin typeface="Arial MT"/>
              <a:cs typeface="Arial MT"/>
            </a:endParaRPr>
          </a:p>
          <a:p>
            <a:pPr marL="153670" marR="398526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text-decoration: none;  font-size: 20px;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padding: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8px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30px;</a:t>
            </a:r>
            <a:endParaRPr sz="1000">
              <a:latin typeface="Arial MT"/>
              <a:cs typeface="Arial MT"/>
            </a:endParaRPr>
          </a:p>
          <a:p>
            <a:pPr marL="153670" marR="2369185">
              <a:lnSpc>
                <a:spcPct val="101099"/>
              </a:lnSpc>
            </a:pPr>
            <a:r>
              <a:rPr sz="1000" dirty="0">
                <a:latin typeface="Arial MT"/>
                <a:cs typeface="Arial MT"/>
              </a:rPr>
              <a:t>font-family: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Verdana,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Geneva,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Tahoma,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sans-serif;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margin: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12px 0;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color: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rgb(128,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129,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129);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font-weight: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300;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236" y="833132"/>
            <a:ext cx="988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37" y="5888229"/>
            <a:ext cx="5768340" cy="188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b="1" i="1" spc="10" dirty="0">
                <a:latin typeface="Times New Roman"/>
                <a:cs typeface="Times New Roman"/>
              </a:rPr>
              <a:t>T</a:t>
            </a:r>
            <a:r>
              <a:rPr sz="1100" b="1" i="1" spc="15" dirty="0">
                <a:latin typeface="Times New Roman"/>
                <a:cs typeface="Times New Roman"/>
              </a:rPr>
              <a:t>h</a:t>
            </a:r>
            <a:r>
              <a:rPr sz="1100" b="1" i="1" dirty="0">
                <a:latin typeface="Times New Roman"/>
                <a:cs typeface="Times New Roman"/>
              </a:rPr>
              <a:t>e</a:t>
            </a:r>
            <a:r>
              <a:rPr sz="1100" b="1" i="1" spc="-5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I</a:t>
            </a:r>
            <a:r>
              <a:rPr sz="1100" b="1" i="1" spc="-20" dirty="0">
                <a:latin typeface="Times New Roman"/>
                <a:cs typeface="Times New Roman"/>
              </a:rPr>
              <a:t>n</a:t>
            </a:r>
            <a:r>
              <a:rPr sz="1100" b="1" i="1" spc="20" dirty="0">
                <a:latin typeface="Times New Roman"/>
                <a:cs typeface="Times New Roman"/>
              </a:rPr>
              <a:t>t</a:t>
            </a:r>
            <a:r>
              <a:rPr sz="1100" b="1" i="1" spc="-5" dirty="0">
                <a:latin typeface="Times New Roman"/>
                <a:cs typeface="Times New Roman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rn</a:t>
            </a:r>
            <a:r>
              <a:rPr sz="1100" b="1" i="1" spc="-20" dirty="0">
                <a:latin typeface="Times New Roman"/>
                <a:cs typeface="Times New Roman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26034" marR="34925" indent="-6350" algn="just">
              <a:lnSpc>
                <a:spcPct val="152100"/>
              </a:lnSpc>
              <a:spcBef>
                <a:spcPts val="245"/>
              </a:spcBef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Internet 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global </a:t>
            </a:r>
            <a:r>
              <a:rPr sz="1100" spc="-10" dirty="0">
                <a:latin typeface="Times New Roman"/>
                <a:cs typeface="Times New Roman"/>
              </a:rPr>
              <a:t>system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interconnected computer </a:t>
            </a:r>
            <a:r>
              <a:rPr sz="1100" dirty="0">
                <a:latin typeface="Times New Roman"/>
                <a:cs typeface="Times New Roman"/>
              </a:rPr>
              <a:t>networks that use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Internet protocol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suite </a:t>
            </a:r>
            <a:r>
              <a:rPr sz="1100" spc="-10" dirty="0">
                <a:latin typeface="Times New Roman"/>
                <a:cs typeface="Times New Roman"/>
              </a:rPr>
              <a:t>(TCP/IP)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link devices worldwide. </a:t>
            </a:r>
            <a:r>
              <a:rPr sz="1100" spc="-2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network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networks </a:t>
            </a:r>
            <a:r>
              <a:rPr sz="1100" spc="-5" dirty="0">
                <a:latin typeface="Times New Roman"/>
                <a:cs typeface="Times New Roman"/>
              </a:rPr>
              <a:t>that consists </a:t>
            </a:r>
            <a:r>
              <a:rPr sz="1100" spc="-10" dirty="0">
                <a:latin typeface="Times New Roman"/>
                <a:cs typeface="Times New Roman"/>
              </a:rPr>
              <a:t>of private, </a:t>
            </a:r>
            <a:r>
              <a:rPr sz="1100" dirty="0">
                <a:latin typeface="Times New Roman"/>
                <a:cs typeface="Times New Roman"/>
              </a:rPr>
              <a:t>public,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academic, </a:t>
            </a:r>
            <a:r>
              <a:rPr sz="1100" spc="-10" dirty="0">
                <a:latin typeface="Times New Roman"/>
                <a:cs typeface="Times New Roman"/>
              </a:rPr>
              <a:t>business,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government networks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local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scope, linked </a:t>
            </a:r>
            <a:r>
              <a:rPr sz="1100" dirty="0">
                <a:latin typeface="Times New Roman"/>
                <a:cs typeface="Times New Roman"/>
              </a:rPr>
              <a:t>by a broad </a:t>
            </a:r>
            <a:r>
              <a:rPr sz="1100" spc="-5" dirty="0">
                <a:latin typeface="Times New Roman"/>
                <a:cs typeface="Times New Roman"/>
              </a:rPr>
              <a:t>array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electronic,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wireless,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optical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networking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technologies.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9685" marR="5080" indent="2540" algn="just">
              <a:lnSpc>
                <a:spcPct val="147200"/>
              </a:lnSpc>
            </a:pPr>
            <a:r>
              <a:rPr sz="1100" spc="-5" dirty="0">
                <a:latin typeface="Times New Roman"/>
                <a:cs typeface="Times New Roman"/>
              </a:rPr>
              <a:t>Internet was </a:t>
            </a:r>
            <a:r>
              <a:rPr sz="1100" spc="-10" dirty="0">
                <a:latin typeface="Times New Roman"/>
                <a:cs typeface="Times New Roman"/>
              </a:rPr>
              <a:t>started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project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US Military project </a:t>
            </a:r>
            <a:r>
              <a:rPr sz="1100" spc="-5" dirty="0">
                <a:latin typeface="Times New Roman"/>
                <a:cs typeface="Times New Roman"/>
              </a:rPr>
              <a:t>named ARPANET directed </a:t>
            </a:r>
            <a:r>
              <a:rPr sz="1100" spc="5" dirty="0">
                <a:latin typeface="Times New Roman"/>
                <a:cs typeface="Times New Roman"/>
              </a:rPr>
              <a:t>by </a:t>
            </a:r>
            <a:r>
              <a:rPr sz="1100" dirty="0">
                <a:latin typeface="Times New Roman"/>
                <a:cs typeface="Times New Roman"/>
              </a:rPr>
              <a:t>Robert </a:t>
            </a:r>
            <a:r>
              <a:rPr sz="1100" spc="-10" dirty="0">
                <a:latin typeface="Times New Roman"/>
                <a:cs typeface="Times New Roman"/>
              </a:rPr>
              <a:t>Taylor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managed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" dirty="0">
                <a:latin typeface="Times New Roman"/>
                <a:cs typeface="Times New Roman"/>
              </a:rPr>
              <a:t> Lawrence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Roberts.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495" y="953662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1" y="1295400"/>
            <a:ext cx="5678423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522452"/>
            <a:ext cx="5647690" cy="911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tableBody.appendChild(tableRow);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})</a:t>
            </a:r>
            <a:endParaRPr sz="1000">
              <a:latin typeface="Arial MT"/>
              <a:cs typeface="Arial MT"/>
            </a:endParaRPr>
          </a:p>
          <a:p>
            <a:pPr marL="294640" marR="2091689" indent="-1416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document.querySelectorAll('.increase-item').forEach(item=&gt;{  item.addEventListener('click',incrementItem)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})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294640" marR="2049145" indent="-1416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document.querySelectorAll('.decrease-item').forEach(item=&gt;{  item.addEventListener('click',decrementItem)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function incrementItem(){</a:t>
            </a:r>
            <a:endParaRPr sz="1000">
              <a:latin typeface="Arial MT"/>
              <a:cs typeface="Arial MT"/>
            </a:endParaRPr>
          </a:p>
          <a:p>
            <a:pPr marL="153670" marR="225615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itemToInc=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this.parentNode.previousSibling.innerText;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console.log(itemToInc)</a:t>
            </a:r>
            <a:endParaRPr sz="1000">
              <a:latin typeface="Arial MT"/>
              <a:cs typeface="Arial MT"/>
            </a:endParaRPr>
          </a:p>
          <a:p>
            <a:pPr marL="153670" marR="185420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incObj=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cartData.find(element=&gt;element.name==itemToInc);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incObj.quantity+=1;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24511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currPrice=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(incObj.price*incObj.quantity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incObj.price*(incObj.quantity-1))/(incObj.quantity-1);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incObj.price=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currPrice*incObj.quantity;</a:t>
            </a:r>
            <a:endParaRPr sz="1000">
              <a:latin typeface="Arial MT"/>
              <a:cs typeface="Arial MT"/>
            </a:endParaRPr>
          </a:p>
          <a:p>
            <a:pPr marL="153670" marR="472313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totalAmount()  cartItems();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currPrice=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function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decrementItem(){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itemToInc=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this.parentNode.previousSibling.innerText;</a:t>
            </a:r>
            <a:endParaRPr sz="1000">
              <a:latin typeface="Arial MT"/>
              <a:cs typeface="Arial MT"/>
            </a:endParaRPr>
          </a:p>
          <a:p>
            <a:pPr marL="153670" marR="1853564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decObj=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cartData.find(element=&gt;element.name==itemToInc);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ind= cartData.indexOf(decObj);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if(decObj.quantity &gt;1){</a:t>
            </a:r>
            <a:endParaRPr sz="1000">
              <a:latin typeface="Arial MT"/>
              <a:cs typeface="Arial MT"/>
            </a:endParaRPr>
          </a:p>
          <a:p>
            <a:pPr marL="294640" marR="5080">
              <a:lnSpc>
                <a:spcPct val="101099"/>
              </a:lnSpc>
            </a:pPr>
            <a:r>
              <a:rPr sz="1000" dirty="0">
                <a:latin typeface="Arial MT"/>
                <a:cs typeface="Arial MT"/>
              </a:rPr>
              <a:t>currPrice=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(decObj.price*decObj.quantity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decObj.price*(decObj.quantity-1))/(decObj.quantity);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decObj.quantity-=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1;</a:t>
            </a:r>
            <a:endParaRPr sz="10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decObj.price=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currPrice*decObj.quantity;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else{</a:t>
            </a:r>
            <a:endParaRPr sz="1000">
              <a:latin typeface="Arial MT"/>
              <a:cs typeface="Arial MT"/>
            </a:endParaRPr>
          </a:p>
          <a:p>
            <a:pPr marL="294640" marR="144208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document.getElementById(decObj.id).classList.remove('toggle-heart')  cartData.splice(ind,1);</a:t>
            </a:r>
            <a:endParaRPr sz="1000">
              <a:latin typeface="Arial MT"/>
              <a:cs typeface="Arial MT"/>
            </a:endParaRPr>
          </a:p>
          <a:p>
            <a:pPr marL="294640" marR="896619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document.getElementById('cart-plus').innerText=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+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cartData.length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+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Items';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document.getElementById('m-cart-plus').innerText= ' ' + cartData.length;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if(cartData.length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&lt; 1 &amp;&amp; flag){</a:t>
            </a:r>
            <a:endParaRPr sz="1000">
              <a:latin typeface="Arial MT"/>
              <a:cs typeface="Arial MT"/>
            </a:endParaRPr>
          </a:p>
          <a:p>
            <a:pPr marL="435609" marR="70866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document.getElementById('food-items').classList.toggle('food-items');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document.getElementById('category-list').classList.toggle('food-items');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document.getElementById('m-cart-plus').classList.toggle('m-cart-toggle')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document.getElementById('cart-page').classList.toggle('cart-toggle');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document.getElementById('category-header').classList.toggle('toggle-category');  document.getElementById('checkout').classList.toggle('cart-toggle');</a:t>
            </a:r>
            <a:endParaRPr sz="1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flag=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false;</a:t>
            </a:r>
            <a:endParaRPr sz="1000">
              <a:latin typeface="Arial MT"/>
              <a:cs typeface="Arial MT"/>
            </a:endParaRPr>
          </a:p>
          <a:p>
            <a:pPr marL="435609" marR="336296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alert("Currently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cart!");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console.log(flag)</a:t>
            </a:r>
            <a:endParaRPr sz="10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53670" marR="472313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totalAmount()  cartItems()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4250690" indent="-1416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function totalAmount(){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var sum=0;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cartData.map(item=&gt;{</a:t>
            </a:r>
            <a:endParaRPr sz="10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latin typeface="Arial MT"/>
                <a:cs typeface="Arial MT"/>
              </a:rPr>
              <a:t>sum+=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item.price;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68300"/>
            <a:ext cx="352996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&lt;!--JS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FILE--&gt;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import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{foodItem}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'./fooditem.js'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function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displayItems(){</a:t>
            </a:r>
            <a:endParaRPr sz="1000">
              <a:latin typeface="Arial MT"/>
              <a:cs typeface="Arial MT"/>
            </a:endParaRPr>
          </a:p>
          <a:p>
            <a:pPr marL="153670" marR="49212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 biryani= document.getElementById('biryani');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var paneer=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document.getElementById('paneer');;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chicken=</a:t>
            </a:r>
            <a:r>
              <a:rPr sz="1000" spc="2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document.getElementById('chicken');</a:t>
            </a:r>
            <a:endParaRPr sz="1000">
              <a:latin typeface="Arial MT"/>
              <a:cs typeface="Arial MT"/>
            </a:endParaRPr>
          </a:p>
          <a:p>
            <a:pPr marL="153670" marR="25209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vegetable=</a:t>
            </a:r>
            <a:r>
              <a:rPr sz="1000" spc="2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document.getElementById('vegetable');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chinese=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document.getElementById('chinese');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southIndian=</a:t>
            </a:r>
            <a:r>
              <a:rPr sz="1000" spc="2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document.getElementById('south-indian');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438" y="2372283"/>
            <a:ext cx="4164965" cy="7115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5110">
              <a:lnSpc>
                <a:spcPct val="101200"/>
              </a:lnSpc>
              <a:spcBef>
                <a:spcPts val="85"/>
              </a:spcBef>
            </a:pPr>
            <a:r>
              <a:rPr sz="1000" dirty="0">
                <a:latin typeface="Arial MT"/>
                <a:cs typeface="Arial MT"/>
              </a:rPr>
              <a:t>const biryaniData= foodItem.filter((item)=&gt;item.category=='biryani');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const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chickenData=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foodItem.filter((item)=&gt;item.category=='chicken');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PaneerData=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foodItem.filter((item)=&gt;item.category=='paneer');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const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vegetableData=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foodItem.filter((item)=&gt;item.category=='vegetable');  const chineseData= foodItem.filter((item)=&gt;item.category=='chinese');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const southData= foodItem.filter((item)=&gt;item.category=='south indian');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biryaniData.map(item=&gt;{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142430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itemCard=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document.createElement('div');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itemCard.setAttribute('id','item-card')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147320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cardTop=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document.createElement('div');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cardTop.setAttribute('id','card-top');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186182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star=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document.createElement('i');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star.setAttribute('class','fa fa-star');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star.setAttribute('id','rating');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star.innerText=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+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item.rating;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1153160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 heart= document.createElement('i');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heart.setAttribute('class','fa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fa-heart-o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add-to-cart');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heart.setAttribute('id',item.id)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2379345">
              <a:lnSpc>
                <a:spcPct val="1012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cardTop.appendChild(star);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cardTop.appendChild(heart);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 MT"/>
              <a:cs typeface="Arial MT"/>
            </a:endParaRPr>
          </a:p>
          <a:p>
            <a:pPr marL="153670" marR="169227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img=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document.createElement('img');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img.src=item.img;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145224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itemName=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document.createElement('p');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itemName.setAttribute('id','item-name');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itemName.innerText=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item.name;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1501775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var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itemPrice=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document.createElement('p');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itemPrice.setAttribute('id','item-price');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itemPrice.innerText=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'Price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$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'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+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item.price;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153670" marR="2040889">
              <a:lnSpc>
                <a:spcPct val="101200"/>
              </a:lnSpc>
            </a:pPr>
            <a:r>
              <a:rPr sz="1000" dirty="0">
                <a:latin typeface="Arial MT"/>
                <a:cs typeface="Arial MT"/>
              </a:rPr>
              <a:t>itemCard.appendChild(cardTop);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itemCard.appendChild(img);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itemCard.appendChild(itemName);  itemCard.appendChild(itemPrice);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biryani.appendChild(itemCard);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})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355" y="887974"/>
            <a:ext cx="2637790" cy="90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spc="3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ots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-30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spc="-35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Media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Queries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Mobile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Responsive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Design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Grids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60" y="2419595"/>
            <a:ext cx="5715000" cy="127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Javascript</a:t>
            </a:r>
            <a:endParaRPr sz="13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521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HTML and </a:t>
            </a:r>
            <a:r>
              <a:rPr sz="1100" spc="-5" dirty="0">
                <a:latin typeface="Times New Roman"/>
                <a:cs typeface="Times New Roman"/>
              </a:rPr>
              <a:t>CSS </a:t>
            </a:r>
            <a:r>
              <a:rPr sz="1100" dirty="0">
                <a:latin typeface="Times New Roman"/>
                <a:cs typeface="Times New Roman"/>
              </a:rPr>
              <a:t>brings the </a:t>
            </a:r>
            <a:r>
              <a:rPr sz="1100" spc="10" dirty="0">
                <a:latin typeface="Times New Roman"/>
                <a:cs typeface="Times New Roman"/>
              </a:rPr>
              <a:t>content and </a:t>
            </a:r>
            <a:r>
              <a:rPr sz="1100" spc="-5" dirty="0">
                <a:latin typeface="Times New Roman"/>
                <a:cs typeface="Times New Roman"/>
              </a:rPr>
              <a:t>design together, </a:t>
            </a:r>
            <a:r>
              <a:rPr sz="1100" dirty="0">
                <a:latin typeface="Times New Roman"/>
                <a:cs typeface="Times New Roman"/>
              </a:rPr>
              <a:t>while Javascript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the heart </a:t>
            </a:r>
            <a:r>
              <a:rPr sz="1100" dirty="0">
                <a:latin typeface="Times New Roman"/>
                <a:cs typeface="Times New Roman"/>
              </a:rPr>
              <a:t>of all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action.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events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'clicks',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'hovers'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'drag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drop'.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Javascript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most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powerful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ubiquitous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modern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our</a:t>
            </a:r>
            <a:r>
              <a:rPr sz="1100" spc="10" dirty="0">
                <a:latin typeface="Times New Roman"/>
                <a:cs typeface="Times New Roman"/>
              </a:rPr>
              <a:t> course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covers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depth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including: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060" y="4345928"/>
            <a:ext cx="5682615" cy="443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5"/>
              </a:spcBef>
            </a:pP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3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Sc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6</a:t>
            </a:r>
            <a:r>
              <a:rPr sz="1100" spc="-10" dirty="0">
                <a:latin typeface="Times New Roman"/>
                <a:cs typeface="Times New Roman"/>
              </a:rPr>
              <a:t> S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nd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446405" marR="3162300">
              <a:lnSpc>
                <a:spcPts val="3000"/>
              </a:lnSpc>
              <a:spcBef>
                <a:spcPts val="80"/>
              </a:spcBef>
            </a:pPr>
            <a:r>
              <a:rPr sz="1100" spc="10" dirty="0">
                <a:latin typeface="Times New Roman"/>
                <a:cs typeface="Times New Roman"/>
              </a:rPr>
              <a:t>Function Closures 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IIFEs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onst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 P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otot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op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5" dirty="0">
                <a:latin typeface="Times New Roman"/>
                <a:cs typeface="Times New Roman"/>
              </a:rPr>
              <a:t>V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ea</a:t>
            </a:r>
            <a:r>
              <a:rPr sz="1100" dirty="0">
                <a:latin typeface="Times New Roman"/>
                <a:cs typeface="Times New Roman"/>
              </a:rPr>
              <a:t>ding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b="1" spc="-5" dirty="0">
                <a:latin typeface="Times New Roman"/>
                <a:cs typeface="Times New Roman"/>
              </a:rPr>
              <a:t>NODEJS</a:t>
            </a:r>
            <a:endParaRPr sz="13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52300"/>
              </a:lnSpc>
              <a:spcBef>
                <a:spcPts val="254"/>
              </a:spcBef>
            </a:pPr>
            <a:r>
              <a:rPr sz="1100" dirty="0">
                <a:latin typeface="Times New Roman"/>
                <a:cs typeface="Times New Roman"/>
              </a:rPr>
              <a:t>Javascript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 </a:t>
            </a:r>
            <a:r>
              <a:rPr sz="1100" spc="15" dirty="0">
                <a:latin typeface="Times New Roman"/>
                <a:cs typeface="Times New Roman"/>
              </a:rPr>
              <a:t>just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frontend,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but a</a:t>
            </a:r>
            <a:r>
              <a:rPr sz="1100" spc="10" dirty="0">
                <a:latin typeface="Times New Roman"/>
                <a:cs typeface="Times New Roman"/>
              </a:rPr>
              <a:t> potent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Built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by </a:t>
            </a:r>
            <a:r>
              <a:rPr sz="1100" spc="-15" dirty="0">
                <a:latin typeface="Times New Roman"/>
                <a:cs typeface="Times New Roman"/>
              </a:rPr>
              <a:t>Ryan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Dahl </a:t>
            </a:r>
            <a:r>
              <a:rPr sz="1100" dirty="0">
                <a:latin typeface="Times New Roman"/>
                <a:cs typeface="Times New Roman"/>
              </a:rPr>
              <a:t>in 2009 as a platform to </a:t>
            </a:r>
            <a:r>
              <a:rPr sz="1100" spc="10" dirty="0">
                <a:latin typeface="Times New Roman"/>
                <a:cs typeface="Times New Roman"/>
              </a:rPr>
              <a:t>run JS code </a:t>
            </a:r>
            <a:r>
              <a:rPr sz="1100" dirty="0">
                <a:latin typeface="Times New Roman"/>
                <a:cs typeface="Times New Roman"/>
              </a:rPr>
              <a:t>on bare </a:t>
            </a:r>
            <a:r>
              <a:rPr sz="1100" spc="-5" dirty="0">
                <a:latin typeface="Times New Roman"/>
                <a:cs typeface="Times New Roman"/>
              </a:rPr>
              <a:t>metal, </a:t>
            </a:r>
            <a:r>
              <a:rPr sz="1100" spc="10" dirty="0">
                <a:latin typeface="Times New Roman"/>
                <a:cs typeface="Times New Roman"/>
              </a:rPr>
              <a:t>NodeJS </a:t>
            </a:r>
            <a:r>
              <a:rPr sz="1100" dirty="0">
                <a:latin typeface="Times New Roman"/>
                <a:cs typeface="Times New Roman"/>
              </a:rPr>
              <a:t>is currently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fastest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ecosystem.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cover: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od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Modu</a:t>
            </a:r>
            <a:r>
              <a:rPr sz="1100" spc="35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Filesystem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API,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Events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Streams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ExpressJS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Framework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creating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APIs</a:t>
            </a:r>
            <a:endParaRPr sz="1100">
              <a:latin typeface="Times New Roman"/>
              <a:cs typeface="Times New Roman"/>
            </a:endParaRPr>
          </a:p>
          <a:p>
            <a:pPr marL="446405" marR="2898775">
              <a:lnSpc>
                <a:spcPts val="2960"/>
              </a:lnSpc>
              <a:spcBef>
                <a:spcPts val="70"/>
              </a:spcBef>
            </a:pPr>
            <a:r>
              <a:rPr sz="1100" spc="10" dirty="0">
                <a:latin typeface="Times New Roman"/>
                <a:cs typeface="Times New Roman"/>
              </a:rPr>
              <a:t>Handlebars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server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side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rendering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t.</a:t>
            </a:r>
            <a:r>
              <a:rPr sz="1100" spc="-3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60" y="884914"/>
            <a:ext cx="5544820" cy="364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Databases</a:t>
            </a:r>
            <a:endParaRPr sz="13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  <a:spcBef>
                <a:spcPts val="1100"/>
              </a:spcBef>
            </a:pP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cannot</a:t>
            </a:r>
            <a:r>
              <a:rPr sz="1100" dirty="0">
                <a:latin typeface="Times New Roman"/>
                <a:cs typeface="Times New Roman"/>
              </a:rPr>
              <a:t> store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databases.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cover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in: Flat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  <a:spcBef>
                <a:spcPts val="960"/>
              </a:spcBef>
            </a:pPr>
            <a:r>
              <a:rPr sz="1100" spc="-5" dirty="0">
                <a:latin typeface="Times New Roman"/>
                <a:cs typeface="Times New Roman"/>
              </a:rPr>
              <a:t>MySQL</a:t>
            </a:r>
            <a:endParaRPr sz="1100">
              <a:latin typeface="Times New Roman"/>
              <a:cs typeface="Times New Roman"/>
            </a:endParaRPr>
          </a:p>
          <a:p>
            <a:pPr marL="446405" marR="3525520">
              <a:lnSpc>
                <a:spcPts val="3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U</a:t>
            </a:r>
            <a:r>
              <a:rPr sz="1100" spc="10" dirty="0">
                <a:latin typeface="Times New Roman"/>
                <a:cs typeface="Times New Roman"/>
              </a:rPr>
              <a:t>si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li</a:t>
            </a:r>
            <a:r>
              <a:rPr sz="1100" spc="-3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q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 </a:t>
            </a:r>
            <a:r>
              <a:rPr sz="1100" spc="-5" dirty="0">
                <a:latin typeface="Times New Roman"/>
                <a:cs typeface="Times New Roman"/>
              </a:rPr>
              <a:t>MongoDB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25" dirty="0">
                <a:latin typeface="Times New Roman"/>
                <a:cs typeface="Times New Roman"/>
              </a:rPr>
              <a:t>A</a:t>
            </a:r>
            <a:r>
              <a:rPr sz="1300" b="1" dirty="0">
                <a:latin typeface="Times New Roman"/>
                <a:cs typeface="Times New Roman"/>
              </a:rPr>
              <a:t>d</a:t>
            </a:r>
            <a:r>
              <a:rPr sz="1300" b="1" spc="-5" dirty="0">
                <a:latin typeface="Times New Roman"/>
                <a:cs typeface="Times New Roman"/>
              </a:rPr>
              <a:t>va</a:t>
            </a:r>
            <a:r>
              <a:rPr sz="1300" b="1" spc="-15" dirty="0">
                <a:latin typeface="Times New Roman"/>
                <a:cs typeface="Times New Roman"/>
              </a:rPr>
              <a:t>n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-10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300" b="1" spc="-90" dirty="0">
                <a:latin typeface="Times New Roman"/>
                <a:cs typeface="Times New Roman"/>
              </a:rPr>
              <a:t> </a:t>
            </a:r>
            <a:r>
              <a:rPr sz="1300" b="1" spc="-365" dirty="0">
                <a:latin typeface="Times New Roman"/>
                <a:cs typeface="Times New Roman"/>
              </a:rPr>
              <a:t>T</a:t>
            </a:r>
            <a:r>
              <a:rPr sz="1300" b="1" spc="-5" dirty="0">
                <a:latin typeface="Times New Roman"/>
                <a:cs typeface="Times New Roman"/>
              </a:rPr>
              <a:t>o</a:t>
            </a:r>
            <a:r>
              <a:rPr sz="1300" b="1" dirty="0">
                <a:latin typeface="Times New Roman"/>
                <a:cs typeface="Times New Roman"/>
              </a:rPr>
              <a:t>p</a:t>
            </a:r>
            <a:r>
              <a:rPr sz="1300" b="1" spc="-30" dirty="0">
                <a:latin typeface="Times New Roman"/>
                <a:cs typeface="Times New Roman"/>
              </a:rPr>
              <a:t>i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-5" dirty="0">
                <a:latin typeface="Times New Roman"/>
                <a:cs typeface="Times New Roman"/>
              </a:rPr>
              <a:t>s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&amp;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De</a:t>
            </a:r>
            <a:r>
              <a:rPr sz="1300" b="1" dirty="0">
                <a:latin typeface="Times New Roman"/>
                <a:cs typeface="Times New Roman"/>
              </a:rPr>
              <a:t>p</a:t>
            </a:r>
            <a:r>
              <a:rPr sz="1300" b="1" spc="-20" dirty="0">
                <a:latin typeface="Times New Roman"/>
                <a:cs typeface="Times New Roman"/>
              </a:rPr>
              <a:t>l</a:t>
            </a:r>
            <a:r>
              <a:rPr sz="1300" b="1" spc="-5" dirty="0">
                <a:latin typeface="Times New Roman"/>
                <a:cs typeface="Times New Roman"/>
              </a:rPr>
              <a:t>o</a:t>
            </a:r>
            <a:r>
              <a:rPr sz="1300" b="1" spc="30" dirty="0">
                <a:latin typeface="Times New Roman"/>
                <a:cs typeface="Times New Roman"/>
              </a:rPr>
              <a:t>y</a:t>
            </a:r>
            <a:r>
              <a:rPr sz="1300" b="1" spc="-35" dirty="0">
                <a:latin typeface="Times New Roman"/>
                <a:cs typeface="Times New Roman"/>
              </a:rPr>
              <a:t>m</a:t>
            </a:r>
            <a:r>
              <a:rPr sz="1300" b="1" spc="-10" dirty="0">
                <a:latin typeface="Times New Roman"/>
                <a:cs typeface="Times New Roman"/>
              </a:rPr>
              <a:t>e</a:t>
            </a:r>
            <a:r>
              <a:rPr sz="1300" b="1" dirty="0">
                <a:latin typeface="Times New Roman"/>
                <a:cs typeface="Times New Roman"/>
              </a:rPr>
              <a:t>n</a:t>
            </a:r>
            <a:r>
              <a:rPr sz="1300" b="1" spc="-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51800"/>
              </a:lnSpc>
              <a:spcBef>
                <a:spcPts val="275"/>
              </a:spcBef>
            </a:pPr>
            <a:r>
              <a:rPr sz="1100" spc="-15" dirty="0">
                <a:latin typeface="Times New Roman"/>
                <a:cs typeface="Times New Roman"/>
              </a:rPr>
              <a:t>Finally,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will </a:t>
            </a:r>
            <a:r>
              <a:rPr sz="1100" spc="-5" dirty="0">
                <a:latin typeface="Times New Roman"/>
                <a:cs typeface="Times New Roman"/>
              </a:rPr>
              <a:t>cover </a:t>
            </a:r>
            <a:r>
              <a:rPr sz="1100" spc="10" dirty="0">
                <a:latin typeface="Times New Roman"/>
                <a:cs typeface="Times New Roman"/>
              </a:rPr>
              <a:t>adding basic </a:t>
            </a:r>
            <a:r>
              <a:rPr sz="1100" dirty="0">
                <a:latin typeface="Times New Roman"/>
                <a:cs typeface="Times New Roman"/>
              </a:rPr>
              <a:t>security to websites </a:t>
            </a:r>
            <a:r>
              <a:rPr sz="1100" spc="5" dirty="0">
                <a:latin typeface="Times New Roman"/>
                <a:cs typeface="Times New Roman"/>
              </a:rPr>
              <a:t>including </a:t>
            </a:r>
            <a:r>
              <a:rPr sz="1100" spc="10" dirty="0">
                <a:latin typeface="Times New Roman"/>
                <a:cs typeface="Times New Roman"/>
              </a:rPr>
              <a:t>user </a:t>
            </a:r>
            <a:r>
              <a:rPr sz="1100" dirty="0">
                <a:latin typeface="Times New Roman"/>
                <a:cs typeface="Times New Roman"/>
              </a:rPr>
              <a:t>authentication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authorization, SSL </a:t>
            </a:r>
            <a:r>
              <a:rPr sz="1100" dirty="0">
                <a:latin typeface="Times New Roman"/>
                <a:cs typeface="Times New Roman"/>
              </a:rPr>
              <a:t>transport, checking for </a:t>
            </a:r>
            <a:r>
              <a:rPr sz="1100" spc="-5" dirty="0">
                <a:latin typeface="Times New Roman"/>
                <a:cs typeface="Times New Roman"/>
              </a:rPr>
              <a:t>SQL </a:t>
            </a:r>
            <a:r>
              <a:rPr sz="1100" dirty="0">
                <a:latin typeface="Times New Roman"/>
                <a:cs typeface="Times New Roman"/>
              </a:rPr>
              <a:t>injection </a:t>
            </a:r>
            <a:r>
              <a:rPr sz="1100" spc="10" dirty="0">
                <a:latin typeface="Times New Roman"/>
                <a:cs typeface="Times New Roman"/>
              </a:rPr>
              <a:t>and other </a:t>
            </a:r>
            <a:r>
              <a:rPr sz="1100" spc="-5" dirty="0">
                <a:latin typeface="Times New Roman"/>
                <a:cs typeface="Times New Roman"/>
              </a:rPr>
              <a:t>vulnerabilities. </a:t>
            </a:r>
            <a:r>
              <a:rPr sz="1100" spc="-10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will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also </a:t>
            </a:r>
            <a:r>
              <a:rPr sz="1100" spc="-5" dirty="0">
                <a:latin typeface="Times New Roman"/>
                <a:cs typeface="Times New Roman"/>
              </a:rPr>
              <a:t>cover </a:t>
            </a:r>
            <a:r>
              <a:rPr sz="1100" dirty="0">
                <a:latin typeface="Times New Roman"/>
                <a:cs typeface="Times New Roman"/>
              </a:rPr>
              <a:t>how to </a:t>
            </a:r>
            <a:r>
              <a:rPr sz="1100" spc="10" dirty="0">
                <a:latin typeface="Times New Roman"/>
                <a:cs typeface="Times New Roman"/>
              </a:rPr>
              <a:t>deploy </a:t>
            </a:r>
            <a:r>
              <a:rPr sz="1100" spc="-5" dirty="0">
                <a:latin typeface="Times New Roman"/>
                <a:cs typeface="Times New Roman"/>
              </a:rPr>
              <a:t>your server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commonly </a:t>
            </a:r>
            <a:r>
              <a:rPr sz="1100" spc="5" dirty="0">
                <a:latin typeface="Times New Roman"/>
                <a:cs typeface="Times New Roman"/>
              </a:rPr>
              <a:t>used </a:t>
            </a:r>
            <a:r>
              <a:rPr sz="1100" spc="-5" dirty="0">
                <a:latin typeface="Times New Roman"/>
                <a:cs typeface="Times New Roman"/>
              </a:rPr>
              <a:t>infrastructure providers like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Amazon</a:t>
            </a:r>
            <a:r>
              <a:rPr sz="1100" spc="-10" dirty="0">
                <a:latin typeface="Times New Roman"/>
                <a:cs typeface="Times New Roman"/>
              </a:rPr>
              <a:t> Web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Services,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Google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Cloud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DigitalOcean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355" y="5106403"/>
            <a:ext cx="2040255" cy="1715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Security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Scaling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U</a:t>
            </a:r>
            <a:r>
              <a:rPr sz="1100" spc="10" dirty="0">
                <a:latin typeface="Times New Roman"/>
                <a:cs typeface="Times New Roman"/>
              </a:rPr>
              <a:t>si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nt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4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ib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Deploying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59" y="1057140"/>
            <a:ext cx="6562725" cy="287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 algn="just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195580" algn="l"/>
              </a:tabLst>
            </a:pPr>
            <a:r>
              <a:rPr sz="1300" b="1" spc="-25" dirty="0">
                <a:latin typeface="Times New Roman"/>
                <a:cs typeface="Times New Roman"/>
              </a:rPr>
              <a:t>R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a</a:t>
            </a:r>
            <a:r>
              <a:rPr sz="1300" b="1" spc="10" dirty="0">
                <a:latin typeface="Times New Roman"/>
                <a:cs typeface="Times New Roman"/>
              </a:rPr>
              <a:t>l</a:t>
            </a:r>
            <a:r>
              <a:rPr sz="1300" b="1" spc="-10" dirty="0">
                <a:latin typeface="Times New Roman"/>
                <a:cs typeface="Times New Roman"/>
              </a:rPr>
              <a:t>-</a:t>
            </a:r>
            <a:r>
              <a:rPr sz="1300" b="1" spc="-70" dirty="0">
                <a:latin typeface="Times New Roman"/>
                <a:cs typeface="Times New Roman"/>
              </a:rPr>
              <a:t>T</a:t>
            </a:r>
            <a:r>
              <a:rPr sz="1300" b="1" spc="-30" dirty="0">
                <a:latin typeface="Times New Roman"/>
                <a:cs typeface="Times New Roman"/>
              </a:rPr>
              <a:t>i</a:t>
            </a:r>
            <a:r>
              <a:rPr sz="1300" b="1" spc="-35" dirty="0">
                <a:latin typeface="Times New Roman"/>
                <a:cs typeface="Times New Roman"/>
              </a:rPr>
              <a:t>m</a:t>
            </a:r>
            <a:r>
              <a:rPr sz="1300" b="1" spc="-5" dirty="0">
                <a:latin typeface="Times New Roman"/>
                <a:cs typeface="Times New Roman"/>
              </a:rPr>
              <a:t>e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215" dirty="0">
                <a:latin typeface="Times New Roman"/>
                <a:cs typeface="Times New Roman"/>
              </a:rPr>
              <a:t>W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b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</a:t>
            </a:r>
            <a:r>
              <a:rPr sz="1300" b="1" spc="-30" dirty="0">
                <a:latin typeface="Times New Roman"/>
                <a:cs typeface="Times New Roman"/>
              </a:rPr>
              <a:t>p</a:t>
            </a:r>
            <a:r>
              <a:rPr sz="1300" b="1" spc="10" dirty="0">
                <a:latin typeface="Times New Roman"/>
                <a:cs typeface="Times New Roman"/>
              </a:rPr>
              <a:t>p</a:t>
            </a:r>
            <a:r>
              <a:rPr sz="1300" b="1" spc="-5" dirty="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  <a:p>
            <a:pPr marL="441959" marR="5080" indent="4445" algn="just">
              <a:lnSpc>
                <a:spcPct val="152300"/>
              </a:lnSpc>
              <a:spcBef>
                <a:spcPts val="254"/>
              </a:spcBef>
            </a:pPr>
            <a:r>
              <a:rPr sz="1100" spc="5" dirty="0">
                <a:latin typeface="Times New Roman"/>
                <a:cs typeface="Times New Roman"/>
              </a:rPr>
              <a:t>NodeJS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allows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you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real-time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lighting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speed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same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amount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time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simple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blog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PHP.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Therefore,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NodeJS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clear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winner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comes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creating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multi-user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real-time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spc="5" dirty="0">
                <a:latin typeface="Times New Roman"/>
                <a:cs typeface="Times New Roman"/>
              </a:rPr>
              <a:t>chat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gaming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AutoNum type="arabicParenR" startAt="2"/>
              <a:tabLst>
                <a:tab pos="195580" algn="l"/>
              </a:tabLst>
            </a:pPr>
            <a:r>
              <a:rPr sz="1300" b="1" spc="-5" dirty="0">
                <a:latin typeface="Times New Roman"/>
                <a:cs typeface="Times New Roman"/>
              </a:rPr>
              <a:t>Easy</a:t>
            </a:r>
            <a:r>
              <a:rPr sz="1300" b="1" spc="-8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C</a:t>
            </a:r>
            <a:r>
              <a:rPr sz="1300" b="1" spc="-5" dirty="0">
                <a:latin typeface="Times New Roman"/>
                <a:cs typeface="Times New Roman"/>
              </a:rPr>
              <a:t>o</a:t>
            </a:r>
            <a:r>
              <a:rPr sz="1300" b="1" spc="10" dirty="0">
                <a:latin typeface="Times New Roman"/>
                <a:cs typeface="Times New Roman"/>
              </a:rPr>
              <a:t>d</a:t>
            </a:r>
            <a:r>
              <a:rPr sz="1300" b="1" spc="-30" dirty="0">
                <a:latin typeface="Times New Roman"/>
                <a:cs typeface="Times New Roman"/>
              </a:rPr>
              <a:t>i</a:t>
            </a:r>
            <a:r>
              <a:rPr sz="1300" b="1" spc="-15" dirty="0">
                <a:latin typeface="Times New Roman"/>
                <a:cs typeface="Times New Roman"/>
              </a:rPr>
              <a:t>n</a:t>
            </a:r>
            <a:r>
              <a:rPr sz="1300" b="1" spc="-5" dirty="0">
                <a:latin typeface="Times New Roman"/>
                <a:cs typeface="Times New Roman"/>
              </a:rPr>
              <a:t>g</a:t>
            </a:r>
            <a:endParaRPr sz="1300">
              <a:latin typeface="Times New Roman"/>
              <a:cs typeface="Times New Roman"/>
            </a:endParaRPr>
          </a:p>
          <a:p>
            <a:pPr marL="441959" marR="18415" indent="4445">
              <a:lnSpc>
                <a:spcPct val="153000"/>
              </a:lnSpc>
              <a:spcBef>
                <a:spcPts val="270"/>
              </a:spcBef>
            </a:pP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Node.js </a:t>
            </a:r>
            <a:r>
              <a:rPr sz="1100" spc="-5" dirty="0">
                <a:latin typeface="Times New Roman"/>
                <a:cs typeface="Times New Roman"/>
              </a:rPr>
              <a:t>web </a:t>
            </a:r>
            <a:r>
              <a:rPr sz="1100" dirty="0">
                <a:latin typeface="Times New Roman"/>
                <a:cs typeface="Times New Roman"/>
              </a:rPr>
              <a:t>development, it </a:t>
            </a:r>
            <a:r>
              <a:rPr sz="1100" spc="10" dirty="0">
                <a:latin typeface="Times New Roman"/>
                <a:cs typeface="Times New Roman"/>
              </a:rPr>
              <a:t>allows </a:t>
            </a:r>
            <a:r>
              <a:rPr sz="1100" dirty="0">
                <a:latin typeface="Times New Roman"/>
                <a:cs typeface="Times New Roman"/>
              </a:rPr>
              <a:t>web developers to </a:t>
            </a:r>
            <a:r>
              <a:rPr sz="1100" spc="10" dirty="0">
                <a:latin typeface="Times New Roman"/>
                <a:cs typeface="Times New Roman"/>
              </a:rPr>
              <a:t>code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JavaScript for both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server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client. </a:t>
            </a:r>
            <a:r>
              <a:rPr sz="1100" spc="5" dirty="0">
                <a:latin typeface="Times New Roman"/>
                <a:cs typeface="Times New Roman"/>
              </a:rPr>
              <a:t>Hence, it </a:t>
            </a:r>
            <a:r>
              <a:rPr sz="1100" spc="-5" dirty="0">
                <a:latin typeface="Times New Roman"/>
                <a:cs typeface="Times New Roman"/>
              </a:rPr>
              <a:t>makes </a:t>
            </a:r>
            <a:r>
              <a:rPr sz="1100" spc="5" dirty="0">
                <a:latin typeface="Times New Roman"/>
                <a:cs typeface="Times New Roman"/>
              </a:rPr>
              <a:t>it convenient </a:t>
            </a:r>
            <a:r>
              <a:rPr sz="1100" dirty="0">
                <a:latin typeface="Times New Roman"/>
                <a:cs typeface="Times New Roman"/>
              </a:rPr>
              <a:t>for transferring </a:t>
            </a:r>
            <a:r>
              <a:rPr sz="1100" spc="10" dirty="0">
                <a:latin typeface="Times New Roman"/>
                <a:cs typeface="Times New Roman"/>
              </a:rPr>
              <a:t>data between </a:t>
            </a:r>
            <a:r>
              <a:rPr sz="1100" dirty="0">
                <a:latin typeface="Times New Roman"/>
                <a:cs typeface="Times New Roman"/>
              </a:rPr>
              <a:t>the client </a:t>
            </a:r>
            <a:r>
              <a:rPr sz="1100" spc="10" dirty="0">
                <a:latin typeface="Times New Roman"/>
                <a:cs typeface="Times New Roman"/>
              </a:rPr>
              <a:t>and the </a:t>
            </a:r>
            <a:r>
              <a:rPr sz="1100" dirty="0">
                <a:latin typeface="Times New Roman"/>
                <a:cs typeface="Times New Roman"/>
              </a:rPr>
              <a:t>server to coordinate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simultaneously.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changes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made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appear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instantly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client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page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-5" dirty="0">
                <a:latin typeface="Times New Roman"/>
                <a:cs typeface="Times New Roman"/>
              </a:rPr>
              <a:t>displays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automatically </a:t>
            </a:r>
            <a:r>
              <a:rPr sz="1100" spc="10" dirty="0">
                <a:latin typeface="Times New Roman"/>
                <a:cs typeface="Times New Roman"/>
              </a:rPr>
              <a:t>updates. Node.js </a:t>
            </a:r>
            <a:r>
              <a:rPr sz="1100" spc="-5" dirty="0">
                <a:latin typeface="Times New Roman"/>
                <a:cs typeface="Times New Roman"/>
              </a:rPr>
              <a:t>satisfies </a:t>
            </a:r>
            <a:r>
              <a:rPr sz="1100" dirty="0">
                <a:latin typeface="Times New Roman"/>
                <a:cs typeface="Times New Roman"/>
              </a:rPr>
              <a:t>all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needs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development </a:t>
            </a:r>
            <a:r>
              <a:rPr sz="1100" dirty="0">
                <a:latin typeface="Times New Roman"/>
                <a:cs typeface="Times New Roman"/>
              </a:rPr>
              <a:t>process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offers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scalable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fast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210" y="4519655"/>
            <a:ext cx="6141085" cy="153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3) </a:t>
            </a:r>
            <a:r>
              <a:rPr sz="1300" b="1" spc="5" dirty="0">
                <a:latin typeface="Times New Roman"/>
                <a:cs typeface="Times New Roman"/>
              </a:rPr>
              <a:t>D</a:t>
            </a:r>
            <a:r>
              <a:rPr sz="1300" b="1" spc="-5" dirty="0">
                <a:latin typeface="Times New Roman"/>
                <a:cs typeface="Times New Roman"/>
              </a:rPr>
              <a:t>y</a:t>
            </a:r>
            <a:r>
              <a:rPr sz="1300" b="1" dirty="0">
                <a:latin typeface="Times New Roman"/>
                <a:cs typeface="Times New Roman"/>
              </a:rPr>
              <a:t>n</a:t>
            </a:r>
            <a:r>
              <a:rPr sz="1300" b="1" spc="-5" dirty="0">
                <a:latin typeface="Times New Roman"/>
                <a:cs typeface="Times New Roman"/>
              </a:rPr>
              <a:t>a</a:t>
            </a:r>
            <a:r>
              <a:rPr sz="1300" b="1" spc="-25" dirty="0">
                <a:latin typeface="Times New Roman"/>
                <a:cs typeface="Times New Roman"/>
              </a:rPr>
              <a:t>m</a:t>
            </a:r>
            <a:r>
              <a:rPr sz="1300" b="1" spc="-5" dirty="0">
                <a:latin typeface="Times New Roman"/>
                <a:cs typeface="Times New Roman"/>
              </a:rPr>
              <a:t>ic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N</a:t>
            </a:r>
            <a:r>
              <a:rPr sz="1300" b="1" spc="-10" dirty="0">
                <a:latin typeface="Times New Roman"/>
                <a:cs typeface="Times New Roman"/>
              </a:rPr>
              <a:t>P</a:t>
            </a:r>
            <a:r>
              <a:rPr sz="1300" b="1" spc="-5" dirty="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  <a:p>
            <a:pPr marL="441959" marR="5080" indent="4445">
              <a:lnSpc>
                <a:spcPct val="1530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Since NodeJS </a:t>
            </a:r>
            <a:r>
              <a:rPr sz="1100" dirty="0">
                <a:latin typeface="Times New Roman"/>
                <a:cs typeface="Times New Roman"/>
              </a:rPr>
              <a:t>is an open-source platform, it </a:t>
            </a:r>
            <a:r>
              <a:rPr sz="1100" spc="-5" dirty="0">
                <a:latin typeface="Times New Roman"/>
                <a:cs typeface="Times New Roman"/>
              </a:rPr>
              <a:t>provides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" dirty="0">
                <a:latin typeface="Times New Roman"/>
                <a:cs typeface="Times New Roman"/>
              </a:rPr>
              <a:t>edge </a:t>
            </a:r>
            <a:r>
              <a:rPr sz="1100" dirty="0">
                <a:latin typeface="Times New Roman"/>
                <a:cs typeface="Times New Roman"/>
              </a:rPr>
              <a:t>with a </a:t>
            </a:r>
            <a:r>
              <a:rPr sz="1100" spc="10" dirty="0">
                <a:latin typeface="Times New Roman"/>
                <a:cs typeface="Times New Roman"/>
              </a:rPr>
              <a:t>shared </a:t>
            </a:r>
            <a:r>
              <a:rPr sz="1100" dirty="0">
                <a:latin typeface="Times New Roman"/>
                <a:cs typeface="Times New Roman"/>
              </a:rPr>
              <a:t>repository of </a:t>
            </a:r>
            <a:r>
              <a:rPr sz="1100" spc="-5" dirty="0">
                <a:latin typeface="Times New Roman"/>
                <a:cs typeface="Times New Roman"/>
              </a:rPr>
              <a:t>modules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dynamic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spc="10" dirty="0">
                <a:latin typeface="Times New Roman"/>
                <a:cs typeface="Times New Roman"/>
              </a:rPr>
              <a:t> than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60000</a:t>
            </a:r>
            <a:r>
              <a:rPr sz="1100" spc="5" dirty="0">
                <a:latin typeface="Times New Roman"/>
                <a:cs typeface="Times New Roman"/>
              </a:rPr>
              <a:t> in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NPM(Node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Package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Manager) </a:t>
            </a:r>
            <a:r>
              <a:rPr sz="1100" dirty="0">
                <a:latin typeface="Times New Roman"/>
                <a:cs typeface="Times New Roman"/>
              </a:rPr>
              <a:t>has increased </a:t>
            </a:r>
            <a:r>
              <a:rPr sz="1100" spc="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significant growth </a:t>
            </a:r>
            <a:r>
              <a:rPr sz="1100" spc="5" dirty="0">
                <a:latin typeface="Times New Roman"/>
                <a:cs typeface="Times New Roman"/>
              </a:rPr>
              <a:t>and is </a:t>
            </a:r>
            <a:r>
              <a:rPr sz="1100" dirty="0">
                <a:latin typeface="Times New Roman"/>
                <a:cs typeface="Times New Roman"/>
              </a:rPr>
              <a:t>about to surpass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RoR </a:t>
            </a:r>
            <a:r>
              <a:rPr sz="1100" dirty="0">
                <a:latin typeface="Times New Roman"/>
                <a:cs typeface="Times New Roman"/>
              </a:rPr>
              <a:t>platform </a:t>
            </a:r>
            <a:r>
              <a:rPr sz="1100" spc="5" dirty="0">
                <a:latin typeface="Times New Roman"/>
                <a:cs typeface="Times New Roman"/>
              </a:rPr>
              <a:t>(Ruby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Rails). </a:t>
            </a:r>
            <a:r>
              <a:rPr sz="1100" dirty="0">
                <a:latin typeface="Times New Roman"/>
                <a:cs typeface="Times New Roman"/>
              </a:rPr>
              <a:t>Since </a:t>
            </a:r>
            <a:r>
              <a:rPr sz="1100" spc="-5" dirty="0">
                <a:latin typeface="Times New Roman"/>
                <a:cs typeface="Times New Roman"/>
              </a:rPr>
              <a:t>NPM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robust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super </a:t>
            </a:r>
            <a:r>
              <a:rPr sz="1100" spc="5" dirty="0">
                <a:latin typeface="Times New Roman"/>
                <a:cs typeface="Times New Roman"/>
              </a:rPr>
              <a:t>fast, it </a:t>
            </a:r>
            <a:r>
              <a:rPr sz="1100" spc="10" dirty="0">
                <a:latin typeface="Times New Roman"/>
                <a:cs typeface="Times New Roman"/>
              </a:rPr>
              <a:t>helps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dependency </a:t>
            </a:r>
            <a:r>
              <a:rPr sz="1100" spc="-5" dirty="0">
                <a:latin typeface="Times New Roman"/>
                <a:cs typeface="Times New Roman"/>
              </a:rPr>
              <a:t>management </a:t>
            </a:r>
            <a:r>
              <a:rPr sz="1100" dirty="0">
                <a:latin typeface="Times New Roman"/>
                <a:cs typeface="Times New Roman"/>
              </a:rPr>
              <a:t>perfect.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great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popularity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Node.js,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nodes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strengthened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day.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210" y="6868148"/>
            <a:ext cx="5904865" cy="127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4)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Hosting</a:t>
            </a:r>
            <a:endParaRPr sz="1300">
              <a:latin typeface="Times New Roman"/>
              <a:cs typeface="Times New Roman"/>
            </a:endParaRPr>
          </a:p>
          <a:p>
            <a:pPr marL="441959" marR="5080" indent="4445">
              <a:lnSpc>
                <a:spcPct val="1521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Hosting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has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gained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momentum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after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NodeJS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highly </a:t>
            </a:r>
            <a:r>
              <a:rPr sz="1100" dirty="0">
                <a:latin typeface="Times New Roman"/>
                <a:cs typeface="Times New Roman"/>
              </a:rPr>
              <a:t>demanded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their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app </a:t>
            </a:r>
            <a:r>
              <a:rPr sz="1100" spc="-5" dirty="0">
                <a:latin typeface="Times New Roman"/>
                <a:cs typeface="Times New Roman"/>
              </a:rPr>
              <a:t>development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PaaS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(Platform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Service)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service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providers </a:t>
            </a:r>
            <a:r>
              <a:rPr sz="1100" spc="-5" dirty="0">
                <a:latin typeface="Times New Roman"/>
                <a:cs typeface="Times New Roman"/>
              </a:rPr>
              <a:t>like </a:t>
            </a:r>
            <a:r>
              <a:rPr sz="1100" spc="10" dirty="0">
                <a:latin typeface="Times New Roman"/>
                <a:cs typeface="Times New Roman"/>
              </a:rPr>
              <a:t>Modulus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Heroku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10" dirty="0">
                <a:latin typeface="Times New Roman"/>
                <a:cs typeface="Times New Roman"/>
              </a:rPr>
              <a:t>allowing </a:t>
            </a:r>
            <a:r>
              <a:rPr sz="1100" dirty="0">
                <a:latin typeface="Times New Roman"/>
                <a:cs typeface="Times New Roman"/>
              </a:rPr>
              <a:t>node </a:t>
            </a:r>
            <a:r>
              <a:rPr sz="1100" spc="-5" dirty="0">
                <a:latin typeface="Times New Roman"/>
                <a:cs typeface="Times New Roman"/>
              </a:rPr>
              <a:t>deployments officially </a:t>
            </a:r>
            <a:r>
              <a:rPr sz="1100" spc="10" dirty="0">
                <a:latin typeface="Times New Roman"/>
                <a:cs typeface="Times New Roman"/>
              </a:rPr>
              <a:t>without any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problem.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471" y="1072410"/>
            <a:ext cx="5875020" cy="4843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5)</a:t>
            </a:r>
            <a:r>
              <a:rPr sz="1300" b="1" spc="-10" dirty="0">
                <a:latin typeface="Times New Roman"/>
                <a:cs typeface="Times New Roman"/>
              </a:rPr>
              <a:t> Community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Friendly</a:t>
            </a:r>
            <a:endParaRPr sz="1300">
              <a:latin typeface="Times New Roman"/>
              <a:cs typeface="Times New Roman"/>
            </a:endParaRPr>
          </a:p>
          <a:p>
            <a:pPr marL="441959" marR="222885" indent="4445">
              <a:lnSpc>
                <a:spcPct val="153000"/>
              </a:lnSpc>
              <a:spcBef>
                <a:spcPts val="254"/>
              </a:spcBef>
            </a:pPr>
            <a:r>
              <a:rPr sz="1100" spc="10" dirty="0">
                <a:latin typeface="Times New Roman"/>
                <a:cs typeface="Times New Roman"/>
              </a:rPr>
              <a:t>NodeJS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large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source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delivers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various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outstanding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modules </a:t>
            </a:r>
            <a:r>
              <a:rPr sz="1100" dirty="0">
                <a:latin typeface="Times New Roman"/>
                <a:cs typeface="Times New Roman"/>
              </a:rPr>
              <a:t> that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Node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JS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everywhere.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popular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Socket.io,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 </a:t>
            </a:r>
            <a:r>
              <a:rPr sz="1100" spc="1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handle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constant </a:t>
            </a:r>
            <a:r>
              <a:rPr sz="1100" spc="-5" dirty="0">
                <a:latin typeface="Times New Roman"/>
                <a:cs typeface="Times New Roman"/>
              </a:rPr>
              <a:t>communication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dirty="0">
                <a:latin typeface="Times New Roman"/>
                <a:cs typeface="Times New Roman"/>
              </a:rPr>
              <a:t>the client and the </a:t>
            </a:r>
            <a:r>
              <a:rPr sz="1100" spc="-5" dirty="0">
                <a:latin typeface="Times New Roman"/>
                <a:cs typeface="Times New Roman"/>
              </a:rPr>
              <a:t>server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allows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send updates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time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clients.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best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technology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form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these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links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away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developer,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especially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Conclusion</a:t>
            </a:r>
            <a:r>
              <a:rPr sz="1100" b="1" spc="-5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451484" marR="238125" indent="-7620">
              <a:lnSpc>
                <a:spcPct val="152100"/>
              </a:lnSpc>
              <a:spcBef>
                <a:spcPts val="935"/>
              </a:spcBef>
            </a:pPr>
            <a:r>
              <a:rPr sz="1200" spc="-5" dirty="0">
                <a:latin typeface="Times New Roman"/>
                <a:cs typeface="Times New Roman"/>
              </a:rPr>
              <a:t>Becoming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browser.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Web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developers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encourage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HTML,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JavaScript,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you're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comfortable,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  languages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exposure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  languages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you'll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developer..</a:t>
            </a:r>
            <a:endParaRPr sz="1200">
              <a:latin typeface="Times New Roman"/>
              <a:cs typeface="Times New Roman"/>
            </a:endParaRPr>
          </a:p>
          <a:p>
            <a:pPr marL="299085" marR="5080" indent="-62865">
              <a:lnSpc>
                <a:spcPct val="152200"/>
              </a:lnSpc>
              <a:spcBef>
                <a:spcPts val="990"/>
              </a:spcBef>
            </a:pP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plays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85" dirty="0">
                <a:latin typeface="Times New Roman"/>
                <a:cs typeface="Times New Roman"/>
              </a:rPr>
              <a:t>You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benefits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Node.js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enjoy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scalable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JS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ValueCoders.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India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team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37" y="887974"/>
            <a:ext cx="5828665" cy="7609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i="1" spc="20" dirty="0">
                <a:latin typeface="Times New Roman"/>
                <a:cs typeface="Times New Roman"/>
              </a:rPr>
              <a:t>WWW</a:t>
            </a:r>
            <a:endParaRPr sz="1100">
              <a:latin typeface="Times New Roman"/>
              <a:cs typeface="Times New Roman"/>
            </a:endParaRPr>
          </a:p>
          <a:p>
            <a:pPr marL="26034" marR="10795" indent="-6350" algn="just">
              <a:lnSpc>
                <a:spcPct val="152300"/>
              </a:lnSpc>
              <a:spcBef>
                <a:spcPts val="244"/>
              </a:spcBef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World </a:t>
            </a:r>
            <a:r>
              <a:rPr sz="1100" spc="-5" dirty="0">
                <a:latin typeface="Times New Roman"/>
                <a:cs typeface="Times New Roman"/>
              </a:rPr>
              <a:t>Wide </a:t>
            </a:r>
            <a:r>
              <a:rPr sz="1100" spc="-15" dirty="0">
                <a:latin typeface="Times New Roman"/>
                <a:cs typeface="Times New Roman"/>
              </a:rPr>
              <a:t>Web </a:t>
            </a:r>
            <a:r>
              <a:rPr sz="1100" spc="-5" dirty="0">
                <a:latin typeface="Times New Roman"/>
                <a:cs typeface="Times New Roman"/>
              </a:rPr>
              <a:t>(abbreviated </a:t>
            </a:r>
            <a:r>
              <a:rPr sz="1100" spc="5" dirty="0">
                <a:latin typeface="Times New Roman"/>
                <a:cs typeface="Times New Roman"/>
              </a:rPr>
              <a:t>WWW </a:t>
            </a:r>
            <a:r>
              <a:rPr sz="1100" spc="-15" dirty="0">
                <a:latin typeface="Times New Roman"/>
                <a:cs typeface="Times New Roman"/>
              </a:rPr>
              <a:t>or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Web)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10" dirty="0">
                <a:latin typeface="Times New Roman"/>
                <a:cs typeface="Times New Roman"/>
              </a:rPr>
              <a:t>information </a:t>
            </a:r>
            <a:r>
              <a:rPr sz="1100" dirty="0">
                <a:latin typeface="Times New Roman"/>
                <a:cs typeface="Times New Roman"/>
              </a:rPr>
              <a:t>space where </a:t>
            </a:r>
            <a:r>
              <a:rPr sz="1100" spc="-5" dirty="0">
                <a:latin typeface="Times New Roman"/>
                <a:cs typeface="Times New Roman"/>
              </a:rPr>
              <a:t>documents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resources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identified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Uniform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Resource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Locators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(URLs),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interlinked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hypertext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links,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accessible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Internet.</a:t>
            </a:r>
            <a:endParaRPr sz="1100">
              <a:latin typeface="Times New Roman"/>
              <a:cs typeface="Times New Roman"/>
            </a:endParaRPr>
          </a:p>
          <a:p>
            <a:pPr marL="26034" marR="10160" indent="-6350" algn="just">
              <a:lnSpc>
                <a:spcPct val="152000"/>
              </a:lnSpc>
              <a:spcBef>
                <a:spcPts val="990"/>
              </a:spcBef>
            </a:pPr>
            <a:r>
              <a:rPr sz="1100" spc="-15" dirty="0">
                <a:latin typeface="Times New Roman"/>
                <a:cs typeface="Times New Roman"/>
              </a:rPr>
              <a:t>Now,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services,</a:t>
            </a:r>
            <a:r>
              <a:rPr sz="1100" spc="-5" dirty="0">
                <a:latin typeface="Times New Roman"/>
                <a:cs typeface="Times New Roman"/>
              </a:rPr>
              <a:t> we</a:t>
            </a:r>
            <a:r>
              <a:rPr sz="1100" dirty="0">
                <a:latin typeface="Times New Roman"/>
                <a:cs typeface="Times New Roman"/>
              </a:rPr>
              <a:t> need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softwares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build </a:t>
            </a:r>
            <a:r>
              <a:rPr sz="1100" spc="-10" dirty="0">
                <a:latin typeface="Times New Roman"/>
                <a:cs typeface="Times New Roman"/>
              </a:rPr>
              <a:t>things </a:t>
            </a:r>
            <a:r>
              <a:rPr sz="1100" spc="5" dirty="0">
                <a:latin typeface="Times New Roman"/>
                <a:cs typeface="Times New Roman"/>
              </a:rPr>
              <a:t>and  </a:t>
            </a:r>
            <a:r>
              <a:rPr sz="1100" dirty="0">
                <a:latin typeface="Times New Roman"/>
                <a:cs typeface="Times New Roman"/>
              </a:rPr>
              <a:t>hence helping </a:t>
            </a:r>
            <a:r>
              <a:rPr sz="1100" spc="5" dirty="0">
                <a:latin typeface="Times New Roman"/>
                <a:cs typeface="Times New Roman"/>
              </a:rPr>
              <a:t>our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 </a:t>
            </a:r>
            <a:r>
              <a:rPr sz="1100" dirty="0">
                <a:latin typeface="Times New Roman"/>
                <a:cs typeface="Times New Roman"/>
              </a:rPr>
              <a:t>done on the web. </a:t>
            </a:r>
            <a:r>
              <a:rPr sz="1100" spc="-15" dirty="0">
                <a:latin typeface="Times New Roman"/>
                <a:cs typeface="Times New Roman"/>
              </a:rPr>
              <a:t>Web </a:t>
            </a:r>
            <a:r>
              <a:rPr sz="1100" spc="-5" dirty="0">
                <a:latin typeface="Times New Roman"/>
                <a:cs typeface="Times New Roman"/>
              </a:rPr>
              <a:t>technologies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we will </a:t>
            </a:r>
            <a:r>
              <a:rPr sz="1100" dirty="0">
                <a:latin typeface="Times New Roman"/>
                <a:cs typeface="Times New Roman"/>
              </a:rPr>
              <a:t>be covering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build </a:t>
            </a:r>
            <a:r>
              <a:rPr sz="1100" dirty="0">
                <a:latin typeface="Times New Roman"/>
                <a:cs typeface="Times New Roman"/>
              </a:rPr>
              <a:t>those </a:t>
            </a:r>
            <a:r>
              <a:rPr sz="1100" spc="-10" dirty="0">
                <a:latin typeface="Times New Roman"/>
                <a:cs typeface="Times New Roman"/>
              </a:rPr>
              <a:t>things </a:t>
            </a:r>
            <a:r>
              <a:rPr sz="1100" dirty="0">
                <a:latin typeface="Times New Roman"/>
                <a:cs typeface="Times New Roman"/>
              </a:rPr>
              <a:t>are HTML,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CSS, Javascript, </a:t>
            </a:r>
            <a:r>
              <a:rPr sz="1100" spc="-10" dirty="0">
                <a:latin typeface="Times New Roman"/>
                <a:cs typeface="Times New Roman"/>
              </a:rPr>
              <a:t>Node.js, Express.js etc.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primary </a:t>
            </a:r>
            <a:r>
              <a:rPr sz="1100" spc="5" dirty="0">
                <a:latin typeface="Times New Roman"/>
                <a:cs typeface="Times New Roman"/>
              </a:rPr>
              <a:t>focus </a:t>
            </a:r>
            <a:r>
              <a:rPr sz="1100" dirty="0">
                <a:latin typeface="Times New Roman"/>
                <a:cs typeface="Times New Roman"/>
              </a:rPr>
              <a:t>for back-end </a:t>
            </a:r>
            <a:r>
              <a:rPr sz="1100" spc="-5" dirty="0">
                <a:latin typeface="Times New Roman"/>
                <a:cs typeface="Times New Roman"/>
              </a:rPr>
              <a:t>will </a:t>
            </a:r>
            <a:r>
              <a:rPr sz="1100" spc="-10" dirty="0">
                <a:latin typeface="Times New Roman"/>
                <a:cs typeface="Times New Roman"/>
              </a:rPr>
              <a:t>be on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Node.js which </a:t>
            </a:r>
            <a:r>
              <a:rPr sz="1100" dirty="0">
                <a:latin typeface="Times New Roman"/>
                <a:cs typeface="Times New Roman"/>
              </a:rPr>
              <a:t> powers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huge</a:t>
            </a:r>
            <a:r>
              <a:rPr sz="1100" spc="-5" dirty="0">
                <a:latin typeface="Times New Roman"/>
                <a:cs typeface="Times New Roman"/>
              </a:rPr>
              <a:t> amount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devices</a:t>
            </a:r>
            <a:r>
              <a:rPr sz="1100" spc="-5" dirty="0">
                <a:latin typeface="Times New Roman"/>
                <a:cs typeface="Times New Roman"/>
              </a:rPr>
              <a:t> websites.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Hence,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plays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vital</a:t>
            </a:r>
            <a:r>
              <a:rPr sz="1100" spc="-5" dirty="0">
                <a:latin typeface="Times New Roman"/>
                <a:cs typeface="Times New Roman"/>
              </a:rPr>
              <a:t> role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field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 </a:t>
            </a:r>
            <a:r>
              <a:rPr sz="1100" dirty="0">
                <a:latin typeface="Times New Roman"/>
                <a:cs typeface="Times New Roman"/>
              </a:rPr>
              <a:t> development </a:t>
            </a:r>
            <a:r>
              <a:rPr sz="1100" spc="-5" dirty="0">
                <a:latin typeface="Times New Roman"/>
                <a:cs typeface="Times New Roman"/>
              </a:rPr>
              <a:t>especially </a:t>
            </a:r>
            <a:r>
              <a:rPr sz="1100" dirty="0">
                <a:latin typeface="Times New Roman"/>
                <a:cs typeface="Times New Roman"/>
              </a:rPr>
              <a:t>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its non-blocking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IO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feature </a:t>
            </a:r>
            <a:r>
              <a:rPr sz="1100" dirty="0">
                <a:latin typeface="Times New Roman"/>
                <a:cs typeface="Times New Roman"/>
              </a:rPr>
              <a:t>which is </a:t>
            </a:r>
            <a:r>
              <a:rPr sz="1100" spc="-10" dirty="0">
                <a:latin typeface="Times New Roman"/>
                <a:cs typeface="Times New Roman"/>
              </a:rPr>
              <a:t>discussed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whenever people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talk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about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node.js.</a:t>
            </a:r>
            <a:endParaRPr sz="1100">
              <a:latin typeface="Times New Roman"/>
              <a:cs typeface="Times New Roman"/>
            </a:endParaRPr>
          </a:p>
          <a:p>
            <a:pPr marL="26034" marR="12065" indent="-6350" algn="just">
              <a:lnSpc>
                <a:spcPct val="151800"/>
              </a:lnSpc>
              <a:spcBef>
                <a:spcPts val="1010"/>
              </a:spcBef>
            </a:pPr>
            <a:r>
              <a:rPr sz="1100" spc="-10" dirty="0">
                <a:latin typeface="Times New Roman"/>
                <a:cs typeface="Times New Roman"/>
              </a:rPr>
              <a:t>Web programming, </a:t>
            </a:r>
            <a:r>
              <a:rPr sz="1100" spc="-5" dirty="0">
                <a:latin typeface="Times New Roman"/>
                <a:cs typeface="Times New Roman"/>
              </a:rPr>
              <a:t>also </a:t>
            </a:r>
            <a:r>
              <a:rPr sz="1100" dirty="0">
                <a:latin typeface="Times New Roman"/>
                <a:cs typeface="Times New Roman"/>
              </a:rPr>
              <a:t>known </a:t>
            </a:r>
            <a:r>
              <a:rPr sz="1100" spc="-5" dirty="0">
                <a:latin typeface="Times New Roman"/>
                <a:cs typeface="Times New Roman"/>
              </a:rPr>
              <a:t>as web </a:t>
            </a:r>
            <a:r>
              <a:rPr sz="1100" dirty="0">
                <a:latin typeface="Times New Roman"/>
                <a:cs typeface="Times New Roman"/>
              </a:rPr>
              <a:t>development, is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creation </a:t>
            </a:r>
            <a:r>
              <a:rPr sz="1100" spc="-10" dirty="0">
                <a:latin typeface="Times New Roman"/>
                <a:cs typeface="Times New Roman"/>
              </a:rPr>
              <a:t>of dynamic </a:t>
            </a:r>
            <a:r>
              <a:rPr sz="1100" spc="-5" dirty="0">
                <a:latin typeface="Times New Roman"/>
                <a:cs typeface="Times New Roman"/>
              </a:rPr>
              <a:t>web applications. </a:t>
            </a:r>
            <a:r>
              <a:rPr sz="1100" dirty="0">
                <a:latin typeface="Times New Roman"/>
                <a:cs typeface="Times New Roman"/>
              </a:rPr>
              <a:t> Examples of web </a:t>
            </a:r>
            <a:r>
              <a:rPr sz="1100" spc="-5" dirty="0">
                <a:latin typeface="Times New Roman"/>
                <a:cs typeface="Times New Roman"/>
              </a:rPr>
              <a:t>applications </a:t>
            </a:r>
            <a:r>
              <a:rPr sz="1100" spc="5" dirty="0">
                <a:latin typeface="Times New Roman"/>
                <a:cs typeface="Times New Roman"/>
              </a:rPr>
              <a:t>are </a:t>
            </a:r>
            <a:r>
              <a:rPr sz="1100" spc="-10" dirty="0">
                <a:latin typeface="Times New Roman"/>
                <a:cs typeface="Times New Roman"/>
              </a:rPr>
              <a:t>social </a:t>
            </a:r>
            <a:r>
              <a:rPr sz="1100" dirty="0">
                <a:latin typeface="Times New Roman"/>
                <a:cs typeface="Times New Roman"/>
              </a:rPr>
              <a:t>networking </a:t>
            </a:r>
            <a:r>
              <a:rPr sz="1100" spc="-5" dirty="0">
                <a:latin typeface="Times New Roman"/>
                <a:cs typeface="Times New Roman"/>
              </a:rPr>
              <a:t>sites like Facebook </a:t>
            </a:r>
            <a:r>
              <a:rPr sz="1100" dirty="0">
                <a:latin typeface="Times New Roman"/>
                <a:cs typeface="Times New Roman"/>
              </a:rPr>
              <a:t>or e-commerce </a:t>
            </a:r>
            <a:r>
              <a:rPr sz="1100" spc="-5" dirty="0">
                <a:latin typeface="Times New Roman"/>
                <a:cs typeface="Times New Roman"/>
              </a:rPr>
              <a:t>sites like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Amazon.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" algn="just"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good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news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hard!</a:t>
            </a:r>
            <a:endParaRPr sz="1100">
              <a:latin typeface="Times New Roman"/>
              <a:cs typeface="Times New Roman"/>
            </a:endParaRPr>
          </a:p>
          <a:p>
            <a:pPr marL="19685" marR="327660" indent="2540" algn="just">
              <a:lnSpc>
                <a:spcPct val="148200"/>
              </a:lnSpc>
              <a:spcBef>
                <a:spcPts val="355"/>
              </a:spcBef>
            </a:pPr>
            <a:r>
              <a:rPr sz="1100" spc="-2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fact, </a:t>
            </a:r>
            <a:r>
              <a:rPr sz="1100" dirty="0">
                <a:latin typeface="Times New Roman"/>
                <a:cs typeface="Times New Roman"/>
              </a:rPr>
              <a:t>many </a:t>
            </a:r>
            <a:r>
              <a:rPr sz="1100" spc="-5" dirty="0">
                <a:latin typeface="Times New Roman"/>
                <a:cs typeface="Times New Roman"/>
              </a:rPr>
              <a:t>argue it’s </a:t>
            </a:r>
            <a:r>
              <a:rPr sz="1100" spc="-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best </a:t>
            </a:r>
            <a:r>
              <a:rPr sz="1100" dirty="0">
                <a:latin typeface="Times New Roman"/>
                <a:cs typeface="Times New Roman"/>
              </a:rPr>
              <a:t>form of </a:t>
            </a:r>
            <a:r>
              <a:rPr sz="1100" spc="5" dirty="0">
                <a:latin typeface="Times New Roman"/>
                <a:cs typeface="Times New Roman"/>
              </a:rPr>
              <a:t>coding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beginners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learn. </a:t>
            </a:r>
            <a:r>
              <a:rPr sz="1100" spc="-20" dirty="0">
                <a:latin typeface="Times New Roman"/>
                <a:cs typeface="Times New Roman"/>
              </a:rPr>
              <a:t>It’s </a:t>
            </a:r>
            <a:r>
              <a:rPr sz="1100" dirty="0">
                <a:latin typeface="Times New Roman"/>
                <a:cs typeface="Times New Roman"/>
              </a:rPr>
              <a:t>easy to set up, </a:t>
            </a:r>
            <a:r>
              <a:rPr sz="1100" spc="-15" dirty="0">
                <a:latin typeface="Times New Roman"/>
                <a:cs typeface="Times New Roman"/>
              </a:rPr>
              <a:t>you </a:t>
            </a:r>
            <a:r>
              <a:rPr sz="1100" spc="-5" dirty="0">
                <a:latin typeface="Times New Roman"/>
                <a:cs typeface="Times New Roman"/>
              </a:rPr>
              <a:t>get </a:t>
            </a:r>
            <a:r>
              <a:rPr sz="1100" dirty="0">
                <a:latin typeface="Times New Roman"/>
                <a:cs typeface="Times New Roman"/>
              </a:rPr>
              <a:t> instant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there’s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plenty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online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training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available.</a:t>
            </a:r>
            <a:endParaRPr sz="1100">
              <a:latin typeface="Times New Roman"/>
              <a:cs typeface="Times New Roman"/>
            </a:endParaRPr>
          </a:p>
          <a:p>
            <a:pPr marL="26034" marR="5080" indent="-6350" algn="just">
              <a:lnSpc>
                <a:spcPct val="151800"/>
              </a:lnSpc>
              <a:spcBef>
                <a:spcPts val="1000"/>
              </a:spcBef>
            </a:pP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lot </a:t>
            </a:r>
            <a:r>
              <a:rPr sz="1100" spc="5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people learn </a:t>
            </a:r>
            <a:r>
              <a:rPr sz="1100" dirty="0">
                <a:latin typeface="Times New Roman"/>
                <a:cs typeface="Times New Roman"/>
              </a:rPr>
              <a:t>web coding because </a:t>
            </a:r>
            <a:r>
              <a:rPr sz="1100" spc="5" dirty="0">
                <a:latin typeface="Times New Roman"/>
                <a:cs typeface="Times New Roman"/>
              </a:rPr>
              <a:t>they </a:t>
            </a:r>
            <a:r>
              <a:rPr sz="1100" dirty="0">
                <a:latin typeface="Times New Roman"/>
                <a:cs typeface="Times New Roman"/>
              </a:rPr>
              <a:t>want to create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next </a:t>
            </a:r>
            <a:r>
              <a:rPr sz="1100" spc="-5" dirty="0">
                <a:latin typeface="Times New Roman"/>
                <a:cs typeface="Times New Roman"/>
              </a:rPr>
              <a:t>Facebook </a:t>
            </a:r>
            <a:r>
              <a:rPr sz="1100" dirty="0">
                <a:latin typeface="Times New Roman"/>
                <a:cs typeface="Times New Roman"/>
              </a:rPr>
              <a:t>or find a </a:t>
            </a:r>
            <a:r>
              <a:rPr sz="1100" spc="5" dirty="0">
                <a:latin typeface="Times New Roman"/>
                <a:cs typeface="Times New Roman"/>
              </a:rPr>
              <a:t>job </a:t>
            </a:r>
            <a:r>
              <a:rPr sz="1100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industry. </a:t>
            </a:r>
            <a:r>
              <a:rPr sz="1100" spc="-5" dirty="0">
                <a:latin typeface="Times New Roman"/>
                <a:cs typeface="Times New Roman"/>
              </a:rPr>
              <a:t>But </a:t>
            </a:r>
            <a:r>
              <a:rPr sz="1100" spc="-15" dirty="0">
                <a:latin typeface="Times New Roman"/>
                <a:cs typeface="Times New Roman"/>
              </a:rPr>
              <a:t>it’s </a:t>
            </a:r>
            <a:r>
              <a:rPr sz="1100" dirty="0">
                <a:latin typeface="Times New Roman"/>
                <a:cs typeface="Times New Roman"/>
              </a:rPr>
              <a:t>also a good choice if </a:t>
            </a:r>
            <a:r>
              <a:rPr sz="1100" spc="-5" dirty="0">
                <a:latin typeface="Times New Roman"/>
                <a:cs typeface="Times New Roman"/>
              </a:rPr>
              <a:t>you </a:t>
            </a:r>
            <a:r>
              <a:rPr sz="1100" dirty="0">
                <a:latin typeface="Times New Roman"/>
                <a:cs typeface="Times New Roman"/>
              </a:rPr>
              <a:t>just </a:t>
            </a:r>
            <a:r>
              <a:rPr sz="1100" spc="-10" dirty="0">
                <a:latin typeface="Times New Roman"/>
                <a:cs typeface="Times New Roman"/>
              </a:rPr>
              <a:t>want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general </a:t>
            </a:r>
            <a:r>
              <a:rPr sz="1100" spc="-5" dirty="0">
                <a:latin typeface="Times New Roman"/>
                <a:cs typeface="Times New Roman"/>
              </a:rPr>
              <a:t>introduction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coding, </a:t>
            </a:r>
            <a:r>
              <a:rPr sz="1100" dirty="0">
                <a:latin typeface="Times New Roman"/>
                <a:cs typeface="Times New Roman"/>
              </a:rPr>
              <a:t>since </a:t>
            </a:r>
            <a:r>
              <a:rPr sz="1100" spc="-10" dirty="0">
                <a:latin typeface="Times New Roman"/>
                <a:cs typeface="Times New Roman"/>
              </a:rPr>
              <a:t>it’s super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easy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get started. No matter </a:t>
            </a:r>
            <a:r>
              <a:rPr sz="1100" dirty="0">
                <a:latin typeface="Times New Roman"/>
                <a:cs typeface="Times New Roman"/>
              </a:rPr>
              <a:t>whether </a:t>
            </a:r>
            <a:r>
              <a:rPr sz="1100" spc="-5" dirty="0">
                <a:latin typeface="Times New Roman"/>
                <a:cs typeface="Times New Roman"/>
              </a:rPr>
              <a:t>you’re </a:t>
            </a:r>
            <a:r>
              <a:rPr sz="1100" dirty="0">
                <a:latin typeface="Times New Roman"/>
                <a:cs typeface="Times New Roman"/>
              </a:rPr>
              <a:t>looking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a career </a:t>
            </a:r>
            <a:r>
              <a:rPr sz="1100" spc="-10" dirty="0">
                <a:latin typeface="Times New Roman"/>
                <a:cs typeface="Times New Roman"/>
              </a:rPr>
              <a:t>or just </a:t>
            </a:r>
            <a:r>
              <a:rPr sz="1100" spc="-5" dirty="0">
                <a:latin typeface="Times New Roman"/>
                <a:cs typeface="Times New Roman"/>
              </a:rPr>
              <a:t>want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learn </a:t>
            </a:r>
            <a:r>
              <a:rPr sz="1100" spc="-10" dirty="0">
                <a:latin typeface="Times New Roman"/>
                <a:cs typeface="Times New Roman"/>
              </a:rPr>
              <a:t>coding, </a:t>
            </a:r>
            <a:r>
              <a:rPr sz="1100" spc="-5" dirty="0">
                <a:latin typeface="Times New Roman"/>
                <a:cs typeface="Times New Roman"/>
              </a:rPr>
              <a:t>learning </a:t>
            </a:r>
            <a:r>
              <a:rPr sz="1100" dirty="0">
                <a:latin typeface="Times New Roman"/>
                <a:cs typeface="Times New Roman"/>
              </a:rPr>
              <a:t> how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develop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It’s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smartest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decisions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make!</a:t>
            </a:r>
            <a:endParaRPr sz="1100">
              <a:latin typeface="Times New Roman"/>
              <a:cs typeface="Times New Roman"/>
            </a:endParaRPr>
          </a:p>
          <a:p>
            <a:pPr marL="19685" marR="266065" indent="2540" algn="just">
              <a:lnSpc>
                <a:spcPct val="149100"/>
              </a:lnSpc>
              <a:spcBef>
                <a:spcPts val="1005"/>
              </a:spcBef>
            </a:pPr>
            <a:r>
              <a:rPr sz="1100" dirty="0">
                <a:latin typeface="Times New Roman"/>
                <a:cs typeface="Times New Roman"/>
              </a:rPr>
              <a:t>“Full </a:t>
            </a:r>
            <a:r>
              <a:rPr sz="1100" spc="-5" dirty="0">
                <a:latin typeface="Times New Roman"/>
                <a:cs typeface="Times New Roman"/>
              </a:rPr>
              <a:t>Stack” </a:t>
            </a:r>
            <a:r>
              <a:rPr sz="1100" spc="5" dirty="0">
                <a:latin typeface="Times New Roman"/>
                <a:cs typeface="Times New Roman"/>
              </a:rPr>
              <a:t>Developers </a:t>
            </a:r>
            <a:r>
              <a:rPr sz="1100" dirty="0">
                <a:latin typeface="Times New Roman"/>
                <a:cs typeface="Times New Roman"/>
              </a:rPr>
              <a:t>marry both </a:t>
            </a:r>
            <a:r>
              <a:rPr sz="1100" spc="5" dirty="0">
                <a:latin typeface="Times New Roman"/>
                <a:cs typeface="Times New Roman"/>
              </a:rPr>
              <a:t>sides </a:t>
            </a:r>
            <a:r>
              <a:rPr sz="1100" dirty="0">
                <a:latin typeface="Times New Roman"/>
                <a:cs typeface="Times New Roman"/>
              </a:rPr>
              <a:t>into </a:t>
            </a:r>
            <a:r>
              <a:rPr sz="1100" spc="5" dirty="0">
                <a:latin typeface="Times New Roman"/>
                <a:cs typeface="Times New Roman"/>
              </a:rPr>
              <a:t>one.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Full </a:t>
            </a:r>
            <a:r>
              <a:rPr sz="1100" dirty="0">
                <a:latin typeface="Times New Roman"/>
                <a:cs typeface="Times New Roman"/>
              </a:rPr>
              <a:t>Stack </a:t>
            </a:r>
            <a:r>
              <a:rPr sz="1100" spc="5" dirty="0">
                <a:latin typeface="Times New Roman"/>
                <a:cs typeface="Times New Roman"/>
              </a:rPr>
              <a:t>developer </a:t>
            </a:r>
            <a:r>
              <a:rPr sz="1100" dirty="0">
                <a:latin typeface="Times New Roman"/>
                <a:cs typeface="Times New Roman"/>
              </a:rPr>
              <a:t>can comfortably work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both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front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back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ends.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focus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here.</a:t>
            </a:r>
            <a:endParaRPr sz="1100">
              <a:latin typeface="Times New Roman"/>
              <a:cs typeface="Times New Roman"/>
            </a:endParaRPr>
          </a:p>
          <a:p>
            <a:pPr marL="19685" marR="448309" indent="2540">
              <a:lnSpc>
                <a:spcPct val="149100"/>
              </a:lnSpc>
              <a:spcBef>
                <a:spcPts val="1000"/>
              </a:spcBef>
            </a:pPr>
            <a:r>
              <a:rPr sz="1100" spc="-5" dirty="0">
                <a:latin typeface="Times New Roman"/>
                <a:cs typeface="Times New Roman"/>
              </a:rPr>
              <a:t>things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scale.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Back</a:t>
            </a:r>
            <a:r>
              <a:rPr sz="1100" dirty="0">
                <a:latin typeface="Times New Roman"/>
                <a:cs typeface="Times New Roman"/>
              </a:rPr>
              <a:t> End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Developers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make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programming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Python,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Ruby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(among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others)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9685" marR="328930" indent="2540">
              <a:lnSpc>
                <a:spcPct val="147300"/>
              </a:lnSpc>
              <a:spcBef>
                <a:spcPts val="1005"/>
              </a:spcBef>
            </a:pPr>
            <a:r>
              <a:rPr sz="1100" spc="10" dirty="0">
                <a:latin typeface="Times New Roman"/>
                <a:cs typeface="Times New Roman"/>
              </a:rPr>
              <a:t>“Full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Stack”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Developers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marry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sides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one.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Full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Stack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comfortably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both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front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back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ends.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focus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here.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637" y="704197"/>
            <a:ext cx="5814060" cy="104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marR="5080" indent="-6350" algn="just">
              <a:lnSpc>
                <a:spcPct val="152100"/>
              </a:lnSpc>
              <a:spcBef>
                <a:spcPts val="105"/>
              </a:spcBef>
            </a:pPr>
            <a:r>
              <a:rPr sz="1100" spc="-10" dirty="0">
                <a:latin typeface="Times New Roman"/>
                <a:cs typeface="Times New Roman"/>
              </a:rPr>
              <a:t>Web </a:t>
            </a:r>
            <a:r>
              <a:rPr sz="1100" spc="-5" dirty="0">
                <a:latin typeface="Times New Roman"/>
                <a:cs typeface="Times New Roman"/>
              </a:rPr>
              <a:t>design encompasses </a:t>
            </a:r>
            <a:r>
              <a:rPr sz="1100" dirty="0">
                <a:latin typeface="Times New Roman"/>
                <a:cs typeface="Times New Roman"/>
              </a:rPr>
              <a:t>many </a:t>
            </a:r>
            <a:r>
              <a:rPr sz="1100" spc="-5" dirty="0">
                <a:latin typeface="Times New Roman"/>
                <a:cs typeface="Times New Roman"/>
              </a:rPr>
              <a:t>different </a:t>
            </a:r>
            <a:r>
              <a:rPr sz="1100" spc="-10" dirty="0">
                <a:latin typeface="Times New Roman"/>
                <a:cs typeface="Times New Roman"/>
              </a:rPr>
              <a:t>skills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disciplines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production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maintenance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websites.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different </a:t>
            </a:r>
            <a:r>
              <a:rPr sz="1100" spc="-10" dirty="0">
                <a:latin typeface="Times New Roman"/>
                <a:cs typeface="Times New Roman"/>
              </a:rPr>
              <a:t>areas of </a:t>
            </a:r>
            <a:r>
              <a:rPr sz="1100" spc="-5" dirty="0">
                <a:latin typeface="Times New Roman"/>
                <a:cs typeface="Times New Roman"/>
              </a:rPr>
              <a:t>web design </a:t>
            </a:r>
            <a:r>
              <a:rPr sz="1100" dirty="0">
                <a:latin typeface="Times New Roman"/>
                <a:cs typeface="Times New Roman"/>
              </a:rPr>
              <a:t>include </a:t>
            </a:r>
            <a:r>
              <a:rPr sz="1100" spc="-5" dirty="0">
                <a:latin typeface="Times New Roman"/>
                <a:cs typeface="Times New Roman"/>
              </a:rPr>
              <a:t>web graphic design; interface </a:t>
            </a:r>
            <a:r>
              <a:rPr sz="1100" spc="-10" dirty="0">
                <a:latin typeface="Times New Roman"/>
                <a:cs typeface="Times New Roman"/>
              </a:rPr>
              <a:t>design; </a:t>
            </a:r>
            <a:r>
              <a:rPr sz="1100" spc="-5" dirty="0">
                <a:latin typeface="Times New Roman"/>
                <a:cs typeface="Times New Roman"/>
              </a:rPr>
              <a:t>authoring, </a:t>
            </a:r>
            <a:r>
              <a:rPr sz="1100" dirty="0">
                <a:latin typeface="Times New Roman"/>
                <a:cs typeface="Times New Roman"/>
              </a:rPr>
              <a:t> including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standardised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proprietary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</a:t>
            </a:r>
            <a:r>
              <a:rPr sz="1100" dirty="0">
                <a:latin typeface="Times New Roman"/>
                <a:cs typeface="Times New Roman"/>
              </a:rPr>
              <a:t> experience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design;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search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engine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optimization.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425" y="2194006"/>
            <a:ext cx="5830570" cy="433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25" dirty="0">
                <a:latin typeface="Times New Roman"/>
                <a:cs typeface="Times New Roman"/>
              </a:rPr>
              <a:t>T</a:t>
            </a:r>
            <a:r>
              <a:rPr sz="1300" b="1" spc="5" dirty="0">
                <a:latin typeface="Times New Roman"/>
                <a:cs typeface="Times New Roman"/>
              </a:rPr>
              <a:t>y</a:t>
            </a:r>
            <a:r>
              <a:rPr sz="1300" b="1" spc="-15" dirty="0">
                <a:latin typeface="Times New Roman"/>
                <a:cs typeface="Times New Roman"/>
              </a:rPr>
              <a:t>p</a:t>
            </a:r>
            <a:r>
              <a:rPr sz="1300" b="1" spc="-40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s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of</a:t>
            </a:r>
            <a:r>
              <a:rPr sz="1300" b="1" spc="-125" dirty="0">
                <a:latin typeface="Times New Roman"/>
                <a:cs typeface="Times New Roman"/>
              </a:rPr>
              <a:t> </a:t>
            </a:r>
            <a:r>
              <a:rPr sz="1300" b="1" spc="-165" dirty="0">
                <a:latin typeface="Times New Roman"/>
                <a:cs typeface="Times New Roman"/>
              </a:rPr>
              <a:t>W</a:t>
            </a:r>
            <a:r>
              <a:rPr sz="1300" b="1" spc="-25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b</a:t>
            </a:r>
            <a:r>
              <a:rPr sz="1300" b="1" spc="-25" dirty="0">
                <a:latin typeface="Times New Roman"/>
                <a:cs typeface="Times New Roman"/>
              </a:rPr>
              <a:t> D</a:t>
            </a:r>
            <a:r>
              <a:rPr sz="1300" b="1" spc="-10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v</a:t>
            </a:r>
            <a:r>
              <a:rPr sz="1300" b="1" spc="-10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lo</a:t>
            </a:r>
            <a:r>
              <a:rPr sz="1300" b="1" spc="-15" dirty="0">
                <a:latin typeface="Times New Roman"/>
                <a:cs typeface="Times New Roman"/>
              </a:rPr>
              <a:t>p</a:t>
            </a:r>
            <a:r>
              <a:rPr sz="1300" b="1" spc="-10" dirty="0">
                <a:latin typeface="Times New Roman"/>
                <a:cs typeface="Times New Roman"/>
              </a:rPr>
              <a:t>er</a:t>
            </a:r>
            <a:r>
              <a:rPr sz="1300" b="1" spc="-5" dirty="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  <a:p>
            <a:pPr marL="19685" marR="441959" indent="2540">
              <a:lnSpc>
                <a:spcPct val="147300"/>
              </a:lnSpc>
              <a:spcBef>
                <a:spcPts val="370"/>
              </a:spcBef>
            </a:pPr>
            <a:r>
              <a:rPr sz="1100" dirty="0">
                <a:latin typeface="Times New Roman"/>
                <a:cs typeface="Times New Roman"/>
              </a:rPr>
              <a:t>Earlier,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mentioned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could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front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end,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back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end,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full</a:t>
            </a:r>
            <a:r>
              <a:rPr sz="1100" spc="-5" dirty="0">
                <a:latin typeface="Times New Roman"/>
                <a:cs typeface="Times New Roman"/>
              </a:rPr>
              <a:t> stack.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What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exactly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these?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51800"/>
              </a:lnSpc>
              <a:spcBef>
                <a:spcPts val="850"/>
              </a:spcBef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“Front </a:t>
            </a:r>
            <a:r>
              <a:rPr sz="1100" dirty="0">
                <a:latin typeface="Times New Roman"/>
                <a:cs typeface="Times New Roman"/>
              </a:rPr>
              <a:t>End”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stuff </a:t>
            </a:r>
            <a:r>
              <a:rPr sz="1100" spc="-10" dirty="0">
                <a:latin typeface="Times New Roman"/>
                <a:cs typeface="Times New Roman"/>
              </a:rPr>
              <a:t>you </a:t>
            </a:r>
            <a:r>
              <a:rPr sz="1100" spc="5" dirty="0">
                <a:latin typeface="Times New Roman"/>
                <a:cs typeface="Times New Roman"/>
              </a:rPr>
              <a:t>see </a:t>
            </a:r>
            <a:r>
              <a:rPr sz="1100" dirty="0">
                <a:latin typeface="Times New Roman"/>
                <a:cs typeface="Times New Roman"/>
              </a:rPr>
              <a:t>on the </a:t>
            </a:r>
            <a:r>
              <a:rPr sz="1100" spc="-5" dirty="0">
                <a:latin typeface="Times New Roman"/>
                <a:cs typeface="Times New Roman"/>
              </a:rPr>
              <a:t>website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your browser, </a:t>
            </a:r>
            <a:r>
              <a:rPr sz="1100" dirty="0">
                <a:latin typeface="Times New Roman"/>
                <a:cs typeface="Times New Roman"/>
              </a:rPr>
              <a:t>including the </a:t>
            </a:r>
            <a:r>
              <a:rPr sz="1100" spc="-5" dirty="0">
                <a:latin typeface="Times New Roman"/>
                <a:cs typeface="Times New Roman"/>
              </a:rPr>
              <a:t>presentation </a:t>
            </a:r>
            <a:r>
              <a:rPr sz="1100" spc="-20" dirty="0">
                <a:latin typeface="Times New Roman"/>
                <a:cs typeface="Times New Roman"/>
              </a:rPr>
              <a:t>of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content and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user </a:t>
            </a:r>
            <a:r>
              <a:rPr sz="1100" spc="-10" dirty="0">
                <a:latin typeface="Times New Roman"/>
                <a:cs typeface="Times New Roman"/>
              </a:rPr>
              <a:t>interface </a:t>
            </a:r>
            <a:r>
              <a:rPr sz="1100" spc="-5" dirty="0">
                <a:latin typeface="Times New Roman"/>
                <a:cs typeface="Times New Roman"/>
              </a:rPr>
              <a:t>elements </a:t>
            </a:r>
            <a:r>
              <a:rPr sz="1100" dirty="0">
                <a:latin typeface="Times New Roman"/>
                <a:cs typeface="Times New Roman"/>
              </a:rPr>
              <a:t>like the </a:t>
            </a:r>
            <a:r>
              <a:rPr sz="1100" spc="-10" dirty="0">
                <a:latin typeface="Times New Roman"/>
                <a:cs typeface="Times New Roman"/>
              </a:rPr>
              <a:t>navigation </a:t>
            </a:r>
            <a:r>
              <a:rPr sz="1100" spc="-15" dirty="0">
                <a:latin typeface="Times New Roman"/>
                <a:cs typeface="Times New Roman"/>
              </a:rPr>
              <a:t>bar. </a:t>
            </a:r>
            <a:r>
              <a:rPr sz="1100" spc="-5" dirty="0">
                <a:latin typeface="Times New Roman"/>
                <a:cs typeface="Times New Roman"/>
              </a:rPr>
              <a:t>Front </a:t>
            </a:r>
            <a:r>
              <a:rPr sz="1100" dirty="0">
                <a:latin typeface="Times New Roman"/>
                <a:cs typeface="Times New Roman"/>
              </a:rPr>
              <a:t>End </a:t>
            </a:r>
            <a:r>
              <a:rPr sz="1100" spc="-5" dirty="0">
                <a:latin typeface="Times New Roman"/>
                <a:cs typeface="Times New Roman"/>
              </a:rPr>
              <a:t>Developers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5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HTML,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CSS,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Javascript,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their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relevant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frameworks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ensure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content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presented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effectively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users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excellent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experience.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94615" marR="8890" indent="-6350" algn="just">
              <a:lnSpc>
                <a:spcPct val="152100"/>
              </a:lnSpc>
            </a:pPr>
            <a:r>
              <a:rPr sz="1100" spc="5" dirty="0">
                <a:latin typeface="Times New Roman"/>
                <a:cs typeface="Times New Roman"/>
              </a:rPr>
              <a:t>The “Back </a:t>
            </a:r>
            <a:r>
              <a:rPr sz="1100" dirty="0">
                <a:latin typeface="Times New Roman"/>
                <a:cs typeface="Times New Roman"/>
              </a:rPr>
              <a:t>End” </a:t>
            </a:r>
            <a:r>
              <a:rPr sz="1100" spc="-5" dirty="0">
                <a:latin typeface="Times New Roman"/>
                <a:cs typeface="Times New Roman"/>
              </a:rPr>
              <a:t>refers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guts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-5" dirty="0">
                <a:latin typeface="Times New Roman"/>
                <a:cs typeface="Times New Roman"/>
              </a:rPr>
              <a:t>application,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live </a:t>
            </a:r>
            <a:r>
              <a:rPr sz="1100" dirty="0">
                <a:latin typeface="Times New Roman"/>
                <a:cs typeface="Times New Roman"/>
              </a:rPr>
              <a:t>on the </a:t>
            </a:r>
            <a:r>
              <a:rPr sz="1100" spc="-15" dirty="0">
                <a:latin typeface="Times New Roman"/>
                <a:cs typeface="Times New Roman"/>
              </a:rPr>
              <a:t>server. </a:t>
            </a:r>
            <a:r>
              <a:rPr sz="1100" spc="10" dirty="0">
                <a:latin typeface="Times New Roman"/>
                <a:cs typeface="Times New Roman"/>
              </a:rPr>
              <a:t>They </a:t>
            </a:r>
            <a:r>
              <a:rPr sz="1100" dirty="0">
                <a:latin typeface="Times New Roman"/>
                <a:cs typeface="Times New Roman"/>
              </a:rPr>
              <a:t>manipulate data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appropriately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spc="5" dirty="0">
                <a:latin typeface="Times New Roman"/>
                <a:cs typeface="Times New Roman"/>
              </a:rPr>
              <a:t>sure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Front </a:t>
            </a:r>
            <a:r>
              <a:rPr sz="1100" dirty="0">
                <a:latin typeface="Times New Roman"/>
                <a:cs typeface="Times New Roman"/>
              </a:rPr>
              <a:t>End has </a:t>
            </a:r>
            <a:r>
              <a:rPr sz="1100" spc="-5" dirty="0">
                <a:latin typeface="Times New Roman"/>
                <a:cs typeface="Times New Roman"/>
              </a:rPr>
              <a:t>what it </a:t>
            </a:r>
            <a:r>
              <a:rPr sz="1100" dirty="0">
                <a:latin typeface="Times New Roman"/>
                <a:cs typeface="Times New Roman"/>
              </a:rPr>
              <a:t>needs. This can become </a:t>
            </a:r>
            <a:r>
              <a:rPr sz="1100" spc="-10" dirty="0">
                <a:latin typeface="Times New Roman"/>
                <a:cs typeface="Times New Roman"/>
              </a:rPr>
              <a:t>very </a:t>
            </a:r>
            <a:r>
              <a:rPr sz="1100" spc="-5" dirty="0">
                <a:latin typeface="Times New Roman"/>
                <a:cs typeface="Times New Roman"/>
              </a:rPr>
              <a:t>complicated as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things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scale. Back </a:t>
            </a:r>
            <a:r>
              <a:rPr sz="1100" dirty="0">
                <a:latin typeface="Times New Roman"/>
                <a:cs typeface="Times New Roman"/>
              </a:rPr>
              <a:t>End </a:t>
            </a:r>
            <a:r>
              <a:rPr sz="1100" spc="-10" dirty="0">
                <a:latin typeface="Times New Roman"/>
                <a:cs typeface="Times New Roman"/>
              </a:rPr>
              <a:t>Developers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make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 of   </a:t>
            </a:r>
            <a:r>
              <a:rPr sz="1100" spc="-5" dirty="0">
                <a:latin typeface="Times New Roman"/>
                <a:cs typeface="Times New Roman"/>
              </a:rPr>
              <a:t>programming languages like Java, Python,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Ruby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(among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others)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88900" marR="582295" indent="1270">
              <a:lnSpc>
                <a:spcPct val="1482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“Full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Stack” </a:t>
            </a:r>
            <a:r>
              <a:rPr sz="1100" spc="10" dirty="0">
                <a:latin typeface="Times New Roman"/>
                <a:cs typeface="Times New Roman"/>
              </a:rPr>
              <a:t>Developers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marry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sides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one.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Stack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developer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comfortably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both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front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back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ends.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focus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building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you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here.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1" y="6893052"/>
            <a:ext cx="5811012" cy="2327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59" y="768209"/>
            <a:ext cx="5901055" cy="759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405765" indent="2540">
              <a:lnSpc>
                <a:spcPct val="147300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Any digital project, </a:t>
            </a:r>
            <a:r>
              <a:rPr sz="1100" spc="-5" dirty="0">
                <a:latin typeface="Times New Roman"/>
                <a:cs typeface="Times New Roman"/>
              </a:rPr>
              <a:t>for example, </a:t>
            </a:r>
            <a:r>
              <a:rPr sz="1100" dirty="0">
                <a:latin typeface="Times New Roman"/>
                <a:cs typeface="Times New Roman"/>
              </a:rPr>
              <a:t>a website, an </a:t>
            </a:r>
            <a:r>
              <a:rPr sz="1100" spc="10" dirty="0">
                <a:latin typeface="Times New Roman"/>
                <a:cs typeface="Times New Roman"/>
              </a:rPr>
              <a:t>android </a:t>
            </a:r>
            <a:r>
              <a:rPr sz="1100" dirty="0">
                <a:latin typeface="Times New Roman"/>
                <a:cs typeface="Times New Roman"/>
              </a:rPr>
              <a:t>application etc. </a:t>
            </a:r>
            <a:r>
              <a:rPr sz="1100" spc="-5" dirty="0">
                <a:latin typeface="Times New Roman"/>
                <a:cs typeface="Times New Roman"/>
              </a:rPr>
              <a:t>at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root </a:t>
            </a:r>
            <a:r>
              <a:rPr sz="1100" spc="-5" dirty="0">
                <a:latin typeface="Times New Roman"/>
                <a:cs typeface="Times New Roman"/>
              </a:rPr>
              <a:t>level </a:t>
            </a:r>
            <a:r>
              <a:rPr sz="1100" dirty="0">
                <a:latin typeface="Times New Roman"/>
                <a:cs typeface="Times New Roman"/>
              </a:rPr>
              <a:t>is divided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two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blocks: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449580" indent="-215265">
              <a:lnSpc>
                <a:spcPct val="100000"/>
              </a:lnSpc>
              <a:buAutoNum type="arabicPeriod"/>
              <a:tabLst>
                <a:tab pos="450215" algn="l"/>
              </a:tabLst>
            </a:pPr>
            <a:r>
              <a:rPr sz="1100" spc="-5" dirty="0">
                <a:latin typeface="Times New Roman"/>
                <a:cs typeface="Times New Roman"/>
              </a:rPr>
              <a:t>Front-end</a:t>
            </a:r>
            <a:endParaRPr sz="1100">
              <a:latin typeface="Times New Roman"/>
              <a:cs typeface="Times New Roman"/>
            </a:endParaRPr>
          </a:p>
          <a:p>
            <a:pPr marL="449580" indent="-2152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50215" algn="l"/>
              </a:tabLst>
            </a:pPr>
            <a:r>
              <a:rPr sz="1100" spc="-5" dirty="0">
                <a:latin typeface="Times New Roman"/>
                <a:cs typeface="Times New Roman"/>
              </a:rPr>
              <a:t>Back-end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300" b="1" spc="-10" dirty="0">
                <a:latin typeface="Times New Roman"/>
                <a:cs typeface="Times New Roman"/>
              </a:rPr>
              <a:t>Front-end</a:t>
            </a:r>
            <a:endParaRPr sz="1300">
              <a:latin typeface="Times New Roman"/>
              <a:cs typeface="Times New Roman"/>
            </a:endParaRPr>
          </a:p>
          <a:p>
            <a:pPr marL="449580" marR="5080" indent="-7620" algn="just">
              <a:lnSpc>
                <a:spcPct val="151800"/>
              </a:lnSpc>
              <a:spcBef>
                <a:spcPts val="270"/>
              </a:spcBef>
            </a:pPr>
            <a:r>
              <a:rPr sz="1100" dirty="0">
                <a:latin typeface="Times New Roman"/>
                <a:cs typeface="Times New Roman"/>
              </a:rPr>
              <a:t>These are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two </a:t>
            </a:r>
            <a:r>
              <a:rPr sz="1100" spc="-10" dirty="0">
                <a:latin typeface="Times New Roman"/>
                <a:cs typeface="Times New Roman"/>
              </a:rPr>
              <a:t>divisions 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project </a:t>
            </a:r>
            <a:r>
              <a:rPr sz="1100" spc="-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help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creator </a:t>
            </a:r>
            <a:r>
              <a:rPr sz="1100" dirty="0">
                <a:latin typeface="Times New Roman"/>
                <a:cs typeface="Times New Roman"/>
              </a:rPr>
              <a:t>develop the </a:t>
            </a:r>
            <a:r>
              <a:rPr sz="1100" spc="-5" dirty="0">
                <a:latin typeface="Times New Roman"/>
                <a:cs typeface="Times New Roman"/>
              </a:rPr>
              <a:t>project </a:t>
            </a:r>
            <a:r>
              <a:rPr sz="1100" spc="-10" dirty="0">
                <a:latin typeface="Times New Roman"/>
                <a:cs typeface="Times New Roman"/>
              </a:rPr>
              <a:t>smoothly. </a:t>
            </a:r>
            <a:r>
              <a:rPr sz="1100" spc="-5" dirty="0">
                <a:latin typeface="Times New Roman"/>
                <a:cs typeface="Times New Roman"/>
              </a:rPr>
              <a:t>This </a:t>
            </a:r>
            <a:r>
              <a:rPr sz="1100" dirty="0">
                <a:latin typeface="Times New Roman"/>
                <a:cs typeface="Times New Roman"/>
              </a:rPr>
              <a:t> division help working </a:t>
            </a:r>
            <a:r>
              <a:rPr sz="1100" spc="-5" dirty="0">
                <a:latin typeface="Times New Roman"/>
                <a:cs typeface="Times New Roman"/>
              </a:rPr>
              <a:t>different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work </a:t>
            </a:r>
            <a:r>
              <a:rPr sz="1100" dirty="0">
                <a:latin typeface="Times New Roman"/>
                <a:cs typeface="Times New Roman"/>
              </a:rPr>
              <a:t>upon the </a:t>
            </a:r>
            <a:r>
              <a:rPr sz="1100" spc="-5" dirty="0">
                <a:latin typeface="Times New Roman"/>
                <a:cs typeface="Times New Roman"/>
              </a:rPr>
              <a:t>things </a:t>
            </a:r>
            <a:r>
              <a:rPr sz="1100" spc="5" dirty="0">
                <a:latin typeface="Times New Roman"/>
                <a:cs typeface="Times New Roman"/>
              </a:rPr>
              <a:t>they are </a:t>
            </a:r>
            <a:r>
              <a:rPr sz="1100" spc="-10" dirty="0">
                <a:latin typeface="Times New Roman"/>
                <a:cs typeface="Times New Roman"/>
              </a:rPr>
              <a:t>master </a:t>
            </a:r>
            <a:r>
              <a:rPr sz="1100" dirty="0">
                <a:latin typeface="Times New Roman"/>
                <a:cs typeface="Times New Roman"/>
              </a:rPr>
              <a:t>in. Thus the </a:t>
            </a:r>
            <a:r>
              <a:rPr sz="1100" spc="-5" dirty="0">
                <a:latin typeface="Times New Roman"/>
                <a:cs typeface="Times New Roman"/>
              </a:rPr>
              <a:t>whole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load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balanced.</a:t>
            </a:r>
            <a:endParaRPr sz="1100">
              <a:latin typeface="Times New Roman"/>
              <a:cs typeface="Times New Roman"/>
            </a:endParaRPr>
          </a:p>
          <a:p>
            <a:pPr marL="449580" marR="5715" indent="-7620" algn="just">
              <a:lnSpc>
                <a:spcPct val="152000"/>
              </a:lnSpc>
              <a:spcBef>
                <a:spcPts val="1005"/>
              </a:spcBef>
            </a:pPr>
            <a:r>
              <a:rPr sz="1100" spc="-5" dirty="0">
                <a:latin typeface="Times New Roman"/>
                <a:cs typeface="Times New Roman"/>
              </a:rPr>
              <a:t>Front-end covers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part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project </a:t>
            </a:r>
            <a:r>
              <a:rPr sz="110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is visible </a:t>
            </a:r>
            <a:r>
              <a:rPr sz="1100" dirty="0">
                <a:latin typeface="Times New Roman"/>
                <a:cs typeface="Times New Roman"/>
              </a:rPr>
              <a:t>to the </a:t>
            </a:r>
            <a:r>
              <a:rPr sz="1100" spc="-15" dirty="0">
                <a:latin typeface="Times New Roman"/>
                <a:cs typeface="Times New Roman"/>
              </a:rPr>
              <a:t>user, </a:t>
            </a:r>
            <a:r>
              <a:rPr sz="1100" spc="-5" dirty="0">
                <a:latin typeface="Times New Roman"/>
                <a:cs typeface="Times New Roman"/>
              </a:rPr>
              <a:t>i.e., it deals with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client </a:t>
            </a:r>
            <a:r>
              <a:rPr sz="1100" dirty="0">
                <a:latin typeface="Times New Roman"/>
                <a:cs typeface="Times New Roman"/>
              </a:rPr>
              <a:t> side. Anything </a:t>
            </a:r>
            <a:r>
              <a:rPr sz="1100" spc="5" dirty="0">
                <a:latin typeface="Times New Roman"/>
                <a:cs typeface="Times New Roman"/>
              </a:rPr>
              <a:t>happening </a:t>
            </a:r>
            <a:r>
              <a:rPr sz="1100" dirty="0">
                <a:latin typeface="Times New Roman"/>
                <a:cs typeface="Times New Roman"/>
              </a:rPr>
              <a:t>on the user </a:t>
            </a:r>
            <a:r>
              <a:rPr sz="1100" spc="-5" dirty="0">
                <a:latin typeface="Times New Roman"/>
                <a:cs typeface="Times New Roman"/>
              </a:rPr>
              <a:t>side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-5" dirty="0">
                <a:latin typeface="Times New Roman"/>
                <a:cs typeface="Times New Roman"/>
              </a:rPr>
              <a:t>connection can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10" dirty="0">
                <a:latin typeface="Times New Roman"/>
                <a:cs typeface="Times New Roman"/>
              </a:rPr>
              <a:t>received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manipulated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user. </a:t>
            </a:r>
            <a:r>
              <a:rPr sz="1100" spc="-20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concerns </a:t>
            </a:r>
            <a:r>
              <a:rPr sz="1100" spc="-5" dirty="0">
                <a:latin typeface="Times New Roman"/>
                <a:cs typeface="Times New Roman"/>
              </a:rPr>
              <a:t>mostly </a:t>
            </a:r>
            <a:r>
              <a:rPr sz="1100" dirty="0">
                <a:latin typeface="Times New Roman"/>
                <a:cs typeface="Times New Roman"/>
              </a:rPr>
              <a:t>with the user </a:t>
            </a:r>
            <a:r>
              <a:rPr sz="1100" spc="-5" dirty="0">
                <a:latin typeface="Times New Roman"/>
                <a:cs typeface="Times New Roman"/>
              </a:rPr>
              <a:t>interface and user experience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-5" dirty="0">
                <a:latin typeface="Times New Roman"/>
                <a:cs typeface="Times New Roman"/>
              </a:rPr>
              <a:t>website. </a:t>
            </a:r>
            <a:r>
              <a:rPr sz="1100" dirty="0">
                <a:latin typeface="Times New Roman"/>
                <a:cs typeface="Times New Roman"/>
              </a:rPr>
              <a:t>How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website </a:t>
            </a:r>
            <a:r>
              <a:rPr sz="1100" dirty="0">
                <a:latin typeface="Times New Roman"/>
                <a:cs typeface="Times New Roman"/>
              </a:rPr>
              <a:t>is presented to the user is the </a:t>
            </a:r>
            <a:r>
              <a:rPr sz="1100" spc="-5" dirty="0">
                <a:latin typeface="Times New Roman"/>
                <a:cs typeface="Times New Roman"/>
              </a:rPr>
              <a:t>primary goal </a:t>
            </a:r>
            <a:r>
              <a:rPr sz="1100" dirty="0">
                <a:latin typeface="Times New Roman"/>
                <a:cs typeface="Times New Roman"/>
              </a:rPr>
              <a:t>of the front-end. </a:t>
            </a:r>
            <a:r>
              <a:rPr sz="1100" spc="-20" dirty="0">
                <a:latin typeface="Times New Roman"/>
                <a:cs typeface="Times New Roman"/>
              </a:rPr>
              <a:t>Simplicity, </a:t>
            </a:r>
            <a:r>
              <a:rPr sz="1100" spc="-10" dirty="0">
                <a:latin typeface="Times New Roman"/>
                <a:cs typeface="Times New Roman"/>
              </a:rPr>
              <a:t>accessibility, </a:t>
            </a:r>
            <a:r>
              <a:rPr sz="1100" spc="-5" dirty="0">
                <a:latin typeface="Times New Roman"/>
                <a:cs typeface="Times New Roman"/>
              </a:rPr>
              <a:t> proper user experience, clarity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actions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feedback are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basic </a:t>
            </a:r>
            <a:r>
              <a:rPr sz="1100" spc="-5" dirty="0">
                <a:latin typeface="Times New Roman"/>
                <a:cs typeface="Times New Roman"/>
              </a:rPr>
              <a:t>features </a:t>
            </a:r>
            <a:r>
              <a:rPr sz="1100" spc="-10" dirty="0">
                <a:latin typeface="Times New Roman"/>
                <a:cs typeface="Times New Roman"/>
              </a:rPr>
              <a:t>which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vital </a:t>
            </a:r>
            <a:r>
              <a:rPr sz="1100" dirty="0">
                <a:latin typeface="Times New Roman"/>
                <a:cs typeface="Times New Roman"/>
              </a:rPr>
              <a:t>role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best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possible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front-end.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47040" algn="just"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HTML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markup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defining</a:t>
            </a:r>
            <a:r>
              <a:rPr sz="1100" spc="5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structure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website.</a:t>
            </a:r>
            <a:endParaRPr sz="1100">
              <a:latin typeface="Times New Roman"/>
              <a:cs typeface="Times New Roman"/>
            </a:endParaRPr>
          </a:p>
          <a:p>
            <a:pPr marL="440690" marR="8255" indent="431165" algn="just">
              <a:lnSpc>
                <a:spcPct val="151800"/>
              </a:lnSpc>
              <a:spcBef>
                <a:spcPts val="260"/>
              </a:spcBef>
            </a:pPr>
            <a:r>
              <a:rPr sz="1100" dirty="0">
                <a:latin typeface="Times New Roman"/>
                <a:cs typeface="Times New Roman"/>
              </a:rPr>
              <a:t>These are the </a:t>
            </a:r>
            <a:r>
              <a:rPr sz="1100" spc="-5" dirty="0">
                <a:latin typeface="Times New Roman"/>
                <a:cs typeface="Times New Roman"/>
              </a:rPr>
              <a:t>basic </a:t>
            </a:r>
            <a:r>
              <a:rPr sz="1100" spc="-10" dirty="0">
                <a:latin typeface="Times New Roman"/>
                <a:cs typeface="Times New Roman"/>
              </a:rPr>
              <a:t>things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create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front-end of </a:t>
            </a:r>
            <a:r>
              <a:rPr sz="1100" spc="1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website. While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10" dirty="0">
                <a:latin typeface="Times New Roman"/>
                <a:cs typeface="Times New Roman"/>
              </a:rPr>
              <a:t>are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many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things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learn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afterwards</a:t>
            </a:r>
            <a:r>
              <a:rPr sz="1100" dirty="0">
                <a:latin typeface="Times New Roman"/>
                <a:cs typeface="Times New Roman"/>
              </a:rPr>
              <a:t> and 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</a:t>
            </a:r>
            <a:r>
              <a:rPr sz="1100" dirty="0">
                <a:latin typeface="Times New Roman"/>
                <a:cs typeface="Times New Roman"/>
              </a:rPr>
              <a:t> them 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much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highly </a:t>
            </a:r>
            <a:r>
              <a:rPr sz="1100" spc="-5" dirty="0">
                <a:latin typeface="Times New Roman"/>
                <a:cs typeface="Times New Roman"/>
              </a:rPr>
              <a:t>sophisticated </a:t>
            </a:r>
            <a:r>
              <a:rPr sz="1100" dirty="0">
                <a:latin typeface="Times New Roman"/>
                <a:cs typeface="Times New Roman"/>
              </a:rPr>
              <a:t>front-end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website.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20" dirty="0">
                <a:latin typeface="Times New Roman"/>
                <a:cs typeface="Times New Roman"/>
              </a:rPr>
              <a:t>W</a:t>
            </a:r>
            <a:r>
              <a:rPr sz="1300" b="1" spc="-30" dirty="0">
                <a:latin typeface="Times New Roman"/>
                <a:cs typeface="Times New Roman"/>
              </a:rPr>
              <a:t>h</a:t>
            </a:r>
            <a:r>
              <a:rPr sz="1300" b="1" spc="-5" dirty="0">
                <a:latin typeface="Times New Roman"/>
                <a:cs typeface="Times New Roman"/>
              </a:rPr>
              <a:t>at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is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F</a:t>
            </a:r>
            <a:r>
              <a:rPr sz="1300" b="1" spc="-75" dirty="0">
                <a:latin typeface="Times New Roman"/>
                <a:cs typeface="Times New Roman"/>
              </a:rPr>
              <a:t>r</a:t>
            </a:r>
            <a:r>
              <a:rPr sz="1300" b="1" spc="-5" dirty="0">
                <a:latin typeface="Times New Roman"/>
                <a:cs typeface="Times New Roman"/>
              </a:rPr>
              <a:t>o</a:t>
            </a:r>
            <a:r>
              <a:rPr sz="1300" b="1" spc="-15" dirty="0">
                <a:latin typeface="Times New Roman"/>
                <a:cs typeface="Times New Roman"/>
              </a:rPr>
              <a:t>n</a:t>
            </a:r>
            <a:r>
              <a:rPr sz="1300" b="1" dirty="0">
                <a:latin typeface="Times New Roman"/>
                <a:cs typeface="Times New Roman"/>
              </a:rPr>
              <a:t>t</a:t>
            </a:r>
            <a:r>
              <a:rPr sz="1300" b="1" spc="-25" dirty="0">
                <a:latin typeface="Times New Roman"/>
                <a:cs typeface="Times New Roman"/>
              </a:rPr>
              <a:t>-</a:t>
            </a:r>
            <a:r>
              <a:rPr sz="1300" b="1" spc="10" dirty="0">
                <a:latin typeface="Times New Roman"/>
                <a:cs typeface="Times New Roman"/>
              </a:rPr>
              <a:t>E</a:t>
            </a:r>
            <a:r>
              <a:rPr sz="1300" b="1" spc="-15" dirty="0">
                <a:latin typeface="Times New Roman"/>
                <a:cs typeface="Times New Roman"/>
              </a:rPr>
              <a:t>n</a:t>
            </a: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-215" dirty="0">
                <a:latin typeface="Times New Roman"/>
                <a:cs typeface="Times New Roman"/>
              </a:rPr>
              <a:t>W</a:t>
            </a:r>
            <a:r>
              <a:rPr sz="1300" b="1" spc="15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b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D</a:t>
            </a:r>
            <a:r>
              <a:rPr sz="1300" b="1" spc="-25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v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20" dirty="0">
                <a:latin typeface="Times New Roman"/>
                <a:cs typeface="Times New Roman"/>
              </a:rPr>
              <a:t>l</a:t>
            </a:r>
            <a:r>
              <a:rPr sz="1300" b="1" spc="-5" dirty="0">
                <a:latin typeface="Times New Roman"/>
                <a:cs typeface="Times New Roman"/>
              </a:rPr>
              <a:t>o</a:t>
            </a:r>
            <a:r>
              <a:rPr sz="1300" b="1" dirty="0">
                <a:latin typeface="Times New Roman"/>
                <a:cs typeface="Times New Roman"/>
              </a:rPr>
              <a:t>p</a:t>
            </a:r>
            <a:r>
              <a:rPr sz="1300" b="1" spc="-65" dirty="0">
                <a:latin typeface="Times New Roman"/>
                <a:cs typeface="Times New Roman"/>
              </a:rPr>
              <a:t>m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5" dirty="0">
                <a:latin typeface="Times New Roman"/>
                <a:cs typeface="Times New Roman"/>
              </a:rPr>
              <a:t>n</a:t>
            </a:r>
            <a:r>
              <a:rPr sz="1300" b="1" spc="-25" dirty="0">
                <a:latin typeface="Times New Roman"/>
                <a:cs typeface="Times New Roman"/>
              </a:rPr>
              <a:t>t</a:t>
            </a:r>
            <a:r>
              <a:rPr sz="1300" b="1" spc="-5" dirty="0">
                <a:latin typeface="Times New Roman"/>
                <a:cs typeface="Times New Roman"/>
              </a:rPr>
              <a:t>?</a:t>
            </a:r>
            <a:endParaRPr sz="1300">
              <a:latin typeface="Times New Roman"/>
              <a:cs typeface="Times New Roman"/>
            </a:endParaRPr>
          </a:p>
          <a:p>
            <a:pPr marL="440690" marR="7620" indent="431165" algn="just">
              <a:lnSpc>
                <a:spcPct val="152000"/>
              </a:lnSpc>
              <a:spcBef>
                <a:spcPts val="270"/>
              </a:spcBef>
            </a:pPr>
            <a:r>
              <a:rPr sz="1100" spc="-5" dirty="0">
                <a:latin typeface="Times New Roman"/>
                <a:cs typeface="Times New Roman"/>
              </a:rPr>
              <a:t>Front-end</a:t>
            </a:r>
            <a:r>
              <a:rPr sz="1100" dirty="0">
                <a:latin typeface="Times New Roman"/>
                <a:cs typeface="Times New Roman"/>
              </a:rPr>
              <a:t> web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everything involved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programming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user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interface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Typically</a:t>
            </a:r>
            <a:r>
              <a:rPr sz="1100" spc="-5" dirty="0">
                <a:latin typeface="Times New Roman"/>
                <a:cs typeface="Times New Roman"/>
              </a:rPr>
              <a:t> it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refers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Hypertext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Markup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(HTML), </a:t>
            </a:r>
            <a:r>
              <a:rPr sz="1100" dirty="0">
                <a:latin typeface="Times New Roman"/>
                <a:cs typeface="Times New Roman"/>
              </a:rPr>
              <a:t> Cascading </a:t>
            </a:r>
            <a:r>
              <a:rPr sz="1100" spc="-5" dirty="0">
                <a:latin typeface="Times New Roman"/>
                <a:cs typeface="Times New Roman"/>
              </a:rPr>
              <a:t>Style Sheets (CSS)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JavaScript </a:t>
            </a:r>
            <a:r>
              <a:rPr sz="1100" dirty="0">
                <a:latin typeface="Times New Roman"/>
                <a:cs typeface="Times New Roman"/>
              </a:rPr>
              <a:t>portion of </a:t>
            </a:r>
            <a:r>
              <a:rPr sz="1100" spc="-5" dirty="0">
                <a:latin typeface="Times New Roman"/>
                <a:cs typeface="Times New Roman"/>
              </a:rPr>
              <a:t>web </a:t>
            </a:r>
            <a:r>
              <a:rPr sz="1100" dirty="0">
                <a:latin typeface="Times New Roman"/>
                <a:cs typeface="Times New Roman"/>
              </a:rPr>
              <a:t>site production as </a:t>
            </a:r>
            <a:r>
              <a:rPr sz="1100" spc="-5" dirty="0">
                <a:latin typeface="Times New Roman"/>
                <a:cs typeface="Times New Roman"/>
              </a:rPr>
              <a:t>opposed </a:t>
            </a:r>
            <a:r>
              <a:rPr sz="1100" dirty="0">
                <a:latin typeface="Times New Roman"/>
                <a:cs typeface="Times New Roman"/>
              </a:rPr>
              <a:t>to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server-side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programming.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It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encompasses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everything </a:t>
            </a:r>
            <a:r>
              <a:rPr sz="1100" dirty="0">
                <a:latin typeface="Times New Roman"/>
                <a:cs typeface="Times New Roman"/>
              </a:rPr>
              <a:t>from building a </a:t>
            </a:r>
            <a:r>
              <a:rPr sz="1100" spc="-5" dirty="0">
                <a:latin typeface="Times New Roman"/>
                <a:cs typeface="Times New Roman"/>
              </a:rPr>
              <a:t>simple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page </a:t>
            </a:r>
            <a:r>
              <a:rPr sz="1100" dirty="0">
                <a:latin typeface="Times New Roman"/>
                <a:cs typeface="Times New Roman"/>
              </a:rPr>
              <a:t> of </a:t>
            </a:r>
            <a:r>
              <a:rPr sz="1100" spc="5" dirty="0">
                <a:latin typeface="Times New Roman"/>
                <a:cs typeface="Times New Roman"/>
              </a:rPr>
              <a:t>HTML </a:t>
            </a:r>
            <a:r>
              <a:rPr sz="1100" spc="-5" dirty="0">
                <a:latin typeface="Times New Roman"/>
                <a:cs typeface="Times New Roman"/>
              </a:rPr>
              <a:t>text </a:t>
            </a:r>
            <a:r>
              <a:rPr sz="1100" dirty="0">
                <a:latin typeface="Times New Roman"/>
                <a:cs typeface="Times New Roman"/>
              </a:rPr>
              <a:t>to creating complex, </a:t>
            </a:r>
            <a:r>
              <a:rPr sz="1100" spc="-5" dirty="0">
                <a:latin typeface="Times New Roman"/>
                <a:cs typeface="Times New Roman"/>
              </a:rPr>
              <a:t>responsive </a:t>
            </a:r>
            <a:r>
              <a:rPr sz="1100" dirty="0">
                <a:latin typeface="Times New Roman"/>
                <a:cs typeface="Times New Roman"/>
              </a:rPr>
              <a:t>HTML5 </a:t>
            </a:r>
            <a:r>
              <a:rPr sz="1100" spc="-5" dirty="0">
                <a:latin typeface="Times New Roman"/>
                <a:cs typeface="Times New Roman"/>
              </a:rPr>
              <a:t>websites designed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dirty="0">
                <a:latin typeface="Times New Roman"/>
                <a:cs typeface="Times New Roman"/>
              </a:rPr>
              <a:t>accessed </a:t>
            </a:r>
            <a:r>
              <a:rPr sz="1100" spc="-10" dirty="0">
                <a:latin typeface="Times New Roman"/>
                <a:cs typeface="Times New Roman"/>
              </a:rPr>
              <a:t>via </a:t>
            </a:r>
            <a:r>
              <a:rPr sz="1100" spc="-5" dirty="0">
                <a:latin typeface="Times New Roman"/>
                <a:cs typeface="Times New Roman"/>
              </a:rPr>
              <a:t> various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different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browsers,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devices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screen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sizes.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60" y="4533398"/>
            <a:ext cx="5824855" cy="426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Back-end</a:t>
            </a:r>
            <a:endParaRPr sz="1300">
              <a:latin typeface="Times New Roman"/>
              <a:cs typeface="Times New Roman"/>
            </a:endParaRPr>
          </a:p>
          <a:p>
            <a:pPr marL="449580" marR="5080" indent="-7620" algn="just">
              <a:lnSpc>
                <a:spcPct val="152100"/>
              </a:lnSpc>
              <a:spcBef>
                <a:spcPts val="254"/>
              </a:spcBef>
            </a:pPr>
            <a:r>
              <a:rPr sz="1100" spc="-5" dirty="0">
                <a:latin typeface="Times New Roman"/>
                <a:cs typeface="Times New Roman"/>
              </a:rPr>
              <a:t>Back-end </a:t>
            </a:r>
            <a:r>
              <a:rPr sz="1100" spc="5" dirty="0">
                <a:latin typeface="Times New Roman"/>
                <a:cs typeface="Times New Roman"/>
              </a:rPr>
              <a:t>is the </a:t>
            </a:r>
            <a:r>
              <a:rPr sz="1100" spc="-10" dirty="0">
                <a:latin typeface="Times New Roman"/>
                <a:cs typeface="Times New Roman"/>
              </a:rPr>
              <a:t>part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-5" dirty="0">
                <a:latin typeface="Times New Roman"/>
                <a:cs typeface="Times New Roman"/>
              </a:rPr>
              <a:t>website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 deals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core </a:t>
            </a:r>
            <a:r>
              <a:rPr sz="1100" spc="-5" dirty="0">
                <a:latin typeface="Times New Roman"/>
                <a:cs typeface="Times New Roman"/>
              </a:rPr>
              <a:t>functioning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website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hidden to the </a:t>
            </a:r>
            <a:r>
              <a:rPr sz="1100" spc="-5" dirty="0">
                <a:latin typeface="Times New Roman"/>
                <a:cs typeface="Times New Roman"/>
              </a:rPr>
              <a:t>user for </a:t>
            </a:r>
            <a:r>
              <a:rPr sz="1100" spc="-15" dirty="0">
                <a:latin typeface="Times New Roman"/>
                <a:cs typeface="Times New Roman"/>
              </a:rPr>
              <a:t>user’s safety. </a:t>
            </a:r>
            <a:r>
              <a:rPr sz="1100" spc="-5" dirty="0">
                <a:latin typeface="Times New Roman"/>
                <a:cs typeface="Times New Roman"/>
              </a:rPr>
              <a:t>User shouldn’t </a:t>
            </a:r>
            <a:r>
              <a:rPr sz="1100" spc="5" dirty="0">
                <a:latin typeface="Times New Roman"/>
                <a:cs typeface="Times New Roman"/>
              </a:rPr>
              <a:t>know </a:t>
            </a:r>
            <a:r>
              <a:rPr sz="1100" spc="-5" dirty="0">
                <a:latin typeface="Times New Roman"/>
                <a:cs typeface="Times New Roman"/>
              </a:rPr>
              <a:t>what </a:t>
            </a:r>
            <a:r>
              <a:rPr sz="1100" dirty="0">
                <a:latin typeface="Times New Roman"/>
                <a:cs typeface="Times New Roman"/>
              </a:rPr>
              <a:t>is happening </a:t>
            </a:r>
            <a:r>
              <a:rPr sz="1100" spc="5" dirty="0">
                <a:latin typeface="Times New Roman"/>
                <a:cs typeface="Times New Roman"/>
              </a:rPr>
              <a:t>on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website,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 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concern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back-end </a:t>
            </a:r>
            <a:r>
              <a:rPr sz="1100" spc="-5" dirty="0">
                <a:latin typeface="Times New Roman"/>
                <a:cs typeface="Times New Roman"/>
              </a:rPr>
              <a:t>developers. Having back-end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makes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website more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dynamic.</a:t>
            </a:r>
            <a:endParaRPr sz="1100">
              <a:latin typeface="Times New Roman"/>
              <a:cs typeface="Times New Roman"/>
            </a:endParaRPr>
          </a:p>
          <a:p>
            <a:pPr marL="449580" marR="6350" indent="-7620" algn="just">
              <a:lnSpc>
                <a:spcPct val="152000"/>
              </a:lnSpc>
              <a:spcBef>
                <a:spcPts val="994"/>
              </a:spcBef>
            </a:pPr>
            <a:r>
              <a:rPr sz="1100" dirty="0">
                <a:latin typeface="Times New Roman"/>
                <a:cs typeface="Times New Roman"/>
              </a:rPr>
              <a:t>When </a:t>
            </a:r>
            <a:r>
              <a:rPr sz="1100" spc="-5" dirty="0">
                <a:latin typeface="Times New Roman"/>
                <a:cs typeface="Times New Roman"/>
              </a:rPr>
              <a:t>users interact with the website </a:t>
            </a:r>
            <a:r>
              <a:rPr sz="1100" spc="5" dirty="0">
                <a:latin typeface="Times New Roman"/>
                <a:cs typeface="Times New Roman"/>
              </a:rPr>
              <a:t>which </a:t>
            </a:r>
            <a:r>
              <a:rPr sz="1100" spc="-10" dirty="0">
                <a:latin typeface="Times New Roman"/>
                <a:cs typeface="Times New Roman"/>
              </a:rPr>
              <a:t>involves </a:t>
            </a:r>
            <a:r>
              <a:rPr sz="1100" dirty="0">
                <a:latin typeface="Times New Roman"/>
                <a:cs typeface="Times New Roman"/>
              </a:rPr>
              <a:t>back-end, it </a:t>
            </a:r>
            <a:r>
              <a:rPr sz="1100" spc="-10" dirty="0">
                <a:latin typeface="Times New Roman"/>
                <a:cs typeface="Times New Roman"/>
              </a:rPr>
              <a:t>makes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creators </a:t>
            </a:r>
            <a:r>
              <a:rPr sz="1100" dirty="0">
                <a:latin typeface="Times New Roman"/>
                <a:cs typeface="Times New Roman"/>
              </a:rPr>
              <a:t>easy to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involve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-5" dirty="0">
                <a:latin typeface="Times New Roman"/>
                <a:cs typeface="Times New Roman"/>
              </a:rPr>
              <a:t>users for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main </a:t>
            </a:r>
            <a:r>
              <a:rPr sz="1100" dirty="0">
                <a:latin typeface="Times New Roman"/>
                <a:cs typeface="Times New Roman"/>
              </a:rPr>
              <a:t>purpose of the </a:t>
            </a:r>
            <a:r>
              <a:rPr sz="1100" spc="-5" dirty="0">
                <a:latin typeface="Times New Roman"/>
                <a:cs typeface="Times New Roman"/>
              </a:rPr>
              <a:t>website. </a:t>
            </a:r>
            <a:r>
              <a:rPr sz="1100" dirty="0">
                <a:latin typeface="Times New Roman"/>
                <a:cs typeface="Times New Roman"/>
              </a:rPr>
              <a:t>Back-end </a:t>
            </a:r>
            <a:r>
              <a:rPr sz="1100" spc="-10" dirty="0">
                <a:latin typeface="Times New Roman"/>
                <a:cs typeface="Times New Roman"/>
              </a:rPr>
              <a:t>involves </a:t>
            </a:r>
            <a:r>
              <a:rPr sz="1100" dirty="0">
                <a:latin typeface="Times New Roman"/>
                <a:cs typeface="Times New Roman"/>
              </a:rPr>
              <a:t>maintaining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database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various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helping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them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things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various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 </a:t>
            </a:r>
            <a:r>
              <a:rPr sz="1100" dirty="0">
                <a:latin typeface="Times New Roman"/>
                <a:cs typeface="Times New Roman"/>
              </a:rPr>
              <a:t>developed </a:t>
            </a:r>
            <a:r>
              <a:rPr sz="1100" spc="5" dirty="0">
                <a:latin typeface="Times New Roman"/>
                <a:cs typeface="Times New Roman"/>
              </a:rPr>
              <a:t>by the </a:t>
            </a:r>
            <a:r>
              <a:rPr sz="1100" spc="-5" dirty="0">
                <a:latin typeface="Times New Roman"/>
                <a:cs typeface="Times New Roman"/>
              </a:rPr>
              <a:t>programmers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the back-end. Common </a:t>
            </a:r>
            <a:r>
              <a:rPr sz="1100" spc="-5" dirty="0">
                <a:latin typeface="Times New Roman"/>
                <a:cs typeface="Times New Roman"/>
              </a:rPr>
              <a:t>objectives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the back-end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involve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website,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maintaining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proper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database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various users.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B</a:t>
            </a:r>
            <a:r>
              <a:rPr sz="1300" b="1" spc="-10" dirty="0">
                <a:latin typeface="Times New Roman"/>
                <a:cs typeface="Times New Roman"/>
              </a:rPr>
              <a:t>AC</a:t>
            </a:r>
            <a:r>
              <a:rPr sz="1300" b="1" spc="-5" dirty="0">
                <a:latin typeface="Times New Roman"/>
                <a:cs typeface="Times New Roman"/>
              </a:rPr>
              <a:t>KE</a:t>
            </a:r>
            <a:r>
              <a:rPr sz="1300" b="1" spc="-10" dirty="0">
                <a:latin typeface="Times New Roman"/>
                <a:cs typeface="Times New Roman"/>
              </a:rPr>
              <a:t>N</a:t>
            </a: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300" b="1" spc="-8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D</a:t>
            </a:r>
            <a:r>
              <a:rPr sz="1300" b="1" spc="-15" dirty="0">
                <a:latin typeface="Times New Roman"/>
                <a:cs typeface="Times New Roman"/>
              </a:rPr>
              <a:t>E</a:t>
            </a:r>
            <a:r>
              <a:rPr sz="1300" b="1" spc="5" dirty="0">
                <a:latin typeface="Times New Roman"/>
                <a:cs typeface="Times New Roman"/>
              </a:rPr>
              <a:t>V</a:t>
            </a:r>
            <a:r>
              <a:rPr sz="1300" b="1" spc="-15" dirty="0">
                <a:latin typeface="Times New Roman"/>
                <a:cs typeface="Times New Roman"/>
              </a:rPr>
              <a:t>E</a:t>
            </a:r>
            <a:r>
              <a:rPr sz="1300" b="1" spc="-5" dirty="0">
                <a:latin typeface="Times New Roman"/>
                <a:cs typeface="Times New Roman"/>
              </a:rPr>
              <a:t>LO</a:t>
            </a:r>
            <a:r>
              <a:rPr sz="1300" b="1" spc="-10" dirty="0">
                <a:latin typeface="Times New Roman"/>
                <a:cs typeface="Times New Roman"/>
              </a:rPr>
              <a:t>PM</a:t>
            </a:r>
            <a:r>
              <a:rPr sz="1300" b="1" spc="-5" dirty="0">
                <a:latin typeface="Times New Roman"/>
                <a:cs typeface="Times New Roman"/>
              </a:rPr>
              <a:t>E</a:t>
            </a:r>
            <a:r>
              <a:rPr sz="1300" b="1" spc="-25" dirty="0">
                <a:latin typeface="Times New Roman"/>
                <a:cs typeface="Times New Roman"/>
              </a:rPr>
              <a:t>N</a:t>
            </a:r>
            <a:r>
              <a:rPr sz="1300" b="1" spc="-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449580" marR="5080" indent="-7620" algn="just">
              <a:lnSpc>
                <a:spcPct val="152100"/>
              </a:lnSpc>
              <a:spcBef>
                <a:spcPts val="254"/>
              </a:spcBef>
            </a:pP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backend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a web </a:t>
            </a:r>
            <a:r>
              <a:rPr sz="1100" spc="-5" dirty="0">
                <a:latin typeface="Times New Roman"/>
                <a:cs typeface="Times New Roman"/>
              </a:rPr>
              <a:t>application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an </a:t>
            </a:r>
            <a:r>
              <a:rPr sz="1100" dirty="0">
                <a:latin typeface="Times New Roman"/>
                <a:cs typeface="Times New Roman"/>
              </a:rPr>
              <a:t>enabler for a frontend </a:t>
            </a:r>
            <a:r>
              <a:rPr sz="1100" spc="-5" dirty="0">
                <a:latin typeface="Times New Roman"/>
                <a:cs typeface="Times New Roman"/>
              </a:rPr>
              <a:t>experience. An </a:t>
            </a:r>
            <a:r>
              <a:rPr sz="1100" spc="-10" dirty="0">
                <a:latin typeface="Times New Roman"/>
                <a:cs typeface="Times New Roman"/>
              </a:rPr>
              <a:t>application’s </a:t>
            </a:r>
            <a:r>
              <a:rPr sz="1100" spc="-5" dirty="0">
                <a:latin typeface="Times New Roman"/>
                <a:cs typeface="Times New Roman"/>
              </a:rPr>
              <a:t> frontend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may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most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beautifully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crafted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page,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but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if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itself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doesn’t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work,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application will </a:t>
            </a:r>
            <a:r>
              <a:rPr sz="1100" dirty="0">
                <a:latin typeface="Times New Roman"/>
                <a:cs typeface="Times New Roman"/>
              </a:rPr>
              <a:t>be a </a:t>
            </a:r>
            <a:r>
              <a:rPr sz="1100" spc="-5" dirty="0">
                <a:latin typeface="Times New Roman"/>
                <a:cs typeface="Times New Roman"/>
              </a:rPr>
              <a:t>failure.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backend of </a:t>
            </a:r>
            <a:r>
              <a:rPr sz="1100" spc="-10" dirty="0">
                <a:latin typeface="Times New Roman"/>
                <a:cs typeface="Times New Roman"/>
              </a:rPr>
              <a:t>an </a:t>
            </a:r>
            <a:r>
              <a:rPr sz="1100" spc="-5" dirty="0">
                <a:latin typeface="Times New Roman"/>
                <a:cs typeface="Times New Roman"/>
              </a:rPr>
              <a:t>application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responsible </a:t>
            </a:r>
            <a:r>
              <a:rPr sz="1100" spc="-10" dirty="0">
                <a:latin typeface="Times New Roman"/>
                <a:cs typeface="Times New Roman"/>
              </a:rPr>
              <a:t>for things </a:t>
            </a:r>
            <a:r>
              <a:rPr sz="1100" spc="-5" dirty="0">
                <a:latin typeface="Times New Roman"/>
                <a:cs typeface="Times New Roman"/>
              </a:rPr>
              <a:t> like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calculations,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businesslogic,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database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interactions,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performance.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Most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code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625E8-B52E-A0EA-58F1-6AD2C627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14400"/>
            <a:ext cx="708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436" y="704197"/>
            <a:ext cx="538861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make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will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backend.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Backend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code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run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server, as </a:t>
            </a:r>
            <a:r>
              <a:rPr sz="1100" dirty="0">
                <a:latin typeface="Times New Roman"/>
                <a:cs typeface="Times New Roman"/>
              </a:rPr>
              <a:t>opposed to the </a:t>
            </a:r>
            <a:r>
              <a:rPr sz="1100" spc="-10" dirty="0">
                <a:latin typeface="Times New Roman"/>
                <a:cs typeface="Times New Roman"/>
              </a:rPr>
              <a:t>client. </a:t>
            </a:r>
            <a:r>
              <a:rPr sz="1100" spc="-5" dirty="0">
                <a:latin typeface="Times New Roman"/>
                <a:cs typeface="Times New Roman"/>
              </a:rPr>
              <a:t>This means </a:t>
            </a:r>
            <a:r>
              <a:rPr sz="1100" spc="-10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backend </a:t>
            </a:r>
            <a:r>
              <a:rPr sz="1100" spc="-5" dirty="0">
                <a:latin typeface="Times New Roman"/>
                <a:cs typeface="Times New Roman"/>
              </a:rPr>
              <a:t>developers </a:t>
            </a:r>
            <a:r>
              <a:rPr sz="1100" dirty="0">
                <a:latin typeface="Times New Roman"/>
                <a:cs typeface="Times New Roman"/>
              </a:rPr>
              <a:t>not only </a:t>
            </a:r>
            <a:r>
              <a:rPr sz="1100" spc="5" dirty="0">
                <a:latin typeface="Times New Roman"/>
                <a:cs typeface="Times New Roman"/>
              </a:rPr>
              <a:t>need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 </a:t>
            </a:r>
            <a:r>
              <a:rPr sz="1100" dirty="0">
                <a:latin typeface="Times New Roman"/>
                <a:cs typeface="Times New Roman"/>
              </a:rPr>
              <a:t>programming </a:t>
            </a:r>
            <a:r>
              <a:rPr sz="1100" spc="-5" dirty="0">
                <a:latin typeface="Times New Roman"/>
                <a:cs typeface="Times New Roman"/>
              </a:rPr>
              <a:t>languages </a:t>
            </a:r>
            <a:r>
              <a:rPr sz="1100" dirty="0">
                <a:latin typeface="Times New Roman"/>
                <a:cs typeface="Times New Roman"/>
              </a:rPr>
              <a:t>and databases, </a:t>
            </a:r>
            <a:r>
              <a:rPr sz="1100" spc="-15" dirty="0">
                <a:latin typeface="Times New Roman"/>
                <a:cs typeface="Times New Roman"/>
              </a:rPr>
              <a:t>but </a:t>
            </a:r>
            <a:r>
              <a:rPr sz="1100" dirty="0">
                <a:latin typeface="Times New Roman"/>
                <a:cs typeface="Times New Roman"/>
              </a:rPr>
              <a:t>they </a:t>
            </a:r>
            <a:r>
              <a:rPr sz="1100" spc="-5" dirty="0">
                <a:latin typeface="Times New Roman"/>
                <a:cs typeface="Times New Roman"/>
              </a:rPr>
              <a:t>must have an understanding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server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architecture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well.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slow,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crashes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often,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constantly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throws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errors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users,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it’s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because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backend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problems.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60" y="2479736"/>
            <a:ext cx="5822950" cy="5636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9580" marR="5080" indent="-7620" algn="just">
              <a:lnSpc>
                <a:spcPct val="152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Backend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ones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zeros </a:t>
            </a:r>
            <a:r>
              <a:rPr sz="1100" spc="-10" dirty="0">
                <a:latin typeface="Times New Roman"/>
                <a:cs typeface="Times New Roman"/>
              </a:rPr>
              <a:t>though.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Much </a:t>
            </a:r>
            <a:r>
              <a:rPr sz="1100" spc="-10" dirty="0">
                <a:latin typeface="Times New Roman"/>
                <a:cs typeface="Times New Roman"/>
              </a:rPr>
              <a:t>like</a:t>
            </a:r>
            <a:r>
              <a:rPr sz="1100" spc="-5" dirty="0">
                <a:latin typeface="Times New Roman"/>
                <a:cs typeface="Times New Roman"/>
              </a:rPr>
              <a:t> frontend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development, </a:t>
            </a:r>
            <a:r>
              <a:rPr sz="1100" dirty="0">
                <a:latin typeface="Times New Roman"/>
                <a:cs typeface="Times New Roman"/>
              </a:rPr>
              <a:t> backend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human</a:t>
            </a:r>
            <a:r>
              <a:rPr sz="1100" dirty="0">
                <a:latin typeface="Times New Roman"/>
                <a:cs typeface="Times New Roman"/>
              </a:rPr>
              <a:t> aspect</a:t>
            </a:r>
            <a:r>
              <a:rPr sz="1100" spc="5" dirty="0">
                <a:latin typeface="Times New Roman"/>
                <a:cs typeface="Times New Roman"/>
              </a:rPr>
              <a:t> 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well.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written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the backend, it </a:t>
            </a:r>
            <a:r>
              <a:rPr sz="1100" dirty="0">
                <a:latin typeface="Times New Roman"/>
                <a:cs typeface="Times New Roman"/>
              </a:rPr>
              <a:t>should be </a:t>
            </a:r>
            <a:r>
              <a:rPr sz="1100" spc="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to understand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work </a:t>
            </a:r>
            <a:r>
              <a:rPr sz="1100" dirty="0">
                <a:latin typeface="Times New Roman"/>
                <a:cs typeface="Times New Roman"/>
              </a:rPr>
              <a:t>with. Most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backend </a:t>
            </a:r>
            <a:r>
              <a:rPr sz="1100" spc="-5" dirty="0">
                <a:latin typeface="Times New Roman"/>
                <a:cs typeface="Times New Roman"/>
              </a:rPr>
              <a:t>languages </a:t>
            </a:r>
            <a:r>
              <a:rPr sz="1100" dirty="0">
                <a:latin typeface="Times New Roman"/>
                <a:cs typeface="Times New Roman"/>
              </a:rPr>
              <a:t>– </a:t>
            </a:r>
            <a:r>
              <a:rPr sz="1100" spc="-10" dirty="0">
                <a:latin typeface="Times New Roman"/>
                <a:cs typeface="Times New Roman"/>
              </a:rPr>
              <a:t>like </a:t>
            </a:r>
            <a:r>
              <a:rPr sz="1100" dirty="0">
                <a:latin typeface="Times New Roman"/>
                <a:cs typeface="Times New Roman"/>
              </a:rPr>
              <a:t>Ruby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Python </a:t>
            </a:r>
            <a:r>
              <a:rPr sz="1100" dirty="0">
                <a:latin typeface="Times New Roman"/>
                <a:cs typeface="Times New Roman"/>
              </a:rPr>
              <a:t>– </a:t>
            </a:r>
            <a:r>
              <a:rPr sz="1100" spc="-5" dirty="0">
                <a:latin typeface="Times New Roman"/>
                <a:cs typeface="Times New Roman"/>
              </a:rPr>
              <a:t>have standardized styles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idioms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reading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writing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 </a:t>
            </a:r>
            <a:r>
              <a:rPr sz="1100" dirty="0">
                <a:latin typeface="Times New Roman"/>
                <a:cs typeface="Times New Roman"/>
              </a:rPr>
              <a:t>efficient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enjoyable.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What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Do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Back-End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Developers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Do?</a:t>
            </a:r>
            <a:endParaRPr sz="1300">
              <a:latin typeface="Times New Roman"/>
              <a:cs typeface="Times New Roman"/>
            </a:endParaRPr>
          </a:p>
          <a:p>
            <a:pPr marL="440690" marR="324485" indent="4445">
              <a:lnSpc>
                <a:spcPct val="152100"/>
              </a:lnSpc>
              <a:spcBef>
                <a:spcPts val="254"/>
              </a:spcBef>
            </a:pPr>
            <a:r>
              <a:rPr sz="1100" spc="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-3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nd d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lop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do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</a:t>
            </a:r>
            <a:r>
              <a:rPr sz="1100" spc="-5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op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</a:t>
            </a:r>
            <a:r>
              <a:rPr sz="1100" dirty="0">
                <a:latin typeface="Times New Roman"/>
                <a:cs typeface="Times New Roman"/>
              </a:rPr>
              <a:t>e  application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working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I’ve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held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jobs</a:t>
            </a:r>
            <a:r>
              <a:rPr sz="1100" dirty="0">
                <a:latin typeface="Times New Roman"/>
                <a:cs typeface="Times New Roman"/>
              </a:rPr>
              <a:t> where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 </a:t>
            </a:r>
            <a:r>
              <a:rPr sz="1100" spc="-5" dirty="0">
                <a:latin typeface="Times New Roman"/>
                <a:cs typeface="Times New Roman"/>
              </a:rPr>
              <a:t>was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back-end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developer,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working </a:t>
            </a:r>
            <a:r>
              <a:rPr sz="1100" dirty="0">
                <a:latin typeface="Times New Roman"/>
                <a:cs typeface="Times New Roman"/>
              </a:rPr>
              <a:t>on the </a:t>
            </a:r>
            <a:r>
              <a:rPr sz="1100" spc="5" dirty="0">
                <a:latin typeface="Times New Roman"/>
                <a:cs typeface="Times New Roman"/>
              </a:rPr>
              <a:t>business </a:t>
            </a:r>
            <a:r>
              <a:rPr sz="1100" dirty="0">
                <a:latin typeface="Times New Roman"/>
                <a:cs typeface="Times New Roman"/>
              </a:rPr>
              <a:t>logic in an application,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feeding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retrieving </a:t>
            </a:r>
            <a:r>
              <a:rPr sz="1100" spc="10" dirty="0">
                <a:latin typeface="Times New Roman"/>
                <a:cs typeface="Times New Roman"/>
              </a:rPr>
              <a:t>data from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front-end.</a:t>
            </a:r>
            <a:endParaRPr sz="1100">
              <a:latin typeface="Times New Roman"/>
              <a:cs typeface="Times New Roman"/>
            </a:endParaRPr>
          </a:p>
          <a:p>
            <a:pPr marL="440690" marR="174625" indent="4445">
              <a:lnSpc>
                <a:spcPct val="149100"/>
              </a:lnSpc>
              <a:spcBef>
                <a:spcPts val="1010"/>
              </a:spcBef>
            </a:pPr>
            <a:r>
              <a:rPr sz="1100" spc="-20" dirty="0">
                <a:latin typeface="Times New Roman"/>
                <a:cs typeface="Times New Roman"/>
              </a:rPr>
              <a:t>In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web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world,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back-end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concern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themselves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actual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behind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440690" marR="428625" indent="4445">
              <a:lnSpc>
                <a:spcPct val="147200"/>
              </a:lnSpc>
              <a:spcBef>
                <a:spcPts val="1000"/>
              </a:spcBef>
            </a:pPr>
            <a:r>
              <a:rPr sz="1100" spc="10" dirty="0">
                <a:latin typeface="Times New Roman"/>
                <a:cs typeface="Times New Roman"/>
              </a:rPr>
              <a:t>Often,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front-end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</a:t>
            </a:r>
            <a:r>
              <a:rPr sz="1100" spc="5" dirty="0">
                <a:latin typeface="Times New Roman"/>
                <a:cs typeface="Times New Roman"/>
              </a:rPr>
              <a:t> out</a:t>
            </a:r>
            <a:r>
              <a:rPr sz="1100" dirty="0">
                <a:latin typeface="Times New Roman"/>
                <a:cs typeface="Times New Roman"/>
              </a:rPr>
              <a:t> a </a:t>
            </a:r>
            <a:r>
              <a:rPr sz="1100" spc="10" dirty="0">
                <a:latin typeface="Times New Roman"/>
                <a:cs typeface="Times New Roman"/>
              </a:rPr>
              <a:t>user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back-end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write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work.</a:t>
            </a:r>
            <a:endParaRPr sz="1100">
              <a:latin typeface="Times New Roman"/>
              <a:cs typeface="Times New Roman"/>
            </a:endParaRPr>
          </a:p>
          <a:p>
            <a:pPr marL="440690" marR="259079" indent="4445">
              <a:lnSpc>
                <a:spcPct val="147200"/>
              </a:lnSpc>
              <a:spcBef>
                <a:spcPts val="994"/>
              </a:spcBef>
            </a:pPr>
            <a:r>
              <a:rPr sz="1100" spc="-5" dirty="0">
                <a:latin typeface="Times New Roman"/>
                <a:cs typeface="Times New Roman"/>
              </a:rPr>
              <a:t>For example, </a:t>
            </a:r>
            <a:r>
              <a:rPr sz="1100" dirty="0">
                <a:latin typeface="Times New Roman"/>
                <a:cs typeface="Times New Roman"/>
              </a:rPr>
              <a:t>a front-end </a:t>
            </a:r>
            <a:r>
              <a:rPr sz="1100" spc="10" dirty="0">
                <a:latin typeface="Times New Roman"/>
                <a:cs typeface="Times New Roman"/>
              </a:rPr>
              <a:t>developer </a:t>
            </a:r>
            <a:r>
              <a:rPr sz="1100" spc="-20" dirty="0">
                <a:latin typeface="Times New Roman"/>
                <a:cs typeface="Times New Roman"/>
              </a:rPr>
              <a:t>might </a:t>
            </a:r>
            <a:r>
              <a:rPr sz="1100" dirty="0">
                <a:latin typeface="Times New Roman"/>
                <a:cs typeface="Times New Roman"/>
              </a:rPr>
              <a:t>create a </a:t>
            </a:r>
            <a:r>
              <a:rPr sz="1100" spc="10" dirty="0">
                <a:latin typeface="Times New Roman"/>
                <a:cs typeface="Times New Roman"/>
              </a:rPr>
              <a:t>screen </a:t>
            </a:r>
            <a:r>
              <a:rPr sz="1100" dirty="0">
                <a:latin typeface="Times New Roman"/>
                <a:cs typeface="Times New Roman"/>
              </a:rPr>
              <a:t>in an application </a:t>
            </a:r>
            <a:r>
              <a:rPr sz="1100" spc="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button 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press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customer’s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440690" marR="133350" indent="4445">
              <a:lnSpc>
                <a:spcPct val="151800"/>
              </a:lnSpc>
              <a:spcBef>
                <a:spcPts val="985"/>
              </a:spcBef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back-end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developer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might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write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code</a:t>
            </a:r>
            <a:r>
              <a:rPr sz="1100" dirty="0">
                <a:latin typeface="Times New Roman"/>
                <a:cs typeface="Times New Roman"/>
              </a:rPr>
              <a:t> that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makes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button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figuring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out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what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fetch from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database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the appropriate customer and </a:t>
            </a:r>
            <a:r>
              <a:rPr sz="1100" spc="-5" dirty="0">
                <a:latin typeface="Times New Roman"/>
                <a:cs typeface="Times New Roman"/>
              </a:rPr>
              <a:t>delivering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back </a:t>
            </a:r>
            <a:r>
              <a:rPr sz="1100" dirty="0">
                <a:latin typeface="Times New Roman"/>
                <a:cs typeface="Times New Roman"/>
              </a:rPr>
              <a:t>to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front-end,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eventually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60" y="705703"/>
            <a:ext cx="5683885" cy="5859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0690" marR="342265" indent="4445" algn="just">
              <a:lnSpc>
                <a:spcPct val="1523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A back-end </a:t>
            </a:r>
            <a:r>
              <a:rPr sz="1100" spc="-5" dirty="0">
                <a:latin typeface="Times New Roman"/>
                <a:cs typeface="Times New Roman"/>
              </a:rPr>
              <a:t>developer might also </a:t>
            </a:r>
            <a:r>
              <a:rPr sz="1100" spc="-1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heavily involved </a:t>
            </a:r>
            <a:r>
              <a:rPr sz="1100" dirty="0">
                <a:latin typeface="Times New Roman"/>
                <a:cs typeface="Times New Roman"/>
              </a:rPr>
              <a:t>in the </a:t>
            </a:r>
            <a:r>
              <a:rPr sz="1100" spc="-5" dirty="0">
                <a:latin typeface="Times New Roman"/>
                <a:cs typeface="Times New Roman"/>
              </a:rPr>
              <a:t>architecture </a:t>
            </a:r>
            <a:r>
              <a:rPr sz="1100" dirty="0">
                <a:latin typeface="Times New Roman"/>
                <a:cs typeface="Times New Roman"/>
              </a:rPr>
              <a:t>of a </a:t>
            </a:r>
            <a:r>
              <a:rPr sz="1100" spc="-10" dirty="0">
                <a:latin typeface="Times New Roman"/>
                <a:cs typeface="Times New Roman"/>
              </a:rPr>
              <a:t>system,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deciding </a:t>
            </a:r>
            <a:r>
              <a:rPr sz="1100" spc="5" dirty="0">
                <a:latin typeface="Times New Roman"/>
                <a:cs typeface="Times New Roman"/>
              </a:rPr>
              <a:t>how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organize </a:t>
            </a:r>
            <a:r>
              <a:rPr sz="1100" spc="-5" dirty="0">
                <a:latin typeface="Times New Roman"/>
                <a:cs typeface="Times New Roman"/>
              </a:rPr>
              <a:t>the logic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-5" dirty="0">
                <a:latin typeface="Times New Roman"/>
                <a:cs typeface="Times New Roman"/>
              </a:rPr>
              <a:t>system </a:t>
            </a:r>
            <a:r>
              <a:rPr sz="1100" spc="5" dirty="0">
                <a:latin typeface="Times New Roman"/>
                <a:cs typeface="Times New Roman"/>
              </a:rPr>
              <a:t>so </a:t>
            </a:r>
            <a:r>
              <a:rPr sz="1100" spc="-10" dirty="0">
                <a:latin typeface="Times New Roman"/>
                <a:cs typeface="Times New Roman"/>
              </a:rPr>
              <a:t>that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can be </a:t>
            </a:r>
            <a:r>
              <a:rPr sz="1100" spc="-5" dirty="0">
                <a:latin typeface="Times New Roman"/>
                <a:cs typeface="Times New Roman"/>
              </a:rPr>
              <a:t>maintained and </a:t>
            </a:r>
            <a:r>
              <a:rPr sz="1100" dirty="0">
                <a:latin typeface="Times New Roman"/>
                <a:cs typeface="Times New Roman"/>
              </a:rPr>
              <a:t>run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properly.</a:t>
            </a:r>
            <a:endParaRPr sz="11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52300"/>
              </a:lnSpc>
              <a:spcBef>
                <a:spcPts val="990"/>
              </a:spcBef>
            </a:pPr>
            <a:r>
              <a:rPr sz="1100" spc="-5" dirty="0">
                <a:latin typeface="Times New Roman"/>
                <a:cs typeface="Times New Roman"/>
              </a:rPr>
              <a:t>He might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involved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building </a:t>
            </a:r>
            <a:r>
              <a:rPr sz="1100" spc="-5" dirty="0">
                <a:latin typeface="Times New Roman"/>
                <a:cs typeface="Times New Roman"/>
              </a:rPr>
              <a:t>frameworks </a:t>
            </a:r>
            <a:r>
              <a:rPr sz="1100" dirty="0">
                <a:latin typeface="Times New Roman"/>
                <a:cs typeface="Times New Roman"/>
              </a:rPr>
              <a:t>or the architecture of a system to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easier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 </a:t>
            </a:r>
            <a:r>
              <a:rPr sz="1100" spc="-5" dirty="0">
                <a:latin typeface="Times New Roman"/>
                <a:cs typeface="Times New Roman"/>
              </a:rPr>
              <a:t>against.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Back-end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spend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much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time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implementing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algorithms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solving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front-end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developers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46405" algn="just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I’ve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always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back-end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work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because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feels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challenge.</a:t>
            </a:r>
            <a:endParaRPr sz="1100">
              <a:latin typeface="Times New Roman"/>
              <a:cs typeface="Times New Roman"/>
            </a:endParaRPr>
          </a:p>
          <a:p>
            <a:pPr marL="440690" marR="140335" indent="4445" algn="just">
              <a:lnSpc>
                <a:spcPct val="140900"/>
              </a:lnSpc>
              <a:spcBef>
                <a:spcPts val="505"/>
              </a:spcBef>
            </a:pPr>
            <a:r>
              <a:rPr sz="1100" spc="-15" dirty="0">
                <a:latin typeface="Times New Roman"/>
                <a:cs typeface="Times New Roman"/>
              </a:rPr>
              <a:t>That’s </a:t>
            </a:r>
            <a:r>
              <a:rPr sz="1100" spc="-5" dirty="0">
                <a:latin typeface="Times New Roman"/>
                <a:cs typeface="Times New Roman"/>
              </a:rPr>
              <a:t>not </a:t>
            </a:r>
            <a:r>
              <a:rPr sz="1100" dirty="0">
                <a:latin typeface="Times New Roman"/>
                <a:cs typeface="Times New Roman"/>
              </a:rPr>
              <a:t>to say that </a:t>
            </a:r>
            <a:r>
              <a:rPr sz="1100" spc="-5" dirty="0">
                <a:latin typeface="Times New Roman"/>
                <a:cs typeface="Times New Roman"/>
              </a:rPr>
              <a:t>front-end developers don’t </a:t>
            </a:r>
            <a:r>
              <a:rPr sz="1100" spc="-10" dirty="0">
                <a:latin typeface="Times New Roman"/>
                <a:cs typeface="Times New Roman"/>
              </a:rPr>
              <a:t>ever solve difficult </a:t>
            </a:r>
            <a:r>
              <a:rPr sz="1100" dirty="0">
                <a:latin typeface="Times New Roman"/>
                <a:cs typeface="Times New Roman"/>
              </a:rPr>
              <a:t>problems, but </a:t>
            </a:r>
            <a:r>
              <a:rPr sz="1100" spc="-5" dirty="0">
                <a:latin typeface="Times New Roman"/>
                <a:cs typeface="Times New Roman"/>
              </a:rPr>
              <a:t>often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front-end </a:t>
            </a:r>
            <a:r>
              <a:rPr sz="1100" dirty="0">
                <a:latin typeface="Times New Roman"/>
                <a:cs typeface="Times New Roman"/>
              </a:rPr>
              <a:t>development </a:t>
            </a:r>
            <a:r>
              <a:rPr sz="1100" spc="-5" dirty="0">
                <a:latin typeface="Times New Roman"/>
                <a:cs typeface="Times New Roman"/>
              </a:rPr>
              <a:t>work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more </a:t>
            </a:r>
            <a:r>
              <a:rPr sz="1100" dirty="0">
                <a:latin typeface="Times New Roman"/>
                <a:cs typeface="Times New Roman"/>
              </a:rPr>
              <a:t>about creating user </a:t>
            </a:r>
            <a:r>
              <a:rPr sz="1100" spc="-5" dirty="0">
                <a:latin typeface="Times New Roman"/>
                <a:cs typeface="Times New Roman"/>
              </a:rPr>
              <a:t>interfaces and </a:t>
            </a:r>
            <a:r>
              <a:rPr sz="1100" dirty="0">
                <a:latin typeface="Times New Roman"/>
                <a:cs typeface="Times New Roman"/>
              </a:rPr>
              <a:t>hooking them up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rather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than implementing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actual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business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logic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app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Node.js</a:t>
            </a:r>
            <a:endParaRPr sz="1300">
              <a:latin typeface="Times New Roman"/>
              <a:cs typeface="Times New Roman"/>
            </a:endParaRPr>
          </a:p>
          <a:p>
            <a:pPr marL="440690" marR="228600" indent="4445">
              <a:lnSpc>
                <a:spcPct val="149100"/>
              </a:lnSpc>
              <a:spcBef>
                <a:spcPts val="370"/>
              </a:spcBef>
            </a:pPr>
            <a:r>
              <a:rPr sz="1100" dirty="0">
                <a:latin typeface="Times New Roman"/>
                <a:cs typeface="Times New Roman"/>
              </a:rPr>
              <a:t>Node.js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open-source,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cross-platform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JavaScript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run-time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executes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pt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ou</a:t>
            </a:r>
            <a:r>
              <a:rPr sz="1100" spc="2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o</a:t>
            </a:r>
            <a:r>
              <a:rPr sz="1100" spc="-5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nod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.</a:t>
            </a:r>
            <a:r>
              <a:rPr sz="1100" spc="20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bsit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12395" algn="ctr">
              <a:lnSpc>
                <a:spcPct val="100000"/>
              </a:lnSpc>
            </a:pPr>
            <a:r>
              <a:rPr sz="1100" i="1" spc="10" dirty="0">
                <a:latin typeface="Times New Roman"/>
                <a:cs typeface="Times New Roman"/>
              </a:rPr>
              <a:t>Node.js®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is a</a:t>
            </a:r>
            <a:r>
              <a:rPr sz="1100" i="1" spc="5" dirty="0">
                <a:latin typeface="Times New Roman"/>
                <a:cs typeface="Times New Roman"/>
              </a:rPr>
              <a:t> JavaScript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runtime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built</a:t>
            </a:r>
            <a:r>
              <a:rPr sz="1100" i="1" spc="-1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on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i="1" spc="-15" dirty="0">
                <a:latin typeface="Times New Roman"/>
                <a:cs typeface="Times New Roman"/>
              </a:rPr>
              <a:t>Chrome’s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V8 </a:t>
            </a:r>
            <a:r>
              <a:rPr sz="1100" i="1" spc="10" dirty="0">
                <a:latin typeface="Times New Roman"/>
                <a:cs typeface="Times New Roman"/>
              </a:rPr>
              <a:t>JavaScript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engine.</a:t>
            </a:r>
            <a:endParaRPr sz="1100">
              <a:latin typeface="Times New Roman"/>
              <a:cs typeface="Times New Roman"/>
            </a:endParaRPr>
          </a:p>
          <a:p>
            <a:pPr marL="128270" marR="146050" indent="109220">
              <a:lnSpc>
                <a:spcPts val="2900"/>
              </a:lnSpc>
              <a:spcBef>
                <a:spcPts val="90"/>
              </a:spcBef>
            </a:pPr>
            <a:r>
              <a:rPr sz="1100" i="1" spc="10" dirty="0">
                <a:latin typeface="Times New Roman"/>
                <a:cs typeface="Times New Roman"/>
              </a:rPr>
              <a:t>Node.js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uses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an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event-driven,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non-blocking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I/O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model</a:t>
            </a:r>
            <a:r>
              <a:rPr sz="1100" i="1" spc="5" dirty="0">
                <a:latin typeface="Times New Roman"/>
                <a:cs typeface="Times New Roman"/>
              </a:rPr>
              <a:t> that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makes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it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lightweight and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efficient. 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Node.js’package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ecosystem,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npm,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is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the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largest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ecosystem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of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open</a:t>
            </a:r>
            <a:r>
              <a:rPr sz="1100" i="1" spc="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source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libraries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in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the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world.</a:t>
            </a:r>
            <a:endParaRPr sz="1100">
              <a:latin typeface="Times New Roman"/>
              <a:cs typeface="Times New Roman"/>
            </a:endParaRPr>
          </a:p>
          <a:p>
            <a:pPr marL="440690" marR="347980" indent="4445">
              <a:lnSpc>
                <a:spcPct val="148200"/>
              </a:lnSpc>
              <a:spcBef>
                <a:spcPts val="280"/>
              </a:spcBef>
            </a:pPr>
            <a:r>
              <a:rPr sz="1100" spc="-5" dirty="0">
                <a:latin typeface="Times New Roman"/>
                <a:cs typeface="Times New Roman"/>
              </a:rPr>
              <a:t>I/O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refers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input/output.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anything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ranging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reading/writing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local files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making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HTTP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request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API.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I/O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hence </a:t>
            </a:r>
            <a:r>
              <a:rPr sz="1100" spc="5" dirty="0">
                <a:latin typeface="Times New Roman"/>
                <a:cs typeface="Times New Roman"/>
              </a:rPr>
              <a:t>blocks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other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8970" y="3501683"/>
            <a:ext cx="1562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20" dirty="0">
                <a:latin typeface="Times New Roman"/>
                <a:cs typeface="Times New Roman"/>
              </a:rPr>
              <a:t>F</a:t>
            </a:r>
            <a:r>
              <a:rPr sz="1100" b="1" dirty="0">
                <a:latin typeface="Times New Roman"/>
                <a:cs typeface="Times New Roman"/>
              </a:rPr>
              <a:t>ig.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od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.</a:t>
            </a:r>
            <a:r>
              <a:rPr sz="1100" spc="3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si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37" y="3952773"/>
            <a:ext cx="5704205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i="1" dirty="0">
                <a:latin typeface="Times New Roman"/>
                <a:cs typeface="Times New Roman"/>
              </a:rPr>
              <a:t>History</a:t>
            </a:r>
            <a:endParaRPr sz="1100">
              <a:latin typeface="Times New Roman"/>
              <a:cs typeface="Times New Roman"/>
            </a:endParaRPr>
          </a:p>
          <a:p>
            <a:pPr marL="440690" marR="5080" indent="4445">
              <a:lnSpc>
                <a:spcPct val="152000"/>
              </a:lnSpc>
              <a:spcBef>
                <a:spcPts val="245"/>
              </a:spcBef>
            </a:pPr>
            <a:r>
              <a:rPr sz="1100" spc="10" dirty="0">
                <a:latin typeface="Times New Roman"/>
                <a:cs typeface="Times New Roman"/>
              </a:rPr>
              <a:t>Node.js </a:t>
            </a:r>
            <a:r>
              <a:rPr sz="1100" spc="-5" dirty="0">
                <a:latin typeface="Times New Roman"/>
                <a:cs typeface="Times New Roman"/>
              </a:rPr>
              <a:t>was originally </a:t>
            </a:r>
            <a:r>
              <a:rPr sz="1100" dirty="0">
                <a:latin typeface="Times New Roman"/>
                <a:cs typeface="Times New Roman"/>
              </a:rPr>
              <a:t>written by </a:t>
            </a:r>
            <a:r>
              <a:rPr sz="1100" spc="-5" dirty="0">
                <a:latin typeface="Times New Roman"/>
                <a:cs typeface="Times New Roman"/>
              </a:rPr>
              <a:t>Ryan Dahl </a:t>
            </a:r>
            <a:r>
              <a:rPr sz="1100" spc="5" dirty="0">
                <a:latin typeface="Times New Roman"/>
                <a:cs typeface="Times New Roman"/>
              </a:rPr>
              <a:t>in 2009. </a:t>
            </a:r>
            <a:r>
              <a:rPr sz="1100" spc="-5" dirty="0">
                <a:latin typeface="Times New Roman"/>
                <a:cs typeface="Times New Roman"/>
              </a:rPr>
              <a:t>He was </a:t>
            </a:r>
            <a:r>
              <a:rPr sz="1100" dirty="0">
                <a:latin typeface="Times New Roman"/>
                <a:cs typeface="Times New Roman"/>
              </a:rPr>
              <a:t>inspired to </a:t>
            </a:r>
            <a:r>
              <a:rPr sz="1100" spc="10" dirty="0">
                <a:latin typeface="Times New Roman"/>
                <a:cs typeface="Times New Roman"/>
              </a:rPr>
              <a:t>create Node.js after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seeing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file </a:t>
            </a:r>
            <a:r>
              <a:rPr sz="1100" spc="10" dirty="0">
                <a:latin typeface="Times New Roman"/>
                <a:cs typeface="Times New Roman"/>
              </a:rPr>
              <a:t>upload </a:t>
            </a:r>
            <a:r>
              <a:rPr sz="1100" dirty="0">
                <a:latin typeface="Times New Roman"/>
                <a:cs typeface="Times New Roman"/>
              </a:rPr>
              <a:t>progress bar on </a:t>
            </a:r>
            <a:r>
              <a:rPr sz="1100" spc="-5" dirty="0">
                <a:latin typeface="Times New Roman"/>
                <a:cs typeface="Times New Roman"/>
              </a:rPr>
              <a:t>Flickr.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browser </a:t>
            </a:r>
            <a:r>
              <a:rPr sz="1100" dirty="0">
                <a:latin typeface="Times New Roman"/>
                <a:cs typeface="Times New Roman"/>
              </a:rPr>
              <a:t>did not </a:t>
            </a:r>
            <a:r>
              <a:rPr sz="1100" spc="-5" dirty="0">
                <a:latin typeface="Times New Roman"/>
                <a:cs typeface="Times New Roman"/>
              </a:rPr>
              <a:t>know </a:t>
            </a:r>
            <a:r>
              <a:rPr sz="1100" dirty="0">
                <a:latin typeface="Times New Roman"/>
                <a:cs typeface="Times New Roman"/>
              </a:rPr>
              <a:t>how </a:t>
            </a:r>
            <a:r>
              <a:rPr sz="1100" spc="-5" dirty="0">
                <a:latin typeface="Times New Roman"/>
                <a:cs typeface="Times New Roman"/>
              </a:rPr>
              <a:t>much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10" dirty="0">
                <a:latin typeface="Times New Roman"/>
                <a:cs typeface="Times New Roman"/>
              </a:rPr>
              <a:t>file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had </a:t>
            </a:r>
            <a:r>
              <a:rPr sz="1100" dirty="0">
                <a:latin typeface="Times New Roman"/>
                <a:cs typeface="Times New Roman"/>
              </a:rPr>
              <a:t>been </a:t>
            </a:r>
            <a:r>
              <a:rPr sz="1100" spc="10" dirty="0">
                <a:latin typeface="Times New Roman"/>
                <a:cs typeface="Times New Roman"/>
              </a:rPr>
              <a:t>uploaded and </a:t>
            </a:r>
            <a:r>
              <a:rPr sz="1100" spc="5" dirty="0">
                <a:latin typeface="Times New Roman"/>
                <a:cs typeface="Times New Roman"/>
              </a:rPr>
              <a:t>had to query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Web </a:t>
            </a:r>
            <a:r>
              <a:rPr sz="1100" spc="-5" dirty="0">
                <a:latin typeface="Times New Roman"/>
                <a:cs typeface="Times New Roman"/>
              </a:rPr>
              <a:t>server. </a:t>
            </a:r>
            <a:r>
              <a:rPr sz="1100" spc="-10" dirty="0">
                <a:latin typeface="Times New Roman"/>
                <a:cs typeface="Times New Roman"/>
              </a:rPr>
              <a:t>He </a:t>
            </a:r>
            <a:r>
              <a:rPr sz="1100" dirty="0">
                <a:latin typeface="Times New Roman"/>
                <a:cs typeface="Times New Roman"/>
              </a:rPr>
              <a:t>desired an </a:t>
            </a:r>
            <a:r>
              <a:rPr sz="1100" spc="5" dirty="0">
                <a:latin typeface="Times New Roman"/>
                <a:cs typeface="Times New Roman"/>
              </a:rPr>
              <a:t>easier </a:t>
            </a:r>
            <a:r>
              <a:rPr sz="1100" spc="-15" dirty="0">
                <a:latin typeface="Times New Roman"/>
                <a:cs typeface="Times New Roman"/>
              </a:rPr>
              <a:t>way. </a:t>
            </a:r>
            <a:r>
              <a:rPr sz="1100" spc="-10" dirty="0">
                <a:latin typeface="Times New Roman"/>
                <a:cs typeface="Times New Roman"/>
              </a:rPr>
              <a:t>He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demonstrated </a:t>
            </a:r>
            <a:r>
              <a:rPr sz="1100" spc="5" dirty="0">
                <a:latin typeface="Times New Roman"/>
                <a:cs typeface="Times New Roman"/>
              </a:rPr>
              <a:t>the project </a:t>
            </a:r>
            <a:r>
              <a:rPr sz="1100" spc="-5" dirty="0">
                <a:latin typeface="Times New Roman"/>
                <a:cs typeface="Times New Roman"/>
              </a:rPr>
              <a:t>at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inaugural </a:t>
            </a:r>
            <a:r>
              <a:rPr sz="1100" spc="10" dirty="0">
                <a:latin typeface="Times New Roman"/>
                <a:cs typeface="Times New Roman"/>
              </a:rPr>
              <a:t>European JSConf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November </a:t>
            </a:r>
            <a:r>
              <a:rPr sz="1100" dirty="0">
                <a:latin typeface="Times New Roman"/>
                <a:cs typeface="Times New Roman"/>
              </a:rPr>
              <a:t>8, 2009. </a:t>
            </a:r>
            <a:r>
              <a:rPr sz="1100" spc="10" dirty="0">
                <a:latin typeface="Times New Roman"/>
                <a:cs typeface="Times New Roman"/>
              </a:rPr>
              <a:t>Node.js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combined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Google's</a:t>
            </a:r>
            <a:r>
              <a:rPr sz="1100" dirty="0">
                <a:latin typeface="Times New Roman"/>
                <a:cs typeface="Times New Roman"/>
              </a:rPr>
              <a:t> V8 JavaScript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engine,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loop,</a:t>
            </a:r>
            <a:r>
              <a:rPr sz="1100" spc="10" dirty="0">
                <a:latin typeface="Times New Roman"/>
                <a:cs typeface="Times New Roman"/>
              </a:rPr>
              <a:t> 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low-level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I/O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203" y="6193054"/>
            <a:ext cx="5641340" cy="265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Why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od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5" dirty="0">
                <a:latin typeface="Times New Roman"/>
                <a:cs typeface="Times New Roman"/>
              </a:rPr>
              <a:t>j</a:t>
            </a:r>
            <a:r>
              <a:rPr sz="1200" b="1" dirty="0">
                <a:latin typeface="Times New Roman"/>
                <a:cs typeface="Times New Roman"/>
              </a:rPr>
              <a:t>s?</a:t>
            </a:r>
            <a:endParaRPr sz="1200">
              <a:latin typeface="Times New Roman"/>
              <a:cs typeface="Times New Roman"/>
            </a:endParaRPr>
          </a:p>
          <a:p>
            <a:pPr marL="433070" marR="274320" indent="4445">
              <a:lnSpc>
                <a:spcPct val="148200"/>
              </a:lnSpc>
              <a:spcBef>
                <a:spcPts val="360"/>
              </a:spcBef>
            </a:pPr>
            <a:r>
              <a:rPr sz="1100" spc="10" dirty="0">
                <a:latin typeface="Times New Roman"/>
                <a:cs typeface="Times New Roman"/>
              </a:rPr>
              <a:t>Node.js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lets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5" dirty="0">
                <a:latin typeface="Times New Roman"/>
                <a:cs typeface="Times New Roman"/>
              </a:rPr>
              <a:t>use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JavaScript</a:t>
            </a:r>
            <a:r>
              <a:rPr sz="1100" spc="-5" dirty="0">
                <a:latin typeface="Times New Roman"/>
                <a:cs typeface="Times New Roman"/>
              </a:rPr>
              <a:t> language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server,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allows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write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JavaScript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out</a:t>
            </a:r>
            <a:r>
              <a:rPr sz="1100" spc="2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w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2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ill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5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us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onl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fr</a:t>
            </a:r>
            <a:r>
              <a:rPr sz="1100" dirty="0">
                <a:latin typeface="Times New Roman"/>
                <a:cs typeface="Times New Roman"/>
              </a:rPr>
              <a:t>ont</a:t>
            </a:r>
            <a:r>
              <a:rPr sz="1100" spc="-15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3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433070" marR="5080" indent="4445">
              <a:lnSpc>
                <a:spcPct val="153000"/>
              </a:lnSpc>
              <a:spcBef>
                <a:spcPts val="980"/>
              </a:spcBef>
            </a:pPr>
            <a:r>
              <a:rPr sz="1100" spc="10" dirty="0">
                <a:latin typeface="Times New Roman"/>
                <a:cs typeface="Times New Roman"/>
              </a:rPr>
              <a:t>Node.js </a:t>
            </a:r>
            <a:r>
              <a:rPr sz="1100" dirty="0">
                <a:latin typeface="Times New Roman"/>
                <a:cs typeface="Times New Roman"/>
              </a:rPr>
              <a:t>operates on a </a:t>
            </a:r>
            <a:r>
              <a:rPr sz="1100" spc="-5" dirty="0">
                <a:latin typeface="Times New Roman"/>
                <a:cs typeface="Times New Roman"/>
              </a:rPr>
              <a:t>single </a:t>
            </a:r>
            <a:r>
              <a:rPr sz="1100" spc="10" dirty="0">
                <a:latin typeface="Times New Roman"/>
                <a:cs typeface="Times New Roman"/>
              </a:rPr>
              <a:t>thread, </a:t>
            </a:r>
            <a:r>
              <a:rPr sz="1100" spc="5" dirty="0">
                <a:latin typeface="Times New Roman"/>
                <a:cs typeface="Times New Roman"/>
              </a:rPr>
              <a:t>using </a:t>
            </a:r>
            <a:r>
              <a:rPr sz="1100" spc="-5" dirty="0">
                <a:latin typeface="Times New Roman"/>
                <a:cs typeface="Times New Roman"/>
              </a:rPr>
              <a:t>non-blocking I/O </a:t>
            </a:r>
            <a:r>
              <a:rPr sz="1100" dirty="0">
                <a:latin typeface="Times New Roman"/>
                <a:cs typeface="Times New Roman"/>
              </a:rPr>
              <a:t>calls, allowing it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support tens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thousands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concurrent </a:t>
            </a:r>
            <a:r>
              <a:rPr sz="1100" spc="5" dirty="0">
                <a:latin typeface="Times New Roman"/>
                <a:cs typeface="Times New Roman"/>
              </a:rPr>
              <a:t>connections </a:t>
            </a:r>
            <a:r>
              <a:rPr sz="1100" dirty="0">
                <a:latin typeface="Times New Roman"/>
                <a:cs typeface="Times New Roman"/>
              </a:rPr>
              <a:t>without </a:t>
            </a:r>
            <a:r>
              <a:rPr sz="1100" spc="-5" dirty="0">
                <a:latin typeface="Times New Roman"/>
                <a:cs typeface="Times New Roman"/>
              </a:rPr>
              <a:t>incurring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cost </a:t>
            </a:r>
            <a:r>
              <a:rPr sz="1100" dirty="0">
                <a:latin typeface="Times New Roman"/>
                <a:cs typeface="Times New Roman"/>
              </a:rPr>
              <a:t>of thread </a:t>
            </a:r>
            <a:r>
              <a:rPr sz="1100" spc="10" dirty="0">
                <a:latin typeface="Times New Roman"/>
                <a:cs typeface="Times New Roman"/>
              </a:rPr>
              <a:t>context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switching. </a:t>
            </a:r>
            <a:r>
              <a:rPr sz="1100" spc="-20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uses asynchronous </a:t>
            </a:r>
            <a:r>
              <a:rPr sz="1100" spc="-10" dirty="0">
                <a:latin typeface="Times New Roman"/>
                <a:cs typeface="Times New Roman"/>
              </a:rPr>
              <a:t>programming.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common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task </a:t>
            </a:r>
            <a:r>
              <a:rPr sz="1100" dirty="0">
                <a:latin typeface="Times New Roman"/>
                <a:cs typeface="Times New Roman"/>
              </a:rPr>
              <a:t>for a web server </a:t>
            </a:r>
            <a:r>
              <a:rPr sz="1100" spc="5" dirty="0">
                <a:latin typeface="Times New Roman"/>
                <a:cs typeface="Times New Roman"/>
              </a:rPr>
              <a:t>can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 open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file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server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return </a:t>
            </a:r>
            <a:r>
              <a:rPr sz="1100" spc="10" dirty="0">
                <a:latin typeface="Times New Roman"/>
                <a:cs typeface="Times New Roman"/>
              </a:rPr>
              <a:t>the content to </a:t>
            </a:r>
            <a:r>
              <a:rPr sz="1100" dirty="0">
                <a:latin typeface="Times New Roman"/>
                <a:cs typeface="Times New Roman"/>
              </a:rPr>
              <a:t>the client </a:t>
            </a:r>
            <a:r>
              <a:rPr sz="1100" spc="5" dirty="0">
                <a:latin typeface="Times New Roman"/>
                <a:cs typeface="Times New Roman"/>
              </a:rPr>
              <a:t>but </a:t>
            </a:r>
            <a:r>
              <a:rPr sz="1100" spc="-5" dirty="0">
                <a:latin typeface="Times New Roman"/>
                <a:cs typeface="Times New Roman"/>
              </a:rPr>
              <a:t>servers </a:t>
            </a:r>
            <a:r>
              <a:rPr sz="1100" spc="10" dirty="0">
                <a:latin typeface="Times New Roman"/>
                <a:cs typeface="Times New Roman"/>
              </a:rPr>
              <a:t>should </a:t>
            </a:r>
            <a:r>
              <a:rPr sz="1100" dirty="0">
                <a:latin typeface="Times New Roman"/>
                <a:cs typeface="Times New Roman"/>
              </a:rPr>
              <a:t>not be </a:t>
            </a:r>
            <a:r>
              <a:rPr sz="1100" spc="10" dirty="0">
                <a:latin typeface="Times New Roman"/>
                <a:cs typeface="Times New Roman"/>
              </a:rPr>
              <a:t>used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simple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tasks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you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them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without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help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servers.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ndl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</a:t>
            </a:r>
            <a:r>
              <a:rPr sz="1100" spc="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qu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648" y="922019"/>
            <a:ext cx="4021835" cy="2391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5525</Words>
  <Application>Microsoft Office PowerPoint</Application>
  <PresentationFormat>Custom</PresentationFormat>
  <Paragraphs>462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MT</vt:lpstr>
      <vt:lpstr>Calibri</vt:lpstr>
      <vt:lpstr>Times New Roman</vt:lpstr>
      <vt:lpstr>Verdana</vt:lpstr>
      <vt:lpstr>Office Theme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newreport3 (1)</dc:title>
  <dc:creator>ROHIT KUMAR</dc:creator>
  <cp:lastModifiedBy>Rohit kumar</cp:lastModifiedBy>
  <cp:revision>1</cp:revision>
  <dcterms:created xsi:type="dcterms:W3CDTF">2023-08-30T06:23:17Z</dcterms:created>
  <dcterms:modified xsi:type="dcterms:W3CDTF">2023-08-30T06:43:29Z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2023-08-30T00:00:00Z</vt:filetime>
  </property>
  <property fmtid="{D5CDD505-2E9C-101B-9397-08002B2CF9AE}" pid="3" name="LastSaved">
    <vt:filetime>2023-08-30T00:00:00Z</vt:filetime>
  </property>
</Properties>
</file>