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8" r:id="rId4"/>
    <p:sldId id="261" r:id="rId5"/>
    <p:sldId id="258" r:id="rId6"/>
    <p:sldId id="259" r:id="rId7"/>
    <p:sldId id="262" r:id="rId8"/>
    <p:sldId id="263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2B31-2BD9-45ED-B4C6-AF5936E9A23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3556-0B1D-45F2-AAA5-86F74797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BD1B2-7355-4199-8AB1-887E577C4E9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689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8984-C6A9-4A9C-982F-F3B213997BF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2ACF-BCC0-486C-B6BD-271B91D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AND FOLLOW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FIRST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971"/>
            <a:ext cx="10515600" cy="46819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l-GR" dirty="0" smtClean="0"/>
              <a:t>α</a:t>
            </a:r>
            <a:r>
              <a:rPr lang="en-US" dirty="0" smtClean="0"/>
              <a:t> is a terminal ‘a’ then First(</a:t>
            </a:r>
            <a:r>
              <a:rPr lang="el-GR" dirty="0" smtClean="0"/>
              <a:t>α</a:t>
            </a:r>
            <a:r>
              <a:rPr lang="en-US" dirty="0" smtClean="0"/>
              <a:t>) is {a}.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Eg</a:t>
            </a:r>
            <a:r>
              <a:rPr lang="en-US" dirty="0" smtClean="0"/>
              <a:t>. If A-&gt;a, then First(A) = {a}.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l-GR" dirty="0" smtClean="0"/>
              <a:t>α </a:t>
            </a:r>
            <a:r>
              <a:rPr lang="en-US" dirty="0" smtClean="0"/>
              <a:t>is a non terminal ‘X’ &amp; X-&gt;A &amp; A-&gt;a, then First(X) = {a}.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l-GR" dirty="0" smtClean="0"/>
              <a:t>α</a:t>
            </a:r>
            <a:r>
              <a:rPr lang="en-US" dirty="0" smtClean="0"/>
              <a:t> is a non terminal ‘X’, &amp; X-&gt; </a:t>
            </a:r>
            <a:r>
              <a:rPr lang="el-GR" dirty="0" smtClean="0"/>
              <a:t>ε</a:t>
            </a:r>
            <a:r>
              <a:rPr lang="en-US" dirty="0" smtClean="0"/>
              <a:t>, then First(X) = {</a:t>
            </a:r>
            <a:r>
              <a:rPr lang="el-GR" dirty="0" smtClean="0"/>
              <a:t>ε</a:t>
            </a:r>
            <a:r>
              <a:rPr lang="en-US" dirty="0" smtClean="0"/>
              <a:t>}.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Eg</a:t>
            </a:r>
            <a:r>
              <a:rPr lang="en-US" dirty="0" smtClean="0"/>
              <a:t>. If A-&gt; </a:t>
            </a:r>
            <a:r>
              <a:rPr lang="el-GR" dirty="0" smtClean="0"/>
              <a:t>ε</a:t>
            </a:r>
            <a:r>
              <a:rPr lang="en-US" dirty="0" smtClean="0"/>
              <a:t>, then First(A)-&gt;</a:t>
            </a:r>
            <a:r>
              <a:rPr lang="el-GR" dirty="0" smtClean="0"/>
              <a:t> ε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X -&gt; Y1,Y2,Y3,…,</a:t>
            </a:r>
            <a:r>
              <a:rPr lang="en-US" dirty="0" err="1" smtClean="0"/>
              <a:t>Yk</a:t>
            </a:r>
            <a:r>
              <a:rPr lang="en-US" dirty="0" smtClean="0"/>
              <a:t> then First(X) = First(Y1). If First(Y1) has </a:t>
            </a:r>
            <a:r>
              <a:rPr lang="el-GR" dirty="0" smtClean="0"/>
              <a:t>ε </a:t>
            </a:r>
            <a:r>
              <a:rPr lang="en-US" dirty="0" smtClean="0"/>
              <a:t>then X has First(Y2) and so 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– First sets can contain ‘</a:t>
            </a:r>
            <a:r>
              <a:rPr lang="el-GR" b="1" dirty="0" smtClean="0">
                <a:solidFill>
                  <a:srgbClr val="FF0000"/>
                </a:solidFill>
              </a:rPr>
              <a:t>ε</a:t>
            </a:r>
            <a:r>
              <a:rPr lang="en-US" b="1" dirty="0" smtClean="0">
                <a:solidFill>
                  <a:srgbClr val="FF0000"/>
                </a:solidFill>
              </a:rPr>
              <a:t>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6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dirty="0" smtClean="0"/>
              <a:t>Rules for FOLLOW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 Whenever you want to find follow of a symbol, find the symbol in R.H.S.</a:t>
            </a:r>
          </a:p>
          <a:p>
            <a:pPr marL="0" indent="0">
              <a:buNone/>
            </a:pPr>
            <a:r>
              <a:rPr lang="en-US" dirty="0" smtClean="0"/>
              <a:t>2. If symbol is start symbol, add $ to follow set.</a:t>
            </a:r>
          </a:p>
          <a:p>
            <a:pPr marL="0" indent="0">
              <a:buNone/>
            </a:pPr>
            <a:r>
              <a:rPr lang="en-US" dirty="0" smtClean="0"/>
              <a:t>3. If symbol is followed by a terminal, straightway add the terminal to the follow set.</a:t>
            </a:r>
          </a:p>
          <a:p>
            <a:pPr marL="0" indent="0">
              <a:buNone/>
            </a:pPr>
            <a:r>
              <a:rPr lang="en-US" dirty="0" smtClean="0"/>
              <a:t>4. If the symbol is followed by non-terminal, find the first of the non-terminal.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4.1 – If the first set contains </a:t>
            </a:r>
            <a:r>
              <a:rPr lang="el-GR" dirty="0" smtClean="0"/>
              <a:t>ε</a:t>
            </a:r>
            <a:r>
              <a:rPr lang="en-US" dirty="0" smtClean="0"/>
              <a:t>, exclude </a:t>
            </a:r>
            <a:r>
              <a:rPr lang="el-GR" dirty="0" smtClean="0"/>
              <a:t>ε</a:t>
            </a:r>
            <a:r>
              <a:rPr lang="en-US" dirty="0" smtClean="0"/>
              <a:t> from follow sets &amp; replace it in the production.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4.2 – If even after replacement by </a:t>
            </a:r>
            <a:r>
              <a:rPr lang="el-GR" dirty="0" smtClean="0"/>
              <a:t>ε</a:t>
            </a:r>
            <a:r>
              <a:rPr lang="en-US" dirty="0" smtClean="0"/>
              <a:t>, it is followed by terminal or non terminal, repeat the process.</a:t>
            </a:r>
          </a:p>
          <a:p>
            <a:pPr marL="0" indent="0">
              <a:buNone/>
            </a:pPr>
            <a:r>
              <a:rPr lang="en-US" dirty="0" smtClean="0"/>
              <a:t>5. If the symbol is last one in the production, then add follow of head into follow set.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– Follow set do not contain ‘</a:t>
            </a:r>
            <a:r>
              <a:rPr lang="el-GR" b="1" dirty="0" smtClean="0">
                <a:solidFill>
                  <a:srgbClr val="FF0000"/>
                </a:solidFill>
              </a:rPr>
              <a:t>ε</a:t>
            </a:r>
            <a:r>
              <a:rPr lang="en-US" b="1" dirty="0" smtClean="0">
                <a:solidFill>
                  <a:srgbClr val="FF0000"/>
                </a:solidFill>
              </a:rPr>
              <a:t>’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 while constructing Parse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Make a empty table in which </a:t>
            </a:r>
            <a:r>
              <a:rPr lang="en-US" u="sng" dirty="0" smtClean="0"/>
              <a:t>rows are labelled with the non-terminals</a:t>
            </a:r>
            <a:r>
              <a:rPr lang="en-US" dirty="0" smtClean="0"/>
              <a:t> and </a:t>
            </a:r>
            <a:r>
              <a:rPr lang="en-US" u="sng" dirty="0" smtClean="0"/>
              <a:t>columns with  the terminals </a:t>
            </a:r>
            <a:r>
              <a:rPr lang="en-US" dirty="0" smtClean="0"/>
              <a:t>of the grammar.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u="sng" dirty="0" smtClean="0"/>
              <a:t>$ is explicitly added </a:t>
            </a:r>
            <a:r>
              <a:rPr lang="en-US" dirty="0" smtClean="0"/>
              <a:t>in every parse table.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u="sng" dirty="0" smtClean="0"/>
              <a:t>Never add Epsilon </a:t>
            </a:r>
            <a:r>
              <a:rPr lang="en-US" dirty="0" smtClean="0"/>
              <a:t>in the parse table.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114" y="1219201"/>
            <a:ext cx="11567886" cy="5283200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sz="2800" u="sng" dirty="0" smtClean="0">
                <a:sym typeface="Wingdings" pitchFamily="2" charset="2"/>
              </a:rPr>
              <a:t>Algorithm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: Construction of a predictive parsing table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sz="2800" u="sng" dirty="0" smtClean="0">
                <a:sym typeface="Wingdings" pitchFamily="2" charset="2"/>
              </a:rPr>
              <a:t>Input</a:t>
            </a:r>
            <a:r>
              <a:rPr lang="en-US" sz="2800" dirty="0" smtClean="0">
                <a:sym typeface="Wingdings" pitchFamily="2" charset="2"/>
              </a:rPr>
              <a:t>: Grammar G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sz="2800" u="sng" dirty="0" smtClean="0">
                <a:sym typeface="Wingdings" pitchFamily="2" charset="2"/>
              </a:rPr>
              <a:t>Output</a:t>
            </a:r>
            <a:r>
              <a:rPr lang="en-US" sz="2800" dirty="0" smtClean="0">
                <a:sym typeface="Wingdings" pitchFamily="2" charset="2"/>
              </a:rPr>
              <a:t>: Parsing table M 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sz="2800" u="sng" dirty="0" smtClean="0">
                <a:solidFill>
                  <a:srgbClr val="FF0000"/>
                </a:solidFill>
              </a:rPr>
              <a:t>Method</a:t>
            </a:r>
            <a:r>
              <a:rPr lang="en-US" sz="2800" u="sng" dirty="0" smtClean="0"/>
              <a:t>: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"/>
              <a:defRPr/>
            </a:pPr>
            <a:r>
              <a:rPr lang="en-US" sz="2800" dirty="0" smtClean="0"/>
              <a:t>For each </a:t>
            </a:r>
            <a:r>
              <a:rPr lang="en-US" sz="2800" dirty="0" smtClean="0"/>
              <a:t>production of the form </a:t>
            </a:r>
            <a:r>
              <a:rPr lang="en-US" sz="2800" dirty="0" smtClean="0"/>
              <a:t>A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l-GR" sz="2800" dirty="0" smtClean="0">
                <a:sym typeface="Wingdings" pitchFamily="2" charset="2"/>
              </a:rPr>
              <a:t>α</a:t>
            </a:r>
            <a:r>
              <a:rPr lang="en-US" sz="2800" dirty="0" smtClean="0">
                <a:sym typeface="Wingdings" pitchFamily="2" charset="2"/>
              </a:rPr>
              <a:t> of the grammar, do steps 2 and 3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"/>
              <a:defRPr/>
            </a:pPr>
            <a:r>
              <a:rPr lang="en-US" sz="2800" dirty="0" smtClean="0">
                <a:sym typeface="Wingdings" pitchFamily="2" charset="2"/>
              </a:rPr>
              <a:t>For each terminal </a:t>
            </a:r>
            <a:r>
              <a:rPr lang="en-US" sz="2800" dirty="0" smtClean="0">
                <a:sym typeface="Wingdings" pitchFamily="2" charset="2"/>
              </a:rPr>
              <a:t>symbol ‘</a:t>
            </a:r>
            <a:r>
              <a:rPr lang="en-US" sz="2800" b="1" dirty="0" smtClean="0">
                <a:sym typeface="Wingdings" pitchFamily="2" charset="2"/>
              </a:rPr>
              <a:t>a’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in FIRST(</a:t>
            </a:r>
            <a:r>
              <a:rPr lang="el-GR" sz="2800" dirty="0" smtClean="0">
                <a:sym typeface="Wingdings" pitchFamily="2" charset="2"/>
              </a:rPr>
              <a:t>α</a:t>
            </a:r>
            <a:r>
              <a:rPr lang="en-US" sz="2800" dirty="0" smtClean="0">
                <a:sym typeface="Wingdings" pitchFamily="2" charset="2"/>
              </a:rPr>
              <a:t>), add A </a:t>
            </a:r>
            <a:r>
              <a:rPr lang="el-GR" sz="2800" dirty="0" smtClean="0">
                <a:sym typeface="Wingdings" pitchFamily="2" charset="2"/>
              </a:rPr>
              <a:t>α</a:t>
            </a:r>
            <a:r>
              <a:rPr lang="en-US" sz="2800" dirty="0" smtClean="0">
                <a:sym typeface="Wingdings" pitchFamily="2" charset="2"/>
              </a:rPr>
              <a:t> to M[</a:t>
            </a:r>
            <a:r>
              <a:rPr lang="en-US" sz="2800" dirty="0" err="1" smtClean="0">
                <a:sym typeface="Wingdings" pitchFamily="2" charset="2"/>
              </a:rPr>
              <a:t>A,a</a:t>
            </a:r>
            <a:r>
              <a:rPr lang="en-US" sz="2800" dirty="0" smtClean="0">
                <a:sym typeface="Wingdings" pitchFamily="2" charset="2"/>
              </a:rPr>
              <a:t>]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"/>
              <a:defRPr/>
            </a:pPr>
            <a:r>
              <a:rPr lang="en-US" sz="2800" dirty="0" smtClean="0">
                <a:sym typeface="Wingdings" pitchFamily="2" charset="2"/>
              </a:rPr>
              <a:t>If </a:t>
            </a:r>
            <a:r>
              <a:rPr lang="el-GR" sz="2800" dirty="0" smtClean="0">
                <a:sym typeface="Wingdings" pitchFamily="2" charset="2"/>
              </a:rPr>
              <a:t>ε</a:t>
            </a:r>
            <a:r>
              <a:rPr lang="en-US" sz="2800" dirty="0" smtClean="0">
                <a:sym typeface="Wingdings" pitchFamily="2" charset="2"/>
              </a:rPr>
              <a:t> is in FIRST(</a:t>
            </a:r>
            <a:r>
              <a:rPr lang="el-GR" sz="2800" dirty="0" smtClean="0">
                <a:sym typeface="Wingdings" pitchFamily="2" charset="2"/>
              </a:rPr>
              <a:t>α</a:t>
            </a:r>
            <a:r>
              <a:rPr lang="en-US" sz="2800" dirty="0" smtClean="0">
                <a:sym typeface="Wingdings" pitchFamily="2" charset="2"/>
              </a:rPr>
              <a:t> ) add A </a:t>
            </a:r>
            <a:r>
              <a:rPr lang="el-GR" sz="2800" dirty="0" smtClean="0">
                <a:sym typeface="Wingdings" pitchFamily="2" charset="2"/>
              </a:rPr>
              <a:t>α</a:t>
            </a:r>
            <a:r>
              <a:rPr lang="en-US" sz="2800" dirty="0" smtClean="0">
                <a:sym typeface="Wingdings" pitchFamily="2" charset="2"/>
              </a:rPr>
              <a:t> to M[</a:t>
            </a:r>
            <a:r>
              <a:rPr lang="en-US" sz="2800" dirty="0" err="1" smtClean="0">
                <a:sym typeface="Wingdings" pitchFamily="2" charset="2"/>
              </a:rPr>
              <a:t>A,b</a:t>
            </a:r>
            <a:r>
              <a:rPr lang="en-US" sz="2800" dirty="0" smtClean="0">
                <a:sym typeface="Wingdings" pitchFamily="2" charset="2"/>
              </a:rPr>
              <a:t>] for each terminal b in FOLLOW(A). If </a:t>
            </a:r>
            <a:r>
              <a:rPr lang="el-GR" sz="2800" dirty="0" smtClean="0">
                <a:sym typeface="Wingdings" pitchFamily="2" charset="2"/>
              </a:rPr>
              <a:t>ε</a:t>
            </a:r>
            <a:r>
              <a:rPr lang="en-US" sz="2800" dirty="0" smtClean="0">
                <a:sym typeface="Wingdings" pitchFamily="2" charset="2"/>
              </a:rPr>
              <a:t> id in FIRST(</a:t>
            </a:r>
            <a:r>
              <a:rPr lang="el-GR" sz="2800" dirty="0" smtClean="0">
                <a:sym typeface="Wingdings" pitchFamily="2" charset="2"/>
              </a:rPr>
              <a:t>α</a:t>
            </a:r>
            <a:r>
              <a:rPr lang="en-US" sz="2800" dirty="0" smtClean="0">
                <a:sym typeface="Wingdings" pitchFamily="2" charset="2"/>
              </a:rPr>
              <a:t>) and $ is in FOLLOW(A), add A </a:t>
            </a:r>
            <a:r>
              <a:rPr lang="el-GR" sz="2800" dirty="0" smtClean="0">
                <a:sym typeface="Wingdings" pitchFamily="2" charset="2"/>
              </a:rPr>
              <a:t>α</a:t>
            </a:r>
            <a:r>
              <a:rPr lang="en-US" sz="2800" dirty="0" smtClean="0">
                <a:sym typeface="Wingdings" pitchFamily="2" charset="2"/>
              </a:rPr>
              <a:t> to M[A,$]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"/>
              <a:defRPr/>
            </a:pPr>
            <a:r>
              <a:rPr lang="en-US" sz="2800" dirty="0" smtClean="0">
                <a:sym typeface="Wingdings" pitchFamily="2" charset="2"/>
              </a:rPr>
              <a:t>Make each undefined entry of M be </a:t>
            </a:r>
            <a:r>
              <a:rPr lang="en-US" sz="2800" b="1" dirty="0" smtClean="0">
                <a:sym typeface="Wingdings" pitchFamily="2" charset="2"/>
              </a:rPr>
              <a:t>error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l-GR" sz="28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4" y="103868"/>
            <a:ext cx="10515600" cy="868589"/>
          </a:xfrm>
        </p:spPr>
        <p:txBody>
          <a:bodyPr/>
          <a:lstStyle/>
          <a:p>
            <a:r>
              <a:rPr lang="en-US" dirty="0" smtClean="0"/>
              <a:t>Construction of Predictive Parse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8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Steps needs to be followed for constructing a parse table and to parse a given input string.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Eliminate Left Recursion (if any) in the grammar 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Perform left factoring on 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Find FIRST and FOLLOW on the symbols in 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Construct predictive parse table.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Check if the input string is accepted by parser using the parse table entries.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5"/>
            <a:ext cx="10515600" cy="897618"/>
          </a:xfrm>
        </p:spPr>
        <p:txBody>
          <a:bodyPr/>
          <a:lstStyle/>
          <a:p>
            <a:r>
              <a:rPr lang="en-US" dirty="0" smtClean="0"/>
              <a:t>Non –Recursive Predictive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88573"/>
            <a:ext cx="10515600" cy="5573484"/>
          </a:xfrm>
        </p:spPr>
        <p:txBody>
          <a:bodyPr/>
          <a:lstStyle/>
          <a:p>
            <a:r>
              <a:rPr lang="en-US" dirty="0" smtClean="0"/>
              <a:t>It is built maintaining a stack.</a:t>
            </a:r>
          </a:p>
          <a:p>
            <a:r>
              <a:rPr lang="en-US" dirty="0" smtClean="0"/>
              <a:t>The table driven parser has an</a:t>
            </a:r>
          </a:p>
          <a:p>
            <a:pPr lvl="1"/>
            <a:r>
              <a:rPr lang="en-US" dirty="0" smtClean="0"/>
              <a:t>Input buffer</a:t>
            </a:r>
          </a:p>
          <a:p>
            <a:pPr lvl="1"/>
            <a:r>
              <a:rPr lang="en-US" dirty="0" smtClean="0"/>
              <a:t>Stack containing sequence of grammar symbols</a:t>
            </a:r>
          </a:p>
          <a:p>
            <a:pPr lvl="1"/>
            <a:r>
              <a:rPr lang="en-US" dirty="0" smtClean="0"/>
              <a:t>Parsing tables </a:t>
            </a:r>
          </a:p>
          <a:p>
            <a:pPr lvl="1"/>
            <a:r>
              <a:rPr lang="en-US" dirty="0" smtClean="0"/>
              <a:t>Output stream</a:t>
            </a:r>
          </a:p>
          <a:p>
            <a:r>
              <a:rPr lang="en-US" dirty="0" smtClean="0"/>
              <a:t>Input buffer: </a:t>
            </a:r>
          </a:p>
          <a:p>
            <a:pPr lvl="1"/>
            <a:r>
              <a:rPr lang="en-US" dirty="0" smtClean="0"/>
              <a:t>Has the string to be parsed.</a:t>
            </a:r>
          </a:p>
          <a:p>
            <a:pPr lvl="1"/>
            <a:r>
              <a:rPr lang="en-US" dirty="0" smtClean="0"/>
              <a:t>End of the string is marked with a $.</a:t>
            </a:r>
          </a:p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$ marks the bottom of the stack.</a:t>
            </a:r>
          </a:p>
          <a:p>
            <a:pPr lvl="1"/>
            <a:r>
              <a:rPr lang="en-US" dirty="0" smtClean="0"/>
              <a:t>Initially it has start symbol of the grammar on the top.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Driven Predictive parsing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1001486"/>
            <a:ext cx="10352314" cy="5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2" y="406401"/>
            <a:ext cx="10515600" cy="798286"/>
          </a:xfrm>
        </p:spPr>
        <p:txBody>
          <a:bodyPr/>
          <a:lstStyle/>
          <a:p>
            <a:r>
              <a:rPr lang="en-US" dirty="0" smtClean="0"/>
              <a:t>Predictive parsing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71" y="1335313"/>
            <a:ext cx="9622972" cy="53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471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FIRST AND FOLLOW</vt:lpstr>
      <vt:lpstr>Rules for FIRST SET</vt:lpstr>
      <vt:lpstr>Rules for FOLLOW SET</vt:lpstr>
      <vt:lpstr>Points to remember while constructing Parse Table</vt:lpstr>
      <vt:lpstr>Construction of Predictive Parse Table </vt:lpstr>
      <vt:lpstr>Steps needs to be followed for constructing a parse table and to parse a given input string.</vt:lpstr>
      <vt:lpstr>Non –Recursive Predictive Parsing</vt:lpstr>
      <vt:lpstr>Table Driven Predictive parsing Algorithm</vt:lpstr>
      <vt:lpstr>Predictive parsing Algorithm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Parsing</dc:title>
  <dc:creator>mahe</dc:creator>
  <cp:lastModifiedBy>mahe</cp:lastModifiedBy>
  <cp:revision>9</cp:revision>
  <dcterms:created xsi:type="dcterms:W3CDTF">2018-02-01T02:29:10Z</dcterms:created>
  <dcterms:modified xsi:type="dcterms:W3CDTF">2018-02-02T07:26:18Z</dcterms:modified>
</cp:coreProperties>
</file>