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0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EEF22-FA6A-44E9-A550-3E4FEFBD8B64}" type="datetimeFigureOut">
              <a:rPr lang="en-US" smtClean="0"/>
              <a:t>3/31/2018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B8C6-FD20-44F4-BFED-590507A806ED}" type="slidenum">
              <a:rPr lang="en-US" smtClean="0"/>
              <a:t>‹#›</a:t>
            </a:fld>
            <a:endParaRPr lang="en-US"/>
          </a:p>
        </p:txBody>
      </p:sp>
    </p:spTree>
    <p:extLst>
      <p:ext uri="{BB962C8B-B14F-4D97-AF65-F5344CB8AC3E}">
        <p14:creationId xmlns:p14="http://schemas.microsoft.com/office/powerpoint/2010/main" val="274062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iochem158.stanford.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llumina.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illumina.com/pages.ilmn?ID=203"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my454.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pacificbiosciences.com/smrt-biology/overview"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pacificbiosciences.com/smrt-biology/overview"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llumina.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illumina.com/pages.ilmn?ID=203"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genomics.xprize.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genomics.xprize.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genome.ucsc.edu/goldenPath/help/hgTracksHelp.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y454.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pacificbiosciences.com/smrt-biology/overview"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acificbioscience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pacificbiosciences.com/smrt-biology/overview"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iochem158.stanford.edu/"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panose="020B0604020202020204" pitchFamily="34" charset="0"/>
              </a:rPr>
              <a:t>I have been asked to speak to you about the impact that the human genome project will have on biomedical research and education.  </a:t>
            </a:r>
          </a:p>
          <a:p>
            <a:r>
              <a:rPr lang="en-US" altLang="en-US" smtClean="0">
                <a:latin typeface="Helvetica" panose="020B0604020202020204" pitchFamily="34" charset="0"/>
              </a:rPr>
              <a:t>It is clear  that the new fields of genomics and bioinformatics  will have the same revolutionary effects on medicine as they have had on molecular biology and biomedical research.  I would like to present you with a vision of that revolution and some of its implications for medicine and medical education in particular.</a:t>
            </a:r>
          </a:p>
          <a:p>
            <a:r>
              <a:rPr lang="en-US" altLang="en-US" smtClean="0">
                <a:latin typeface="Helvetica" panose="020B0604020202020204" pitchFamily="34" charset="0"/>
              </a:rPr>
              <a:t>I would first like to call your attention to some reference materials that can give you further background on these issues:</a:t>
            </a:r>
          </a:p>
          <a:p>
            <a:pPr lvl="1"/>
            <a:r>
              <a:rPr lang="en-US" altLang="en-US" smtClean="0">
                <a:latin typeface="Helvetica" panose="020B0604020202020204" pitchFamily="34" charset="0"/>
              </a:rPr>
              <a:t>Scientifc American Introduction to Molecular Medicine, just enough, BMA.</a:t>
            </a:r>
          </a:p>
          <a:p>
            <a:pPr lvl="1"/>
            <a:r>
              <a:rPr lang="en-US" altLang="en-US" smtClean="0">
                <a:latin typeface="Helvetica" panose="020B0604020202020204" pitchFamily="34" charset="0"/>
              </a:rPr>
              <a:t>Science Magazine features the Human Genome project, Lee Rowan (sequencing human genome), Phil Hieter on Understanding the Human genome, Joe Derisi, current graduate students (studying gene expression)</a:t>
            </a:r>
          </a:p>
          <a:p>
            <a:pPr lvl="1"/>
            <a:r>
              <a:rPr lang="en-US" altLang="en-US" smtClean="0">
                <a:latin typeface="Helvetica" panose="020B0604020202020204" pitchFamily="34" charset="0"/>
              </a:rPr>
              <a:t>MIS Short Course on Medical Informatics</a:t>
            </a:r>
          </a:p>
          <a:p>
            <a:pPr lvl="1"/>
            <a:endParaRPr lang="en-US" altLang="en-US" smtClean="0">
              <a:latin typeface="Helvetica" panose="020B0604020202020204" pitchFamily="34" charset="0"/>
            </a:endParaRPr>
          </a:p>
          <a:p>
            <a:pPr lvl="1"/>
            <a:r>
              <a:rPr lang="en-US" altLang="en-US" u="sng" smtClean="0">
                <a:latin typeface="Palatino" pitchFamily="122" charset="0"/>
                <a:hlinkClick r:id="rId3"/>
              </a:rPr>
              <a:t>http://biochem158.stanford.edu/</a:t>
            </a:r>
            <a:r>
              <a:rPr lang="en-US" altLang="en-US" u="sng" smtClean="0">
                <a:latin typeface="Palatino" pitchFamily="122" charset="0"/>
              </a:rPr>
              <a:t> - you may see a videolectures here</a:t>
            </a:r>
            <a:endParaRPr lang="en-US" altLang="en-US" smtClean="0">
              <a:latin typeface="Helvetica" panose="020B0604020202020204" pitchFamily="34" charset="0"/>
            </a:endParaRPr>
          </a:p>
          <a:p>
            <a:pPr lvl="1"/>
            <a:endParaRPr lang="en-US" altLang="en-US" smtClean="0">
              <a:latin typeface="Helvetica" panose="020B0604020202020204" pitchFamily="34" charset="0"/>
            </a:endParaRPr>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0534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http://www.illumina.com/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4"/>
              </a:rPr>
              <a:t>Illumina Solexa Sequencing Technology</a:t>
            </a:r>
            <a:endParaRPr lang="en-US" altLang="en-US" smtClean="0">
              <a:latin typeface="Times" panose="02020603050405020304" pitchFamily="18"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1F2D429-FFFB-4676-B892-C6D689A907F9}" type="slidenum">
              <a:rPr lang="en-US" altLang="en-US" sz="1200"/>
              <a:pPr/>
              <a:t>12</a:t>
            </a:fld>
            <a:endParaRPr lang="en-US" altLang="en-US" sz="1200"/>
          </a:p>
        </p:txBody>
      </p:sp>
    </p:spTree>
    <p:extLst>
      <p:ext uri="{BB962C8B-B14F-4D97-AF65-F5344CB8AC3E}">
        <p14:creationId xmlns:p14="http://schemas.microsoft.com/office/powerpoint/2010/main" val="3556987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97177F6-7FEE-4513-97F5-AD94A2BAA1CF}" type="slidenum">
              <a:rPr lang="en-US" altLang="en-US" sz="1200">
                <a:latin typeface="Arial" panose="020B0604020202020204" pitchFamily="34" charset="0"/>
              </a:rPr>
              <a:pPr/>
              <a:t>13</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p>
            <a:pPr eaLnBrk="1" hangingPunct="1"/>
            <a:r>
              <a:rPr lang="en-US" altLang="en-US" smtClean="0">
                <a:latin typeface="Times" panose="02020603050405020304" pitchFamily="18" charset="0"/>
                <a:hlinkClick r:id="rId3"/>
              </a:rPr>
              <a:t>http://www.my454.com/</a:t>
            </a:r>
            <a:endParaRPr lang="en-US" altLang="en-US" smtClean="0">
              <a:latin typeface="Times" panose="02020603050405020304" pitchFamily="18" charset="0"/>
            </a:endParaRPr>
          </a:p>
          <a:p>
            <a:pPr eaLnBrk="1" hangingPunct="1"/>
            <a:endParaRPr lang="en-US" altLang="en-US" smtClean="0">
              <a:latin typeface="Arial" panose="020B0604020202020204" pitchFamily="34" charset="0"/>
            </a:endParaRPr>
          </a:p>
          <a:p>
            <a:pPr eaLnBrk="1" hangingPunct="1"/>
            <a:r>
              <a:rPr lang="en-US" altLang="en-US" smtClean="0">
                <a:latin typeface="Palatino" pitchFamily="122" charset="0"/>
                <a:hlinkClick r:id="rId3"/>
              </a:rPr>
              <a:t>Emulsion Based Clonal Amplification</a:t>
            </a:r>
            <a:endParaRPr lang="en-US" altLang="en-US" smtClean="0">
              <a:latin typeface="Arial" panose="020B0604020202020204" pitchFamily="34" charset="0"/>
            </a:endParaRPr>
          </a:p>
        </p:txBody>
      </p:sp>
    </p:spTree>
    <p:extLst>
      <p:ext uri="{BB962C8B-B14F-4D97-AF65-F5344CB8AC3E}">
        <p14:creationId xmlns:p14="http://schemas.microsoft.com/office/powerpoint/2010/main" val="3430998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4"/>
              </a:rPr>
              <a:t>Pacific Biosciences SMRT Sequencing</a:t>
            </a:r>
            <a:endParaRPr lang="en-US" altLang="en-US" smtClean="0">
              <a:latin typeface="Times" panose="02020603050405020304" pitchFamily="18"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044CC24-C9D4-41EB-AEDA-6C662D85C2DD}" type="slidenum">
              <a:rPr lang="en-US" altLang="en-US" sz="1200"/>
              <a:pPr/>
              <a:t>14</a:t>
            </a:fld>
            <a:endParaRPr lang="en-US" altLang="en-US" sz="1200"/>
          </a:p>
        </p:txBody>
      </p:sp>
    </p:spTree>
    <p:extLst>
      <p:ext uri="{BB962C8B-B14F-4D97-AF65-F5344CB8AC3E}">
        <p14:creationId xmlns:p14="http://schemas.microsoft.com/office/powerpoint/2010/main" val="400911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68D6A44-A417-4287-8D79-D9A72FAEB8AE}" type="slidenum">
              <a:rPr lang="en-US" altLang="en-US" sz="1200"/>
              <a:pPr/>
              <a:t>15</a:t>
            </a:fld>
            <a:endParaRPr lang="en-US" altLang="en-US" sz="1200"/>
          </a:p>
        </p:txBody>
      </p:sp>
    </p:spTree>
    <p:extLst>
      <p:ext uri="{BB962C8B-B14F-4D97-AF65-F5344CB8AC3E}">
        <p14:creationId xmlns:p14="http://schemas.microsoft.com/office/powerpoint/2010/main" val="137081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2045D24-6165-4E0E-8A07-5DADCEFD2D83}" type="slidenum">
              <a:rPr lang="en-US" altLang="en-US" sz="1200"/>
              <a:pPr/>
              <a:t>16</a:t>
            </a:fld>
            <a:endParaRPr lang="en-US" altLang="en-US" sz="1200"/>
          </a:p>
        </p:txBody>
      </p:sp>
    </p:spTree>
    <p:extLst>
      <p:ext uri="{BB962C8B-B14F-4D97-AF65-F5344CB8AC3E}">
        <p14:creationId xmlns:p14="http://schemas.microsoft.com/office/powerpoint/2010/main" val="1780886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ACE7A9E-5240-40E7-884D-535E91BDE261}" type="slidenum">
              <a:rPr lang="en-US" altLang="en-US" sz="1200"/>
              <a:pPr/>
              <a:t>17</a:t>
            </a:fld>
            <a:endParaRPr lang="en-US" altLang="en-US" sz="1200"/>
          </a:p>
        </p:txBody>
      </p:sp>
    </p:spTree>
    <p:extLst>
      <p:ext uri="{BB962C8B-B14F-4D97-AF65-F5344CB8AC3E}">
        <p14:creationId xmlns:p14="http://schemas.microsoft.com/office/powerpoint/2010/main" val="131082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89473DA-7F18-4D18-AD51-5B13812793C0}" type="slidenum">
              <a:rPr lang="en-US" altLang="en-US" sz="1200"/>
              <a:pPr/>
              <a:t>18</a:t>
            </a:fld>
            <a:endParaRPr lang="en-US" altLang="en-US" sz="1200"/>
          </a:p>
        </p:txBody>
      </p:sp>
    </p:spTree>
    <p:extLst>
      <p:ext uri="{BB962C8B-B14F-4D97-AF65-F5344CB8AC3E}">
        <p14:creationId xmlns:p14="http://schemas.microsoft.com/office/powerpoint/2010/main" val="293964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11DF16A-9A9D-4826-922A-6EAD2E098795}" type="slidenum">
              <a:rPr lang="en-US" altLang="en-US" sz="1200"/>
              <a:pPr/>
              <a:t>19</a:t>
            </a:fld>
            <a:endParaRPr lang="en-US" altLang="en-US" sz="1200"/>
          </a:p>
        </p:txBody>
      </p:sp>
    </p:spTree>
    <p:extLst>
      <p:ext uri="{BB962C8B-B14F-4D97-AF65-F5344CB8AC3E}">
        <p14:creationId xmlns:p14="http://schemas.microsoft.com/office/powerpoint/2010/main" val="78406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E464D4B-BF67-4EDB-83AA-AB2685D1F531}" type="slidenum">
              <a:rPr lang="en-US" altLang="en-US" sz="1200"/>
              <a:pPr/>
              <a:t>20</a:t>
            </a:fld>
            <a:endParaRPr lang="en-US" altLang="en-US" sz="1200"/>
          </a:p>
        </p:txBody>
      </p:sp>
    </p:spTree>
    <p:extLst>
      <p:ext uri="{BB962C8B-B14F-4D97-AF65-F5344CB8AC3E}">
        <p14:creationId xmlns:p14="http://schemas.microsoft.com/office/powerpoint/2010/main" val="3298228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4"/>
              </a:rPr>
              <a:t>Circular Templates Gives Redundant</a:t>
            </a:r>
            <a:r>
              <a:rPr lang="en-US" altLang="en-US" smtClean="0">
                <a:latin typeface="Palatino" pitchFamily="122" charset="0"/>
              </a:rPr>
              <a:t/>
            </a:r>
            <a:br>
              <a:rPr lang="en-US" altLang="en-US" smtClean="0">
                <a:latin typeface="Palatino" pitchFamily="122" charset="0"/>
              </a:rPr>
            </a:br>
            <a:r>
              <a:rPr lang="en-US" altLang="en-US" smtClean="0">
                <a:latin typeface="Palatino" pitchFamily="122" charset="0"/>
                <a:hlinkClick r:id="rId4"/>
              </a:rPr>
              <a:t>Sequencing and Accuracy</a:t>
            </a:r>
            <a:endParaRPr lang="en-US" altLang="en-US" smtClean="0">
              <a:latin typeface="Times" panose="02020603050405020304" pitchFamily="18"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F5FEF64-A81F-49D8-8653-0FB1DBAFEBA3}" type="slidenum">
              <a:rPr lang="en-US" altLang="en-US" sz="1200"/>
              <a:pPr/>
              <a:t>21</a:t>
            </a:fld>
            <a:endParaRPr lang="en-US" altLang="en-US" sz="1200"/>
          </a:p>
        </p:txBody>
      </p:sp>
    </p:spTree>
    <p:extLst>
      <p:ext uri="{BB962C8B-B14F-4D97-AF65-F5344CB8AC3E}">
        <p14:creationId xmlns:p14="http://schemas.microsoft.com/office/powerpoint/2010/main" val="43625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http://www.illumina.com/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4"/>
              </a:rPr>
              <a:t>Illumina Solexa Sequencing Technology</a:t>
            </a:r>
            <a:endParaRPr lang="en-US" altLang="en-US" smtClean="0">
              <a:latin typeface="Times" panose="02020603050405020304" pitchFamily="18"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1F2D429-FFFB-4676-B892-C6D689A907F9}" type="slidenum">
              <a:rPr lang="en-US" altLang="en-US" sz="1200"/>
              <a:pPr/>
              <a:t>4</a:t>
            </a:fld>
            <a:endParaRPr lang="en-US" altLang="en-US" sz="1200"/>
          </a:p>
        </p:txBody>
      </p:sp>
    </p:spTree>
    <p:extLst>
      <p:ext uri="{BB962C8B-B14F-4D97-AF65-F5344CB8AC3E}">
        <p14:creationId xmlns:p14="http://schemas.microsoft.com/office/powerpoint/2010/main" val="1136689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http://www.iontorrent.com/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3"/>
              </a:rPr>
              <a:t>Ion Torrent Sequencing</a:t>
            </a:r>
            <a:endParaRPr lang="en-US" altLang="en-US" smtClean="0">
              <a:latin typeface="Times" panose="02020603050405020304" pitchFamily="18"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CEF1E51-99A2-4DB2-B5D4-54D0830A2C5F}" type="slidenum">
              <a:rPr lang="en-US" altLang="en-US" sz="1200"/>
              <a:pPr/>
              <a:t>22</a:t>
            </a:fld>
            <a:endParaRPr lang="en-US" altLang="en-US" sz="1200"/>
          </a:p>
        </p:txBody>
      </p:sp>
    </p:spTree>
    <p:extLst>
      <p:ext uri="{BB962C8B-B14F-4D97-AF65-F5344CB8AC3E}">
        <p14:creationId xmlns:p14="http://schemas.microsoft.com/office/powerpoint/2010/main" val="341512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http://www.iontorrent.com/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3"/>
              </a:rPr>
              <a:t>Ion Torrent Sequencing</a:t>
            </a:r>
            <a:endParaRPr lang="en-US" altLang="en-US" smtClean="0">
              <a:latin typeface="Times" panose="02020603050405020304" pitchFamily="18"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CEF1E51-99A2-4DB2-B5D4-54D0830A2C5F}" type="slidenum">
              <a:rPr lang="en-US" altLang="en-US" sz="1200"/>
              <a:pPr/>
              <a:t>23</a:t>
            </a:fld>
            <a:endParaRPr lang="en-US" altLang="en-US" sz="1200"/>
          </a:p>
        </p:txBody>
      </p:sp>
    </p:spTree>
    <p:extLst>
      <p:ext uri="{BB962C8B-B14F-4D97-AF65-F5344CB8AC3E}">
        <p14:creationId xmlns:p14="http://schemas.microsoft.com/office/powerpoint/2010/main" val="264589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http://www.iontorrent.com/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3"/>
              </a:rPr>
              <a:t>Ion Torrent Sequencing</a:t>
            </a:r>
            <a:endParaRPr lang="en-US" altLang="en-US" smtClean="0">
              <a:latin typeface="Times" panose="02020603050405020304" pitchFamily="18" charset="0"/>
            </a:endParaRPr>
          </a:p>
          <a:p>
            <a:endParaRPr lang="en-US" altLang="en-US" smtClean="0">
              <a:latin typeface="Times" panose="02020603050405020304" pitchFamily="18"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0C7976A-51FB-419F-A0AA-94A17CF517AC}" type="slidenum">
              <a:rPr lang="en-US" altLang="en-US" sz="1200"/>
              <a:pPr/>
              <a:t>24</a:t>
            </a:fld>
            <a:endParaRPr lang="en-US" altLang="en-US" sz="1200"/>
          </a:p>
        </p:txBody>
      </p:sp>
    </p:spTree>
    <p:extLst>
      <p:ext uri="{BB962C8B-B14F-4D97-AF65-F5344CB8AC3E}">
        <p14:creationId xmlns:p14="http://schemas.microsoft.com/office/powerpoint/2010/main" val="858791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http://genomics.xprize.org/</a:t>
            </a:r>
            <a:endParaRPr lang="en-US" altLang="en-US" smtClean="0">
              <a:latin typeface="Times" panose="02020603050405020304" pitchFamily="18"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A22BFF8-3466-4F08-8675-FF2338DAAD8A}" type="slidenum">
              <a:rPr lang="en-US" altLang="en-US" sz="1200"/>
              <a:pPr/>
              <a:t>26</a:t>
            </a:fld>
            <a:endParaRPr lang="en-US" altLang="en-US" sz="1200"/>
          </a:p>
        </p:txBody>
      </p:sp>
    </p:spTree>
    <p:extLst>
      <p:ext uri="{BB962C8B-B14F-4D97-AF65-F5344CB8AC3E}">
        <p14:creationId xmlns:p14="http://schemas.microsoft.com/office/powerpoint/2010/main" val="2693307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http://genomics.xprize.org/</a:t>
            </a:r>
            <a:endParaRPr lang="en-US" altLang="en-US" smtClean="0">
              <a:latin typeface="Times" panose="02020603050405020304" pitchFamily="18"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FBD88A5-ED1E-4A30-B839-E2167903B326}" type="slidenum">
              <a:rPr lang="en-US" altLang="en-US" sz="1200"/>
              <a:pPr/>
              <a:t>27</a:t>
            </a:fld>
            <a:endParaRPr lang="en-US" altLang="en-US" sz="1200"/>
          </a:p>
        </p:txBody>
      </p:sp>
    </p:spTree>
    <p:extLst>
      <p:ext uri="{BB962C8B-B14F-4D97-AF65-F5344CB8AC3E}">
        <p14:creationId xmlns:p14="http://schemas.microsoft.com/office/powerpoint/2010/main" val="3827659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5F693CF-7886-4485-AA2A-A3C94468FD82}" type="slidenum">
              <a:rPr lang="en-US" altLang="en-US" sz="1200"/>
              <a:pPr/>
              <a:t>28</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extLst>
      <p:ext uri="{BB962C8B-B14F-4D97-AF65-F5344CB8AC3E}">
        <p14:creationId xmlns:p14="http://schemas.microsoft.com/office/powerpoint/2010/main" val="3166817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41E9C4D-FC7A-4704-A19D-672745A0B93C}" type="slidenum">
              <a:rPr lang="en-US" altLang="en-US" sz="1200"/>
              <a:pPr/>
              <a:t>29</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panose="02020603050405020304" pitchFamily="18" charset="0"/>
            </a:endParaRPr>
          </a:p>
        </p:txBody>
      </p:sp>
    </p:spTree>
    <p:extLst>
      <p:ext uri="{BB962C8B-B14F-4D97-AF65-F5344CB8AC3E}">
        <p14:creationId xmlns:p14="http://schemas.microsoft.com/office/powerpoint/2010/main" val="4076994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126698EC-6872-4F99-AFD2-50BAE4A550E1}" type="slidenum">
              <a:rPr lang="en-US" altLang="en-US" sz="1200"/>
              <a:pPr/>
              <a:t>30</a:t>
            </a:fld>
            <a:endParaRPr lang="en-US" altLang="en-US" sz="1200"/>
          </a:p>
        </p:txBody>
      </p:sp>
      <p:sp>
        <p:nvSpPr>
          <p:cNvPr id="134147" name="Rectangle 2"/>
          <p:cNvSpPr>
            <a:spLocks noGrp="1" noRot="1" noChangeAspect="1" noChangeArrowheads="1" noTextEdit="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Palatino" pitchFamily="122" charset="0"/>
                <a:hlinkClick r:id="rId3"/>
              </a:rPr>
              <a:t>http://genome.ucsc.edu/goldenPath/help/hgTracksHelp.html</a:t>
            </a:r>
            <a:endParaRPr lang="en-US" altLang="en-US" smtClean="0">
              <a:latin typeface="Times" panose="02020603050405020304" pitchFamily="18" charset="0"/>
            </a:endParaRPr>
          </a:p>
        </p:txBody>
      </p:sp>
    </p:spTree>
    <p:extLst>
      <p:ext uri="{BB962C8B-B14F-4D97-AF65-F5344CB8AC3E}">
        <p14:creationId xmlns:p14="http://schemas.microsoft.com/office/powerpoint/2010/main" val="154395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835150" y="946150"/>
            <a:ext cx="4324350" cy="32432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58" name="Rectangle 2"/>
          <p:cNvSpPr txBox="1">
            <a:spLocks noGrp="1" noChangeArrowheads="1"/>
          </p:cNvSpPr>
          <p:nvPr>
            <p:ph type="body"/>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479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835150" y="946150"/>
            <a:ext cx="4324350" cy="32432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106" name="Rectangle 2"/>
          <p:cNvSpPr txBox="1">
            <a:spLocks noGrp="1" noChangeArrowheads="1"/>
          </p:cNvSpPr>
          <p:nvPr>
            <p:ph type="body"/>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5658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97177F6-7FEE-4513-97F5-AD94A2BAA1CF}"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p>
            <a:pPr eaLnBrk="1" hangingPunct="1"/>
            <a:r>
              <a:rPr lang="en-US" altLang="en-US" smtClean="0">
                <a:latin typeface="Times" panose="02020603050405020304" pitchFamily="18" charset="0"/>
                <a:hlinkClick r:id="rId3"/>
              </a:rPr>
              <a:t>http://www.my454.com/</a:t>
            </a:r>
            <a:endParaRPr lang="en-US" altLang="en-US" smtClean="0">
              <a:latin typeface="Times" panose="02020603050405020304" pitchFamily="18" charset="0"/>
            </a:endParaRPr>
          </a:p>
          <a:p>
            <a:pPr eaLnBrk="1" hangingPunct="1"/>
            <a:endParaRPr lang="en-US" altLang="en-US" smtClean="0">
              <a:latin typeface="Arial" panose="020B0604020202020204" pitchFamily="34" charset="0"/>
            </a:endParaRPr>
          </a:p>
          <a:p>
            <a:pPr eaLnBrk="1" hangingPunct="1"/>
            <a:r>
              <a:rPr lang="en-US" altLang="en-US" smtClean="0">
                <a:latin typeface="Palatino" pitchFamily="122" charset="0"/>
                <a:hlinkClick r:id="rId3"/>
              </a:rPr>
              <a:t>Emulsion Based Clonal Amplification</a:t>
            </a:r>
            <a:endParaRPr lang="en-US" altLang="en-US" smtClean="0">
              <a:latin typeface="Arial" panose="020B0604020202020204" pitchFamily="34" charset="0"/>
            </a:endParaRPr>
          </a:p>
        </p:txBody>
      </p:sp>
    </p:spTree>
    <p:extLst>
      <p:ext uri="{BB962C8B-B14F-4D97-AF65-F5344CB8AC3E}">
        <p14:creationId xmlns:p14="http://schemas.microsoft.com/office/powerpoint/2010/main" val="3944261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1576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28789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03074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37536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91855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4951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6824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662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3802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677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4"/>
              </a:rPr>
              <a:t>Pacific Biosciences SMRT Sequencing</a:t>
            </a:r>
            <a:endParaRPr lang="en-US" altLang="en-US" smtClean="0">
              <a:latin typeface="Times" panose="02020603050405020304" pitchFamily="18"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044CC24-C9D4-41EB-AEDA-6C662D85C2DD}" type="slidenum">
              <a:rPr lang="en-US" altLang="en-US" sz="1200"/>
              <a:pPr/>
              <a:t>6</a:t>
            </a:fld>
            <a:endParaRPr lang="en-US" altLang="en-US" sz="1200"/>
          </a:p>
        </p:txBody>
      </p:sp>
    </p:spTree>
    <p:extLst>
      <p:ext uri="{BB962C8B-B14F-4D97-AF65-F5344CB8AC3E}">
        <p14:creationId xmlns:p14="http://schemas.microsoft.com/office/powerpoint/2010/main" val="3304811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14001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76656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078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58743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116013" y="946150"/>
            <a:ext cx="5761037" cy="32416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1219200" y="4503738"/>
            <a:ext cx="5561013" cy="35988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9271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11DF16A-9A9D-4826-922A-6EAD2E098795}" type="slidenum">
              <a:rPr lang="en-US" altLang="en-US" sz="1200"/>
              <a:pPr/>
              <a:t>7</a:t>
            </a:fld>
            <a:endParaRPr lang="en-US" altLang="en-US" sz="1200"/>
          </a:p>
        </p:txBody>
      </p:sp>
    </p:spTree>
    <p:extLst>
      <p:ext uri="{BB962C8B-B14F-4D97-AF65-F5344CB8AC3E}">
        <p14:creationId xmlns:p14="http://schemas.microsoft.com/office/powerpoint/2010/main" val="2559678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E464D4B-BF67-4EDB-83AA-AB2685D1F531}" type="slidenum">
              <a:rPr lang="en-US" altLang="en-US" sz="1200"/>
              <a:pPr/>
              <a:t>8</a:t>
            </a:fld>
            <a:endParaRPr lang="en-US" altLang="en-US" sz="1200"/>
          </a:p>
        </p:txBody>
      </p:sp>
    </p:spTree>
    <p:extLst>
      <p:ext uri="{BB962C8B-B14F-4D97-AF65-F5344CB8AC3E}">
        <p14:creationId xmlns:p14="http://schemas.microsoft.com/office/powerpoint/2010/main" val="98756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http://www.pacificbiosciences.com/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4"/>
              </a:rPr>
              <a:t>Circular Templates Gives Redundant</a:t>
            </a:r>
            <a:r>
              <a:rPr lang="en-US" altLang="en-US" smtClean="0">
                <a:latin typeface="Palatino" pitchFamily="122" charset="0"/>
              </a:rPr>
              <a:t/>
            </a:r>
            <a:br>
              <a:rPr lang="en-US" altLang="en-US" smtClean="0">
                <a:latin typeface="Palatino" pitchFamily="122" charset="0"/>
              </a:rPr>
            </a:br>
            <a:r>
              <a:rPr lang="en-US" altLang="en-US" smtClean="0">
                <a:latin typeface="Palatino" pitchFamily="122" charset="0"/>
                <a:hlinkClick r:id="rId4"/>
              </a:rPr>
              <a:t>Sequencing and Accuracy</a:t>
            </a:r>
            <a:endParaRPr lang="en-US" altLang="en-US" smtClean="0">
              <a:latin typeface="Times" panose="02020603050405020304" pitchFamily="18"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F5FEF64-A81F-49D8-8653-0FB1DBAFEBA3}" type="slidenum">
              <a:rPr lang="en-US" altLang="en-US" sz="1200"/>
              <a:pPr/>
              <a:t>9</a:t>
            </a:fld>
            <a:endParaRPr lang="en-US" altLang="en-US" sz="1200"/>
          </a:p>
        </p:txBody>
      </p:sp>
    </p:spTree>
    <p:extLst>
      <p:ext uri="{BB962C8B-B14F-4D97-AF65-F5344CB8AC3E}">
        <p14:creationId xmlns:p14="http://schemas.microsoft.com/office/powerpoint/2010/main" val="409409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panose="02020603050405020304" pitchFamily="18" charset="0"/>
                <a:hlinkClick r:id="rId3"/>
              </a:rPr>
              <a:t>http://www.iontorrent.com/</a:t>
            </a:r>
            <a:endParaRPr lang="en-US" altLang="en-US" smtClean="0">
              <a:latin typeface="Times" panose="02020603050405020304" pitchFamily="18" charset="0"/>
            </a:endParaRPr>
          </a:p>
          <a:p>
            <a:endParaRPr lang="en-US" altLang="en-US" smtClean="0">
              <a:latin typeface="Times" panose="02020603050405020304" pitchFamily="18" charset="0"/>
            </a:endParaRPr>
          </a:p>
          <a:p>
            <a:r>
              <a:rPr lang="en-US" altLang="en-US" smtClean="0">
                <a:latin typeface="Palatino" pitchFamily="122" charset="0"/>
                <a:hlinkClick r:id="rId3"/>
              </a:rPr>
              <a:t>Ion Torrent Sequencing</a:t>
            </a:r>
            <a:endParaRPr lang="en-US" altLang="en-US" smtClean="0">
              <a:latin typeface="Times" panose="02020603050405020304" pitchFamily="18"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CEF1E51-99A2-4DB2-B5D4-54D0830A2C5F}" type="slidenum">
              <a:rPr lang="en-US" altLang="en-US" sz="1200"/>
              <a:pPr/>
              <a:t>10</a:t>
            </a:fld>
            <a:endParaRPr lang="en-US" altLang="en-US" sz="1200"/>
          </a:p>
        </p:txBody>
      </p:sp>
    </p:spTree>
    <p:extLst>
      <p:ext uri="{BB962C8B-B14F-4D97-AF65-F5344CB8AC3E}">
        <p14:creationId xmlns:p14="http://schemas.microsoft.com/office/powerpoint/2010/main" val="211248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panose="020B0604020202020204" pitchFamily="34" charset="0"/>
              </a:rPr>
              <a:t>I have been asked to speak to you about the impact that the human genome project will have on biomedical research and education.  </a:t>
            </a:r>
          </a:p>
          <a:p>
            <a:r>
              <a:rPr lang="en-US" altLang="en-US" smtClean="0">
                <a:latin typeface="Helvetica" panose="020B0604020202020204" pitchFamily="34" charset="0"/>
              </a:rPr>
              <a:t>It is clear  that the new fields of genomics and bioinformatics  will have the same revolutionary effects on medicine as they have had on molecular biology and biomedical research.  I would like to present you with a vision of that revolution and some of its implications for medicine and medical education in particular.</a:t>
            </a:r>
          </a:p>
          <a:p>
            <a:r>
              <a:rPr lang="en-US" altLang="en-US" smtClean="0">
                <a:latin typeface="Helvetica" panose="020B0604020202020204" pitchFamily="34" charset="0"/>
              </a:rPr>
              <a:t>I would first like to call your attention to some reference materials that can give you further background on these issues:</a:t>
            </a:r>
          </a:p>
          <a:p>
            <a:pPr lvl="1"/>
            <a:r>
              <a:rPr lang="en-US" altLang="en-US" smtClean="0">
                <a:latin typeface="Helvetica" panose="020B0604020202020204" pitchFamily="34" charset="0"/>
              </a:rPr>
              <a:t>Scientifc American Introduction to Molecular Medicine, just enough, BMA.</a:t>
            </a:r>
          </a:p>
          <a:p>
            <a:pPr lvl="1"/>
            <a:r>
              <a:rPr lang="en-US" altLang="en-US" smtClean="0">
                <a:latin typeface="Helvetica" panose="020B0604020202020204" pitchFamily="34" charset="0"/>
              </a:rPr>
              <a:t>Science Magazine features the Human Genome project, Lee Rowan (sequencing human genome), Phil Hieter on Understanding the Human genome, Joe Derisi, current graduate students (studying gene expression)</a:t>
            </a:r>
          </a:p>
          <a:p>
            <a:pPr lvl="1"/>
            <a:r>
              <a:rPr lang="en-US" altLang="en-US" smtClean="0">
                <a:latin typeface="Helvetica" panose="020B0604020202020204" pitchFamily="34" charset="0"/>
              </a:rPr>
              <a:t>MIS Short Course on Medical Informatics</a:t>
            </a:r>
          </a:p>
          <a:p>
            <a:pPr lvl="1"/>
            <a:endParaRPr lang="en-US" altLang="en-US" smtClean="0">
              <a:latin typeface="Helvetica" panose="020B0604020202020204" pitchFamily="34" charset="0"/>
            </a:endParaRPr>
          </a:p>
          <a:p>
            <a:pPr lvl="1"/>
            <a:r>
              <a:rPr lang="en-US" altLang="en-US" u="sng" smtClean="0">
                <a:latin typeface="Palatino" pitchFamily="122" charset="0"/>
                <a:hlinkClick r:id="rId3"/>
              </a:rPr>
              <a:t>http://biochem158.stanford.edu/</a:t>
            </a:r>
            <a:r>
              <a:rPr lang="en-US" altLang="en-US" u="sng" smtClean="0">
                <a:latin typeface="Palatino" pitchFamily="122" charset="0"/>
              </a:rPr>
              <a:t> - you may see a videolectures here</a:t>
            </a:r>
            <a:endParaRPr lang="en-US" altLang="en-US" smtClean="0">
              <a:latin typeface="Helvetica" panose="020B0604020202020204" pitchFamily="34" charset="0"/>
            </a:endParaRPr>
          </a:p>
          <a:p>
            <a:pPr lvl="1"/>
            <a:endParaRPr lang="en-US" altLang="en-US" smtClean="0">
              <a:latin typeface="Helvetica" panose="020B0604020202020204" pitchFamily="34" charset="0"/>
            </a:endParaRPr>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9480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7AB7D-972F-40B4-A1AA-1FCEB41040B6}"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176503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7AB7D-972F-40B4-A1AA-1FCEB41040B6}"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140220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7AB7D-972F-40B4-A1AA-1FCEB41040B6}"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50812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57AB7D-972F-40B4-A1AA-1FCEB41040B6}"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405829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57AB7D-972F-40B4-A1AA-1FCEB41040B6}" type="datetimeFigureOut">
              <a:rPr lang="en-US" smtClean="0"/>
              <a:t>3/31/2018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408054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57AB7D-972F-40B4-A1AA-1FCEB41040B6}" type="datetimeFigureOut">
              <a:rPr lang="en-US" smtClean="0"/>
              <a:t>3/31/2018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281927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57AB7D-972F-40B4-A1AA-1FCEB41040B6}" type="datetimeFigureOut">
              <a:rPr lang="en-US" smtClean="0"/>
              <a:t>3/31/2018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427822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57AB7D-972F-40B4-A1AA-1FCEB41040B6}" type="datetimeFigureOut">
              <a:rPr lang="en-US" smtClean="0"/>
              <a:t>3/31/2018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19331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7AB7D-972F-40B4-A1AA-1FCEB41040B6}" type="datetimeFigureOut">
              <a:rPr lang="en-US" smtClean="0"/>
              <a:t>3/31/2018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290497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7AB7D-972F-40B4-A1AA-1FCEB41040B6}" type="datetimeFigureOut">
              <a:rPr lang="en-US" smtClean="0"/>
              <a:t>3/31/2018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27950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57AB7D-972F-40B4-A1AA-1FCEB41040B6}" type="datetimeFigureOut">
              <a:rPr lang="en-US" smtClean="0"/>
              <a:t>3/31/2018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B0D30-0991-4BD3-AD89-4BFAC47342E8}" type="slidenum">
              <a:rPr lang="en-US" smtClean="0"/>
              <a:t>‹#›</a:t>
            </a:fld>
            <a:endParaRPr lang="en-US"/>
          </a:p>
        </p:txBody>
      </p:sp>
    </p:spTree>
    <p:extLst>
      <p:ext uri="{BB962C8B-B14F-4D97-AF65-F5344CB8AC3E}">
        <p14:creationId xmlns:p14="http://schemas.microsoft.com/office/powerpoint/2010/main" val="16630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AB7D-972F-40B4-A1AA-1FCEB41040B6}" type="datetimeFigureOut">
              <a:rPr lang="en-US" smtClean="0"/>
              <a:t>3/31/2018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B0D30-0991-4BD3-AD89-4BFAC47342E8}" type="slidenum">
              <a:rPr lang="en-US" smtClean="0"/>
              <a:t>‹#›</a:t>
            </a:fld>
            <a:endParaRPr lang="en-US"/>
          </a:p>
        </p:txBody>
      </p:sp>
    </p:spTree>
    <p:extLst>
      <p:ext uri="{BB962C8B-B14F-4D97-AF65-F5344CB8AC3E}">
        <p14:creationId xmlns:p14="http://schemas.microsoft.com/office/powerpoint/2010/main" val="297525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biochem158.stanford.ed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hyperlink" Target="http://www.illumina.com/pages.ilmn?ID=20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illumina.com/" TargetMode="Externa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my454.com/" TargetMode="Externa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www.pacificbiosciences.com/smrt-biology/overview"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www.pacificbiosciences.com/" TargetMode="Externa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nature.com/scitable/content/the-four-bases-atcg-649196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pacificbiosciences.com/smrt-biology/overview"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http://www.iontorren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hyperlink" Target="http://genomics.xprize.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hyperlink" Target="http://genomics.xprize.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biochem158.stanford.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hyperlink" Target="http://genome.ucsc.edu/goldenPath/help/hgTracksHelp.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hyperlink" Target="http://genome.ucsc.edu/"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illumina.com/pages.ilmn?ID=2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illumina.com/" TargetMode="Externa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my454.com/"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pacificbiosciences.com/smrt-biology/overview"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acificbiosciences.com/smrt-biology/overvie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hyperlink" Target="http://www.pacificbioscienc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799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971800" y="33339"/>
            <a:ext cx="7696200" cy="1076325"/>
          </a:xfrm>
        </p:spPr>
        <p:txBody>
          <a:bodyPr>
            <a:normAutofit fontScale="90000"/>
          </a:bodyPr>
          <a:lstStyle/>
          <a:p>
            <a:r>
              <a:rPr lang="en-US" altLang="en-US" smtClean="0">
                <a:latin typeface="Palatino" pitchFamily="122" charset="0"/>
                <a:cs typeface="Palatino" pitchFamily="122" charset="0"/>
                <a:hlinkClick r:id="rId3"/>
              </a:rPr>
              <a:t>Ion Torrent Sequencing</a:t>
            </a:r>
            <a:br>
              <a:rPr lang="en-US" altLang="en-US" smtClean="0">
                <a:latin typeface="Palatino" pitchFamily="122" charset="0"/>
                <a:cs typeface="Palatino" pitchFamily="122" charset="0"/>
                <a:hlinkClick r:id="rId3"/>
              </a:rPr>
            </a:br>
            <a:endParaRPr lang="en-US" altLang="en-US" smtClean="0">
              <a:latin typeface="Palatino" pitchFamily="122" charset="0"/>
              <a:cs typeface="Palatino" pitchFamily="122" charset="0"/>
            </a:endParaRPr>
          </a:p>
        </p:txBody>
      </p:sp>
      <p:pic>
        <p:nvPicPr>
          <p:cNvPr id="13315" name="Content Placeholder 4">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00" y="1"/>
            <a:ext cx="1447800" cy="392113"/>
          </a:xfrm>
        </p:spPr>
      </p:pic>
      <p:pic>
        <p:nvPicPr>
          <p:cNvPr id="1331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219200"/>
            <a:ext cx="7696200"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508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971800" y="1588"/>
            <a:ext cx="7696200" cy="1065212"/>
          </a:xfrm>
        </p:spPr>
        <p:txBody>
          <a:bodyPr vert="horz" lIns="81174" tIns="39875" rIns="81174" bIns="39875" rtlCol="0" anchor="b">
            <a:normAutofit fontScale="90000"/>
          </a:bodyPr>
          <a:lstStyle/>
          <a:p>
            <a:r>
              <a:rPr lang="en-US" altLang="en-US" smtClean="0">
                <a:latin typeface="Palatino" pitchFamily="122" charset="0"/>
                <a:cs typeface="Palatino" pitchFamily="122" charset="0"/>
              </a:rPr>
              <a:t>Next Generation Sequencing and</a:t>
            </a:r>
            <a:br>
              <a:rPr lang="en-US" altLang="en-US" smtClean="0">
                <a:latin typeface="Palatino" pitchFamily="122" charset="0"/>
                <a:cs typeface="Palatino" pitchFamily="122" charset="0"/>
              </a:rPr>
            </a:br>
            <a:r>
              <a:rPr lang="en-US" altLang="en-US" smtClean="0">
                <a:latin typeface="Palatino" pitchFamily="122" charset="0"/>
                <a:cs typeface="Palatino" pitchFamily="122" charset="0"/>
              </a:rPr>
              <a:t>Human Genome Databases</a:t>
            </a:r>
            <a:endParaRPr lang="en-US" altLang="en-US" sz="2800">
              <a:latin typeface="Palatino" pitchFamily="122" charset="0"/>
              <a:cs typeface="Palatino" pitchFamily="122" charset="0"/>
            </a:endParaRPr>
          </a:p>
        </p:txBody>
      </p:sp>
      <p:sp>
        <p:nvSpPr>
          <p:cNvPr id="2051" name="Rectangle 3"/>
          <p:cNvSpPr>
            <a:spLocks noChangeArrowheads="1"/>
          </p:cNvSpPr>
          <p:nvPr/>
        </p:nvSpPr>
        <p:spPr bwMode="auto">
          <a:xfrm>
            <a:off x="3743326" y="5516564"/>
            <a:ext cx="613727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1174" tIns="39875" rIns="81174" bIns="39875">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rgbClr val="804000"/>
                </a:solidFill>
              </a:rPr>
              <a:t>Doug Brutlag</a:t>
            </a:r>
          </a:p>
          <a:p>
            <a:pPr algn="ctr"/>
            <a:r>
              <a:rPr lang="en-US" altLang="en-US">
                <a:solidFill>
                  <a:srgbClr val="804000"/>
                </a:solidFill>
              </a:rPr>
              <a:t>Professor Emeritus of Biochemistry &amp; Medicine</a:t>
            </a:r>
          </a:p>
          <a:p>
            <a:pPr algn="ctr"/>
            <a:r>
              <a:rPr lang="en-US" altLang="en-US">
                <a:solidFill>
                  <a:srgbClr val="804000"/>
                </a:solidFill>
              </a:rPr>
              <a:t>Stanford University School of Medicine</a:t>
            </a:r>
          </a:p>
        </p:txBody>
      </p:sp>
      <p:sp>
        <p:nvSpPr>
          <p:cNvPr id="2052" name="Text Box 7"/>
          <p:cNvSpPr txBox="1">
            <a:spLocks noChangeArrowheads="1"/>
          </p:cNvSpPr>
          <p:nvPr/>
        </p:nvSpPr>
        <p:spPr bwMode="auto">
          <a:xfrm>
            <a:off x="4525963" y="1219201"/>
            <a:ext cx="457041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039" tIns="41020" rIns="82039" bIns="41020">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sz="2200">
                <a:solidFill>
                  <a:srgbClr val="804000"/>
                </a:solidFill>
              </a:rPr>
              <a:t>Genomics, Bioinformatics &amp; Medicine</a:t>
            </a:r>
          </a:p>
          <a:p>
            <a:pPr algn="ctr"/>
            <a:r>
              <a:rPr lang="en-US" altLang="en-US" sz="2000">
                <a:latin typeface="Palatino" pitchFamily="122" charset="0"/>
                <a:hlinkClick r:id="rId3"/>
              </a:rPr>
              <a:t>http://biochem158.stanford.edu/</a:t>
            </a:r>
            <a:endParaRPr lang="en-US" altLang="en-US" sz="2200">
              <a:solidFill>
                <a:srgbClr val="804000"/>
              </a:solidFill>
            </a:endParaRPr>
          </a:p>
        </p:txBody>
      </p:sp>
      <p:pic>
        <p:nvPicPr>
          <p:cNvPr id="2053" name="Picture 5" descr="ch10f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826" y="2101850"/>
            <a:ext cx="2962275"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1761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latin typeface="Palatino" pitchFamily="122" charset="0"/>
                <a:cs typeface="Palatino" pitchFamily="122" charset="0"/>
                <a:hlinkClick r:id="rId3"/>
              </a:rPr>
              <a:t>Illumina Solexa Sequencing Technology</a:t>
            </a:r>
            <a:endParaRPr lang="en-US" altLang="en-US" smtClean="0">
              <a:latin typeface="Palatino" pitchFamily="122" charset="0"/>
              <a:cs typeface="Palatino" pitchFamily="122" charset="0"/>
            </a:endParaRPr>
          </a:p>
        </p:txBody>
      </p:sp>
      <p:pic>
        <p:nvPicPr>
          <p:cNvPr id="3075" name="Content Placeholder 4" descr="Seq Demo 7.jpg"/>
          <p:cNvPicPr>
            <a:picLocks noGrp="1" noChangeAspect="1"/>
          </p:cNvPicPr>
          <p:nvPr>
            <p:ph idx="1"/>
          </p:nvPr>
        </p:nvPicPr>
        <p:blipFill>
          <a:blip r:embed="rId4">
            <a:extLst>
              <a:ext uri="{28A0092B-C50C-407E-A947-70E740481C1C}">
                <a14:useLocalDpi xmlns:a14="http://schemas.microsoft.com/office/drawing/2010/main" val="0"/>
              </a:ext>
            </a:extLst>
          </a:blip>
          <a:srcRect t="-967" b="-1018"/>
          <a:stretch>
            <a:fillRect/>
          </a:stretch>
        </p:blipFill>
        <p:spPr>
          <a:xfrm>
            <a:off x="3138488" y="1481138"/>
            <a:ext cx="7391400" cy="5116512"/>
          </a:xfrm>
        </p:spPr>
      </p:pic>
      <p:pic>
        <p:nvPicPr>
          <p:cNvPr id="3076" name="Picture 3" descr="Illumina 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4288"/>
            <a:ext cx="1447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524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idx="4294967295"/>
          </p:nvPr>
        </p:nvSpPr>
        <p:spPr>
          <a:xfrm>
            <a:off x="2971800" y="233364"/>
            <a:ext cx="7696200" cy="523875"/>
          </a:xfrm>
        </p:spPr>
        <p:txBody>
          <a:bodyPr/>
          <a:lstStyle/>
          <a:p>
            <a:r>
              <a:rPr lang="en-US" altLang="en-US" sz="2800">
                <a:latin typeface="Palatino" pitchFamily="122" charset="0"/>
                <a:cs typeface="Palatino" pitchFamily="122" charset="0"/>
                <a:hlinkClick r:id="rId3"/>
              </a:rPr>
              <a:t>Emulsion Based Clonal Amplification</a:t>
            </a:r>
            <a:endParaRPr lang="en-US" altLang="en-US" sz="2800">
              <a:latin typeface="Palatino" pitchFamily="122" charset="0"/>
              <a:cs typeface="Palatino" pitchFamily="122" charset="0"/>
            </a:endParaRPr>
          </a:p>
        </p:txBody>
      </p:sp>
      <p:grpSp>
        <p:nvGrpSpPr>
          <p:cNvPr id="4099" name="Group 35"/>
          <p:cNvGrpSpPr>
            <a:grpSpLocks/>
          </p:cNvGrpSpPr>
          <p:nvPr/>
        </p:nvGrpSpPr>
        <p:grpSpPr bwMode="auto">
          <a:xfrm>
            <a:off x="2362200" y="1295400"/>
            <a:ext cx="8305800" cy="5195888"/>
            <a:chOff x="528" y="816"/>
            <a:chExt cx="5232" cy="3272"/>
          </a:xfrm>
        </p:grpSpPr>
        <p:sp>
          <p:nvSpPr>
            <p:cNvPr id="4101" name="Text Box 27"/>
            <p:cNvSpPr txBox="1">
              <a:spLocks noChangeArrowheads="1"/>
            </p:cNvSpPr>
            <p:nvPr/>
          </p:nvSpPr>
          <p:spPr bwMode="auto">
            <a:xfrm>
              <a:off x="3840" y="1872"/>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Micro-reactors </a:t>
              </a:r>
            </a:p>
          </p:txBody>
        </p:sp>
        <p:grpSp>
          <p:nvGrpSpPr>
            <p:cNvPr id="4102" name="Group 34"/>
            <p:cNvGrpSpPr>
              <a:grpSpLocks/>
            </p:cNvGrpSpPr>
            <p:nvPr/>
          </p:nvGrpSpPr>
          <p:grpSpPr bwMode="auto">
            <a:xfrm>
              <a:off x="528" y="816"/>
              <a:ext cx="5232" cy="3272"/>
              <a:chOff x="528" y="816"/>
              <a:chExt cx="5232" cy="3272"/>
            </a:xfrm>
          </p:grpSpPr>
          <p:sp>
            <p:nvSpPr>
              <p:cNvPr id="4103" name="Text Box 24"/>
              <p:cNvSpPr txBox="1">
                <a:spLocks noChangeArrowheads="1"/>
              </p:cNvSpPr>
              <p:nvPr/>
            </p:nvSpPr>
            <p:spPr bwMode="auto">
              <a:xfrm>
                <a:off x="528" y="2016"/>
                <a:ext cx="16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Adapter carrying </a:t>
                </a:r>
              </a:p>
              <a:p>
                <a:pPr algn="ctr" eaLnBrk="1" hangingPunct="1"/>
                <a:r>
                  <a:rPr lang="en-US" altLang="en-US" sz="1400">
                    <a:solidFill>
                      <a:schemeClr val="accent2"/>
                    </a:solidFill>
                  </a:rPr>
                  <a:t>library DNA</a:t>
                </a:r>
              </a:p>
            </p:txBody>
          </p:sp>
          <p:grpSp>
            <p:nvGrpSpPr>
              <p:cNvPr id="4104" name="Group 33"/>
              <p:cNvGrpSpPr>
                <a:grpSpLocks/>
              </p:cNvGrpSpPr>
              <p:nvPr/>
            </p:nvGrpSpPr>
            <p:grpSpPr bwMode="auto">
              <a:xfrm>
                <a:off x="912" y="816"/>
                <a:ext cx="4848" cy="3272"/>
                <a:chOff x="0" y="432"/>
                <a:chExt cx="5760" cy="3889"/>
              </a:xfrm>
            </p:grpSpPr>
            <p:sp>
              <p:nvSpPr>
                <p:cNvPr id="4105" name="Text Box 2"/>
                <p:cNvSpPr txBox="1">
                  <a:spLocks noChangeArrowheads="1"/>
                </p:cNvSpPr>
                <p:nvPr/>
              </p:nvSpPr>
              <p:spPr bwMode="auto">
                <a:xfrm>
                  <a:off x="1008" y="1872"/>
                  <a:ext cx="1680"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Anneal DNA template </a:t>
                  </a:r>
                </a:p>
                <a:p>
                  <a:pPr algn="ctr" eaLnBrk="1" hangingPunct="1"/>
                  <a:r>
                    <a:rPr lang="en-US" altLang="en-US" sz="1400">
                      <a:solidFill>
                        <a:schemeClr val="accent2"/>
                      </a:solidFill>
                    </a:rPr>
                    <a:t>to capture beads</a:t>
                  </a:r>
                </a:p>
              </p:txBody>
            </p:sp>
            <p:pic>
              <p:nvPicPr>
                <p:cNvPr id="41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1956"/>
                  <a:ext cx="1056"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 y="1108"/>
                  <a:ext cx="31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592"/>
                  <a:ext cx="1152"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Line 7"/>
                <p:cNvSpPr>
                  <a:spLocks noChangeShapeType="1"/>
                </p:cNvSpPr>
                <p:nvPr/>
              </p:nvSpPr>
              <p:spPr bwMode="auto">
                <a:xfrm>
                  <a:off x="2304" y="1444"/>
                  <a:ext cx="816"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10" name="Text Box 8"/>
                <p:cNvSpPr txBox="1">
                  <a:spLocks noChangeArrowheads="1"/>
                </p:cNvSpPr>
                <p:nvPr/>
              </p:nvSpPr>
              <p:spPr bwMode="auto">
                <a:xfrm>
                  <a:off x="528" y="3610"/>
                  <a:ext cx="1728"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Break micro-reactors </a:t>
                  </a:r>
                </a:p>
                <a:p>
                  <a:pPr algn="ctr" eaLnBrk="1" hangingPunct="1"/>
                  <a:r>
                    <a:rPr lang="en-US" altLang="en-US" sz="1400">
                      <a:solidFill>
                        <a:schemeClr val="accent2"/>
                      </a:solidFill>
                    </a:rPr>
                    <a:t>Isolate DNA containing beads </a:t>
                  </a:r>
                </a:p>
              </p:txBody>
            </p:sp>
            <p:pic>
              <p:nvPicPr>
                <p:cNvPr id="411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1100"/>
                  <a:ext cx="740"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 Box 10"/>
                <p:cNvSpPr txBox="1">
                  <a:spLocks noChangeArrowheads="1"/>
                </p:cNvSpPr>
                <p:nvPr/>
              </p:nvSpPr>
              <p:spPr bwMode="auto">
                <a:xfrm>
                  <a:off x="0" y="432"/>
                  <a:ext cx="5760"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600">
                      <a:solidFill>
                        <a:schemeClr val="accent2"/>
                      </a:solidFill>
                    </a:rPr>
                    <a:t>Single test tube generation of millions of clonally amplified sequencing templates</a:t>
                  </a:r>
                </a:p>
                <a:p>
                  <a:pPr algn="ctr" eaLnBrk="1" hangingPunct="1"/>
                  <a:r>
                    <a:rPr lang="en-US" altLang="en-US" sz="1600">
                      <a:solidFill>
                        <a:schemeClr val="accent2"/>
                      </a:solidFill>
                    </a:rPr>
                    <a:t>No cloning and colony picking</a:t>
                  </a:r>
                </a:p>
              </p:txBody>
            </p:sp>
            <p:sp>
              <p:nvSpPr>
                <p:cNvPr id="4113" name="Text Box 11"/>
                <p:cNvSpPr txBox="1">
                  <a:spLocks noChangeArrowheads="1"/>
                </p:cNvSpPr>
                <p:nvPr/>
              </p:nvSpPr>
              <p:spPr bwMode="auto">
                <a:xfrm>
                  <a:off x="2496" y="1876"/>
                  <a:ext cx="1920"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ja-JP" altLang="en-US" sz="1400">
                      <a:solidFill>
                        <a:schemeClr val="accent2"/>
                      </a:solidFill>
                    </a:rPr>
                    <a:t>“</a:t>
                  </a:r>
                  <a:r>
                    <a:rPr lang="en-US" altLang="ja-JP" sz="1400">
                      <a:solidFill>
                        <a:schemeClr val="accent2"/>
                      </a:solidFill>
                    </a:rPr>
                    <a:t>Water-in-oil</a:t>
                  </a:r>
                  <a:r>
                    <a:rPr lang="ja-JP" altLang="en-US" sz="1400">
                      <a:solidFill>
                        <a:schemeClr val="accent2"/>
                      </a:solidFill>
                    </a:rPr>
                    <a:t>”</a:t>
                  </a:r>
                  <a:r>
                    <a:rPr lang="en-US" altLang="ja-JP" sz="1400">
                      <a:solidFill>
                        <a:schemeClr val="accent2"/>
                      </a:solidFill>
                    </a:rPr>
                    <a:t> </a:t>
                  </a:r>
                </a:p>
                <a:p>
                  <a:pPr algn="ctr" eaLnBrk="1" hangingPunct="1"/>
                  <a:r>
                    <a:rPr lang="en-US" altLang="en-US" sz="1400">
                      <a:solidFill>
                        <a:schemeClr val="accent2"/>
                      </a:solidFill>
                    </a:rPr>
                    <a:t>emulsion </a:t>
                  </a:r>
                </a:p>
              </p:txBody>
            </p:sp>
            <p:sp>
              <p:nvSpPr>
                <p:cNvPr id="4114" name="Text Box 12"/>
                <p:cNvSpPr txBox="1">
                  <a:spLocks noChangeArrowheads="1"/>
                </p:cNvSpPr>
                <p:nvPr/>
              </p:nvSpPr>
              <p:spPr bwMode="auto">
                <a:xfrm>
                  <a:off x="1871" y="1201"/>
                  <a:ext cx="168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 PCR Reagents </a:t>
                  </a:r>
                </a:p>
              </p:txBody>
            </p:sp>
            <p:sp>
              <p:nvSpPr>
                <p:cNvPr id="4115" name="Text Box 13"/>
                <p:cNvSpPr txBox="1">
                  <a:spLocks noChangeArrowheads="1"/>
                </p:cNvSpPr>
                <p:nvPr/>
              </p:nvSpPr>
              <p:spPr bwMode="auto">
                <a:xfrm>
                  <a:off x="1871" y="1487"/>
                  <a:ext cx="168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  Emulsion Oil </a:t>
                  </a:r>
                </a:p>
              </p:txBody>
            </p:sp>
            <p:sp>
              <p:nvSpPr>
                <p:cNvPr id="4116" name="Text Box 14"/>
                <p:cNvSpPr txBox="1">
                  <a:spLocks noChangeArrowheads="1"/>
                </p:cNvSpPr>
                <p:nvPr/>
              </p:nvSpPr>
              <p:spPr bwMode="auto">
                <a:xfrm>
                  <a:off x="2496" y="3659"/>
                  <a:ext cx="1679"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Perform emulsion PCR </a:t>
                  </a:r>
                </a:p>
              </p:txBody>
            </p:sp>
            <p:grpSp>
              <p:nvGrpSpPr>
                <p:cNvPr id="4117" name="Group 15"/>
                <p:cNvGrpSpPr>
                  <a:grpSpLocks/>
                </p:cNvGrpSpPr>
                <p:nvPr/>
              </p:nvGrpSpPr>
              <p:grpSpPr bwMode="auto">
                <a:xfrm>
                  <a:off x="4176" y="3024"/>
                  <a:ext cx="624" cy="160"/>
                  <a:chOff x="4272" y="3042"/>
                  <a:chExt cx="624" cy="160"/>
                </a:xfrm>
              </p:grpSpPr>
              <p:sp>
                <p:nvSpPr>
                  <p:cNvPr id="4130" name="Line 16"/>
                  <p:cNvSpPr>
                    <a:spLocks noChangeShapeType="1"/>
                  </p:cNvSpPr>
                  <p:nvPr/>
                </p:nvSpPr>
                <p:spPr bwMode="auto">
                  <a:xfrm flipH="1">
                    <a:off x="4272" y="3202"/>
                    <a:ext cx="624"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31" name="Line 17"/>
                  <p:cNvSpPr>
                    <a:spLocks noChangeShapeType="1"/>
                  </p:cNvSpPr>
                  <p:nvPr/>
                </p:nvSpPr>
                <p:spPr bwMode="auto">
                  <a:xfrm flipV="1">
                    <a:off x="4888" y="3042"/>
                    <a:ext cx="0" cy="1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grpSp>
            <p:sp>
              <p:nvSpPr>
                <p:cNvPr id="4118" name="Line 18"/>
                <p:cNvSpPr>
                  <a:spLocks noChangeShapeType="1"/>
                </p:cNvSpPr>
                <p:nvPr/>
              </p:nvSpPr>
              <p:spPr bwMode="auto">
                <a:xfrm flipH="1">
                  <a:off x="1920" y="3194"/>
                  <a:ext cx="624"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grpSp>
              <p:nvGrpSpPr>
                <p:cNvPr id="4119" name="Group 19"/>
                <p:cNvGrpSpPr>
                  <a:grpSpLocks/>
                </p:cNvGrpSpPr>
                <p:nvPr/>
              </p:nvGrpSpPr>
              <p:grpSpPr bwMode="auto">
                <a:xfrm>
                  <a:off x="908" y="2768"/>
                  <a:ext cx="964" cy="780"/>
                  <a:chOff x="332" y="2256"/>
                  <a:chExt cx="1840" cy="1548"/>
                </a:xfrm>
              </p:grpSpPr>
              <p:pic>
                <p:nvPicPr>
                  <p:cNvPr id="412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2256"/>
                    <a:ext cx="1788"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9"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332" y="3024"/>
                    <a:ext cx="1788"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2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 y="1152"/>
                  <a:ext cx="152"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1" name="Line 23"/>
                <p:cNvSpPr>
                  <a:spLocks noChangeShapeType="1"/>
                </p:cNvSpPr>
                <p:nvPr/>
              </p:nvSpPr>
              <p:spPr bwMode="auto">
                <a:xfrm>
                  <a:off x="864" y="1440"/>
                  <a:ext cx="384"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2" name="Text Box 25"/>
                <p:cNvSpPr txBox="1">
                  <a:spLocks noChangeArrowheads="1"/>
                </p:cNvSpPr>
                <p:nvPr/>
              </p:nvSpPr>
              <p:spPr bwMode="auto">
                <a:xfrm>
                  <a:off x="251" y="1105"/>
                  <a:ext cx="40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600">
                      <a:solidFill>
                        <a:schemeClr val="accent2"/>
                      </a:solidFill>
                    </a:rPr>
                    <a:t>A</a:t>
                  </a:r>
                </a:p>
              </p:txBody>
            </p:sp>
            <p:sp>
              <p:nvSpPr>
                <p:cNvPr id="4123" name="Text Box 26"/>
                <p:cNvSpPr txBox="1">
                  <a:spLocks noChangeArrowheads="1"/>
                </p:cNvSpPr>
                <p:nvPr/>
              </p:nvSpPr>
              <p:spPr bwMode="auto">
                <a:xfrm>
                  <a:off x="251" y="1588"/>
                  <a:ext cx="40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600">
                      <a:solidFill>
                        <a:schemeClr val="accent2"/>
                      </a:solidFill>
                    </a:rPr>
                    <a:t>B</a:t>
                  </a:r>
                </a:p>
              </p:txBody>
            </p:sp>
            <p:sp>
              <p:nvSpPr>
                <p:cNvPr id="4124" name="Line 28"/>
                <p:cNvSpPr>
                  <a:spLocks noChangeShapeType="1"/>
                </p:cNvSpPr>
                <p:nvPr/>
              </p:nvSpPr>
              <p:spPr bwMode="auto">
                <a:xfrm flipH="1">
                  <a:off x="4608" y="190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5" name="Line 29"/>
                <p:cNvSpPr>
                  <a:spLocks noChangeShapeType="1"/>
                </p:cNvSpPr>
                <p:nvPr/>
              </p:nvSpPr>
              <p:spPr bwMode="auto">
                <a:xfrm>
                  <a:off x="4848" y="1908"/>
                  <a:ext cx="14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6" name="Line 30"/>
                <p:cNvSpPr>
                  <a:spLocks noChangeShapeType="1"/>
                </p:cNvSpPr>
                <p:nvPr/>
              </p:nvSpPr>
              <p:spPr bwMode="auto">
                <a:xfrm rot="5400000">
                  <a:off x="4671" y="1561"/>
                  <a:ext cx="241"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7" name="Line 31"/>
                <p:cNvSpPr>
                  <a:spLocks noChangeShapeType="1"/>
                </p:cNvSpPr>
                <p:nvPr/>
              </p:nvSpPr>
              <p:spPr bwMode="auto">
                <a:xfrm rot="16200000" flipV="1">
                  <a:off x="4476" y="1115"/>
                  <a:ext cx="0" cy="64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grpSp>
        </p:grpSp>
      </p:grpSp>
      <p:pic>
        <p:nvPicPr>
          <p:cNvPr id="4100" name="Picture 32" descr="454 Logo">
            <a:hlinkClick r:id="rId3"/>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
            <a:ext cx="144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1868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latin typeface="Palatino" pitchFamily="122" charset="0"/>
                <a:cs typeface="Palatino" pitchFamily="122" charset="0"/>
                <a:hlinkClick r:id="rId3"/>
              </a:rPr>
              <a:t>Pacific Biosciences SMRT Sequencing</a:t>
            </a:r>
            <a:endParaRPr lang="en-US" altLang="en-US" smtClean="0">
              <a:latin typeface="Palatino" pitchFamily="122" charset="0"/>
              <a:cs typeface="Palatino" pitchFamily="122" charset="0"/>
            </a:endParaRPr>
          </a:p>
        </p:txBody>
      </p:sp>
      <p:pic>
        <p:nvPicPr>
          <p:cNvPr id="5123"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acific Biosciences.m4v">
            <a:hlinkClick r:id="" action="ppaction://media"/>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77963" y="1219200"/>
            <a:ext cx="9188451"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05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latin typeface="Palatino" pitchFamily="122" charset="0"/>
                <a:cs typeface="Palatino" pitchFamily="122" charset="0"/>
              </a:rPr>
              <a:t>Pacific Biosciences Sequencing</a:t>
            </a:r>
          </a:p>
        </p:txBody>
      </p:sp>
      <p:pic>
        <p:nvPicPr>
          <p:cNvPr id="6147" name="Picture 2" descr="ZMW &amp; DNA Polymeras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9726" y="1422400"/>
            <a:ext cx="4333875"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descr="Detection Voume in zmw.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1411288"/>
            <a:ext cx="4445000" cy="544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1">
            <a:hlinkClick r:id="rId5"/>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8906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latin typeface="Palatino" pitchFamily="122" charset="0"/>
                <a:cs typeface="Palatino" pitchFamily="122" charset="0"/>
              </a:rPr>
              <a:t>Phospholinked Fluorophores</a:t>
            </a:r>
            <a:br>
              <a:rPr lang="en-US" altLang="en-US" smtClean="0">
                <a:latin typeface="Palatino" pitchFamily="122" charset="0"/>
                <a:cs typeface="Palatino" pitchFamily="122" charset="0"/>
              </a:rPr>
            </a:br>
            <a:endParaRPr lang="en-US" altLang="en-US" smtClean="0">
              <a:latin typeface="Palatino" pitchFamily="122" charset="0"/>
              <a:cs typeface="Palatino" pitchFamily="122" charset="0"/>
            </a:endParaRPr>
          </a:p>
        </p:txBody>
      </p:sp>
      <p:pic>
        <p:nvPicPr>
          <p:cNvPr id="7171" name="Picture 2" descr="P-linked luorophor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914400"/>
            <a:ext cx="60579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731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p:txBody>
          <a:bodyPr/>
          <a:lstStyle/>
          <a:p>
            <a:r>
              <a:rPr lang="en-US" altLang="en-US" smtClean="0">
                <a:latin typeface="Palatino" pitchFamily="122" charset="0"/>
                <a:cs typeface="Palatino" pitchFamily="122" charset="0"/>
              </a:rPr>
              <a:t>Processive Synthesis</a:t>
            </a:r>
          </a:p>
        </p:txBody>
      </p:sp>
      <p:pic>
        <p:nvPicPr>
          <p:cNvPr id="8195" name="Content Placeholder 8" descr="Generation of Sequence Data.jpg"/>
          <p:cNvPicPr>
            <a:picLocks noGrp="1" noChangeAspect="1"/>
          </p:cNvPicPr>
          <p:nvPr>
            <p:ph idx="1"/>
          </p:nvPr>
        </p:nvPicPr>
        <p:blipFill>
          <a:blip r:embed="rId3">
            <a:extLst>
              <a:ext uri="{28A0092B-C50C-407E-A947-70E740481C1C}">
                <a14:useLocalDpi xmlns:a14="http://schemas.microsoft.com/office/drawing/2010/main" val="0"/>
              </a:ext>
            </a:extLst>
          </a:blip>
          <a:srcRect l="-414" t="-1006"/>
          <a:stretch>
            <a:fillRect/>
          </a:stretch>
        </p:blipFill>
        <p:spPr>
          <a:xfrm>
            <a:off x="3108325" y="1765300"/>
            <a:ext cx="7412038" cy="3949700"/>
          </a:xfrm>
        </p:spPr>
      </p:pic>
      <p:pic>
        <p:nvPicPr>
          <p:cNvPr id="8196"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3712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latin typeface="Palatino" pitchFamily="122" charset="0"/>
                <a:cs typeface="Palatino" pitchFamily="122" charset="0"/>
              </a:rPr>
              <a:t>Synthesis of Long Duplex DNA</a:t>
            </a:r>
          </a:p>
        </p:txBody>
      </p:sp>
      <p:pic>
        <p:nvPicPr>
          <p:cNvPr id="9219" name="Content Placeholder 3" descr="Long DNA.jpg"/>
          <p:cNvPicPr>
            <a:picLocks noGrp="1" noChangeAspect="1"/>
          </p:cNvPicPr>
          <p:nvPr>
            <p:ph idx="1"/>
          </p:nvPr>
        </p:nvPicPr>
        <p:blipFill>
          <a:blip r:embed="rId3">
            <a:extLst>
              <a:ext uri="{28A0092B-C50C-407E-A947-70E740481C1C}">
                <a14:useLocalDpi xmlns:a14="http://schemas.microsoft.com/office/drawing/2010/main" val="0"/>
              </a:ext>
            </a:extLst>
          </a:blip>
          <a:srcRect l="-700" t="-1080" r="-1550"/>
          <a:stretch>
            <a:fillRect/>
          </a:stretch>
        </p:blipFill>
        <p:spPr>
          <a:xfrm>
            <a:off x="3200400" y="1219200"/>
            <a:ext cx="7315200" cy="5486400"/>
          </a:xfrm>
        </p:spPr>
      </p:pic>
      <p:pic>
        <p:nvPicPr>
          <p:cNvPr id="9220"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596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latin typeface="Palatino" pitchFamily="122" charset="0"/>
                <a:cs typeface="Palatino" pitchFamily="122" charset="0"/>
              </a:rPr>
              <a:t>Highly Parallel Optics System</a:t>
            </a:r>
          </a:p>
        </p:txBody>
      </p:sp>
      <p:pic>
        <p:nvPicPr>
          <p:cNvPr id="10243" name="Picture 6" descr="Optics Syste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0"/>
            <a:ext cx="7696200"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08365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http://www.nature.com/scitable/content/the-four-bases-atcg-6491969</a:t>
            </a:r>
            <a:endParaRPr lang="en-US" dirty="0"/>
          </a:p>
        </p:txBody>
      </p:sp>
    </p:spTree>
    <p:extLst>
      <p:ext uri="{BB962C8B-B14F-4D97-AF65-F5344CB8AC3E}">
        <p14:creationId xmlns:p14="http://schemas.microsoft.com/office/powerpoint/2010/main" val="3948387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latin typeface="Palatino" pitchFamily="122" charset="0"/>
                <a:cs typeface="Palatino" pitchFamily="122" charset="0"/>
              </a:rPr>
              <a:t>Circular Templates Gives Redundant Sequencing and Accuracy</a:t>
            </a:r>
          </a:p>
        </p:txBody>
      </p:sp>
      <p:pic>
        <p:nvPicPr>
          <p:cNvPr id="11267" name="Content Placeholder 3" descr="Circular Templates.jpg"/>
          <p:cNvPicPr>
            <a:picLocks noGrp="1" noChangeAspect="1"/>
          </p:cNvPicPr>
          <p:nvPr>
            <p:ph idx="1"/>
          </p:nvPr>
        </p:nvPicPr>
        <p:blipFill>
          <a:blip r:embed="rId3">
            <a:extLst>
              <a:ext uri="{28A0092B-C50C-407E-A947-70E740481C1C}">
                <a14:useLocalDpi xmlns:a14="http://schemas.microsoft.com/office/drawing/2010/main" val="0"/>
              </a:ext>
            </a:extLst>
          </a:blip>
          <a:srcRect l="-198"/>
          <a:stretch>
            <a:fillRect/>
          </a:stretch>
        </p:blipFill>
        <p:spPr>
          <a:xfrm>
            <a:off x="3200401" y="1219200"/>
            <a:ext cx="7337425" cy="5105400"/>
          </a:xfrm>
        </p:spPr>
      </p:pic>
      <p:pic>
        <p:nvPicPr>
          <p:cNvPr id="11268"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19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971800" y="-76200"/>
            <a:ext cx="7696200" cy="1076325"/>
          </a:xfrm>
        </p:spPr>
        <p:txBody>
          <a:bodyPr>
            <a:normAutofit fontScale="90000"/>
          </a:bodyPr>
          <a:lstStyle/>
          <a:p>
            <a:r>
              <a:rPr lang="en-US" altLang="en-US" smtClean="0">
                <a:latin typeface="Palatino" pitchFamily="122" charset="0"/>
                <a:cs typeface="Palatino" pitchFamily="122" charset="0"/>
                <a:hlinkClick r:id="rId3"/>
              </a:rPr>
              <a:t>Circular Templates Gives Redundant</a:t>
            </a:r>
            <a:r>
              <a:rPr lang="en-US" altLang="en-US" smtClean="0">
                <a:latin typeface="Palatino" pitchFamily="122" charset="0"/>
                <a:cs typeface="Palatino" pitchFamily="122" charset="0"/>
              </a:rPr>
              <a:t/>
            </a:r>
            <a:br>
              <a:rPr lang="en-US" altLang="en-US" smtClean="0">
                <a:latin typeface="Palatino" pitchFamily="122" charset="0"/>
                <a:cs typeface="Palatino" pitchFamily="122" charset="0"/>
              </a:rPr>
            </a:br>
            <a:r>
              <a:rPr lang="en-US" altLang="en-US" smtClean="0">
                <a:latin typeface="Palatino" pitchFamily="122" charset="0"/>
                <a:cs typeface="Palatino" pitchFamily="122" charset="0"/>
                <a:hlinkClick r:id="rId3"/>
              </a:rPr>
              <a:t>Sequencing and Accuracy</a:t>
            </a:r>
            <a:endParaRPr lang="en-US" altLang="en-US" smtClean="0">
              <a:latin typeface="Palatino" pitchFamily="122" charset="0"/>
              <a:cs typeface="Palatino" pitchFamily="122" charset="0"/>
            </a:endParaRPr>
          </a:p>
        </p:txBody>
      </p:sp>
      <p:pic>
        <p:nvPicPr>
          <p:cNvPr id="12291" name="Picture 4">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acific Biosciences_1.m4v">
            <a:hlinkClick r:id="" action="ppaction://media"/>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066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316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971800" y="33339"/>
            <a:ext cx="7696200" cy="1076325"/>
          </a:xfrm>
        </p:spPr>
        <p:txBody>
          <a:bodyPr>
            <a:normAutofit fontScale="90000"/>
          </a:bodyPr>
          <a:lstStyle/>
          <a:p>
            <a:r>
              <a:rPr lang="en-US" altLang="en-US" smtClean="0">
                <a:latin typeface="Palatino" pitchFamily="122" charset="0"/>
                <a:cs typeface="Palatino" pitchFamily="122" charset="0"/>
                <a:hlinkClick r:id="rId3"/>
              </a:rPr>
              <a:t>Ion Torrent Sequencing</a:t>
            </a:r>
            <a:br>
              <a:rPr lang="en-US" altLang="en-US" smtClean="0">
                <a:latin typeface="Palatino" pitchFamily="122" charset="0"/>
                <a:cs typeface="Palatino" pitchFamily="122" charset="0"/>
                <a:hlinkClick r:id="rId3"/>
              </a:rPr>
            </a:br>
            <a:endParaRPr lang="en-US" altLang="en-US" smtClean="0">
              <a:latin typeface="Palatino" pitchFamily="122" charset="0"/>
              <a:cs typeface="Palatino" pitchFamily="122" charset="0"/>
            </a:endParaRPr>
          </a:p>
        </p:txBody>
      </p:sp>
      <p:pic>
        <p:nvPicPr>
          <p:cNvPr id="13315" name="Content Placeholder 4">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00" y="1"/>
            <a:ext cx="1447800" cy="392113"/>
          </a:xfrm>
        </p:spPr>
      </p:pic>
      <p:pic>
        <p:nvPicPr>
          <p:cNvPr id="1331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219200"/>
            <a:ext cx="7696200"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9536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971800" y="33339"/>
            <a:ext cx="7696200" cy="1076325"/>
          </a:xfrm>
        </p:spPr>
        <p:txBody>
          <a:bodyPr>
            <a:normAutofit fontScale="90000"/>
          </a:bodyPr>
          <a:lstStyle/>
          <a:p>
            <a:r>
              <a:rPr lang="en-US" altLang="en-US" smtClean="0">
                <a:latin typeface="Palatino" pitchFamily="122" charset="0"/>
                <a:cs typeface="Palatino" pitchFamily="122" charset="0"/>
                <a:hlinkClick r:id="rId3"/>
              </a:rPr>
              <a:t>Ion Torrent Sequencing</a:t>
            </a:r>
            <a:br>
              <a:rPr lang="en-US" altLang="en-US" smtClean="0">
                <a:latin typeface="Palatino" pitchFamily="122" charset="0"/>
                <a:cs typeface="Palatino" pitchFamily="122" charset="0"/>
                <a:hlinkClick r:id="rId3"/>
              </a:rPr>
            </a:br>
            <a:endParaRPr lang="en-US" altLang="en-US" smtClean="0">
              <a:latin typeface="Palatino" pitchFamily="122" charset="0"/>
              <a:cs typeface="Palatino" pitchFamily="122" charset="0"/>
            </a:endParaRPr>
          </a:p>
        </p:txBody>
      </p:sp>
      <p:pic>
        <p:nvPicPr>
          <p:cNvPr id="13315" name="Content Placeholder 4">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00" y="1"/>
            <a:ext cx="1447800" cy="392113"/>
          </a:xfrm>
        </p:spPr>
      </p:pic>
      <p:pic>
        <p:nvPicPr>
          <p:cNvPr id="1331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219200"/>
            <a:ext cx="7696200"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38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971800" y="33339"/>
            <a:ext cx="7696200" cy="1076325"/>
          </a:xfrm>
        </p:spPr>
        <p:txBody>
          <a:bodyPr>
            <a:normAutofit fontScale="90000"/>
          </a:bodyPr>
          <a:lstStyle/>
          <a:p>
            <a:r>
              <a:rPr lang="en-US" altLang="en-US" smtClean="0">
                <a:latin typeface="Palatino" pitchFamily="122" charset="0"/>
                <a:cs typeface="Palatino" pitchFamily="122" charset="0"/>
                <a:hlinkClick r:id="rId3"/>
              </a:rPr>
              <a:t>Ion Torrent Sequencing</a:t>
            </a:r>
            <a:br>
              <a:rPr lang="en-US" altLang="en-US" smtClean="0">
                <a:latin typeface="Palatino" pitchFamily="122" charset="0"/>
                <a:cs typeface="Palatino" pitchFamily="122" charset="0"/>
                <a:hlinkClick r:id="rId3"/>
              </a:rPr>
            </a:br>
            <a:endParaRPr lang="en-US" altLang="en-US" smtClean="0">
              <a:latin typeface="Palatino" pitchFamily="122" charset="0"/>
              <a:cs typeface="Palatino" pitchFamily="122" charset="0"/>
            </a:endParaRPr>
          </a:p>
        </p:txBody>
      </p:sp>
      <p:pic>
        <p:nvPicPr>
          <p:cNvPr id="14339" name="Content Placeholder 4">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1524000" y="1"/>
            <a:ext cx="1447800" cy="392113"/>
          </a:xfrm>
        </p:spPr>
      </p:pic>
      <p:pic>
        <p:nvPicPr>
          <p:cNvPr id="14340" name="Ion Torrent Video 2.mov">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39862" y="1371600"/>
            <a:ext cx="922813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8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971800" y="-42863"/>
            <a:ext cx="7696200" cy="1076326"/>
          </a:xfrm>
        </p:spPr>
        <p:txBody>
          <a:bodyPr>
            <a:normAutofit fontScale="90000"/>
          </a:bodyPr>
          <a:lstStyle/>
          <a:p>
            <a:r>
              <a:rPr lang="en-US" altLang="en-US" smtClean="0">
                <a:latin typeface="Palatino" pitchFamily="122" charset="0"/>
                <a:cs typeface="Palatino" pitchFamily="122" charset="0"/>
              </a:rPr>
              <a:t>The Human Genome</a:t>
            </a:r>
            <a:br>
              <a:rPr lang="en-US" altLang="en-US" smtClean="0">
                <a:latin typeface="Palatino" pitchFamily="122" charset="0"/>
                <a:cs typeface="Palatino" pitchFamily="122" charset="0"/>
              </a:rPr>
            </a:br>
            <a:r>
              <a:rPr lang="en-US" altLang="en-US" smtClean="0">
                <a:latin typeface="Palatino" pitchFamily="122" charset="0"/>
                <a:cs typeface="Palatino" pitchFamily="122" charset="0"/>
              </a:rPr>
              <a:t>How fast is the cost going down?</a:t>
            </a:r>
          </a:p>
        </p:txBody>
      </p:sp>
      <p:sp>
        <p:nvSpPr>
          <p:cNvPr id="16387" name="Content Placeholder 1"/>
          <p:cNvSpPr>
            <a:spLocks noGrp="1"/>
          </p:cNvSpPr>
          <p:nvPr>
            <p:ph idx="1"/>
          </p:nvPr>
        </p:nvSpPr>
        <p:spPr>
          <a:xfrm>
            <a:off x="3138488" y="1219201"/>
            <a:ext cx="7391400" cy="2246313"/>
          </a:xfrm>
        </p:spPr>
        <p:txBody>
          <a:bodyPr>
            <a:normAutofit lnSpcReduction="10000"/>
          </a:bodyPr>
          <a:lstStyle/>
          <a:p>
            <a:r>
              <a:rPr lang="en-US" altLang="en-US" sz="2000">
                <a:latin typeface="Palatino" pitchFamily="122" charset="0"/>
                <a:cs typeface="Palatino" pitchFamily="122" charset="0"/>
              </a:rPr>
              <a:t>2006: $ 50 million</a:t>
            </a:r>
          </a:p>
          <a:p>
            <a:r>
              <a:rPr lang="en-US" altLang="en-US" sz="2000">
                <a:latin typeface="Palatino" pitchFamily="122" charset="0"/>
                <a:cs typeface="Palatino" pitchFamily="122" charset="0"/>
              </a:rPr>
              <a:t>2008: $500,000</a:t>
            </a:r>
          </a:p>
          <a:p>
            <a:r>
              <a:rPr lang="en-US" altLang="en-US" sz="2000">
                <a:latin typeface="Palatino" pitchFamily="122" charset="0"/>
                <a:cs typeface="Palatino" pitchFamily="122" charset="0"/>
              </a:rPr>
              <a:t>2009: $50,000</a:t>
            </a:r>
          </a:p>
          <a:p>
            <a:r>
              <a:rPr lang="en-US" altLang="en-US" sz="2000">
                <a:latin typeface="Palatino" pitchFamily="122" charset="0"/>
                <a:cs typeface="Palatino" pitchFamily="122" charset="0"/>
              </a:rPr>
              <a:t>2010: $20,000</a:t>
            </a:r>
          </a:p>
          <a:p>
            <a:r>
              <a:rPr lang="en-US" altLang="en-US" sz="2000">
                <a:latin typeface="Palatino" pitchFamily="122" charset="0"/>
                <a:cs typeface="Palatino" pitchFamily="122" charset="0"/>
              </a:rPr>
              <a:t>2011:  $5,000</a:t>
            </a:r>
          </a:p>
          <a:p>
            <a:r>
              <a:rPr lang="en-US" altLang="en-US" sz="2000">
                <a:latin typeface="Palatino" pitchFamily="122" charset="0"/>
                <a:cs typeface="Palatino" pitchFamily="122" charset="0"/>
              </a:rPr>
              <a:t>2012:??? $1,000</a:t>
            </a:r>
          </a:p>
        </p:txBody>
      </p:sp>
      <p:pic>
        <p:nvPicPr>
          <p:cNvPr id="16388" name="Picture 4" descr="markstein629.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00863" y="1066800"/>
            <a:ext cx="36623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varvel0628.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886200"/>
            <a:ext cx="4114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descr="DNA Locke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4514" y="3594100"/>
            <a:ext cx="3163887"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4" name="TextBox 8"/>
          <p:cNvSpPr txBox="1">
            <a:spLocks noChangeArrowheads="1"/>
          </p:cNvSpPr>
          <p:nvPr/>
        </p:nvSpPr>
        <p:spPr bwMode="auto">
          <a:xfrm>
            <a:off x="8083550" y="6519864"/>
            <a:ext cx="2584450" cy="338137"/>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cs typeface="ＭＳ Ｐゴシック" charset="0"/>
              </a:defRPr>
            </a:lvl2pPr>
            <a:lvl3pPr marL="1143000" indent="-228600">
              <a:defRPr sz="2400">
                <a:solidFill>
                  <a:schemeClr val="tx1"/>
                </a:solidFill>
                <a:latin typeface="Times" charset="0"/>
                <a:ea typeface="ＭＳ Ｐゴシック" charset="0"/>
                <a:cs typeface="ＭＳ Ｐゴシック" charset="0"/>
              </a:defRPr>
            </a:lvl3pPr>
            <a:lvl4pPr marL="1600200" indent="-228600">
              <a:defRPr sz="2400">
                <a:solidFill>
                  <a:schemeClr val="tx1"/>
                </a:solidFill>
                <a:latin typeface="Times" charset="0"/>
                <a:ea typeface="ＭＳ Ｐゴシック" charset="0"/>
                <a:cs typeface="ＭＳ Ｐゴシック" charset="0"/>
              </a:defRPr>
            </a:lvl4pPr>
            <a:lvl5pPr marL="2057400" indent="-228600">
              <a:defRPr sz="2400">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eaLnBrk="0" hangingPunct="0">
              <a:defRPr/>
            </a:pPr>
            <a:r>
              <a:rPr lang="en-US" sz="1600" dirty="0">
                <a:solidFill>
                  <a:schemeClr val="accent6"/>
                </a:solidFill>
              </a:rPr>
              <a:t>Thanks to Serafim Batzoglou</a:t>
            </a:r>
          </a:p>
        </p:txBody>
      </p:sp>
    </p:spTree>
    <p:extLst>
      <p:ext uri="{BB962C8B-B14F-4D97-AF65-F5344CB8AC3E}">
        <p14:creationId xmlns:p14="http://schemas.microsoft.com/office/powerpoint/2010/main" val="1012905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971800" y="0"/>
            <a:ext cx="7696200" cy="584200"/>
          </a:xfrm>
        </p:spPr>
        <p:txBody>
          <a:bodyPr>
            <a:normAutofit fontScale="90000"/>
          </a:bodyPr>
          <a:lstStyle/>
          <a:p>
            <a:r>
              <a:rPr lang="en-US" altLang="en-US" smtClean="0">
                <a:latin typeface="Palatino" pitchFamily="122" charset="0"/>
                <a:cs typeface="Palatino" pitchFamily="122" charset="0"/>
              </a:rPr>
              <a:t>Archon Genomics X-Prize</a:t>
            </a:r>
          </a:p>
        </p:txBody>
      </p:sp>
      <p:pic>
        <p:nvPicPr>
          <p:cNvPr id="17411" name="Picture 5">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704850"/>
            <a:ext cx="7543800"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03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971800" y="0"/>
            <a:ext cx="7696200" cy="584200"/>
          </a:xfrm>
        </p:spPr>
        <p:txBody>
          <a:bodyPr>
            <a:normAutofit fontScale="90000"/>
          </a:bodyPr>
          <a:lstStyle/>
          <a:p>
            <a:r>
              <a:rPr lang="en-US" altLang="en-US" smtClean="0">
                <a:latin typeface="Palatino" pitchFamily="122" charset="0"/>
                <a:cs typeface="Palatino" pitchFamily="122" charset="0"/>
              </a:rPr>
              <a:t>Archon Genomics X-Prize</a:t>
            </a:r>
          </a:p>
        </p:txBody>
      </p:sp>
      <p:pic>
        <p:nvPicPr>
          <p:cNvPr id="18435" name="Picture 5">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627064"/>
            <a:ext cx="7543800" cy="615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645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0" y="228600"/>
            <a:ext cx="7620000" cy="666750"/>
          </a:xfrm>
        </p:spPr>
        <p:txBody>
          <a:bodyPr>
            <a:normAutofit fontScale="90000"/>
          </a:bodyPr>
          <a:lstStyle/>
          <a:p>
            <a:r>
              <a:rPr lang="en-US" altLang="en-US" smtClean="0">
                <a:latin typeface="Palatino" pitchFamily="122" charset="0"/>
                <a:cs typeface="Palatino" pitchFamily="122" charset="0"/>
              </a:rPr>
              <a:t>Active Genes are Transcribed into RNA</a:t>
            </a:r>
          </a:p>
        </p:txBody>
      </p:sp>
      <p:grpSp>
        <p:nvGrpSpPr>
          <p:cNvPr id="20483" name="Group 28"/>
          <p:cNvGrpSpPr>
            <a:grpSpLocks/>
          </p:cNvGrpSpPr>
          <p:nvPr/>
        </p:nvGrpSpPr>
        <p:grpSpPr bwMode="auto">
          <a:xfrm>
            <a:off x="1524000" y="1447800"/>
            <a:ext cx="9144000" cy="4724400"/>
            <a:chOff x="0" y="624"/>
            <a:chExt cx="5664" cy="2880"/>
          </a:xfrm>
        </p:grpSpPr>
        <p:sp>
          <p:nvSpPr>
            <p:cNvPr id="20484" name="Rectangle 26"/>
            <p:cNvSpPr>
              <a:spLocks noChangeArrowheads="1"/>
            </p:cNvSpPr>
            <p:nvPr/>
          </p:nvSpPr>
          <p:spPr bwMode="auto">
            <a:xfrm>
              <a:off x="0" y="624"/>
              <a:ext cx="5664" cy="28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nvGrpSpPr>
            <p:cNvPr id="20485" name="Group 27"/>
            <p:cNvGrpSpPr>
              <a:grpSpLocks/>
            </p:cNvGrpSpPr>
            <p:nvPr/>
          </p:nvGrpSpPr>
          <p:grpSpPr bwMode="auto">
            <a:xfrm>
              <a:off x="71" y="1421"/>
              <a:ext cx="5400" cy="1162"/>
              <a:chOff x="120" y="816"/>
              <a:chExt cx="5400" cy="1162"/>
            </a:xfrm>
          </p:grpSpPr>
          <p:sp>
            <p:nvSpPr>
              <p:cNvPr id="20486" name="Line 3"/>
              <p:cNvSpPr>
                <a:spLocks noChangeShapeType="1"/>
              </p:cNvSpPr>
              <p:nvPr/>
            </p:nvSpPr>
            <p:spPr bwMode="auto">
              <a:xfrm>
                <a:off x="1032" y="1511"/>
                <a:ext cx="3504"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4"/>
              <p:cNvSpPr>
                <a:spLocks noChangeShapeType="1"/>
              </p:cNvSpPr>
              <p:nvPr/>
            </p:nvSpPr>
            <p:spPr bwMode="auto">
              <a:xfrm>
                <a:off x="1042" y="1511"/>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5"/>
              <p:cNvSpPr>
                <a:spLocks noChangeShapeType="1"/>
              </p:cNvSpPr>
              <p:nvPr/>
            </p:nvSpPr>
            <p:spPr bwMode="auto">
              <a:xfrm>
                <a:off x="2472" y="1511"/>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6"/>
              <p:cNvSpPr>
                <a:spLocks noChangeShapeType="1"/>
              </p:cNvSpPr>
              <p:nvPr/>
            </p:nvSpPr>
            <p:spPr bwMode="auto">
              <a:xfrm>
                <a:off x="3864" y="1511"/>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Text Box 7"/>
              <p:cNvSpPr txBox="1">
                <a:spLocks noChangeArrowheads="1"/>
              </p:cNvSpPr>
              <p:nvPr/>
            </p:nvSpPr>
            <p:spPr bwMode="auto">
              <a:xfrm>
                <a:off x="4709" y="1584"/>
                <a:ext cx="811" cy="394"/>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Primary</a:t>
                </a:r>
              </a:p>
              <a:p>
                <a:pPr algn="ctr" eaLnBrk="0" hangingPunct="0">
                  <a:defRPr/>
                </a:pPr>
                <a:r>
                  <a:rPr lang="en-US" b="1" i="1">
                    <a:solidFill>
                      <a:srgbClr val="FF9900"/>
                    </a:solidFill>
                    <a:effectLst>
                      <a:outerShdw blurRad="38100" dist="38100" dir="2700000" algn="tl">
                        <a:srgbClr val="C0C0C0"/>
                      </a:outerShdw>
                    </a:effectLst>
                    <a:latin typeface="Arial" pitchFamily="34" charset="0"/>
                  </a:rPr>
                  <a:t>Transcript</a:t>
                </a:r>
              </a:p>
            </p:txBody>
          </p:sp>
          <p:sp>
            <p:nvSpPr>
              <p:cNvPr id="20491" name="Line 8"/>
              <p:cNvSpPr>
                <a:spLocks noChangeShapeType="1"/>
              </p:cNvSpPr>
              <p:nvPr/>
            </p:nvSpPr>
            <p:spPr bwMode="auto">
              <a:xfrm>
                <a:off x="120" y="1104"/>
                <a:ext cx="5280"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9"/>
              <p:cNvSpPr>
                <a:spLocks noChangeShapeType="1"/>
              </p:cNvSpPr>
              <p:nvPr/>
            </p:nvSpPr>
            <p:spPr bwMode="auto">
              <a:xfrm>
                <a:off x="1032" y="11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0"/>
              <p:cNvSpPr>
                <a:spLocks noChangeShapeType="1"/>
              </p:cNvSpPr>
              <p:nvPr/>
            </p:nvSpPr>
            <p:spPr bwMode="auto">
              <a:xfrm>
                <a:off x="2424" y="11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1"/>
              <p:cNvSpPr>
                <a:spLocks noChangeShapeType="1"/>
              </p:cNvSpPr>
              <p:nvPr/>
            </p:nvSpPr>
            <p:spPr bwMode="auto">
              <a:xfrm>
                <a:off x="3816" y="11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Text Box 12"/>
              <p:cNvSpPr txBox="1">
                <a:spLocks noChangeArrowheads="1"/>
              </p:cNvSpPr>
              <p:nvPr/>
            </p:nvSpPr>
            <p:spPr bwMode="auto">
              <a:xfrm>
                <a:off x="4791" y="1104"/>
                <a:ext cx="472" cy="225"/>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Gene</a:t>
                </a:r>
              </a:p>
            </p:txBody>
          </p:sp>
          <p:sp>
            <p:nvSpPr>
              <p:cNvPr id="47117" name="Text Box 13"/>
              <p:cNvSpPr txBox="1">
                <a:spLocks noChangeArrowheads="1"/>
              </p:cNvSpPr>
              <p:nvPr/>
            </p:nvSpPr>
            <p:spPr bwMode="auto">
              <a:xfrm>
                <a:off x="1806" y="823"/>
                <a:ext cx="567" cy="250"/>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solidFill>
                      <a:srgbClr val="FF9900"/>
                    </a:solidFill>
                    <a:effectLst>
                      <a:outerShdw blurRad="38100" dist="38100" dir="2700000" algn="tl">
                        <a:srgbClr val="C0C0C0"/>
                      </a:outerShdw>
                    </a:effectLst>
                    <a:latin typeface="Arial" pitchFamily="34" charset="0"/>
                  </a:rPr>
                  <a:t>Intron</a:t>
                </a:r>
              </a:p>
            </p:txBody>
          </p:sp>
          <p:sp>
            <p:nvSpPr>
              <p:cNvPr id="47118" name="Text Box 14"/>
              <p:cNvSpPr txBox="1">
                <a:spLocks noChangeArrowheads="1"/>
              </p:cNvSpPr>
              <p:nvPr/>
            </p:nvSpPr>
            <p:spPr bwMode="auto">
              <a:xfrm>
                <a:off x="3192" y="823"/>
                <a:ext cx="569" cy="250"/>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solidFill>
                      <a:srgbClr val="FF9900"/>
                    </a:solidFill>
                    <a:effectLst>
                      <a:outerShdw blurRad="38100" dist="38100" dir="2700000" algn="tl">
                        <a:srgbClr val="C0C0C0"/>
                      </a:outerShdw>
                    </a:effectLst>
                    <a:latin typeface="Arial" pitchFamily="34" charset="0"/>
                  </a:rPr>
                  <a:t>Intron</a:t>
                </a:r>
              </a:p>
            </p:txBody>
          </p:sp>
          <p:sp>
            <p:nvSpPr>
              <p:cNvPr id="47119" name="Text Box 15"/>
              <p:cNvSpPr txBox="1">
                <a:spLocks noChangeArrowheads="1"/>
              </p:cNvSpPr>
              <p:nvPr/>
            </p:nvSpPr>
            <p:spPr bwMode="auto">
              <a:xfrm>
                <a:off x="1115" y="823"/>
                <a:ext cx="507" cy="250"/>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effectLst>
                      <a:outerShdw blurRad="38100" dist="38100" dir="2700000" algn="tl">
                        <a:srgbClr val="C0C0C0"/>
                      </a:outerShdw>
                    </a:effectLst>
                    <a:latin typeface="Arial" pitchFamily="34" charset="0"/>
                  </a:rPr>
                  <a:t>Exon</a:t>
                </a:r>
              </a:p>
            </p:txBody>
          </p:sp>
          <p:sp>
            <p:nvSpPr>
              <p:cNvPr id="47120" name="Text Box 16"/>
              <p:cNvSpPr txBox="1">
                <a:spLocks noChangeArrowheads="1"/>
              </p:cNvSpPr>
              <p:nvPr/>
            </p:nvSpPr>
            <p:spPr bwMode="auto">
              <a:xfrm>
                <a:off x="2520" y="816"/>
                <a:ext cx="505" cy="250"/>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effectLst>
                      <a:outerShdw blurRad="38100" dist="38100" dir="2700000" algn="tl">
                        <a:srgbClr val="C0C0C0"/>
                      </a:outerShdw>
                    </a:effectLst>
                    <a:latin typeface="Arial" pitchFamily="34" charset="0"/>
                  </a:rPr>
                  <a:t>Exon</a:t>
                </a:r>
              </a:p>
            </p:txBody>
          </p:sp>
          <p:sp>
            <p:nvSpPr>
              <p:cNvPr id="47121" name="Text Box 17"/>
              <p:cNvSpPr txBox="1">
                <a:spLocks noChangeArrowheads="1"/>
              </p:cNvSpPr>
              <p:nvPr/>
            </p:nvSpPr>
            <p:spPr bwMode="auto">
              <a:xfrm>
                <a:off x="3925" y="823"/>
                <a:ext cx="505" cy="250"/>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effectLst>
                      <a:outerShdw blurRad="38100" dist="38100" dir="2700000" algn="tl">
                        <a:srgbClr val="C0C0C0"/>
                      </a:outerShdw>
                    </a:effectLst>
                    <a:latin typeface="Arial" pitchFamily="34" charset="0"/>
                  </a:rPr>
                  <a:t>Exon</a:t>
                </a:r>
              </a:p>
            </p:txBody>
          </p:sp>
          <p:sp>
            <p:nvSpPr>
              <p:cNvPr id="47122" name="Text Box 18"/>
              <p:cNvSpPr txBox="1">
                <a:spLocks noChangeArrowheads="1"/>
              </p:cNvSpPr>
              <p:nvPr/>
            </p:nvSpPr>
            <p:spPr bwMode="auto">
              <a:xfrm>
                <a:off x="120" y="816"/>
                <a:ext cx="756" cy="231"/>
              </a:xfrm>
              <a:prstGeom prst="rect">
                <a:avLst/>
              </a:prstGeom>
              <a:solidFill>
                <a:srgbClr val="FFFFFF"/>
              </a:solidFill>
              <a:ln w="9525">
                <a:noFill/>
                <a:miter lim="800000"/>
                <a:headEnd/>
                <a:tailEnd/>
              </a:ln>
              <a:effec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ctr" eaLnBrk="0" hangingPunct="0">
                  <a:defRPr/>
                </a:pPr>
                <a:r>
                  <a:rPr lang="en-US" sz="1800" b="1" i="1">
                    <a:solidFill>
                      <a:srgbClr val="FF3300"/>
                    </a:solidFill>
                    <a:effectLst>
                      <a:outerShdw blurRad="38100" dist="38100" dir="2700000" algn="tl">
                        <a:srgbClr val="DDDDDD"/>
                      </a:outerShdw>
                    </a:effectLst>
                    <a:latin typeface="Arial" charset="0"/>
                  </a:rPr>
                  <a:t>Promoter</a:t>
                </a:r>
                <a:endParaRPr lang="en-US" sz="1800" b="1" i="1">
                  <a:solidFill>
                    <a:srgbClr val="FF9900"/>
                  </a:solidFill>
                  <a:effectLst>
                    <a:outerShdw blurRad="38100" dist="38100" dir="2700000" algn="tl">
                      <a:srgbClr val="DDDDDD"/>
                    </a:outerShdw>
                  </a:effectLst>
                  <a:latin typeface="Arial" charset="0"/>
                </a:endParaRPr>
              </a:p>
            </p:txBody>
          </p:sp>
          <p:sp>
            <p:nvSpPr>
              <p:cNvPr id="20502" name="Line 19"/>
              <p:cNvSpPr>
                <a:spLocks noChangeShapeType="1"/>
              </p:cNvSpPr>
              <p:nvPr/>
            </p:nvSpPr>
            <p:spPr bwMode="auto">
              <a:xfrm>
                <a:off x="1032" y="1104"/>
                <a:ext cx="0" cy="384"/>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0"/>
              <p:cNvSpPr>
                <a:spLocks noChangeShapeType="1"/>
              </p:cNvSpPr>
              <p:nvPr/>
            </p:nvSpPr>
            <p:spPr bwMode="auto">
              <a:xfrm>
                <a:off x="4536" y="1104"/>
                <a:ext cx="0" cy="384"/>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5" name="Text Box 21"/>
              <p:cNvSpPr txBox="1">
                <a:spLocks noChangeArrowheads="1"/>
              </p:cNvSpPr>
              <p:nvPr/>
            </p:nvSpPr>
            <p:spPr bwMode="auto">
              <a:xfrm>
                <a:off x="4536" y="816"/>
                <a:ext cx="868" cy="231"/>
              </a:xfrm>
              <a:prstGeom prst="rect">
                <a:avLst/>
              </a:prstGeom>
              <a:solidFill>
                <a:srgbClr val="FFFFFF"/>
              </a:solidFill>
              <a:ln w="9525">
                <a:noFill/>
                <a:miter lim="800000"/>
                <a:headEnd/>
                <a:tailEnd/>
              </a:ln>
              <a:effec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ctr" eaLnBrk="0" hangingPunct="0">
                  <a:defRPr/>
                </a:pPr>
                <a:r>
                  <a:rPr lang="en-US" sz="1800" b="1" i="1">
                    <a:solidFill>
                      <a:srgbClr val="FF3300"/>
                    </a:solidFill>
                    <a:effectLst>
                      <a:outerShdw blurRad="38100" dist="38100" dir="2700000" algn="tl">
                        <a:srgbClr val="DDDDDD"/>
                      </a:outerShdw>
                    </a:effectLst>
                    <a:latin typeface="Arial" charset="0"/>
                  </a:rPr>
                  <a:t>Terminator</a:t>
                </a:r>
                <a:endParaRPr lang="en-US" sz="1800" b="1" i="1">
                  <a:solidFill>
                    <a:srgbClr val="FF9900"/>
                  </a:solidFill>
                  <a:effectLst>
                    <a:outerShdw blurRad="38100" dist="38100" dir="2700000" algn="tl">
                      <a:srgbClr val="DDDDDD"/>
                    </a:outerShdw>
                  </a:effectLst>
                  <a:latin typeface="Arial" charset="0"/>
                </a:endParaRPr>
              </a:p>
            </p:txBody>
          </p:sp>
          <p:sp>
            <p:nvSpPr>
              <p:cNvPr id="20505" name="Line 22"/>
              <p:cNvSpPr>
                <a:spLocks noChangeShapeType="1"/>
              </p:cNvSpPr>
              <p:nvPr/>
            </p:nvSpPr>
            <p:spPr bwMode="auto">
              <a:xfrm>
                <a:off x="4536" y="1104"/>
                <a:ext cx="1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3"/>
              <p:cNvSpPr>
                <a:spLocks noChangeShapeType="1"/>
              </p:cNvSpPr>
              <p:nvPr/>
            </p:nvSpPr>
            <p:spPr bwMode="auto">
              <a:xfrm>
                <a:off x="888" y="1104"/>
                <a:ext cx="1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4"/>
              <p:cNvSpPr>
                <a:spLocks noChangeShapeType="1"/>
              </p:cNvSpPr>
              <p:nvPr/>
            </p:nvSpPr>
            <p:spPr bwMode="auto">
              <a:xfrm>
                <a:off x="120" y="1104"/>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27700535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9"/>
          <p:cNvGrpSpPr>
            <a:grpSpLocks/>
          </p:cNvGrpSpPr>
          <p:nvPr/>
        </p:nvGrpSpPr>
        <p:grpSpPr bwMode="auto">
          <a:xfrm>
            <a:off x="1524000" y="1447800"/>
            <a:ext cx="9144000" cy="4724400"/>
            <a:chOff x="96" y="861"/>
            <a:chExt cx="5664" cy="2880"/>
          </a:xfrm>
        </p:grpSpPr>
        <p:sp>
          <p:nvSpPr>
            <p:cNvPr id="21508" name="Rectangle 37"/>
            <p:cNvSpPr>
              <a:spLocks noChangeArrowheads="1"/>
            </p:cNvSpPr>
            <p:nvPr/>
          </p:nvSpPr>
          <p:spPr bwMode="auto">
            <a:xfrm>
              <a:off x="96" y="861"/>
              <a:ext cx="5664" cy="28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US" altLang="en-US"/>
            </a:p>
          </p:txBody>
        </p:sp>
        <p:grpSp>
          <p:nvGrpSpPr>
            <p:cNvPr id="21509" name="Group 38"/>
            <p:cNvGrpSpPr>
              <a:grpSpLocks/>
            </p:cNvGrpSpPr>
            <p:nvPr/>
          </p:nvGrpSpPr>
          <p:grpSpPr bwMode="auto">
            <a:xfrm>
              <a:off x="169" y="1283"/>
              <a:ext cx="5397" cy="1786"/>
              <a:chOff x="289" y="816"/>
              <a:chExt cx="5397" cy="1786"/>
            </a:xfrm>
          </p:grpSpPr>
          <p:sp>
            <p:nvSpPr>
              <p:cNvPr id="21510" name="Line 3"/>
              <p:cNvSpPr>
                <a:spLocks noChangeShapeType="1"/>
              </p:cNvSpPr>
              <p:nvPr/>
            </p:nvSpPr>
            <p:spPr bwMode="auto">
              <a:xfrm>
                <a:off x="1153" y="1511"/>
                <a:ext cx="3648"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4"/>
              <p:cNvSpPr>
                <a:spLocks noChangeShapeType="1"/>
              </p:cNvSpPr>
              <p:nvPr/>
            </p:nvSpPr>
            <p:spPr bwMode="auto">
              <a:xfrm>
                <a:off x="1249" y="1511"/>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5"/>
              <p:cNvSpPr>
                <a:spLocks noChangeShapeType="1"/>
              </p:cNvSpPr>
              <p:nvPr/>
            </p:nvSpPr>
            <p:spPr bwMode="auto">
              <a:xfrm>
                <a:off x="2641" y="1511"/>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6"/>
              <p:cNvSpPr>
                <a:spLocks noChangeShapeType="1"/>
              </p:cNvSpPr>
              <p:nvPr/>
            </p:nvSpPr>
            <p:spPr bwMode="auto">
              <a:xfrm>
                <a:off x="4033" y="1511"/>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7"/>
              <p:cNvSpPr>
                <a:spLocks noChangeShapeType="1"/>
              </p:cNvSpPr>
              <p:nvPr/>
            </p:nvSpPr>
            <p:spPr bwMode="auto">
              <a:xfrm>
                <a:off x="1921" y="2471"/>
                <a:ext cx="22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5" name="Line 8"/>
              <p:cNvSpPr>
                <a:spLocks noChangeShapeType="1"/>
              </p:cNvSpPr>
              <p:nvPr/>
            </p:nvSpPr>
            <p:spPr bwMode="auto">
              <a:xfrm>
                <a:off x="1249" y="1511"/>
                <a:ext cx="672" cy="9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6" name="Line 9"/>
              <p:cNvSpPr>
                <a:spLocks noChangeShapeType="1"/>
              </p:cNvSpPr>
              <p:nvPr/>
            </p:nvSpPr>
            <p:spPr bwMode="auto">
              <a:xfrm>
                <a:off x="1969" y="1511"/>
                <a:ext cx="672" cy="9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0"/>
              <p:cNvSpPr>
                <a:spLocks noChangeShapeType="1"/>
              </p:cNvSpPr>
              <p:nvPr/>
            </p:nvSpPr>
            <p:spPr bwMode="auto">
              <a:xfrm>
                <a:off x="2641" y="1511"/>
                <a:ext cx="0" cy="9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1"/>
              <p:cNvSpPr>
                <a:spLocks noChangeShapeType="1"/>
              </p:cNvSpPr>
              <p:nvPr/>
            </p:nvSpPr>
            <p:spPr bwMode="auto">
              <a:xfrm>
                <a:off x="3361" y="1511"/>
                <a:ext cx="0" cy="9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2"/>
              <p:cNvSpPr>
                <a:spLocks noChangeShapeType="1"/>
              </p:cNvSpPr>
              <p:nvPr/>
            </p:nvSpPr>
            <p:spPr bwMode="auto">
              <a:xfrm flipH="1">
                <a:off x="3361" y="1511"/>
                <a:ext cx="672" cy="9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3"/>
              <p:cNvSpPr>
                <a:spLocks noChangeShapeType="1"/>
              </p:cNvSpPr>
              <p:nvPr/>
            </p:nvSpPr>
            <p:spPr bwMode="auto">
              <a:xfrm flipH="1">
                <a:off x="4081" y="1511"/>
                <a:ext cx="672" cy="96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2" name="Text Box 14"/>
              <p:cNvSpPr txBox="1">
                <a:spLocks noChangeArrowheads="1"/>
              </p:cNvSpPr>
              <p:nvPr/>
            </p:nvSpPr>
            <p:spPr bwMode="auto">
              <a:xfrm>
                <a:off x="4875" y="1584"/>
                <a:ext cx="811" cy="225"/>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Transcript</a:t>
                </a:r>
              </a:p>
            </p:txBody>
          </p:sp>
          <p:sp>
            <p:nvSpPr>
              <p:cNvPr id="48143" name="Text Box 15"/>
              <p:cNvSpPr txBox="1">
                <a:spLocks noChangeArrowheads="1"/>
              </p:cNvSpPr>
              <p:nvPr/>
            </p:nvSpPr>
            <p:spPr bwMode="auto">
              <a:xfrm>
                <a:off x="4864" y="2256"/>
                <a:ext cx="551" cy="225"/>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mRNA</a:t>
                </a:r>
              </a:p>
            </p:txBody>
          </p:sp>
          <p:sp>
            <p:nvSpPr>
              <p:cNvPr id="21523" name="Line 16"/>
              <p:cNvSpPr>
                <a:spLocks noChangeShapeType="1"/>
              </p:cNvSpPr>
              <p:nvPr/>
            </p:nvSpPr>
            <p:spPr bwMode="auto">
              <a:xfrm>
                <a:off x="289" y="1104"/>
                <a:ext cx="5280"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17"/>
              <p:cNvSpPr>
                <a:spLocks noChangeShapeType="1"/>
              </p:cNvSpPr>
              <p:nvPr/>
            </p:nvSpPr>
            <p:spPr bwMode="auto">
              <a:xfrm>
                <a:off x="1201" y="11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Line 18"/>
              <p:cNvSpPr>
                <a:spLocks noChangeShapeType="1"/>
              </p:cNvSpPr>
              <p:nvPr/>
            </p:nvSpPr>
            <p:spPr bwMode="auto">
              <a:xfrm>
                <a:off x="2593" y="11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Line 19"/>
              <p:cNvSpPr>
                <a:spLocks noChangeShapeType="1"/>
              </p:cNvSpPr>
              <p:nvPr/>
            </p:nvSpPr>
            <p:spPr bwMode="auto">
              <a:xfrm>
                <a:off x="3985" y="110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Text Box 20"/>
              <p:cNvSpPr txBox="1">
                <a:spLocks noChangeArrowheads="1"/>
              </p:cNvSpPr>
              <p:nvPr/>
            </p:nvSpPr>
            <p:spPr bwMode="auto">
              <a:xfrm>
                <a:off x="4960" y="1104"/>
                <a:ext cx="472" cy="225"/>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Gene</a:t>
                </a:r>
              </a:p>
            </p:txBody>
          </p:sp>
          <p:sp>
            <p:nvSpPr>
              <p:cNvPr id="48149" name="Text Box 21"/>
              <p:cNvSpPr txBox="1">
                <a:spLocks noChangeArrowheads="1"/>
              </p:cNvSpPr>
              <p:nvPr/>
            </p:nvSpPr>
            <p:spPr bwMode="auto">
              <a:xfrm>
                <a:off x="1975" y="823"/>
                <a:ext cx="567" cy="252"/>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solidFill>
                      <a:srgbClr val="FF9900"/>
                    </a:solidFill>
                    <a:effectLst>
                      <a:outerShdw blurRad="38100" dist="38100" dir="2700000" algn="tl">
                        <a:srgbClr val="C0C0C0"/>
                      </a:outerShdw>
                    </a:effectLst>
                    <a:latin typeface="Arial" pitchFamily="34" charset="0"/>
                  </a:rPr>
                  <a:t>Intron</a:t>
                </a:r>
              </a:p>
            </p:txBody>
          </p:sp>
          <p:sp>
            <p:nvSpPr>
              <p:cNvPr id="48150" name="Text Box 22"/>
              <p:cNvSpPr txBox="1">
                <a:spLocks noChangeArrowheads="1"/>
              </p:cNvSpPr>
              <p:nvPr/>
            </p:nvSpPr>
            <p:spPr bwMode="auto">
              <a:xfrm>
                <a:off x="3361" y="823"/>
                <a:ext cx="569" cy="252"/>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solidFill>
                      <a:srgbClr val="FF9900"/>
                    </a:solidFill>
                    <a:effectLst>
                      <a:outerShdw blurRad="38100" dist="38100" dir="2700000" algn="tl">
                        <a:srgbClr val="C0C0C0"/>
                      </a:outerShdw>
                    </a:effectLst>
                    <a:latin typeface="Arial" pitchFamily="34" charset="0"/>
                  </a:rPr>
                  <a:t>Intron</a:t>
                </a:r>
              </a:p>
            </p:txBody>
          </p:sp>
          <p:sp>
            <p:nvSpPr>
              <p:cNvPr id="48151" name="Text Box 23"/>
              <p:cNvSpPr txBox="1">
                <a:spLocks noChangeArrowheads="1"/>
              </p:cNvSpPr>
              <p:nvPr/>
            </p:nvSpPr>
            <p:spPr bwMode="auto">
              <a:xfrm>
                <a:off x="1284" y="823"/>
                <a:ext cx="507" cy="252"/>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effectLst>
                      <a:outerShdw blurRad="38100" dist="38100" dir="2700000" algn="tl">
                        <a:srgbClr val="C0C0C0"/>
                      </a:outerShdw>
                    </a:effectLst>
                    <a:latin typeface="Arial" pitchFamily="34" charset="0"/>
                  </a:rPr>
                  <a:t>Exon</a:t>
                </a:r>
              </a:p>
            </p:txBody>
          </p:sp>
          <p:sp>
            <p:nvSpPr>
              <p:cNvPr id="48152" name="Text Box 24"/>
              <p:cNvSpPr txBox="1">
                <a:spLocks noChangeArrowheads="1"/>
              </p:cNvSpPr>
              <p:nvPr/>
            </p:nvSpPr>
            <p:spPr bwMode="auto">
              <a:xfrm>
                <a:off x="2689" y="816"/>
                <a:ext cx="507" cy="250"/>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effectLst>
                      <a:outerShdw blurRad="38100" dist="38100" dir="2700000" algn="tl">
                        <a:srgbClr val="C0C0C0"/>
                      </a:outerShdw>
                    </a:effectLst>
                    <a:latin typeface="Arial" pitchFamily="34" charset="0"/>
                  </a:rPr>
                  <a:t>Exon</a:t>
                </a:r>
              </a:p>
            </p:txBody>
          </p:sp>
          <p:sp>
            <p:nvSpPr>
              <p:cNvPr id="48153" name="Text Box 25"/>
              <p:cNvSpPr txBox="1">
                <a:spLocks noChangeArrowheads="1"/>
              </p:cNvSpPr>
              <p:nvPr/>
            </p:nvSpPr>
            <p:spPr bwMode="auto">
              <a:xfrm>
                <a:off x="4094" y="823"/>
                <a:ext cx="505" cy="252"/>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effectLst>
                      <a:outerShdw blurRad="38100" dist="38100" dir="2700000" algn="tl">
                        <a:srgbClr val="C0C0C0"/>
                      </a:outerShdw>
                    </a:effectLst>
                    <a:latin typeface="Arial" pitchFamily="34" charset="0"/>
                  </a:rPr>
                  <a:t>Exon</a:t>
                </a:r>
              </a:p>
            </p:txBody>
          </p:sp>
          <p:sp>
            <p:nvSpPr>
              <p:cNvPr id="48154" name="Text Box 26"/>
              <p:cNvSpPr txBox="1">
                <a:spLocks noChangeArrowheads="1"/>
              </p:cNvSpPr>
              <p:nvPr/>
            </p:nvSpPr>
            <p:spPr bwMode="auto">
              <a:xfrm>
                <a:off x="529" y="816"/>
                <a:ext cx="756" cy="231"/>
              </a:xfrm>
              <a:prstGeom prst="rect">
                <a:avLst/>
              </a:prstGeom>
              <a:solidFill>
                <a:srgbClr val="FFFFFF"/>
              </a:solidFill>
              <a:ln w="9525">
                <a:noFill/>
                <a:miter lim="800000"/>
                <a:headEnd/>
                <a:tailEnd/>
              </a:ln>
              <a:effec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ctr" eaLnBrk="0" hangingPunct="0">
                  <a:defRPr/>
                </a:pPr>
                <a:r>
                  <a:rPr lang="en-US" sz="1800" b="1" i="1">
                    <a:solidFill>
                      <a:srgbClr val="FF3300"/>
                    </a:solidFill>
                    <a:effectLst>
                      <a:outerShdw blurRad="38100" dist="38100" dir="2700000" algn="tl">
                        <a:srgbClr val="DDDDDD"/>
                      </a:outerShdw>
                    </a:effectLst>
                    <a:latin typeface="Arial" charset="0"/>
                  </a:rPr>
                  <a:t>Promoter</a:t>
                </a:r>
                <a:endParaRPr lang="en-US" sz="1800" b="1" i="1">
                  <a:solidFill>
                    <a:srgbClr val="FF9900"/>
                  </a:solidFill>
                  <a:effectLst>
                    <a:outerShdw blurRad="38100" dist="38100" dir="2700000" algn="tl">
                      <a:srgbClr val="DDDDDD"/>
                    </a:outerShdw>
                  </a:effectLst>
                  <a:latin typeface="Arial" charset="0"/>
                </a:endParaRPr>
              </a:p>
            </p:txBody>
          </p:sp>
          <p:sp>
            <p:nvSpPr>
              <p:cNvPr id="21534" name="Line 27"/>
              <p:cNvSpPr>
                <a:spLocks noChangeShapeType="1"/>
              </p:cNvSpPr>
              <p:nvPr/>
            </p:nvSpPr>
            <p:spPr bwMode="auto">
              <a:xfrm>
                <a:off x="1153" y="1104"/>
                <a:ext cx="0" cy="384"/>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28"/>
              <p:cNvSpPr>
                <a:spLocks noChangeShapeType="1"/>
              </p:cNvSpPr>
              <p:nvPr/>
            </p:nvSpPr>
            <p:spPr bwMode="auto">
              <a:xfrm>
                <a:off x="4801" y="1104"/>
                <a:ext cx="0" cy="384"/>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7" name="Text Box 29"/>
              <p:cNvSpPr txBox="1">
                <a:spLocks noChangeArrowheads="1"/>
              </p:cNvSpPr>
              <p:nvPr/>
            </p:nvSpPr>
            <p:spPr bwMode="auto">
              <a:xfrm>
                <a:off x="4657" y="816"/>
                <a:ext cx="868" cy="231"/>
              </a:xfrm>
              <a:prstGeom prst="rect">
                <a:avLst/>
              </a:prstGeom>
              <a:solidFill>
                <a:srgbClr val="FFFFFF"/>
              </a:solidFill>
              <a:ln w="9525">
                <a:noFill/>
                <a:miter lim="800000"/>
                <a:headEnd/>
                <a:tailEnd/>
              </a:ln>
              <a:effec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ctr" eaLnBrk="0" hangingPunct="0">
                  <a:defRPr/>
                </a:pPr>
                <a:r>
                  <a:rPr lang="en-US" sz="1800" b="1" i="1">
                    <a:solidFill>
                      <a:srgbClr val="FF3300"/>
                    </a:solidFill>
                    <a:effectLst>
                      <a:outerShdw blurRad="38100" dist="38100" dir="2700000" algn="tl">
                        <a:srgbClr val="DDDDDD"/>
                      </a:outerShdw>
                    </a:effectLst>
                    <a:latin typeface="Arial" charset="0"/>
                  </a:rPr>
                  <a:t>Terminator</a:t>
                </a:r>
                <a:endParaRPr lang="en-US" sz="1800" b="1" i="1">
                  <a:solidFill>
                    <a:srgbClr val="FF9900"/>
                  </a:solidFill>
                  <a:effectLst>
                    <a:outerShdw blurRad="38100" dist="38100" dir="2700000" algn="tl">
                      <a:srgbClr val="DDDDDD"/>
                    </a:outerShdw>
                  </a:effectLst>
                  <a:latin typeface="Arial" charset="0"/>
                </a:endParaRPr>
              </a:p>
            </p:txBody>
          </p:sp>
          <p:sp>
            <p:nvSpPr>
              <p:cNvPr id="48158" name="Text Box 30"/>
              <p:cNvSpPr txBox="1">
                <a:spLocks noChangeArrowheads="1"/>
              </p:cNvSpPr>
              <p:nvPr/>
            </p:nvSpPr>
            <p:spPr bwMode="auto">
              <a:xfrm>
                <a:off x="1587" y="2377"/>
                <a:ext cx="266" cy="225"/>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5</a:t>
                </a:r>
                <a:r>
                  <a:rPr lang="ja-JP" altLang="en-US" b="1" i="1">
                    <a:solidFill>
                      <a:srgbClr val="FF9900"/>
                    </a:solidFill>
                    <a:effectLst>
                      <a:outerShdw blurRad="38100" dist="38100" dir="2700000" algn="tl">
                        <a:srgbClr val="C0C0C0"/>
                      </a:outerShdw>
                    </a:effectLst>
                    <a:latin typeface="Arial" pitchFamily="34" charset="0"/>
                  </a:rPr>
                  <a:t>’</a:t>
                </a:r>
                <a:endParaRPr lang="en-US" b="1" i="1">
                  <a:solidFill>
                    <a:srgbClr val="FF9900"/>
                  </a:solidFill>
                  <a:effectLst>
                    <a:outerShdw blurRad="38100" dist="38100" dir="2700000" algn="tl">
                      <a:srgbClr val="C0C0C0"/>
                    </a:outerShdw>
                  </a:effectLst>
                  <a:latin typeface="Arial" pitchFamily="34" charset="0"/>
                </a:endParaRPr>
              </a:p>
            </p:txBody>
          </p:sp>
          <p:sp>
            <p:nvSpPr>
              <p:cNvPr id="48159" name="Text Box 31"/>
              <p:cNvSpPr txBox="1">
                <a:spLocks noChangeArrowheads="1"/>
              </p:cNvSpPr>
              <p:nvPr/>
            </p:nvSpPr>
            <p:spPr bwMode="auto">
              <a:xfrm>
                <a:off x="4217" y="2329"/>
                <a:ext cx="266" cy="225"/>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b="1" i="1">
                    <a:solidFill>
                      <a:srgbClr val="FF9900"/>
                    </a:solidFill>
                    <a:effectLst>
                      <a:outerShdw blurRad="38100" dist="38100" dir="2700000" algn="tl">
                        <a:srgbClr val="C0C0C0"/>
                      </a:outerShdw>
                    </a:effectLst>
                    <a:latin typeface="Arial" pitchFamily="34" charset="0"/>
                  </a:rPr>
                  <a:t>3</a:t>
                </a:r>
                <a:r>
                  <a:rPr lang="ja-JP" altLang="en-US" b="1" i="1">
                    <a:solidFill>
                      <a:srgbClr val="FF9900"/>
                    </a:solidFill>
                    <a:effectLst>
                      <a:outerShdw blurRad="38100" dist="38100" dir="2700000" algn="tl">
                        <a:srgbClr val="C0C0C0"/>
                      </a:outerShdw>
                    </a:effectLst>
                    <a:latin typeface="Arial" pitchFamily="34" charset="0"/>
                  </a:rPr>
                  <a:t>’</a:t>
                </a:r>
                <a:endParaRPr lang="en-US" b="1" i="1">
                  <a:solidFill>
                    <a:srgbClr val="FF9900"/>
                  </a:solidFill>
                  <a:effectLst>
                    <a:outerShdw blurRad="38100" dist="38100" dir="2700000" algn="tl">
                      <a:srgbClr val="C0C0C0"/>
                    </a:outerShdw>
                  </a:effectLst>
                  <a:latin typeface="Arial" pitchFamily="34" charset="0"/>
                </a:endParaRPr>
              </a:p>
            </p:txBody>
          </p:sp>
          <p:sp>
            <p:nvSpPr>
              <p:cNvPr id="48160" name="Text Box 32"/>
              <p:cNvSpPr txBox="1">
                <a:spLocks noChangeArrowheads="1"/>
              </p:cNvSpPr>
              <p:nvPr/>
            </p:nvSpPr>
            <p:spPr bwMode="auto">
              <a:xfrm>
                <a:off x="2623" y="1783"/>
                <a:ext cx="738" cy="252"/>
              </a:xfrm>
              <a:prstGeom prst="rect">
                <a:avLst/>
              </a:prstGeom>
              <a:solidFill>
                <a:srgbClr val="FFFFFF"/>
              </a:solidFill>
              <a:ln w="9525">
                <a:noFill/>
                <a:miter lim="800000"/>
                <a:headEnd/>
                <a:tailEnd/>
              </a:ln>
              <a:effectLst/>
            </p:spPr>
            <p:txBody>
              <a:bodyPr wrap="none">
                <a:spAutoFit/>
              </a:bodyPr>
              <a:lstStyle/>
              <a:p>
                <a:pPr algn="ctr" eaLnBrk="0" hangingPunct="0">
                  <a:defRPr/>
                </a:pPr>
                <a:r>
                  <a:rPr lang="en-US" sz="2000" b="1" i="1">
                    <a:solidFill>
                      <a:schemeClr val="tx2"/>
                    </a:solidFill>
                    <a:effectLst>
                      <a:outerShdw blurRad="38100" dist="38100" dir="2700000" algn="tl">
                        <a:srgbClr val="C0C0C0"/>
                      </a:outerShdw>
                    </a:effectLst>
                    <a:latin typeface="Arial" pitchFamily="34" charset="0"/>
                  </a:rPr>
                  <a:t>Splicing</a:t>
                </a:r>
              </a:p>
            </p:txBody>
          </p:sp>
          <p:sp>
            <p:nvSpPr>
              <p:cNvPr id="21540" name="Line 33"/>
              <p:cNvSpPr>
                <a:spLocks noChangeShapeType="1"/>
              </p:cNvSpPr>
              <p:nvPr/>
            </p:nvSpPr>
            <p:spPr bwMode="auto">
              <a:xfrm>
                <a:off x="4705" y="1104"/>
                <a:ext cx="1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1" name="Line 34"/>
              <p:cNvSpPr>
                <a:spLocks noChangeShapeType="1"/>
              </p:cNvSpPr>
              <p:nvPr/>
            </p:nvSpPr>
            <p:spPr bwMode="auto">
              <a:xfrm>
                <a:off x="1057" y="1104"/>
                <a:ext cx="14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2" name="Line 35"/>
              <p:cNvSpPr>
                <a:spLocks noChangeShapeType="1"/>
              </p:cNvSpPr>
              <p:nvPr/>
            </p:nvSpPr>
            <p:spPr bwMode="auto">
              <a:xfrm>
                <a:off x="289" y="1104"/>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507" name="Rectangle 2"/>
          <p:cNvSpPr>
            <a:spLocks noGrp="1" noChangeArrowheads="1"/>
          </p:cNvSpPr>
          <p:nvPr>
            <p:ph type="title"/>
          </p:nvPr>
        </p:nvSpPr>
        <p:spPr>
          <a:xfrm>
            <a:off x="2971800" y="95250"/>
            <a:ext cx="7696200" cy="819150"/>
          </a:xfrm>
        </p:spPr>
        <p:txBody>
          <a:bodyPr>
            <a:normAutofit fontScale="90000"/>
          </a:bodyPr>
          <a:lstStyle/>
          <a:p>
            <a:r>
              <a:rPr lang="en-US" altLang="en-US" smtClean="0">
                <a:latin typeface="Palatino" pitchFamily="122" charset="0"/>
                <a:cs typeface="Palatino" pitchFamily="122" charset="0"/>
              </a:rPr>
              <a:t>Splicing Transcript Yields Mature mRNA</a:t>
            </a:r>
          </a:p>
        </p:txBody>
      </p:sp>
    </p:spTree>
    <p:extLst>
      <p:ext uri="{BB962C8B-B14F-4D97-AF65-F5344CB8AC3E}">
        <p14:creationId xmlns:p14="http://schemas.microsoft.com/office/powerpoint/2010/main" val="26749408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971800" y="1588"/>
            <a:ext cx="7696200" cy="1065212"/>
          </a:xfrm>
        </p:spPr>
        <p:txBody>
          <a:bodyPr vert="horz" lIns="81174" tIns="39875" rIns="81174" bIns="39875" rtlCol="0" anchor="b">
            <a:normAutofit fontScale="90000"/>
          </a:bodyPr>
          <a:lstStyle/>
          <a:p>
            <a:r>
              <a:rPr lang="en-US" altLang="en-US" smtClean="0">
                <a:latin typeface="Palatino" pitchFamily="122" charset="0"/>
                <a:cs typeface="Palatino" pitchFamily="122" charset="0"/>
              </a:rPr>
              <a:t>Next Generation Sequencing and</a:t>
            </a:r>
            <a:br>
              <a:rPr lang="en-US" altLang="en-US" smtClean="0">
                <a:latin typeface="Palatino" pitchFamily="122" charset="0"/>
                <a:cs typeface="Palatino" pitchFamily="122" charset="0"/>
              </a:rPr>
            </a:br>
            <a:r>
              <a:rPr lang="en-US" altLang="en-US" smtClean="0">
                <a:latin typeface="Palatino" pitchFamily="122" charset="0"/>
                <a:cs typeface="Palatino" pitchFamily="122" charset="0"/>
              </a:rPr>
              <a:t>Human Genome Databases</a:t>
            </a:r>
            <a:endParaRPr lang="en-US" altLang="en-US" sz="2800">
              <a:latin typeface="Palatino" pitchFamily="122" charset="0"/>
              <a:cs typeface="Palatino" pitchFamily="122" charset="0"/>
            </a:endParaRPr>
          </a:p>
        </p:txBody>
      </p:sp>
      <p:sp>
        <p:nvSpPr>
          <p:cNvPr id="2051" name="Rectangle 3"/>
          <p:cNvSpPr>
            <a:spLocks noChangeArrowheads="1"/>
          </p:cNvSpPr>
          <p:nvPr/>
        </p:nvSpPr>
        <p:spPr bwMode="auto">
          <a:xfrm>
            <a:off x="3743326" y="5516564"/>
            <a:ext cx="6137275"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1174" tIns="39875" rIns="81174" bIns="39875">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a:solidFill>
                  <a:srgbClr val="804000"/>
                </a:solidFill>
              </a:rPr>
              <a:t>Doug Brutlag</a:t>
            </a:r>
          </a:p>
          <a:p>
            <a:pPr algn="ctr"/>
            <a:r>
              <a:rPr lang="en-US" altLang="en-US">
                <a:solidFill>
                  <a:srgbClr val="804000"/>
                </a:solidFill>
              </a:rPr>
              <a:t>Professor Emeritus of Biochemistry &amp; Medicine</a:t>
            </a:r>
          </a:p>
          <a:p>
            <a:pPr algn="ctr"/>
            <a:r>
              <a:rPr lang="en-US" altLang="en-US">
                <a:solidFill>
                  <a:srgbClr val="804000"/>
                </a:solidFill>
              </a:rPr>
              <a:t>Stanford University School of Medicine</a:t>
            </a:r>
          </a:p>
        </p:txBody>
      </p:sp>
      <p:sp>
        <p:nvSpPr>
          <p:cNvPr id="2052" name="Text Box 7"/>
          <p:cNvSpPr txBox="1">
            <a:spLocks noChangeArrowheads="1"/>
          </p:cNvSpPr>
          <p:nvPr/>
        </p:nvSpPr>
        <p:spPr bwMode="auto">
          <a:xfrm>
            <a:off x="4525963" y="1219201"/>
            <a:ext cx="457041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039" tIns="41020" rIns="82039" bIns="41020">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a:r>
              <a:rPr lang="en-US" altLang="en-US" sz="2200">
                <a:solidFill>
                  <a:srgbClr val="804000"/>
                </a:solidFill>
              </a:rPr>
              <a:t>Genomics, Bioinformatics &amp; Medicine</a:t>
            </a:r>
          </a:p>
          <a:p>
            <a:pPr algn="ctr"/>
            <a:r>
              <a:rPr lang="en-US" altLang="en-US" sz="2000">
                <a:latin typeface="Palatino" pitchFamily="122" charset="0"/>
                <a:hlinkClick r:id="rId3"/>
              </a:rPr>
              <a:t>http://biochem158.stanford.edu/</a:t>
            </a:r>
            <a:endParaRPr lang="en-US" altLang="en-US" sz="2200">
              <a:solidFill>
                <a:srgbClr val="804000"/>
              </a:solidFill>
            </a:endParaRPr>
          </a:p>
        </p:txBody>
      </p:sp>
      <p:pic>
        <p:nvPicPr>
          <p:cNvPr id="2053" name="Picture 5" descr="ch10f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826" y="2101850"/>
            <a:ext cx="2962275"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11590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0" y="76201"/>
            <a:ext cx="7543800" cy="892175"/>
          </a:xfrm>
        </p:spPr>
        <p:txBody>
          <a:bodyPr>
            <a:normAutofit fontScale="90000"/>
          </a:bodyPr>
          <a:lstStyle/>
          <a:p>
            <a:r>
              <a:rPr lang="en-US" altLang="en-US" smtClean="0">
                <a:latin typeface="Palatino" pitchFamily="122" charset="0"/>
                <a:cs typeface="Palatino" pitchFamily="122" charset="0"/>
              </a:rPr>
              <a:t>UCSC Help File</a:t>
            </a:r>
            <a:br>
              <a:rPr lang="en-US" altLang="en-US" smtClean="0">
                <a:latin typeface="Palatino" pitchFamily="122" charset="0"/>
                <a:cs typeface="Palatino" pitchFamily="122" charset="0"/>
              </a:rPr>
            </a:br>
            <a:r>
              <a:rPr lang="en-US" altLang="en-US" sz="1800">
                <a:latin typeface="Palatino" pitchFamily="122" charset="0"/>
                <a:cs typeface="Palatino" pitchFamily="122" charset="0"/>
                <a:hlinkClick r:id="rId3"/>
              </a:rPr>
              <a:t>http://genome.ucsc.edu/goldenPath/help/hgTracksHelp.html</a:t>
            </a:r>
            <a:endParaRPr lang="en-US" altLang="en-US" sz="1800">
              <a:latin typeface="Palatino" pitchFamily="122" charset="0"/>
              <a:cs typeface="Palatino" pitchFamily="122" charset="0"/>
            </a:endParaRPr>
          </a:p>
        </p:txBody>
      </p:sp>
      <p:pic>
        <p:nvPicPr>
          <p:cNvPr id="67587" name="Picture 4" descr="Picture 6">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990600"/>
            <a:ext cx="76962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7158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227755" y="249147"/>
            <a:ext cx="7808500" cy="1062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3109"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Introduction</a:t>
            </a:r>
          </a:p>
        </p:txBody>
      </p:sp>
      <p:sp>
        <p:nvSpPr>
          <p:cNvPr id="15362" name="Text Box 2"/>
          <p:cNvSpPr txBox="1">
            <a:spLocks noChangeArrowheads="1"/>
          </p:cNvSpPr>
          <p:nvPr/>
        </p:nvSpPr>
        <p:spPr bwMode="auto">
          <a:xfrm>
            <a:off x="2194631" y="1906761"/>
            <a:ext cx="7808500" cy="424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430213" indent="-32385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1pPr>
            <a:lvl2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2pPr>
            <a:lvl3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3pPr>
            <a:lvl4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4pPr>
            <a:lvl5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45000"/>
              <a:buFont typeface="Wingdings" panose="05000000000000000000" pitchFamily="2" charset="2"/>
              <a:buChar char=""/>
            </a:pPr>
            <a:r>
              <a:rPr lang="en-US" altLang="en-US" sz="2903">
                <a:latin typeface="Tw Cen MT" panose="020B0602020104020603" pitchFamily="34" charset="0"/>
              </a:rPr>
              <a:t>The impending collapse of the genome informatics</a:t>
            </a:r>
          </a:p>
          <a:p>
            <a:pPr>
              <a:spcBef>
                <a:spcPts val="703"/>
              </a:spcBef>
              <a:buClr>
                <a:srgbClr val="DD8047"/>
              </a:buClr>
              <a:buSzPct val="45000"/>
              <a:buFont typeface="Wingdings" panose="05000000000000000000" pitchFamily="2" charset="2"/>
              <a:buChar char=""/>
            </a:pPr>
            <a:r>
              <a:rPr lang="en-US" altLang="en-US" sz="2903">
                <a:latin typeface="Tw Cen MT" panose="020B0602020104020603" pitchFamily="34" charset="0"/>
              </a:rPr>
              <a:t>Major sequence-data relateddatabases: GenBank, EMBL, DDBJ, SRA, GEO, and ArrayExpress</a:t>
            </a:r>
          </a:p>
          <a:p>
            <a:pPr>
              <a:spcBef>
                <a:spcPts val="703"/>
              </a:spcBef>
              <a:buClr>
                <a:srgbClr val="DD8047"/>
              </a:buClr>
              <a:buSzPct val="45000"/>
              <a:buFont typeface="Wingdings" panose="05000000000000000000" pitchFamily="2" charset="2"/>
              <a:buChar char=""/>
            </a:pPr>
            <a:r>
              <a:rPr lang="en-US" altLang="en-US" sz="2903">
                <a:latin typeface="Tw Cen MT" panose="020B0602020104020603" pitchFamily="34" charset="0"/>
              </a:rPr>
              <a:t>Value-added integrators of genomic data:  Ensembl, UCSC Genome Browser, Galaxy, and many model organism databases.</a:t>
            </a:r>
          </a:p>
        </p:txBody>
      </p:sp>
    </p:spTree>
    <p:extLst>
      <p:ext uri="{BB962C8B-B14F-4D97-AF65-F5344CB8AC3E}">
        <p14:creationId xmlns:p14="http://schemas.microsoft.com/office/powerpoint/2010/main" val="25890531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25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224875" y="110892"/>
            <a:ext cx="7808500" cy="1231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28740"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266">
                <a:solidFill>
                  <a:srgbClr val="775F55"/>
                </a:solidFill>
                <a:latin typeface="Tw Cen MT" panose="020B0602020104020603" pitchFamily="34" charset="0"/>
              </a:rPr>
              <a:t>Basis for the production and consumption of genomic information</a:t>
            </a:r>
          </a:p>
        </p:txBody>
      </p:sp>
      <p:sp>
        <p:nvSpPr>
          <p:cNvPr id="17410" name="Text Box 2"/>
          <p:cNvSpPr txBox="1">
            <a:spLocks noChangeArrowheads="1"/>
          </p:cNvSpPr>
          <p:nvPr/>
        </p:nvSpPr>
        <p:spPr bwMode="auto">
          <a:xfrm>
            <a:off x="2181670" y="1683538"/>
            <a:ext cx="7808500" cy="5043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430213" indent="-32385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1pPr>
            <a:lvl2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2pPr>
            <a:lvl3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3pPr>
            <a:lvl4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4pPr>
            <a:lvl5pPr>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90600" algn="l"/>
                <a:tab pos="1905000" algn="l"/>
                <a:tab pos="2819400" algn="l"/>
                <a:tab pos="3733800" algn="l"/>
                <a:tab pos="4648200" algn="l"/>
                <a:tab pos="5562600" algn="l"/>
                <a:tab pos="6477000" algn="l"/>
                <a:tab pos="7391400" algn="l"/>
                <a:tab pos="8305800" algn="l"/>
                <a:tab pos="9220200" algn="l"/>
                <a:tab pos="10134600" algn="l"/>
              </a:tabLst>
              <a:defRPr>
                <a:solidFill>
                  <a:srgbClr val="000000"/>
                </a:solidFill>
                <a:latin typeface="Arial" panose="020B0604020202020204" pitchFamily="34" charset="0"/>
                <a:ea typeface="DejaVu LGC Sans" charset="0"/>
                <a:cs typeface="DejaVu LGC Sans" charset="0"/>
              </a:defRPr>
            </a:lvl9pPr>
          </a:lstStyle>
          <a:p>
            <a:pPr>
              <a:lnSpc>
                <a:spcPct val="90000"/>
              </a:lnSpc>
              <a:spcBef>
                <a:spcPts val="703"/>
              </a:spcBef>
              <a:buClr>
                <a:srgbClr val="DD8047"/>
              </a:buClr>
              <a:buSzPct val="45000"/>
              <a:buFont typeface="Wingdings" panose="05000000000000000000" pitchFamily="2" charset="2"/>
              <a:buChar char=""/>
            </a:pPr>
            <a:r>
              <a:rPr lang="en-US" altLang="en-US" sz="2903">
                <a:latin typeface="Tw Cen MT" panose="020B0602020104020603" pitchFamily="34" charset="0"/>
              </a:rPr>
              <a:t>Moore's Law: “the number of transistors that can be placed on an integrated circuit board is increasing exponentially, with a doubling time of roughly 18 months.”</a:t>
            </a:r>
          </a:p>
          <a:p>
            <a:pPr>
              <a:lnSpc>
                <a:spcPct val="90000"/>
              </a:lnSpc>
              <a:spcBef>
                <a:spcPts val="703"/>
              </a:spcBef>
              <a:buClr>
                <a:srgbClr val="DD8047"/>
              </a:buClr>
              <a:buSzPct val="45000"/>
              <a:buFont typeface="Wingdings" panose="05000000000000000000" pitchFamily="2" charset="2"/>
              <a:buChar char=""/>
            </a:pPr>
            <a:r>
              <a:rPr lang="en-US" altLang="en-US" sz="2903">
                <a:latin typeface="Tw Cen MT" panose="020B0602020104020603" pitchFamily="34" charset="0"/>
              </a:rPr>
              <a:t>Similar laws for disk storage and network capacity have also been observed.</a:t>
            </a:r>
          </a:p>
          <a:p>
            <a:pPr>
              <a:lnSpc>
                <a:spcPct val="90000"/>
              </a:lnSpc>
              <a:spcBef>
                <a:spcPts val="703"/>
              </a:spcBef>
              <a:buClr>
                <a:srgbClr val="DD8047"/>
              </a:buClr>
              <a:buSzPct val="45000"/>
              <a:buFont typeface="Wingdings" panose="05000000000000000000" pitchFamily="2" charset="2"/>
              <a:buChar char=""/>
            </a:pPr>
            <a:r>
              <a:rPr lang="en-US" altLang="en-US" sz="2903">
                <a:latin typeface="Tw Cen MT" panose="020B0602020104020603" pitchFamily="34" charset="0"/>
              </a:rPr>
              <a:t>Until now the doubling time for DNA sequencing was just a bit slower than the growth of compute and storage capacity.  </a:t>
            </a:r>
          </a:p>
        </p:txBody>
      </p:sp>
    </p:spTree>
    <p:extLst>
      <p:ext uri="{BB962C8B-B14F-4D97-AF65-F5344CB8AC3E}">
        <p14:creationId xmlns:p14="http://schemas.microsoft.com/office/powerpoint/2010/main" val="11477754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20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Current Situation</a:t>
            </a:r>
          </a:p>
        </p:txBody>
      </p:sp>
      <p:sp>
        <p:nvSpPr>
          <p:cNvPr id="19458" name="Text Box 2"/>
          <p:cNvSpPr txBox="1">
            <a:spLocks noChangeArrowheads="1"/>
          </p:cNvSpPr>
          <p:nvPr/>
        </p:nvSpPr>
        <p:spPr bwMode="auto">
          <a:xfrm>
            <a:off x="2135585" y="1600009"/>
            <a:ext cx="8155576" cy="5425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marL="703263" indent="-3000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lnSpc>
                <a:spcPct val="90000"/>
              </a:lnSpc>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Soon it will cost less to sequence a base of DNA than to store it on hard disk</a:t>
            </a:r>
          </a:p>
          <a:p>
            <a:pPr>
              <a:lnSpc>
                <a:spcPct val="90000"/>
              </a:lnSpc>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We are facing potential tsunami of genome data that will swamp our storage system and crush our compute clusters</a:t>
            </a:r>
          </a:p>
          <a:p>
            <a:pPr>
              <a:lnSpc>
                <a:spcPct val="90000"/>
              </a:lnSpc>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Who  is affected: </a:t>
            </a:r>
          </a:p>
          <a:p>
            <a:pPr lvl="1">
              <a:lnSpc>
                <a:spcPct val="90000"/>
              </a:lnSpc>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Genome sequence repositories who need maintain and timely update their data</a:t>
            </a:r>
          </a:p>
          <a:p>
            <a:pPr lvl="1">
              <a:lnSpc>
                <a:spcPct val="90000"/>
              </a:lnSpc>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“Power users” who accustomed to download the data to local computer for analysis </a:t>
            </a:r>
          </a:p>
          <a:p>
            <a:pPr>
              <a:lnSpc>
                <a:spcPct val="90000"/>
              </a:lnSpc>
              <a:spcBef>
                <a:spcPts val="544"/>
              </a:spcBef>
            </a:pPr>
            <a:endParaRPr lang="en-US" altLang="en-US" sz="2631">
              <a:latin typeface="Tw Cen MT" panose="020B0602020104020603" pitchFamily="34" charset="0"/>
            </a:endParaRPr>
          </a:p>
        </p:txBody>
      </p:sp>
    </p:spTree>
    <p:extLst>
      <p:ext uri="{BB962C8B-B14F-4D97-AF65-F5344CB8AC3E}">
        <p14:creationId xmlns:p14="http://schemas.microsoft.com/office/powerpoint/2010/main" val="3850963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Cloud Computing</a:t>
            </a:r>
          </a:p>
        </p:txBody>
      </p:sp>
      <p:sp>
        <p:nvSpPr>
          <p:cNvPr id="20482" name="Text Box 2"/>
          <p:cNvSpPr txBox="1">
            <a:spLocks noChangeArrowheads="1"/>
          </p:cNvSpPr>
          <p:nvPr/>
        </p:nvSpPr>
        <p:spPr bwMode="auto">
          <a:xfrm>
            <a:off x="2135585" y="1600009"/>
            <a:ext cx="8155576" cy="483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Cloud computing is a general term for </a:t>
            </a:r>
            <a:r>
              <a:rPr lang="en-US" altLang="en-US" sz="2722" b="1">
                <a:latin typeface="Tw Cen MT" panose="020B0602020104020603" pitchFamily="34" charset="0"/>
              </a:rPr>
              <a:t>computation-as-a-service</a:t>
            </a:r>
          </a:p>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Computation-as-a-service means that customers rent the hardware and the storage only for the time needed to achieve their goals</a:t>
            </a:r>
          </a:p>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In cloud computing the rentals are virtual </a:t>
            </a:r>
          </a:p>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The service provider implements the infrastructure to give users the ability to create, upload, and launch </a:t>
            </a:r>
            <a:r>
              <a:rPr lang="en-US" altLang="en-US" sz="2722" b="1">
                <a:latin typeface="Tw Cen MT" panose="020B0602020104020603" pitchFamily="34" charset="0"/>
              </a:rPr>
              <a:t>virtual machines </a:t>
            </a:r>
            <a:r>
              <a:rPr lang="en-US" altLang="en-US" sz="2722">
                <a:latin typeface="Tw Cen MT" panose="020B0602020104020603" pitchFamily="34" charset="0"/>
              </a:rPr>
              <a:t>on their extremely large and powerful compute farm.</a:t>
            </a:r>
          </a:p>
        </p:txBody>
      </p:sp>
    </p:spTree>
    <p:extLst>
      <p:ext uri="{BB962C8B-B14F-4D97-AF65-F5344CB8AC3E}">
        <p14:creationId xmlns:p14="http://schemas.microsoft.com/office/powerpoint/2010/main" val="3118870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Virtual Machine</a:t>
            </a:r>
          </a:p>
        </p:txBody>
      </p:sp>
      <p:sp>
        <p:nvSpPr>
          <p:cNvPr id="21506" name="Text Box 2"/>
          <p:cNvSpPr txBox="1">
            <a:spLocks noChangeArrowheads="1"/>
          </p:cNvSpPr>
          <p:nvPr/>
        </p:nvSpPr>
        <p:spPr bwMode="auto">
          <a:xfrm>
            <a:off x="2135585" y="1600009"/>
            <a:ext cx="8155576" cy="4723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lnSpc>
                <a:spcPct val="90000"/>
              </a:lnSpc>
              <a:spcBef>
                <a:spcPts val="703"/>
              </a:spcBef>
              <a:buClr>
                <a:srgbClr val="DD8047"/>
              </a:buClr>
              <a:buSzPct val="60000"/>
              <a:buFont typeface="Wingdings" panose="05000000000000000000" pitchFamily="2" charset="2"/>
              <a:buChar char=""/>
            </a:pPr>
            <a:r>
              <a:rPr lang="en-US" altLang="en-US" sz="2449">
                <a:latin typeface="Tw Cen MT" panose="020B0602020104020603" pitchFamily="34" charset="0"/>
              </a:rPr>
              <a:t>Virtual machine is software that emulates the properties of a computer. </a:t>
            </a:r>
          </a:p>
          <a:p>
            <a:pPr>
              <a:lnSpc>
                <a:spcPct val="90000"/>
              </a:lnSpc>
              <a:spcBef>
                <a:spcPts val="703"/>
              </a:spcBef>
              <a:buClr>
                <a:srgbClr val="DD8047"/>
              </a:buClr>
              <a:buSzPct val="60000"/>
              <a:buFont typeface="Wingdings" panose="05000000000000000000" pitchFamily="2" charset="2"/>
              <a:buChar char=""/>
            </a:pPr>
            <a:r>
              <a:rPr lang="en-US" altLang="en-US" sz="2449">
                <a:latin typeface="Tw Cen MT" panose="020B0602020104020603" pitchFamily="34" charset="0"/>
              </a:rPr>
              <a:t>Any operating system can be chosen to run on the virtual machine and all the tasks we usually perform on the computer can be performed on virtual machine. </a:t>
            </a:r>
          </a:p>
          <a:p>
            <a:pPr>
              <a:lnSpc>
                <a:spcPct val="90000"/>
              </a:lnSpc>
              <a:spcBef>
                <a:spcPts val="703"/>
              </a:spcBef>
              <a:buClr>
                <a:srgbClr val="DD8047"/>
              </a:buClr>
              <a:buSzPct val="60000"/>
              <a:buFont typeface="Wingdings" panose="05000000000000000000" pitchFamily="2" charset="2"/>
              <a:buChar char=""/>
            </a:pPr>
            <a:r>
              <a:rPr lang="en-US" altLang="en-US" sz="2449">
                <a:latin typeface="Tw Cen MT" panose="020B0602020104020603" pitchFamily="34" charset="0"/>
              </a:rPr>
              <a:t>Virtual machine bootable disk can be stored as an image. This image can used as a template to start up multiple virtual machines – launching a virtual compute cluster is very easy.</a:t>
            </a:r>
          </a:p>
          <a:p>
            <a:pPr>
              <a:lnSpc>
                <a:spcPct val="90000"/>
              </a:lnSpc>
              <a:spcBef>
                <a:spcPts val="703"/>
              </a:spcBef>
              <a:buClr>
                <a:srgbClr val="DD8047"/>
              </a:buClr>
              <a:buSzPct val="60000"/>
              <a:buFont typeface="Wingdings" panose="05000000000000000000" pitchFamily="2" charset="2"/>
              <a:buChar char=""/>
            </a:pPr>
            <a:r>
              <a:rPr lang="en-US" altLang="en-US" sz="2449">
                <a:latin typeface="Tw Cen MT" panose="020B0602020104020603" pitchFamily="34" charset="0"/>
              </a:rPr>
              <a:t>Storing large data sets is usually done with virtual disks. Virtual disk image can be attached to virtual machine as local or shared hard drive. </a:t>
            </a:r>
          </a:p>
        </p:txBody>
      </p:sp>
    </p:spTree>
    <p:extLst>
      <p:ext uri="{BB962C8B-B14F-4D97-AF65-F5344CB8AC3E}">
        <p14:creationId xmlns:p14="http://schemas.microsoft.com/office/powerpoint/2010/main" val="22405077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158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2135585" y="152657"/>
            <a:ext cx="8155576" cy="1142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447">
                <a:solidFill>
                  <a:srgbClr val="775F55"/>
                </a:solidFill>
                <a:latin typeface="Tw Cen MT" panose="020B0602020104020603" pitchFamily="34" charset="0"/>
              </a:rPr>
              <a:t>Cloud computing service providers and their offered services</a:t>
            </a:r>
          </a:p>
        </p:txBody>
      </p:sp>
      <p:sp>
        <p:nvSpPr>
          <p:cNvPr id="23554" name="Text Box 2"/>
          <p:cNvSpPr txBox="1">
            <a:spLocks noChangeArrowheads="1"/>
          </p:cNvSpPr>
          <p:nvPr/>
        </p:nvSpPr>
        <p:spPr bwMode="auto">
          <a:xfrm>
            <a:off x="2135585" y="1600010"/>
            <a:ext cx="8155576" cy="4932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marL="703263" indent="-3000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lnSpc>
                <a:spcPct val="80000"/>
              </a:lnSpc>
              <a:spcBef>
                <a:spcPts val="703"/>
              </a:spcBef>
              <a:buClr>
                <a:srgbClr val="DD8047"/>
              </a:buClr>
              <a:buSzPct val="60000"/>
              <a:buFont typeface="Wingdings" panose="05000000000000000000" pitchFamily="2" charset="2"/>
              <a:buChar char=""/>
            </a:pPr>
            <a:r>
              <a:rPr lang="en-US" altLang="en-US" sz="1996">
                <a:latin typeface="Tw Cen MT" panose="020B0602020104020603" pitchFamily="34" charset="0"/>
              </a:rPr>
              <a:t>Some of the cloud computing service providers are: Amazon (Elastic Cloud Computing), Rackspace Cloud, Flexiant.</a:t>
            </a:r>
          </a:p>
          <a:p>
            <a:pPr>
              <a:lnSpc>
                <a:spcPct val="80000"/>
              </a:lnSpc>
              <a:spcBef>
                <a:spcPts val="703"/>
              </a:spcBef>
              <a:buClr>
                <a:srgbClr val="DD8047"/>
              </a:buClr>
              <a:buSzPct val="60000"/>
              <a:buFont typeface="Wingdings" panose="05000000000000000000" pitchFamily="2" charset="2"/>
              <a:buChar char=""/>
            </a:pPr>
            <a:r>
              <a:rPr lang="en-US" altLang="en-US" sz="1996">
                <a:latin typeface="Tw Cen MT" panose="020B0602020104020603" pitchFamily="34" charset="0"/>
              </a:rPr>
              <a:t>Amazon offers a variety of bioinformatics-oriented virtual machine images:</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Images prepopulated by Galaxy</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Bioconductor – programming environment with R statistic package</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GBrowser – genome browser</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BioPerl</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JCVI Cloud BioLinux – collection of bioinformatics tools including Celera Assembler</a:t>
            </a:r>
          </a:p>
          <a:p>
            <a:pPr>
              <a:lnSpc>
                <a:spcPct val="80000"/>
              </a:lnSpc>
              <a:spcBef>
                <a:spcPts val="703"/>
              </a:spcBef>
              <a:buClr>
                <a:srgbClr val="DD8047"/>
              </a:buClr>
              <a:buSzPct val="60000"/>
              <a:buFont typeface="Wingdings" panose="05000000000000000000" pitchFamily="2" charset="2"/>
              <a:buChar char=""/>
            </a:pPr>
            <a:r>
              <a:rPr lang="en-US" altLang="en-US" sz="1996">
                <a:latin typeface="Tw Cen MT" panose="020B0602020104020603" pitchFamily="34" charset="0"/>
              </a:rPr>
              <a:t>Amazon also provides several large genomic datasets in its cloud:</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Complete copy of GeneBank (200 Gb)</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30x coverage sequencing reads of a trio of individuals from 1000 Genome Project (700Gb)</a:t>
            </a:r>
          </a:p>
          <a:p>
            <a:pPr lvl="1">
              <a:lnSpc>
                <a:spcPct val="80000"/>
              </a:lnSpc>
              <a:spcBef>
                <a:spcPts val="544"/>
              </a:spcBef>
              <a:buClr>
                <a:srgbClr val="94B6D2"/>
              </a:buClr>
              <a:buSzPct val="70000"/>
              <a:buFont typeface="Wingdings 2" panose="05020102010507070707" pitchFamily="18" charset="2"/>
              <a:buChar char=""/>
            </a:pPr>
            <a:r>
              <a:rPr lang="en-US" altLang="en-US" sz="1814">
                <a:latin typeface="Tw Cen MT" panose="020B0602020104020603" pitchFamily="34" charset="0"/>
              </a:rPr>
              <a:t>Genome databases from Ensembl including annotated human and 50 other species genomes</a:t>
            </a:r>
          </a:p>
        </p:txBody>
      </p:sp>
    </p:spTree>
    <p:extLst>
      <p:ext uri="{BB962C8B-B14F-4D97-AF65-F5344CB8AC3E}">
        <p14:creationId xmlns:p14="http://schemas.microsoft.com/office/powerpoint/2010/main" val="38953229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latin typeface="Palatino" pitchFamily="122" charset="0"/>
                <a:cs typeface="Palatino" pitchFamily="122" charset="0"/>
                <a:hlinkClick r:id="rId3"/>
              </a:rPr>
              <a:t>Illumina Solexa Sequencing Technology</a:t>
            </a:r>
            <a:endParaRPr lang="en-US" altLang="en-US" smtClean="0">
              <a:latin typeface="Palatino" pitchFamily="122" charset="0"/>
              <a:cs typeface="Palatino" pitchFamily="122" charset="0"/>
            </a:endParaRPr>
          </a:p>
        </p:txBody>
      </p:sp>
      <p:pic>
        <p:nvPicPr>
          <p:cNvPr id="3075" name="Content Placeholder 4" descr="Seq Demo 7.jpg"/>
          <p:cNvPicPr>
            <a:picLocks noGrp="1" noChangeAspect="1"/>
          </p:cNvPicPr>
          <p:nvPr>
            <p:ph idx="1"/>
          </p:nvPr>
        </p:nvPicPr>
        <p:blipFill>
          <a:blip r:embed="rId4">
            <a:extLst>
              <a:ext uri="{28A0092B-C50C-407E-A947-70E740481C1C}">
                <a14:useLocalDpi xmlns:a14="http://schemas.microsoft.com/office/drawing/2010/main" val="0"/>
              </a:ext>
            </a:extLst>
          </a:blip>
          <a:srcRect t="-967" b="-1018"/>
          <a:stretch>
            <a:fillRect/>
          </a:stretch>
        </p:blipFill>
        <p:spPr>
          <a:xfrm>
            <a:off x="3138488" y="1481138"/>
            <a:ext cx="7391400" cy="5116512"/>
          </a:xfrm>
        </p:spPr>
      </p:pic>
      <p:pic>
        <p:nvPicPr>
          <p:cNvPr id="3076" name="Picture 3" descr="Illumina 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4288"/>
            <a:ext cx="1447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167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2889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Academic cloud computing </a:t>
            </a:r>
          </a:p>
        </p:txBody>
      </p:sp>
      <p:sp>
        <p:nvSpPr>
          <p:cNvPr id="25602" name="Text Box 2"/>
          <p:cNvSpPr txBox="1">
            <a:spLocks noChangeArrowheads="1"/>
          </p:cNvSpPr>
          <p:nvPr/>
        </p:nvSpPr>
        <p:spPr bwMode="auto">
          <a:xfrm>
            <a:off x="2135585" y="1600009"/>
            <a:ext cx="8155576" cy="4496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Growing number of academic compute cloud projects are based on open source cloud management software. </a:t>
            </a:r>
          </a:p>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Open Cloud Consortium is an example of one such project</a:t>
            </a:r>
          </a:p>
          <a:p>
            <a:pPr>
              <a:spcBef>
                <a:spcPts val="703"/>
              </a:spcBef>
              <a:buClr>
                <a:srgbClr val="DD8047"/>
              </a:buClr>
              <a:buSzPct val="60000"/>
            </a:pPr>
            <a:endParaRPr lang="en-US" altLang="en-US" sz="2903">
              <a:latin typeface="Tw Cen MT" panose="020B0602020104020603" pitchFamily="34" charset="0"/>
            </a:endParaRPr>
          </a:p>
        </p:txBody>
      </p:sp>
    </p:spTree>
    <p:extLst>
      <p:ext uri="{BB962C8B-B14F-4D97-AF65-F5344CB8AC3E}">
        <p14:creationId xmlns:p14="http://schemas.microsoft.com/office/powerpoint/2010/main" val="40565555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2135585" y="70568"/>
            <a:ext cx="8155576" cy="1307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992">
                <a:solidFill>
                  <a:srgbClr val="775F55"/>
                </a:solidFill>
                <a:latin typeface="Tw Cen MT" panose="020B0602020104020603" pitchFamily="34" charset="0"/>
              </a:rPr>
              <a:t>Cloud computing disadvantages</a:t>
            </a:r>
          </a:p>
        </p:txBody>
      </p:sp>
      <p:sp>
        <p:nvSpPr>
          <p:cNvPr id="26626" name="Text Box 2"/>
          <p:cNvSpPr txBox="1">
            <a:spLocks noChangeArrowheads="1"/>
          </p:cNvSpPr>
          <p:nvPr/>
        </p:nvSpPr>
        <p:spPr bwMode="auto">
          <a:xfrm>
            <a:off x="2135585" y="1600009"/>
            <a:ext cx="8155576" cy="4496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marL="703263" indent="-3000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Cost of migrating existing systems into the new and unfamiliar environment</a:t>
            </a:r>
          </a:p>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Security and privacy of the data</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Need additional level of data encryption </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Need new software that will restrict access to only authorized users</a:t>
            </a:r>
          </a:p>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Major question: does cloud computing make economic sense?</a:t>
            </a:r>
          </a:p>
          <a:p>
            <a:pPr>
              <a:spcBef>
                <a:spcPts val="703"/>
              </a:spcBef>
              <a:buClr>
                <a:srgbClr val="DD8047"/>
              </a:buClr>
              <a:buSzPct val="60000"/>
            </a:pPr>
            <a:endParaRPr lang="en-US" altLang="en-US" sz="2903">
              <a:latin typeface="Tw Cen MT" panose="020B0602020104020603" pitchFamily="34" charset="0"/>
            </a:endParaRPr>
          </a:p>
        </p:txBody>
      </p:sp>
    </p:spTree>
    <p:extLst>
      <p:ext uri="{BB962C8B-B14F-4D97-AF65-F5344CB8AC3E}">
        <p14:creationId xmlns:p14="http://schemas.microsoft.com/office/powerpoint/2010/main" val="831899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2135585" y="152657"/>
            <a:ext cx="8155576" cy="1142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447">
                <a:solidFill>
                  <a:srgbClr val="775F55"/>
                </a:solidFill>
                <a:latin typeface="Tw Cen MT" panose="020B0602020104020603" pitchFamily="34" charset="0"/>
              </a:rPr>
              <a:t>Comparing relative costs of renting vs. buying computational services</a:t>
            </a:r>
          </a:p>
        </p:txBody>
      </p:sp>
      <p:sp>
        <p:nvSpPr>
          <p:cNvPr id="27650" name="Text Box 2"/>
          <p:cNvSpPr txBox="1">
            <a:spLocks noChangeArrowheads="1"/>
          </p:cNvSpPr>
          <p:nvPr/>
        </p:nvSpPr>
        <p:spPr bwMode="auto">
          <a:xfrm>
            <a:off x="2135585" y="1600009"/>
            <a:ext cx="8155576" cy="4667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marL="703263" indent="-3000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lnSpc>
                <a:spcPct val="90000"/>
              </a:lnSpc>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According to technical report on Cloud Computing by UC Berkeley Reliable Adaptive Distributed Systems Laboratory</a:t>
            </a:r>
          </a:p>
          <a:p>
            <a:pPr lvl="1">
              <a:lnSpc>
                <a:spcPct val="90000"/>
              </a:lnSpc>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When all the costs of maintaining a large compute cluster are considered the cost of renting a data center from Amazon is marginally more expensive than buying one.</a:t>
            </a:r>
          </a:p>
          <a:p>
            <a:pPr lvl="1">
              <a:lnSpc>
                <a:spcPct val="90000"/>
              </a:lnSpc>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When the flexibility of the cloud to support a virtual data center that downsizes or grows as needed is factored in, the economics start to look better</a:t>
            </a:r>
          </a:p>
        </p:txBody>
      </p:sp>
    </p:spTree>
    <p:extLst>
      <p:ext uri="{BB962C8B-B14F-4D97-AF65-F5344CB8AC3E}">
        <p14:creationId xmlns:p14="http://schemas.microsoft.com/office/powerpoint/2010/main" val="64100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2135585" y="125294"/>
            <a:ext cx="8155576" cy="1198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629">
                <a:solidFill>
                  <a:srgbClr val="775F55"/>
                </a:solidFill>
                <a:latin typeface="Tw Cen MT" panose="020B0602020104020603" pitchFamily="34" charset="0"/>
              </a:rPr>
              <a:t>Obstacles in moving toward cloud computing for genomics</a:t>
            </a:r>
          </a:p>
        </p:txBody>
      </p:sp>
      <p:sp>
        <p:nvSpPr>
          <p:cNvPr id="28674" name="Text Box 2"/>
          <p:cNvSpPr txBox="1">
            <a:spLocks noChangeArrowheads="1"/>
          </p:cNvSpPr>
          <p:nvPr/>
        </p:nvSpPr>
        <p:spPr bwMode="auto">
          <a:xfrm>
            <a:off x="2135585" y="1600009"/>
            <a:ext cx="8155576" cy="4496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Network bandwidth – transferring 100 gigabit next-generation sequencing data file across 10Gb/sec connection will take less than a day only if hogging much of the institution’s bandwidth.</a:t>
            </a:r>
          </a:p>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Cloud computing service providers will have to offer some flexibility in how large datasets get into system.</a:t>
            </a:r>
          </a:p>
        </p:txBody>
      </p:sp>
    </p:spTree>
    <p:extLst>
      <p:ext uri="{BB962C8B-B14F-4D97-AF65-F5344CB8AC3E}">
        <p14:creationId xmlns:p14="http://schemas.microsoft.com/office/powerpoint/2010/main" val="21668429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2294002" y="2743490"/>
            <a:ext cx="8226144" cy="1708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1pPr>
            <a:lvl2pPr>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2pPr>
            <a:lvl3pPr>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3pPr>
            <a:lvl4pPr>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4pPr>
            <a:lvl5pPr>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60388" algn="l"/>
                <a:tab pos="1474788" algn="l"/>
                <a:tab pos="2389188" algn="l"/>
                <a:tab pos="3303588" algn="l"/>
                <a:tab pos="4217988" algn="l"/>
                <a:tab pos="5132388" algn="l"/>
                <a:tab pos="6046788" algn="l"/>
                <a:tab pos="6961188" algn="l"/>
                <a:tab pos="7875588" algn="l"/>
                <a:tab pos="8789988" algn="l"/>
                <a:tab pos="9704388" algn="l"/>
              </a:tabLst>
              <a:defRPr>
                <a:solidFill>
                  <a:srgbClr val="000000"/>
                </a:solidFill>
                <a:latin typeface="Arial" panose="020B0604020202020204" pitchFamily="34" charset="0"/>
                <a:ea typeface="DejaVu LGC Sans" charset="0"/>
                <a:cs typeface="DejaVu LGC Sans" charset="0"/>
              </a:defRPr>
            </a:lvl9pPr>
          </a:lstStyle>
          <a:p>
            <a:pPr>
              <a:spcBef>
                <a:spcPts val="703"/>
              </a:spcBef>
            </a:pPr>
            <a:r>
              <a:rPr lang="en-US" altLang="en-US" sz="2540">
                <a:solidFill>
                  <a:srgbClr val="775F55"/>
                </a:solidFill>
                <a:latin typeface="Tw Cen MT" panose="020B0602020104020603" pitchFamily="34" charset="0"/>
              </a:rPr>
              <a:t>By Jaliya Ekanayake, Thilina Gunarathne, and Judy Qui</a:t>
            </a:r>
          </a:p>
          <a:p>
            <a:pPr>
              <a:spcBef>
                <a:spcPts val="703"/>
              </a:spcBef>
            </a:pPr>
            <a:endParaRPr lang="en-US" altLang="en-US" sz="2177">
              <a:solidFill>
                <a:srgbClr val="775F55"/>
              </a:solidFill>
              <a:latin typeface="Tw Cen MT" panose="020B0602020104020603" pitchFamily="34" charset="0"/>
            </a:endParaRPr>
          </a:p>
          <a:p>
            <a:pPr>
              <a:spcBef>
                <a:spcPts val="703"/>
              </a:spcBef>
            </a:pPr>
            <a:r>
              <a:rPr lang="en-US" altLang="en-US" sz="2177" i="1">
                <a:solidFill>
                  <a:srgbClr val="775F55"/>
                </a:solidFill>
                <a:latin typeface="Tw Cen MT" panose="020B0602020104020603" pitchFamily="34" charset="0"/>
              </a:rPr>
              <a:t>IEEE transactions on parallel and distributed systems</a:t>
            </a:r>
          </a:p>
        </p:txBody>
      </p:sp>
      <p:sp>
        <p:nvSpPr>
          <p:cNvPr id="29698" name="Text Box 2"/>
          <p:cNvSpPr txBox="1">
            <a:spLocks noChangeArrowheads="1"/>
          </p:cNvSpPr>
          <p:nvPr/>
        </p:nvSpPr>
        <p:spPr bwMode="auto">
          <a:xfrm>
            <a:off x="2895985" y="1496318"/>
            <a:ext cx="7619840" cy="1198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629">
                <a:solidFill>
                  <a:srgbClr val="FFFFFF"/>
                </a:solidFill>
                <a:latin typeface="Tw Cen MT" panose="020B0602020104020603" pitchFamily="34" charset="0"/>
              </a:rPr>
              <a:t>Cloud Technologies for Bioinformatics Applications</a:t>
            </a:r>
          </a:p>
        </p:txBody>
      </p:sp>
    </p:spTree>
    <p:extLst>
      <p:ext uri="{BB962C8B-B14F-4D97-AF65-F5344CB8AC3E}">
        <p14:creationId xmlns:p14="http://schemas.microsoft.com/office/powerpoint/2010/main" val="1087261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135585" y="70568"/>
            <a:ext cx="8155576" cy="1307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3992">
                <a:solidFill>
                  <a:srgbClr val="775F55"/>
                </a:solidFill>
                <a:latin typeface="Tw Cen MT" panose="020B0602020104020603" pitchFamily="34" charset="0"/>
              </a:rPr>
              <a:t>Motivation for presenting the article</a:t>
            </a:r>
          </a:p>
        </p:txBody>
      </p:sp>
      <p:sp>
        <p:nvSpPr>
          <p:cNvPr id="30722" name="Text Box 2"/>
          <p:cNvSpPr txBox="1">
            <a:spLocks noChangeArrowheads="1"/>
          </p:cNvSpPr>
          <p:nvPr/>
        </p:nvSpPr>
        <p:spPr bwMode="auto">
          <a:xfrm>
            <a:off x="2135585" y="1600009"/>
            <a:ext cx="8155576" cy="4496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Exponential increase in the size of datasets implies that parallelism is essential to process the information in a timely fashion.</a:t>
            </a:r>
          </a:p>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The algorithms presented in this paper might reduce computational analysis time significantly whether used on our own cluster or on rented Amazon virtual cluster. </a:t>
            </a:r>
          </a:p>
          <a:p>
            <a:pPr>
              <a:lnSpc>
                <a:spcPct val="90000"/>
              </a:lnSpc>
              <a:spcBef>
                <a:spcPts val="703"/>
              </a:spcBef>
              <a:buClr>
                <a:srgbClr val="DD8047"/>
              </a:buClr>
              <a:buSzPct val="60000"/>
              <a:buFont typeface="Wingdings" panose="05000000000000000000" pitchFamily="2" charset="2"/>
              <a:buChar char=""/>
            </a:pPr>
            <a:r>
              <a:rPr lang="en-US" altLang="en-US" sz="2722">
                <a:latin typeface="Tw Cen MT" panose="020B0602020104020603" pitchFamily="34" charset="0"/>
              </a:rPr>
              <a:t>This paper presents a nice example of how these new parallel computing algorithms can be applied for bioinformatics </a:t>
            </a:r>
          </a:p>
        </p:txBody>
      </p:sp>
    </p:spTree>
    <p:extLst>
      <p:ext uri="{BB962C8B-B14F-4D97-AF65-F5344CB8AC3E}">
        <p14:creationId xmlns:p14="http://schemas.microsoft.com/office/powerpoint/2010/main" val="18943666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MapReduce</a:t>
            </a:r>
          </a:p>
        </p:txBody>
      </p:sp>
      <p:sp>
        <p:nvSpPr>
          <p:cNvPr id="31746" name="Text Box 2"/>
          <p:cNvSpPr txBox="1">
            <a:spLocks noChangeArrowheads="1"/>
          </p:cNvSpPr>
          <p:nvPr/>
        </p:nvSpPr>
        <p:spPr bwMode="auto">
          <a:xfrm>
            <a:off x="2135585" y="1600009"/>
            <a:ext cx="8155576" cy="5528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1996" b="1">
                <a:latin typeface="Tw Cen MT" panose="020B0602020104020603" pitchFamily="34" charset="0"/>
              </a:rPr>
              <a:t>MapReduce </a:t>
            </a:r>
            <a:r>
              <a:rPr lang="en-US" altLang="en-US" sz="1996">
                <a:latin typeface="Tw Cen MT" panose="020B0602020104020603" pitchFamily="34" charset="0"/>
              </a:rPr>
              <a:t>is a software framework introduced by Google to support distributed computing on large data sets on computer clusters.</a:t>
            </a:r>
          </a:p>
          <a:p>
            <a:pPr>
              <a:spcBef>
                <a:spcPts val="703"/>
              </a:spcBef>
              <a:buClr>
                <a:srgbClr val="DD8047"/>
              </a:buClr>
              <a:buSzPct val="60000"/>
              <a:buFont typeface="Wingdings" panose="05000000000000000000" pitchFamily="2" charset="2"/>
              <a:buChar char=""/>
            </a:pPr>
            <a:r>
              <a:rPr lang="en-US" altLang="en-US" sz="1996">
                <a:latin typeface="Tw Cen MT" panose="020B0602020104020603" pitchFamily="34" charset="0"/>
              </a:rPr>
              <a:t>Users specify a </a:t>
            </a:r>
            <a:r>
              <a:rPr lang="en-US" altLang="en-US" sz="1996" i="1">
                <a:latin typeface="Tw Cen MT" panose="020B0602020104020603" pitchFamily="34" charset="0"/>
              </a:rPr>
              <a:t>map </a:t>
            </a:r>
            <a:r>
              <a:rPr lang="en-US" altLang="en-US" sz="1996">
                <a:latin typeface="Tw Cen MT" panose="020B0602020104020603" pitchFamily="34" charset="0"/>
              </a:rPr>
              <a:t>function that processes a key/value pair to generate a set of intermediate key/value pairs, and a </a:t>
            </a:r>
            <a:r>
              <a:rPr lang="en-US" altLang="en-US" sz="1996" i="1">
                <a:latin typeface="Tw Cen MT" panose="020B0602020104020603" pitchFamily="34" charset="0"/>
              </a:rPr>
              <a:t>reduce </a:t>
            </a:r>
            <a:r>
              <a:rPr lang="en-US" altLang="en-US" sz="1996">
                <a:latin typeface="Tw Cen MT" panose="020B0602020104020603" pitchFamily="34" charset="0"/>
              </a:rPr>
              <a:t>function that merges all intermediate values associated with the same intermediate key.</a:t>
            </a:r>
          </a:p>
          <a:p>
            <a:pPr>
              <a:spcBef>
                <a:spcPts val="703"/>
              </a:spcBef>
              <a:buClr>
                <a:srgbClr val="DD8047"/>
              </a:buClr>
              <a:buSzPct val="60000"/>
              <a:buFont typeface="Wingdings" panose="05000000000000000000" pitchFamily="2" charset="2"/>
              <a:buChar char=""/>
            </a:pPr>
            <a:r>
              <a:rPr lang="en-US" altLang="en-US" sz="1996">
                <a:latin typeface="Tw Cen MT" panose="020B0602020104020603" pitchFamily="34" charset="0"/>
              </a:rPr>
              <a:t>Programs written in this functional style are automatically parallelized and executed on a large cluster of commodity machines. The run-time system takes care of the details of partitioning the input data, scheduling the program's execution across a set of machines, handling machine failures, and managing the required inter-machine communication. This allows programmers without any experience with parallel and distributed systems to easily utilize the resources of a large distributed system.</a:t>
            </a:r>
          </a:p>
          <a:p>
            <a:pPr>
              <a:spcBef>
                <a:spcPts val="703"/>
              </a:spcBef>
              <a:buClr>
                <a:srgbClr val="DD8047"/>
              </a:buClr>
              <a:buSzPct val="60000"/>
            </a:pPr>
            <a:endParaRPr lang="en-US" altLang="en-US" sz="1996">
              <a:latin typeface="Tw Cen MT" panose="020B0602020104020603" pitchFamily="34" charset="0"/>
            </a:endParaRPr>
          </a:p>
        </p:txBody>
      </p:sp>
    </p:spTree>
    <p:extLst>
      <p:ext uri="{BB962C8B-B14F-4D97-AF65-F5344CB8AC3E}">
        <p14:creationId xmlns:p14="http://schemas.microsoft.com/office/powerpoint/2010/main" val="31995731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Tow steps of MapReduce</a:t>
            </a:r>
          </a:p>
        </p:txBody>
      </p:sp>
      <p:sp>
        <p:nvSpPr>
          <p:cNvPr id="32770" name="Text Box 2"/>
          <p:cNvSpPr txBox="1">
            <a:spLocks noChangeArrowheads="1"/>
          </p:cNvSpPr>
          <p:nvPr/>
        </p:nvSpPr>
        <p:spPr bwMode="auto">
          <a:xfrm>
            <a:off x="2135585" y="1600009"/>
            <a:ext cx="8155576" cy="5528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marL="703263" indent="-3000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lvl="1">
              <a:spcBef>
                <a:spcPts val="544"/>
              </a:spcBef>
              <a:buClr>
                <a:srgbClr val="94B6D2"/>
              </a:buClr>
              <a:buSzPct val="70000"/>
              <a:buFont typeface="Wingdings 2" panose="05020102010507070707" pitchFamily="18" charset="2"/>
              <a:buChar char=""/>
            </a:pPr>
            <a:r>
              <a:rPr lang="en-US" altLang="en-US" sz="2631" b="1">
                <a:latin typeface="Tw Cen MT" panose="020B0602020104020603" pitchFamily="34" charset="0"/>
              </a:rPr>
              <a:t>Map: </a:t>
            </a:r>
            <a:r>
              <a:rPr lang="en-US" altLang="en-US" sz="2631">
                <a:latin typeface="Tw Cen MT" panose="020B0602020104020603" pitchFamily="34" charset="0"/>
              </a:rPr>
              <a:t>The master node takes the input, chops it up into smaller sub-problems, and distributes those to worker nodes. The worker node processes that smaller problem, and passes the answer back to its master node.</a:t>
            </a:r>
          </a:p>
          <a:p>
            <a:pPr lvl="1">
              <a:spcBef>
                <a:spcPts val="544"/>
              </a:spcBef>
              <a:buClr>
                <a:srgbClr val="94B6D2"/>
              </a:buClr>
              <a:buSzPct val="70000"/>
              <a:buFont typeface="Wingdings 2" panose="05020102010507070707" pitchFamily="18" charset="2"/>
              <a:buChar char=""/>
            </a:pPr>
            <a:r>
              <a:rPr lang="en-US" altLang="en-US" sz="2631" b="1">
                <a:latin typeface="Tw Cen MT" panose="020B0602020104020603" pitchFamily="34" charset="0"/>
              </a:rPr>
              <a:t>Reduce:</a:t>
            </a:r>
            <a:r>
              <a:rPr lang="en-US" altLang="en-US" sz="2631">
                <a:latin typeface="Tw Cen MT" panose="020B0602020104020603" pitchFamily="34" charset="0"/>
              </a:rPr>
              <a:t> The master node then takes the answers to all the sub-problems and combines them in a way to get the output - the answer to the problem it was originally trying to solve.</a:t>
            </a:r>
          </a:p>
          <a:p>
            <a:pPr lvl="1">
              <a:spcBef>
                <a:spcPts val="544"/>
              </a:spcBef>
              <a:buClr>
                <a:srgbClr val="94B6D2"/>
              </a:buClr>
              <a:buSzPct val="70000"/>
            </a:pPr>
            <a:endParaRPr lang="en-US" altLang="en-US" sz="2631">
              <a:latin typeface="Tw Cen MT" panose="020B0602020104020603" pitchFamily="34" charset="0"/>
            </a:endParaRPr>
          </a:p>
          <a:p>
            <a:pPr>
              <a:spcBef>
                <a:spcPts val="703"/>
              </a:spcBef>
              <a:buClr>
                <a:srgbClr val="DD8047"/>
              </a:buClr>
              <a:buSzPct val="60000"/>
            </a:pPr>
            <a:endParaRPr lang="en-US" altLang="en-US" sz="2631">
              <a:latin typeface="Tw Cen MT" panose="020B0602020104020603" pitchFamily="34" charset="0"/>
            </a:endParaRPr>
          </a:p>
        </p:txBody>
      </p:sp>
    </p:spTree>
    <p:extLst>
      <p:ext uri="{BB962C8B-B14F-4D97-AF65-F5344CB8AC3E}">
        <p14:creationId xmlns:p14="http://schemas.microsoft.com/office/powerpoint/2010/main" val="459306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87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idx="4294967295"/>
          </p:nvPr>
        </p:nvSpPr>
        <p:spPr>
          <a:xfrm>
            <a:off x="2971800" y="233364"/>
            <a:ext cx="7696200" cy="523875"/>
          </a:xfrm>
        </p:spPr>
        <p:txBody>
          <a:bodyPr/>
          <a:lstStyle/>
          <a:p>
            <a:r>
              <a:rPr lang="en-US" altLang="en-US" sz="2800">
                <a:latin typeface="Palatino" pitchFamily="122" charset="0"/>
                <a:cs typeface="Palatino" pitchFamily="122" charset="0"/>
                <a:hlinkClick r:id="rId3"/>
              </a:rPr>
              <a:t>Emulsion Based Clonal Amplification</a:t>
            </a:r>
            <a:endParaRPr lang="en-US" altLang="en-US" sz="2800">
              <a:latin typeface="Palatino" pitchFamily="122" charset="0"/>
              <a:cs typeface="Palatino" pitchFamily="122" charset="0"/>
            </a:endParaRPr>
          </a:p>
        </p:txBody>
      </p:sp>
      <p:grpSp>
        <p:nvGrpSpPr>
          <p:cNvPr id="4099" name="Group 35"/>
          <p:cNvGrpSpPr>
            <a:grpSpLocks/>
          </p:cNvGrpSpPr>
          <p:nvPr/>
        </p:nvGrpSpPr>
        <p:grpSpPr bwMode="auto">
          <a:xfrm>
            <a:off x="2362200" y="1295400"/>
            <a:ext cx="8305800" cy="5195888"/>
            <a:chOff x="528" y="816"/>
            <a:chExt cx="5232" cy="3272"/>
          </a:xfrm>
        </p:grpSpPr>
        <p:sp>
          <p:nvSpPr>
            <p:cNvPr id="4101" name="Text Box 27"/>
            <p:cNvSpPr txBox="1">
              <a:spLocks noChangeArrowheads="1"/>
            </p:cNvSpPr>
            <p:nvPr/>
          </p:nvSpPr>
          <p:spPr bwMode="auto">
            <a:xfrm>
              <a:off x="3840" y="1872"/>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Micro-reactors </a:t>
              </a:r>
            </a:p>
          </p:txBody>
        </p:sp>
        <p:grpSp>
          <p:nvGrpSpPr>
            <p:cNvPr id="4102" name="Group 34"/>
            <p:cNvGrpSpPr>
              <a:grpSpLocks/>
            </p:cNvGrpSpPr>
            <p:nvPr/>
          </p:nvGrpSpPr>
          <p:grpSpPr bwMode="auto">
            <a:xfrm>
              <a:off x="528" y="816"/>
              <a:ext cx="5232" cy="3272"/>
              <a:chOff x="528" y="816"/>
              <a:chExt cx="5232" cy="3272"/>
            </a:xfrm>
          </p:grpSpPr>
          <p:sp>
            <p:nvSpPr>
              <p:cNvPr id="4103" name="Text Box 24"/>
              <p:cNvSpPr txBox="1">
                <a:spLocks noChangeArrowheads="1"/>
              </p:cNvSpPr>
              <p:nvPr/>
            </p:nvSpPr>
            <p:spPr bwMode="auto">
              <a:xfrm>
                <a:off x="528" y="2016"/>
                <a:ext cx="16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Adapter carrying </a:t>
                </a:r>
              </a:p>
              <a:p>
                <a:pPr algn="ctr" eaLnBrk="1" hangingPunct="1"/>
                <a:r>
                  <a:rPr lang="en-US" altLang="en-US" sz="1400">
                    <a:solidFill>
                      <a:schemeClr val="accent2"/>
                    </a:solidFill>
                  </a:rPr>
                  <a:t>library DNA</a:t>
                </a:r>
              </a:p>
            </p:txBody>
          </p:sp>
          <p:grpSp>
            <p:nvGrpSpPr>
              <p:cNvPr id="4104" name="Group 33"/>
              <p:cNvGrpSpPr>
                <a:grpSpLocks/>
              </p:cNvGrpSpPr>
              <p:nvPr/>
            </p:nvGrpSpPr>
            <p:grpSpPr bwMode="auto">
              <a:xfrm>
                <a:off x="912" y="816"/>
                <a:ext cx="4848" cy="3272"/>
                <a:chOff x="0" y="432"/>
                <a:chExt cx="5760" cy="3889"/>
              </a:xfrm>
            </p:grpSpPr>
            <p:sp>
              <p:nvSpPr>
                <p:cNvPr id="4105" name="Text Box 2"/>
                <p:cNvSpPr txBox="1">
                  <a:spLocks noChangeArrowheads="1"/>
                </p:cNvSpPr>
                <p:nvPr/>
              </p:nvSpPr>
              <p:spPr bwMode="auto">
                <a:xfrm>
                  <a:off x="1008" y="1872"/>
                  <a:ext cx="1680"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Anneal DNA template </a:t>
                  </a:r>
                </a:p>
                <a:p>
                  <a:pPr algn="ctr" eaLnBrk="1" hangingPunct="1"/>
                  <a:r>
                    <a:rPr lang="en-US" altLang="en-US" sz="1400">
                      <a:solidFill>
                        <a:schemeClr val="accent2"/>
                      </a:solidFill>
                    </a:rPr>
                    <a:t>to capture beads</a:t>
                  </a:r>
                </a:p>
              </p:txBody>
            </p:sp>
            <p:pic>
              <p:nvPicPr>
                <p:cNvPr id="41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1956"/>
                  <a:ext cx="1056"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 y="1108"/>
                  <a:ext cx="31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592"/>
                  <a:ext cx="1152"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Line 7"/>
                <p:cNvSpPr>
                  <a:spLocks noChangeShapeType="1"/>
                </p:cNvSpPr>
                <p:nvPr/>
              </p:nvSpPr>
              <p:spPr bwMode="auto">
                <a:xfrm>
                  <a:off x="2304" y="1444"/>
                  <a:ext cx="816"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10" name="Text Box 8"/>
                <p:cNvSpPr txBox="1">
                  <a:spLocks noChangeArrowheads="1"/>
                </p:cNvSpPr>
                <p:nvPr/>
              </p:nvSpPr>
              <p:spPr bwMode="auto">
                <a:xfrm>
                  <a:off x="528" y="3610"/>
                  <a:ext cx="1728"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Break micro-reactors </a:t>
                  </a:r>
                </a:p>
                <a:p>
                  <a:pPr algn="ctr" eaLnBrk="1" hangingPunct="1"/>
                  <a:r>
                    <a:rPr lang="en-US" altLang="en-US" sz="1400">
                      <a:solidFill>
                        <a:schemeClr val="accent2"/>
                      </a:solidFill>
                    </a:rPr>
                    <a:t>Isolate DNA containing beads </a:t>
                  </a:r>
                </a:p>
              </p:txBody>
            </p:sp>
            <p:pic>
              <p:nvPicPr>
                <p:cNvPr id="411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1100"/>
                  <a:ext cx="740"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 Box 10"/>
                <p:cNvSpPr txBox="1">
                  <a:spLocks noChangeArrowheads="1"/>
                </p:cNvSpPr>
                <p:nvPr/>
              </p:nvSpPr>
              <p:spPr bwMode="auto">
                <a:xfrm>
                  <a:off x="0" y="432"/>
                  <a:ext cx="5760"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600">
                      <a:solidFill>
                        <a:schemeClr val="accent2"/>
                      </a:solidFill>
                    </a:rPr>
                    <a:t>Single test tube generation of millions of clonally amplified sequencing templates</a:t>
                  </a:r>
                </a:p>
                <a:p>
                  <a:pPr algn="ctr" eaLnBrk="1" hangingPunct="1"/>
                  <a:r>
                    <a:rPr lang="en-US" altLang="en-US" sz="1600">
                      <a:solidFill>
                        <a:schemeClr val="accent2"/>
                      </a:solidFill>
                    </a:rPr>
                    <a:t>No cloning and colony picking</a:t>
                  </a:r>
                </a:p>
              </p:txBody>
            </p:sp>
            <p:sp>
              <p:nvSpPr>
                <p:cNvPr id="4113" name="Text Box 11"/>
                <p:cNvSpPr txBox="1">
                  <a:spLocks noChangeArrowheads="1"/>
                </p:cNvSpPr>
                <p:nvPr/>
              </p:nvSpPr>
              <p:spPr bwMode="auto">
                <a:xfrm>
                  <a:off x="2496" y="1876"/>
                  <a:ext cx="1920"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ja-JP" altLang="en-US" sz="1400">
                      <a:solidFill>
                        <a:schemeClr val="accent2"/>
                      </a:solidFill>
                    </a:rPr>
                    <a:t>“</a:t>
                  </a:r>
                  <a:r>
                    <a:rPr lang="en-US" altLang="ja-JP" sz="1400">
                      <a:solidFill>
                        <a:schemeClr val="accent2"/>
                      </a:solidFill>
                    </a:rPr>
                    <a:t>Water-in-oil</a:t>
                  </a:r>
                  <a:r>
                    <a:rPr lang="ja-JP" altLang="en-US" sz="1400">
                      <a:solidFill>
                        <a:schemeClr val="accent2"/>
                      </a:solidFill>
                    </a:rPr>
                    <a:t>”</a:t>
                  </a:r>
                  <a:r>
                    <a:rPr lang="en-US" altLang="ja-JP" sz="1400">
                      <a:solidFill>
                        <a:schemeClr val="accent2"/>
                      </a:solidFill>
                    </a:rPr>
                    <a:t> </a:t>
                  </a:r>
                </a:p>
                <a:p>
                  <a:pPr algn="ctr" eaLnBrk="1" hangingPunct="1"/>
                  <a:r>
                    <a:rPr lang="en-US" altLang="en-US" sz="1400">
                      <a:solidFill>
                        <a:schemeClr val="accent2"/>
                      </a:solidFill>
                    </a:rPr>
                    <a:t>emulsion </a:t>
                  </a:r>
                </a:p>
              </p:txBody>
            </p:sp>
            <p:sp>
              <p:nvSpPr>
                <p:cNvPr id="4114" name="Text Box 12"/>
                <p:cNvSpPr txBox="1">
                  <a:spLocks noChangeArrowheads="1"/>
                </p:cNvSpPr>
                <p:nvPr/>
              </p:nvSpPr>
              <p:spPr bwMode="auto">
                <a:xfrm>
                  <a:off x="1871" y="1201"/>
                  <a:ext cx="168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 PCR Reagents </a:t>
                  </a:r>
                </a:p>
              </p:txBody>
            </p:sp>
            <p:sp>
              <p:nvSpPr>
                <p:cNvPr id="4115" name="Text Box 13"/>
                <p:cNvSpPr txBox="1">
                  <a:spLocks noChangeArrowheads="1"/>
                </p:cNvSpPr>
                <p:nvPr/>
              </p:nvSpPr>
              <p:spPr bwMode="auto">
                <a:xfrm>
                  <a:off x="1871" y="1487"/>
                  <a:ext cx="1681"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  Emulsion Oil </a:t>
                  </a:r>
                </a:p>
              </p:txBody>
            </p:sp>
            <p:sp>
              <p:nvSpPr>
                <p:cNvPr id="4116" name="Text Box 14"/>
                <p:cNvSpPr txBox="1">
                  <a:spLocks noChangeArrowheads="1"/>
                </p:cNvSpPr>
                <p:nvPr/>
              </p:nvSpPr>
              <p:spPr bwMode="auto">
                <a:xfrm>
                  <a:off x="2496" y="3659"/>
                  <a:ext cx="1679"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lgn="ctr" eaLnBrk="1" hangingPunct="1"/>
                  <a:r>
                    <a:rPr lang="en-US" altLang="en-US" sz="1400">
                      <a:solidFill>
                        <a:schemeClr val="accent2"/>
                      </a:solidFill>
                    </a:rPr>
                    <a:t>Perform emulsion PCR </a:t>
                  </a:r>
                </a:p>
              </p:txBody>
            </p:sp>
            <p:grpSp>
              <p:nvGrpSpPr>
                <p:cNvPr id="4117" name="Group 15"/>
                <p:cNvGrpSpPr>
                  <a:grpSpLocks/>
                </p:cNvGrpSpPr>
                <p:nvPr/>
              </p:nvGrpSpPr>
              <p:grpSpPr bwMode="auto">
                <a:xfrm>
                  <a:off x="4176" y="3024"/>
                  <a:ext cx="624" cy="160"/>
                  <a:chOff x="4272" y="3042"/>
                  <a:chExt cx="624" cy="160"/>
                </a:xfrm>
              </p:grpSpPr>
              <p:sp>
                <p:nvSpPr>
                  <p:cNvPr id="4130" name="Line 16"/>
                  <p:cNvSpPr>
                    <a:spLocks noChangeShapeType="1"/>
                  </p:cNvSpPr>
                  <p:nvPr/>
                </p:nvSpPr>
                <p:spPr bwMode="auto">
                  <a:xfrm flipH="1">
                    <a:off x="4272" y="3202"/>
                    <a:ext cx="624"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31" name="Line 17"/>
                  <p:cNvSpPr>
                    <a:spLocks noChangeShapeType="1"/>
                  </p:cNvSpPr>
                  <p:nvPr/>
                </p:nvSpPr>
                <p:spPr bwMode="auto">
                  <a:xfrm flipV="1">
                    <a:off x="4888" y="3042"/>
                    <a:ext cx="0" cy="1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grpSp>
            <p:sp>
              <p:nvSpPr>
                <p:cNvPr id="4118" name="Line 18"/>
                <p:cNvSpPr>
                  <a:spLocks noChangeShapeType="1"/>
                </p:cNvSpPr>
                <p:nvPr/>
              </p:nvSpPr>
              <p:spPr bwMode="auto">
                <a:xfrm flipH="1">
                  <a:off x="1920" y="3194"/>
                  <a:ext cx="624"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grpSp>
              <p:nvGrpSpPr>
                <p:cNvPr id="4119" name="Group 19"/>
                <p:cNvGrpSpPr>
                  <a:grpSpLocks/>
                </p:cNvGrpSpPr>
                <p:nvPr/>
              </p:nvGrpSpPr>
              <p:grpSpPr bwMode="auto">
                <a:xfrm>
                  <a:off x="908" y="2768"/>
                  <a:ext cx="964" cy="780"/>
                  <a:chOff x="332" y="2256"/>
                  <a:chExt cx="1840" cy="1548"/>
                </a:xfrm>
              </p:grpSpPr>
              <p:pic>
                <p:nvPicPr>
                  <p:cNvPr id="412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2256"/>
                    <a:ext cx="1788"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9"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332" y="3024"/>
                    <a:ext cx="1788"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2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 y="1152"/>
                  <a:ext cx="152"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1" name="Line 23"/>
                <p:cNvSpPr>
                  <a:spLocks noChangeShapeType="1"/>
                </p:cNvSpPr>
                <p:nvPr/>
              </p:nvSpPr>
              <p:spPr bwMode="auto">
                <a:xfrm>
                  <a:off x="864" y="1440"/>
                  <a:ext cx="384"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2" name="Text Box 25"/>
                <p:cNvSpPr txBox="1">
                  <a:spLocks noChangeArrowheads="1"/>
                </p:cNvSpPr>
                <p:nvPr/>
              </p:nvSpPr>
              <p:spPr bwMode="auto">
                <a:xfrm>
                  <a:off x="251" y="1105"/>
                  <a:ext cx="40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600">
                      <a:solidFill>
                        <a:schemeClr val="accent2"/>
                      </a:solidFill>
                    </a:rPr>
                    <a:t>A</a:t>
                  </a:r>
                </a:p>
              </p:txBody>
            </p:sp>
            <p:sp>
              <p:nvSpPr>
                <p:cNvPr id="4123" name="Text Box 26"/>
                <p:cNvSpPr txBox="1">
                  <a:spLocks noChangeArrowheads="1"/>
                </p:cNvSpPr>
                <p:nvPr/>
              </p:nvSpPr>
              <p:spPr bwMode="auto">
                <a:xfrm>
                  <a:off x="251" y="1588"/>
                  <a:ext cx="40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422" tIns="150212" rIns="300422" bIns="150212">
                  <a:spAutoFit/>
                </a:bodyPr>
                <a:lstStyle>
                  <a:lvl1pPr eaLnBrk="0" hangingPunct="0">
                    <a:defRPr sz="2400">
                      <a:solidFill>
                        <a:schemeClr val="tx1"/>
                      </a:solidFill>
                      <a:latin typeface="Times" panose="02020603050405020304" pitchFamily="18" charset="0"/>
                      <a:ea typeface="MS PGothic" panose="020B0600070205080204" pitchFamily="34" charset="-128"/>
                    </a:defRPr>
                  </a:lvl1pPr>
                  <a:lvl2pPr marL="742950" indent="-285750" eaLnBrk="0" hangingPunct="0">
                    <a:defRPr sz="2400">
                      <a:solidFill>
                        <a:schemeClr val="tx1"/>
                      </a:solidFill>
                      <a:latin typeface="Times" panose="02020603050405020304" pitchFamily="18" charset="0"/>
                      <a:ea typeface="MS PGothic" panose="020B0600070205080204" pitchFamily="34" charset="-128"/>
                    </a:defRPr>
                  </a:lvl2pPr>
                  <a:lvl3pPr marL="1143000" indent="-228600" eaLnBrk="0" hangingPunct="0">
                    <a:defRPr sz="2400">
                      <a:solidFill>
                        <a:schemeClr val="tx1"/>
                      </a:solidFill>
                      <a:latin typeface="Times" panose="02020603050405020304" pitchFamily="18" charset="0"/>
                      <a:ea typeface="MS PGothic" panose="020B0600070205080204" pitchFamily="34" charset="-128"/>
                    </a:defRPr>
                  </a:lvl3pPr>
                  <a:lvl4pPr marL="1600200" indent="-228600" eaLnBrk="0" hangingPunct="0">
                    <a:defRPr sz="2400">
                      <a:solidFill>
                        <a:schemeClr val="tx1"/>
                      </a:solidFill>
                      <a:latin typeface="Times" panose="02020603050405020304" pitchFamily="18" charset="0"/>
                      <a:ea typeface="MS PGothic" panose="020B0600070205080204" pitchFamily="34" charset="-128"/>
                    </a:defRPr>
                  </a:lvl4pPr>
                  <a:lvl5pPr marL="2057400" indent="-228600" eaLnBrk="0" hangingPunct="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US" altLang="en-US" sz="1600">
                      <a:solidFill>
                        <a:schemeClr val="accent2"/>
                      </a:solidFill>
                    </a:rPr>
                    <a:t>B</a:t>
                  </a:r>
                </a:p>
              </p:txBody>
            </p:sp>
            <p:sp>
              <p:nvSpPr>
                <p:cNvPr id="4124" name="Line 28"/>
                <p:cNvSpPr>
                  <a:spLocks noChangeShapeType="1"/>
                </p:cNvSpPr>
                <p:nvPr/>
              </p:nvSpPr>
              <p:spPr bwMode="auto">
                <a:xfrm flipH="1">
                  <a:off x="4608" y="190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5" name="Line 29"/>
                <p:cNvSpPr>
                  <a:spLocks noChangeShapeType="1"/>
                </p:cNvSpPr>
                <p:nvPr/>
              </p:nvSpPr>
              <p:spPr bwMode="auto">
                <a:xfrm>
                  <a:off x="4848" y="1908"/>
                  <a:ext cx="14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6" name="Line 30"/>
                <p:cNvSpPr>
                  <a:spLocks noChangeShapeType="1"/>
                </p:cNvSpPr>
                <p:nvPr/>
              </p:nvSpPr>
              <p:spPr bwMode="auto">
                <a:xfrm rot="5400000">
                  <a:off x="4671" y="1561"/>
                  <a:ext cx="241" cy="0"/>
                </a:xfrm>
                <a:prstGeom prst="line">
                  <a:avLst/>
                </a:prstGeom>
                <a:noFill/>
                <a:ln w="28575">
                  <a:solidFill>
                    <a:srgbClr val="006666"/>
                  </a:solidFill>
                  <a:round/>
                  <a:headEnd/>
                  <a:tailEnd type="triangle" w="med" len="me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sp>
              <p:nvSpPr>
                <p:cNvPr id="4127" name="Line 31"/>
                <p:cNvSpPr>
                  <a:spLocks noChangeShapeType="1"/>
                </p:cNvSpPr>
                <p:nvPr/>
              </p:nvSpPr>
              <p:spPr bwMode="auto">
                <a:xfrm rot="16200000" flipV="1">
                  <a:off x="4476" y="1115"/>
                  <a:ext cx="0" cy="64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300422" tIns="150212" rIns="300422" bIns="150212">
                  <a:spAutoFit/>
                </a:bodyPr>
                <a:lstStyle/>
                <a:p>
                  <a:endParaRPr lang="en-US"/>
                </a:p>
              </p:txBody>
            </p:sp>
          </p:grpSp>
        </p:grpSp>
      </p:grpSp>
      <p:pic>
        <p:nvPicPr>
          <p:cNvPr id="4100" name="Picture 32" descr="454 Logo">
            <a:hlinkClick r:id="rId3"/>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
            <a:ext cx="144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59640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Objectives</a:t>
            </a:r>
          </a:p>
        </p:txBody>
      </p:sp>
      <p:sp>
        <p:nvSpPr>
          <p:cNvPr id="34818" name="Text Box 2"/>
          <p:cNvSpPr txBox="1">
            <a:spLocks noChangeArrowheads="1"/>
          </p:cNvSpPr>
          <p:nvPr/>
        </p:nvSpPr>
        <p:spPr bwMode="auto">
          <a:xfrm>
            <a:off x="2135585" y="1600009"/>
            <a:ext cx="8155576" cy="4496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marL="703263" indent="-3000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Examine 3 technologies:</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Microsoft Drayd/DryadLINQ</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Apache Hadoop</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Message Passing Interface (MPI)</a:t>
            </a:r>
          </a:p>
          <a:p>
            <a:pPr>
              <a:spcBef>
                <a:spcPts val="703"/>
              </a:spcBef>
              <a:buClr>
                <a:srgbClr val="DD8047"/>
              </a:buClr>
              <a:buSzPct val="60000"/>
              <a:buFont typeface="Wingdings" panose="05000000000000000000" pitchFamily="2" charset="2"/>
              <a:buChar char=""/>
            </a:pPr>
            <a:r>
              <a:rPr lang="en-US" altLang="en-US" sz="2903">
                <a:latin typeface="Tw Cen MT" panose="020B0602020104020603" pitchFamily="34" charset="0"/>
              </a:rPr>
              <a:t>These 3 technologies are applied to 2 bioinformatics applications:</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Expressed Sequence Tags (EST)</a:t>
            </a:r>
          </a:p>
          <a:p>
            <a:pPr lvl="1">
              <a:spcBef>
                <a:spcPts val="544"/>
              </a:spcBef>
              <a:buClr>
                <a:srgbClr val="94B6D2"/>
              </a:buClr>
              <a:buSzPct val="70000"/>
              <a:buFont typeface="Wingdings 2" panose="05020102010507070707" pitchFamily="18" charset="2"/>
              <a:buChar char=""/>
            </a:pPr>
            <a:r>
              <a:rPr lang="en-US" altLang="en-US" sz="2631">
                <a:latin typeface="Tw Cen MT" panose="020B0602020104020603" pitchFamily="34" charset="0"/>
              </a:rPr>
              <a:t>Alu clustering</a:t>
            </a:r>
          </a:p>
        </p:txBody>
      </p:sp>
    </p:spTree>
    <p:extLst>
      <p:ext uri="{BB962C8B-B14F-4D97-AF65-F5344CB8AC3E}">
        <p14:creationId xmlns:p14="http://schemas.microsoft.com/office/powerpoint/2010/main" val="5874613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Technolgies </a:t>
            </a:r>
          </a:p>
        </p:txBody>
      </p:sp>
      <p:sp>
        <p:nvSpPr>
          <p:cNvPr id="35842" name="Text Box 2"/>
          <p:cNvSpPr txBox="1">
            <a:spLocks noChangeArrowheads="1"/>
          </p:cNvSpPr>
          <p:nvPr/>
        </p:nvSpPr>
        <p:spPr bwMode="auto">
          <a:xfrm>
            <a:off x="2135585" y="1600009"/>
            <a:ext cx="8155576" cy="4496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2359">
                <a:latin typeface="Tw Cen MT" panose="020B0602020104020603" pitchFamily="34" charset="0"/>
              </a:rPr>
              <a:t>MPI – The goal of MPI is to provide a widely used standard for writing message passing programs. MPI is used in distributed and parallel computing.</a:t>
            </a:r>
          </a:p>
          <a:p>
            <a:pPr>
              <a:spcBef>
                <a:spcPts val="703"/>
              </a:spcBef>
              <a:buClr>
                <a:srgbClr val="DD8047"/>
              </a:buClr>
              <a:buSzPct val="60000"/>
              <a:buFont typeface="Wingdings" panose="05000000000000000000" pitchFamily="2" charset="2"/>
              <a:buChar char=""/>
            </a:pPr>
            <a:r>
              <a:rPr lang="en-US" altLang="en-US" sz="2359">
                <a:latin typeface="Tw Cen MT" panose="020B0602020104020603" pitchFamily="34" charset="0"/>
              </a:rPr>
              <a:t>Dryad/DryadLINQ is a distributed execution engine for coarse grain data parallel applications. It combines the MapReduce programming style with dataflow graphs to solve computational problems. </a:t>
            </a:r>
          </a:p>
          <a:p>
            <a:pPr>
              <a:spcBef>
                <a:spcPts val="703"/>
              </a:spcBef>
              <a:buClr>
                <a:srgbClr val="DD8047"/>
              </a:buClr>
              <a:buSzPct val="60000"/>
              <a:buFont typeface="Wingdings" panose="05000000000000000000" pitchFamily="2" charset="2"/>
              <a:buChar char=""/>
            </a:pPr>
            <a:r>
              <a:rPr lang="en-US" altLang="en-US" sz="2359">
                <a:latin typeface="Tw Cen MT" panose="020B0602020104020603" pitchFamily="34" charset="0"/>
              </a:rPr>
              <a:t>Apache Hadoop is an open source Java implementation of MapReduce. Hadoop schedules the MapReduce computation tasks depending on the data locality. </a:t>
            </a:r>
          </a:p>
        </p:txBody>
      </p:sp>
    </p:spTree>
    <p:extLst>
      <p:ext uri="{BB962C8B-B14F-4D97-AF65-F5344CB8AC3E}">
        <p14:creationId xmlns:p14="http://schemas.microsoft.com/office/powerpoint/2010/main" val="831585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2135585" y="228985"/>
            <a:ext cx="8155576" cy="990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ejaVu LGC Sans" charset="0"/>
                <a:cs typeface="DejaVu LGC Sans" charset="0"/>
              </a:defRPr>
            </a:lvl9pPr>
          </a:lstStyle>
          <a:p>
            <a:pPr hangingPunct="1">
              <a:lnSpc>
                <a:spcPct val="100000"/>
              </a:lnSpc>
            </a:pPr>
            <a:r>
              <a:rPr lang="en-US" altLang="en-US" sz="4445">
                <a:solidFill>
                  <a:srgbClr val="775F55"/>
                </a:solidFill>
                <a:latin typeface="Tw Cen MT" panose="020B0602020104020603" pitchFamily="34" charset="0"/>
              </a:rPr>
              <a:t>Bioinformatics applications</a:t>
            </a:r>
          </a:p>
        </p:txBody>
      </p:sp>
      <p:sp>
        <p:nvSpPr>
          <p:cNvPr id="36866" name="Text Box 2"/>
          <p:cNvSpPr txBox="1">
            <a:spLocks noChangeArrowheads="1"/>
          </p:cNvSpPr>
          <p:nvPr/>
        </p:nvSpPr>
        <p:spPr bwMode="auto">
          <a:xfrm>
            <a:off x="2135585" y="1600009"/>
            <a:ext cx="8155576" cy="5658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4" tIns="45722" rIns="91444" bIns="45722"/>
          <a:lstStyle>
            <a:lvl1pPr marL="350838" indent="-350838">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ea typeface="DejaVu LGC Sans" charset="0"/>
                <a:cs typeface="DejaVu LGC Sans" charset="0"/>
              </a:defRPr>
            </a:lvl9pPr>
          </a:lstStyle>
          <a:p>
            <a:pPr>
              <a:spcBef>
                <a:spcPts val="703"/>
              </a:spcBef>
              <a:buClr>
                <a:srgbClr val="DD8047"/>
              </a:buClr>
              <a:buSzPct val="60000"/>
              <a:buFont typeface="Wingdings" panose="05000000000000000000" pitchFamily="2" charset="2"/>
              <a:buChar char=""/>
            </a:pPr>
            <a:r>
              <a:rPr lang="en-US" altLang="en-US" sz="2359" b="1">
                <a:latin typeface="Tw Cen MT" panose="020B0602020104020603" pitchFamily="34" charset="0"/>
              </a:rPr>
              <a:t>Alu Sequence Classification </a:t>
            </a:r>
            <a:r>
              <a:rPr lang="en-US" altLang="en-US" sz="2359">
                <a:latin typeface="Tw Cen MT" panose="020B0602020104020603" pitchFamily="34" charset="0"/>
              </a:rPr>
              <a:t>is one of the most challenging problems for sequence clustering because Alus represent the largest repeat families in human genome. For the specific objectives of the paper an open source version of the Smith Waterman – Gotoh (SW-G) algorithm was used. </a:t>
            </a:r>
          </a:p>
          <a:p>
            <a:pPr>
              <a:spcBef>
                <a:spcPts val="703"/>
              </a:spcBef>
              <a:buClr>
                <a:srgbClr val="DD8047"/>
              </a:buClr>
              <a:buSzPct val="60000"/>
              <a:buFont typeface="Wingdings" panose="05000000000000000000" pitchFamily="2" charset="2"/>
              <a:buChar char=""/>
            </a:pPr>
            <a:r>
              <a:rPr lang="en-US" altLang="en-US" sz="2359" b="1">
                <a:latin typeface="Tw Cen MT" panose="020B0602020104020603" pitchFamily="34" charset="0"/>
              </a:rPr>
              <a:t>EST (Expressed Sequence Tag) </a:t>
            </a:r>
            <a:r>
              <a:rPr lang="en-US" altLang="en-US" sz="2359">
                <a:latin typeface="Tw Cen MT" panose="020B0602020104020603" pitchFamily="34" charset="0"/>
              </a:rPr>
              <a:t>corresponds to messenger RNAs transcribed from genes residing on chromosomes. Each individual EST sequence represents a fragment of mRNA, and the EST assembly aims to reconstruct full-length mRNA sequence for each expressed gene. Specific implementation used for this research is CAP3 software. </a:t>
            </a:r>
          </a:p>
          <a:p>
            <a:pPr>
              <a:spcBef>
                <a:spcPts val="703"/>
              </a:spcBef>
              <a:buClr>
                <a:srgbClr val="DD8047"/>
              </a:buClr>
              <a:buSzPct val="60000"/>
            </a:pPr>
            <a:endParaRPr lang="en-US" altLang="en-US" sz="2359">
              <a:latin typeface="Tw Cen MT" panose="020B0602020104020603" pitchFamily="34" charset="0"/>
            </a:endParaRPr>
          </a:p>
        </p:txBody>
      </p:sp>
    </p:spTree>
    <p:extLst>
      <p:ext uri="{BB962C8B-B14F-4D97-AF65-F5344CB8AC3E}">
        <p14:creationId xmlns:p14="http://schemas.microsoft.com/office/powerpoint/2010/main" val="41366728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latin typeface="Palatino" pitchFamily="122" charset="0"/>
                <a:cs typeface="Palatino" pitchFamily="122" charset="0"/>
                <a:hlinkClick r:id="rId3"/>
              </a:rPr>
              <a:t>Pacific Biosciences SMRT Sequencing</a:t>
            </a:r>
            <a:endParaRPr lang="en-US" altLang="en-US" smtClean="0">
              <a:latin typeface="Palatino" pitchFamily="122" charset="0"/>
              <a:cs typeface="Palatino" pitchFamily="122" charset="0"/>
            </a:endParaRPr>
          </a:p>
        </p:txBody>
      </p:sp>
      <p:pic>
        <p:nvPicPr>
          <p:cNvPr id="5123"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acific Biosciences.m4v">
            <a:hlinkClick r:id="" action="ppaction://media"/>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77963" y="1219200"/>
            <a:ext cx="9188451"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078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latin typeface="Palatino" pitchFamily="122" charset="0"/>
                <a:cs typeface="Palatino" pitchFamily="122" charset="0"/>
              </a:rPr>
              <a:t>Highly Parallel Optics System</a:t>
            </a:r>
          </a:p>
        </p:txBody>
      </p:sp>
      <p:pic>
        <p:nvPicPr>
          <p:cNvPr id="10243" name="Picture 6" descr="Optics Syste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0"/>
            <a:ext cx="7696200"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65336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latin typeface="Palatino" pitchFamily="122" charset="0"/>
                <a:cs typeface="Palatino" pitchFamily="122" charset="0"/>
              </a:rPr>
              <a:t>Circular Templates Gives Redundant Sequencing and Accuracy</a:t>
            </a:r>
          </a:p>
        </p:txBody>
      </p:sp>
      <p:pic>
        <p:nvPicPr>
          <p:cNvPr id="11267" name="Content Placeholder 3" descr="Circular Templates.jpg"/>
          <p:cNvPicPr>
            <a:picLocks noGrp="1" noChangeAspect="1"/>
          </p:cNvPicPr>
          <p:nvPr>
            <p:ph idx="1"/>
          </p:nvPr>
        </p:nvPicPr>
        <p:blipFill>
          <a:blip r:embed="rId3">
            <a:extLst>
              <a:ext uri="{28A0092B-C50C-407E-A947-70E740481C1C}">
                <a14:useLocalDpi xmlns:a14="http://schemas.microsoft.com/office/drawing/2010/main" val="0"/>
              </a:ext>
            </a:extLst>
          </a:blip>
          <a:srcRect l="-198"/>
          <a:stretch>
            <a:fillRect/>
          </a:stretch>
        </p:blipFill>
        <p:spPr>
          <a:xfrm>
            <a:off x="3200401" y="1219200"/>
            <a:ext cx="7337425" cy="5105400"/>
          </a:xfrm>
        </p:spPr>
      </p:pic>
      <p:pic>
        <p:nvPicPr>
          <p:cNvPr id="11268" name="Picture 1">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785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971800" y="-76200"/>
            <a:ext cx="7696200" cy="1076325"/>
          </a:xfrm>
        </p:spPr>
        <p:txBody>
          <a:bodyPr>
            <a:normAutofit fontScale="90000"/>
          </a:bodyPr>
          <a:lstStyle/>
          <a:p>
            <a:r>
              <a:rPr lang="en-US" altLang="en-US" smtClean="0">
                <a:latin typeface="Palatino" pitchFamily="122" charset="0"/>
                <a:cs typeface="Palatino" pitchFamily="122" charset="0"/>
                <a:hlinkClick r:id="rId3"/>
              </a:rPr>
              <a:t>Circular Templates Gives Redundant</a:t>
            </a:r>
            <a:r>
              <a:rPr lang="en-US" altLang="en-US" smtClean="0">
                <a:latin typeface="Palatino" pitchFamily="122" charset="0"/>
                <a:cs typeface="Palatino" pitchFamily="122" charset="0"/>
              </a:rPr>
              <a:t/>
            </a:r>
            <a:br>
              <a:rPr lang="en-US" altLang="en-US" smtClean="0">
                <a:latin typeface="Palatino" pitchFamily="122" charset="0"/>
                <a:cs typeface="Palatino" pitchFamily="122" charset="0"/>
              </a:rPr>
            </a:br>
            <a:r>
              <a:rPr lang="en-US" altLang="en-US" smtClean="0">
                <a:latin typeface="Palatino" pitchFamily="122" charset="0"/>
                <a:cs typeface="Palatino" pitchFamily="122" charset="0"/>
                <a:hlinkClick r:id="rId3"/>
              </a:rPr>
              <a:t>Sequencing and Accuracy</a:t>
            </a:r>
            <a:endParaRPr lang="en-US" altLang="en-US" smtClean="0">
              <a:latin typeface="Palatino" pitchFamily="122" charset="0"/>
              <a:cs typeface="Palatino" pitchFamily="122" charset="0"/>
            </a:endParaRPr>
          </a:p>
        </p:txBody>
      </p:sp>
      <p:pic>
        <p:nvPicPr>
          <p:cNvPr id="12291" name="Picture 4">
            <a:hlinkClick r:id="rId4"/>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0"/>
            <a:ext cx="1447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acific Biosciences_1.m4v">
            <a:hlinkClick r:id="" action="ppaction://media"/>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066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719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1993</Words>
  <Application>Microsoft Office PowerPoint</Application>
  <PresentationFormat>Widescreen</PresentationFormat>
  <Paragraphs>271</Paragraphs>
  <Slides>52</Slides>
  <Notes>44</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ＭＳ Ｐゴシック</vt:lpstr>
      <vt:lpstr>ＭＳ Ｐゴシック</vt:lpstr>
      <vt:lpstr>Arial</vt:lpstr>
      <vt:lpstr>Calibri</vt:lpstr>
      <vt:lpstr>Calibri Light</vt:lpstr>
      <vt:lpstr>DejaVu LGC Sans</vt:lpstr>
      <vt:lpstr>Helvetica</vt:lpstr>
      <vt:lpstr>Palatino</vt:lpstr>
      <vt:lpstr>Times</vt:lpstr>
      <vt:lpstr>Tw Cen MT</vt:lpstr>
      <vt:lpstr>Wingdings</vt:lpstr>
      <vt:lpstr>Wingdings 2</vt:lpstr>
      <vt:lpstr>Office Theme</vt:lpstr>
      <vt:lpstr>PowerPoint Presentation</vt:lpstr>
      <vt:lpstr>PowerPoint Presentation</vt:lpstr>
      <vt:lpstr>Next Generation Sequencing and Human Genome Databases</vt:lpstr>
      <vt:lpstr>Illumina Solexa Sequencing Technology</vt:lpstr>
      <vt:lpstr>Emulsion Based Clonal Amplification</vt:lpstr>
      <vt:lpstr>Pacific Biosciences SMRT Sequencing</vt:lpstr>
      <vt:lpstr>Highly Parallel Optics System</vt:lpstr>
      <vt:lpstr>Circular Templates Gives Redundant Sequencing and Accuracy</vt:lpstr>
      <vt:lpstr>Circular Templates Gives Redundant Sequencing and Accuracy</vt:lpstr>
      <vt:lpstr>Ion Torrent Sequencing </vt:lpstr>
      <vt:lpstr>Next Generation Sequencing and Human Genome Databases</vt:lpstr>
      <vt:lpstr>Illumina Solexa Sequencing Technology</vt:lpstr>
      <vt:lpstr>Emulsion Based Clonal Amplification</vt:lpstr>
      <vt:lpstr>Pacific Biosciences SMRT Sequencing</vt:lpstr>
      <vt:lpstr>Pacific Biosciences Sequencing</vt:lpstr>
      <vt:lpstr>Phospholinked Fluorophores </vt:lpstr>
      <vt:lpstr>Processive Synthesis</vt:lpstr>
      <vt:lpstr>Synthesis of Long Duplex DNA</vt:lpstr>
      <vt:lpstr>Highly Parallel Optics System</vt:lpstr>
      <vt:lpstr>Circular Templates Gives Redundant Sequencing and Accuracy</vt:lpstr>
      <vt:lpstr>Circular Templates Gives Redundant Sequencing and Accuracy</vt:lpstr>
      <vt:lpstr>Ion Torrent Sequencing </vt:lpstr>
      <vt:lpstr>Ion Torrent Sequencing </vt:lpstr>
      <vt:lpstr>Ion Torrent Sequencing </vt:lpstr>
      <vt:lpstr>The Human Genome How fast is the cost going down?</vt:lpstr>
      <vt:lpstr>Archon Genomics X-Prize</vt:lpstr>
      <vt:lpstr>Archon Genomics X-Prize</vt:lpstr>
      <vt:lpstr>Active Genes are Transcribed into RNA</vt:lpstr>
      <vt:lpstr>Splicing Transcript Yields Mature mRNA</vt:lpstr>
      <vt:lpstr>UCSC Help File http://genome.ucsc.edu/goldenPath/help/hgTracksHelp.html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N. Raghupathi</dc:creator>
  <cp:lastModifiedBy>Microsoft</cp:lastModifiedBy>
  <cp:revision>3</cp:revision>
  <dcterms:created xsi:type="dcterms:W3CDTF">2016-04-02T06:37:39Z</dcterms:created>
  <dcterms:modified xsi:type="dcterms:W3CDTF">2018-03-31T11:34:12Z</dcterms:modified>
</cp:coreProperties>
</file>