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3BB45B-2011-45BD-94A6-7276B4509A49}"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41789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3BB45B-2011-45BD-94A6-7276B4509A49}"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49233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3BB45B-2011-45BD-94A6-7276B4509A49}"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237075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3BB45B-2011-45BD-94A6-7276B4509A49}"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5646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3BB45B-2011-45BD-94A6-7276B4509A49}"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39227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3BB45B-2011-45BD-94A6-7276B4509A49}"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59524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3BB45B-2011-45BD-94A6-7276B4509A49}" type="datetimeFigureOut">
              <a:rPr lang="en-IN" smtClean="0"/>
              <a:t>18-10-2017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98224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3BB45B-2011-45BD-94A6-7276B4509A49}" type="datetimeFigureOut">
              <a:rPr lang="en-IN" smtClean="0"/>
              <a:t>18-10-2017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60879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BB45B-2011-45BD-94A6-7276B4509A49}" type="datetimeFigureOut">
              <a:rPr lang="en-IN" smtClean="0"/>
              <a:t>18-10-2017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253577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BB45B-2011-45BD-94A6-7276B4509A49}"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415314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3BB45B-2011-45BD-94A6-7276B4509A49}"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A9C7BF-5181-4125-B592-F53111B418F4}" type="slidenum">
              <a:rPr lang="en-IN" smtClean="0"/>
              <a:t>‹#›</a:t>
            </a:fld>
            <a:endParaRPr lang="en-IN"/>
          </a:p>
        </p:txBody>
      </p:sp>
    </p:spTree>
    <p:extLst>
      <p:ext uri="{BB962C8B-B14F-4D97-AF65-F5344CB8AC3E}">
        <p14:creationId xmlns:p14="http://schemas.microsoft.com/office/powerpoint/2010/main" val="3909927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a:t>
            </a:r>
            <a:r>
              <a:rPr lang="en-US" dirty="0" err="1" smtClean="0"/>
              <a:t>Maste</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BB45B-2011-45BD-94A6-7276B4509A49}" type="datetimeFigureOut">
              <a:rPr lang="en-IN" smtClean="0"/>
              <a:t>18-10-2017</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err="1" smtClean="0"/>
              <a:t>Iit</a:t>
            </a:r>
            <a:r>
              <a:rPr lang="en-IN" dirty="0" smtClean="0"/>
              <a:t> </a:t>
            </a:r>
            <a:r>
              <a:rPr lang="en-IN" dirty="0" err="1" smtClean="0"/>
              <a:t>khargpur</a:t>
            </a:r>
            <a:fld id="{DBA9C7BF-5181-4125-B592-F53111B418F4}" type="slidenum">
              <a:rPr lang="en-IN" smtClean="0"/>
              <a:pPr/>
              <a:t>‹#›</a:t>
            </a:fld>
            <a:endParaRPr lang="en-IN" dirty="0"/>
          </a:p>
        </p:txBody>
      </p:sp>
      <p:pic>
        <p:nvPicPr>
          <p:cNvPr id="1026" name="Picture 2"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5575" y="-342900"/>
            <a:ext cx="9525000" cy="723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7975" y="-190500"/>
            <a:ext cx="95250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038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uring_test#cite_note-5" TargetMode="External"/><Relationship Id="rId3" Type="http://schemas.openxmlformats.org/officeDocument/2006/relationships/hyperlink" Target="https://en.wikipedia.org/wiki/Artificial_intelligence" TargetMode="External"/><Relationship Id="rId7" Type="http://schemas.openxmlformats.org/officeDocument/2006/relationships/hyperlink" Target="https://en.wikipedia.org/wiki/Turing_test#cite_note-FOOTNOTETuring1950433-4" TargetMode="External"/><Relationship Id="rId2" Type="http://schemas.openxmlformats.org/officeDocument/2006/relationships/hyperlink" Target="https://en.wikipedia.org/wiki/Alan_Turing" TargetMode="External"/><Relationship Id="rId1" Type="http://schemas.openxmlformats.org/officeDocument/2006/relationships/slideLayout" Target="../slideLayouts/slideLayout2.xml"/><Relationship Id="rId6" Type="http://schemas.openxmlformats.org/officeDocument/2006/relationships/hyperlink" Target="https://en.wikipedia.org/wiki/Turing_test#cite_note-3" TargetMode="External"/><Relationship Id="rId5" Type="http://schemas.openxmlformats.org/officeDocument/2006/relationships/hyperlink" Target="https://en.wikipedia.org/wiki/University_of_Manchester" TargetMode="External"/><Relationship Id="rId4" Type="http://schemas.openxmlformats.org/officeDocument/2006/relationships/hyperlink" Target="https://en.wikipedia.org/wiki/Computing_Machinery_and_Intelligence" TargetMode="External"/><Relationship Id="rId9" Type="http://schemas.openxmlformats.org/officeDocument/2006/relationships/hyperlink" Target="https://en.wikipedia.org/wiki/Turing_test#cite_note-Turing.27s_nine_objections-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cnraghupathi@Infosys.com" TargetMode="External"/><Relationship Id="rId2" Type="http://schemas.openxmlformats.org/officeDocument/2006/relationships/hyperlink" Target="mailto:cnraghupathi@gm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2400" dirty="0" smtClean="0"/>
              <a:t>Course on Machine Learning in Medicine</a:t>
            </a:r>
            <a:endParaRPr lang="en-IN" sz="2400" dirty="0"/>
          </a:p>
        </p:txBody>
      </p:sp>
      <p:sp>
        <p:nvSpPr>
          <p:cNvPr id="3" name="Subtitle 2"/>
          <p:cNvSpPr>
            <a:spLocks noGrp="1"/>
          </p:cNvSpPr>
          <p:nvPr>
            <p:ph type="subTitle" idx="1"/>
          </p:nvPr>
        </p:nvSpPr>
        <p:spPr/>
        <p:txBody>
          <a:bodyPr/>
          <a:lstStyle/>
          <a:p>
            <a:r>
              <a:rPr lang="en-IN" dirty="0" smtClean="0"/>
              <a:t>1</a:t>
            </a:r>
            <a:r>
              <a:rPr lang="en-IN" baseline="30000" dirty="0" smtClean="0"/>
              <a:t>st</a:t>
            </a:r>
            <a:r>
              <a:rPr lang="en-IN" dirty="0" smtClean="0"/>
              <a:t> Hour-Introduction</a:t>
            </a:r>
            <a:endParaRPr lang="en-IN" dirty="0"/>
          </a:p>
        </p:txBody>
      </p:sp>
    </p:spTree>
    <p:extLst>
      <p:ext uri="{BB962C8B-B14F-4D97-AF65-F5344CB8AC3E}">
        <p14:creationId xmlns:p14="http://schemas.microsoft.com/office/powerpoint/2010/main" val="90001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In 1936, Alan M. Turing proposed a formal model of computation that became the foundation of theoretical computer </a:t>
            </a:r>
            <a:r>
              <a:rPr lang="en-IN" dirty="0" smtClean="0"/>
              <a:t>science</a:t>
            </a:r>
          </a:p>
          <a:p>
            <a:r>
              <a:rPr lang="en-IN" dirty="0"/>
              <a:t>The </a:t>
            </a:r>
            <a:r>
              <a:rPr lang="en-IN" b="1" dirty="0"/>
              <a:t>Turing test</a:t>
            </a:r>
            <a:r>
              <a:rPr lang="en-IN" dirty="0"/>
              <a:t>, developed by </a:t>
            </a:r>
            <a:r>
              <a:rPr lang="en-IN" dirty="0">
                <a:hlinkClick r:id="rId2" tooltip="Alan Turing"/>
              </a:rPr>
              <a:t>Alan Turing</a:t>
            </a:r>
            <a:r>
              <a:rPr lang="en-IN" dirty="0"/>
              <a:t> in 1950, is a test of a machine's ability to </a:t>
            </a:r>
            <a:r>
              <a:rPr lang="en-IN" dirty="0">
                <a:hlinkClick r:id="rId3" tooltip="Artificial intelligence"/>
              </a:rPr>
              <a:t>exhibit intelligent </a:t>
            </a:r>
            <a:r>
              <a:rPr lang="en-IN" dirty="0" err="1">
                <a:hlinkClick r:id="rId3" tooltip="Artificial intelligence"/>
              </a:rPr>
              <a:t>behavior</a:t>
            </a:r>
            <a:r>
              <a:rPr lang="en-IN" dirty="0"/>
              <a:t> equivalent to, or indistinguishable from, that of a human. </a:t>
            </a:r>
            <a:endParaRPr lang="en-IN" dirty="0" smtClean="0"/>
          </a:p>
          <a:p>
            <a:r>
              <a:rPr lang="en-IN" dirty="0"/>
              <a:t>The test was introduced by Turing in his paper, "</a:t>
            </a:r>
            <a:r>
              <a:rPr lang="en-IN" dirty="0">
                <a:hlinkClick r:id="rId4" tooltip="Computing Machinery and Intelligence"/>
              </a:rPr>
              <a:t>Computing Machinery and Intelligence</a:t>
            </a:r>
            <a:r>
              <a:rPr lang="en-IN" dirty="0"/>
              <a:t>", while working at the </a:t>
            </a:r>
            <a:r>
              <a:rPr lang="en-IN" dirty="0">
                <a:hlinkClick r:id="rId5" tooltip="University of Manchester"/>
              </a:rPr>
              <a:t>University of Manchester</a:t>
            </a:r>
            <a:r>
              <a:rPr lang="en-IN" dirty="0"/>
              <a:t> (Turing, 1950; p. 460).</a:t>
            </a:r>
            <a:r>
              <a:rPr lang="en-IN" baseline="30000" dirty="0">
                <a:hlinkClick r:id="rId6"/>
              </a:rPr>
              <a:t>[3]</a:t>
            </a:r>
            <a:r>
              <a:rPr lang="en-IN" dirty="0"/>
              <a:t> It opens with the words: "I propose to consider the question, 'Can machines think?'" Because "thinking" is difficult to define, Turing chooses to "replace the question by another, which is closely related to it and is expressed in relatively unambiguous words."</a:t>
            </a:r>
            <a:r>
              <a:rPr lang="en-IN" baseline="30000" dirty="0">
                <a:hlinkClick r:id="rId7"/>
              </a:rPr>
              <a:t>[4]</a:t>
            </a:r>
            <a:r>
              <a:rPr lang="en-IN" dirty="0"/>
              <a:t> Turing's new question is: "Are there imaginable digital computers which would do well in the </a:t>
            </a:r>
            <a:r>
              <a:rPr lang="en-IN" i="1" dirty="0"/>
              <a:t>imitation game</a:t>
            </a:r>
            <a:r>
              <a:rPr lang="en-IN" dirty="0"/>
              <a:t>?"</a:t>
            </a:r>
            <a:r>
              <a:rPr lang="en-IN" baseline="30000" dirty="0">
                <a:hlinkClick r:id="rId8"/>
              </a:rPr>
              <a:t>[5]</a:t>
            </a:r>
            <a:r>
              <a:rPr lang="en-IN" dirty="0"/>
              <a:t> This question, Turing believed, is one that can actually be answered. In the remainder of the paper, he argued against all the major objections to the proposition that "machines can think".</a:t>
            </a:r>
            <a:r>
              <a:rPr lang="en-IN" baseline="30000" dirty="0">
                <a:hlinkClick r:id="rId9"/>
              </a:rPr>
              <a:t>[6]</a:t>
            </a:r>
            <a:endParaRPr lang="en-IN" dirty="0"/>
          </a:p>
        </p:txBody>
      </p:sp>
    </p:spTree>
    <p:extLst>
      <p:ext uri="{BB962C8B-B14F-4D97-AF65-F5344CB8AC3E}">
        <p14:creationId xmlns:p14="http://schemas.microsoft.com/office/powerpoint/2010/main" val="240668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In 1955 &amp; 1956 Herbert Simon and Alan Newell wrote possibly the first AI program-The Logic Theorist. This was able to prove most theorems in “Principia Mathematica”. They finally proved 38 of the 52 theorems in Chapter 2 of “Principia Mathematica” including supplying more elegant proofs for some of them than Russell himself. This could thus be called the first ML/AI program. The code is now freely available on the </a:t>
            </a:r>
            <a:r>
              <a:rPr lang="en-IN" dirty="0" err="1" smtClean="0"/>
              <a:t>net.This</a:t>
            </a:r>
            <a:r>
              <a:rPr lang="en-IN" dirty="0" smtClean="0"/>
              <a:t> was written at RAND Labs in the USA</a:t>
            </a:r>
          </a:p>
          <a:p>
            <a:r>
              <a:rPr lang="en-IN" dirty="0" smtClean="0"/>
              <a:t> </a:t>
            </a:r>
            <a:r>
              <a:rPr lang="en-IN" dirty="0"/>
              <a:t>Simon and Newell went on to establish a partnership a CMU whose AI/ML/Robotic Lab is still influential.</a:t>
            </a:r>
          </a:p>
          <a:p>
            <a:endParaRPr lang="en-IN" dirty="0"/>
          </a:p>
        </p:txBody>
      </p:sp>
    </p:spTree>
    <p:extLst>
      <p:ext uri="{BB962C8B-B14F-4D97-AF65-F5344CB8AC3E}">
        <p14:creationId xmlns:p14="http://schemas.microsoft.com/office/powerpoint/2010/main" val="267531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is born!!</a:t>
            </a:r>
            <a:endParaRPr lang="en-IN" dirty="0"/>
          </a:p>
        </p:txBody>
      </p:sp>
      <p:sp>
        <p:nvSpPr>
          <p:cNvPr id="3" name="Content Placeholder 2"/>
          <p:cNvSpPr>
            <a:spLocks noGrp="1"/>
          </p:cNvSpPr>
          <p:nvPr>
            <p:ph idx="1"/>
          </p:nvPr>
        </p:nvSpPr>
        <p:spPr/>
        <p:txBody>
          <a:bodyPr/>
          <a:lstStyle/>
          <a:p>
            <a:r>
              <a:rPr lang="en-IN" dirty="0"/>
              <a:t>The formal birthplace of AI WAS Dartmouth College in Hanover, New Hampshire. It was summer of 1956 a 10 person 2 month study of Artificial Intelligence was first carried out. Leading the group was John McCarthy who later led the efforts at Stanford and Marvin Minsky who was already pioneering work at MIT. This was the first time the term Artificial Intelligence was used.</a:t>
            </a:r>
          </a:p>
          <a:p>
            <a:endParaRPr lang="en-IN" dirty="0"/>
          </a:p>
        </p:txBody>
      </p:sp>
    </p:spTree>
    <p:extLst>
      <p:ext uri="{BB962C8B-B14F-4D97-AF65-F5344CB8AC3E}">
        <p14:creationId xmlns:p14="http://schemas.microsoft.com/office/powerpoint/2010/main" val="80507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first 15 or so years were the “go-go” years of AI. . In particular the neural network of McCulloch and Pitts flourished and were strengthened at MIT. This lead to 2 schools- “Neat” AI lead by John McCarthy at Stanford stressing on the reasoning whereas Marvin Minsky  was “Scruffy” AI, more interested in getting programs to work and developed a “anti-logic” outlook.</a:t>
            </a:r>
          </a:p>
          <a:p>
            <a:r>
              <a:rPr lang="en-IN" dirty="0"/>
              <a:t>At this time computing power was increasing exponentially, programming languages were being developed and other contributory sciences were also developing</a:t>
            </a:r>
          </a:p>
        </p:txBody>
      </p:sp>
    </p:spTree>
    <p:extLst>
      <p:ext uri="{BB962C8B-B14F-4D97-AF65-F5344CB8AC3E}">
        <p14:creationId xmlns:p14="http://schemas.microsoft.com/office/powerpoint/2010/main" val="82279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 Winter-1969-1980</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048000" y="2790107"/>
            <a:ext cx="6096000" cy="1277786"/>
          </a:xfrm>
          <a:prstGeom prst="rect">
            <a:avLst/>
          </a:prstGeom>
        </p:spPr>
        <p:txBody>
          <a:bodyPr>
            <a:spAutoFit/>
          </a:bodyPr>
          <a:lstStyle/>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The expectations from AI were possibly a little inflated. This led to a drop in funding a couple of times in its history. In the US it was lack of progress in machine translation of Russian during the Cold war and in Europe it was the famous Light hill report.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207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a:t>
            </a:r>
            <a:endParaRPr lang="en-IN" dirty="0"/>
          </a:p>
        </p:txBody>
      </p:sp>
      <p:sp>
        <p:nvSpPr>
          <p:cNvPr id="3" name="Content Placeholder 2"/>
          <p:cNvSpPr>
            <a:spLocks noGrp="1"/>
          </p:cNvSpPr>
          <p:nvPr>
            <p:ph idx="1"/>
          </p:nvPr>
        </p:nvSpPr>
        <p:spPr/>
        <p:txBody>
          <a:bodyPr/>
          <a:lstStyle/>
          <a:p>
            <a:r>
              <a:rPr lang="en-IN" dirty="0"/>
              <a:t>-Combinatorial explosion</a:t>
            </a:r>
          </a:p>
          <a:p>
            <a:r>
              <a:rPr lang="en-IN" dirty="0"/>
              <a:t>-Lack of data sets</a:t>
            </a:r>
          </a:p>
          <a:p>
            <a:r>
              <a:rPr lang="en-IN" dirty="0"/>
              <a:t>-Symbol manipulation/</a:t>
            </a:r>
            <a:r>
              <a:rPr lang="en-IN" dirty="0" err="1"/>
              <a:t>Logicist</a:t>
            </a:r>
            <a:r>
              <a:rPr lang="en-IN" dirty="0"/>
              <a:t> paradigm of traditional AI methods</a:t>
            </a:r>
          </a:p>
          <a:p>
            <a:endParaRPr lang="en-IN" dirty="0"/>
          </a:p>
        </p:txBody>
      </p:sp>
    </p:spTree>
    <p:extLst>
      <p:ext uri="{BB962C8B-B14F-4D97-AF65-F5344CB8AC3E}">
        <p14:creationId xmlns:p14="http://schemas.microsoft.com/office/powerpoint/2010/main" val="197685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Presently it is recognized that if a computer were to pass the Turing test we can divide the capabilities into:</a:t>
            </a:r>
          </a:p>
          <a:p>
            <a:r>
              <a:rPr lang="en-IN" dirty="0"/>
              <a:t>-Natural Language Processing (NLP)-to communicate with a human</a:t>
            </a:r>
          </a:p>
          <a:p>
            <a:r>
              <a:rPr lang="en-IN" dirty="0"/>
              <a:t>-Knowledge Representation to store what it knows/hears/sees</a:t>
            </a:r>
          </a:p>
          <a:p>
            <a:r>
              <a:rPr lang="en-IN" dirty="0"/>
              <a:t>-Automated Reasoning-To use the information to draw conclusions</a:t>
            </a:r>
          </a:p>
          <a:p>
            <a:r>
              <a:rPr lang="en-IN" dirty="0"/>
              <a:t>-Machine Learning to adapt to new circumstances to detect and explore patterns</a:t>
            </a:r>
          </a:p>
          <a:p>
            <a:r>
              <a:rPr lang="en-IN" dirty="0"/>
              <a:t>Also</a:t>
            </a:r>
          </a:p>
          <a:p>
            <a:r>
              <a:rPr lang="en-IN" dirty="0"/>
              <a:t>--Computer Vision</a:t>
            </a:r>
          </a:p>
          <a:p>
            <a:r>
              <a:rPr lang="en-IN" dirty="0"/>
              <a:t>-Robotics</a:t>
            </a:r>
          </a:p>
          <a:p>
            <a:endParaRPr lang="en-IN" dirty="0"/>
          </a:p>
        </p:txBody>
      </p:sp>
    </p:spTree>
    <p:extLst>
      <p:ext uri="{BB962C8B-B14F-4D97-AF65-F5344CB8AC3E}">
        <p14:creationId xmlns:p14="http://schemas.microsoft.com/office/powerpoint/2010/main" val="83801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Combinatorial Explosion:</a:t>
            </a:r>
          </a:p>
          <a:p>
            <a:r>
              <a:rPr lang="en-IN" dirty="0"/>
              <a:t>This was the problem of too many combinations leading to a lack of computing </a:t>
            </a:r>
            <a:r>
              <a:rPr lang="en-IN" dirty="0" err="1"/>
              <a:t>power.Simply</a:t>
            </a:r>
            <a:r>
              <a:rPr lang="en-IN" dirty="0"/>
              <a:t> putting it today a lot of </a:t>
            </a:r>
            <a:r>
              <a:rPr lang="en-IN" dirty="0" err="1"/>
              <a:t>rsearch</a:t>
            </a:r>
            <a:r>
              <a:rPr lang="en-IN" dirty="0"/>
              <a:t> in Machine Learning in a particular domain. In this case it is Medicine.</a:t>
            </a:r>
          </a:p>
          <a:p>
            <a:endParaRPr lang="en-IN" dirty="0"/>
          </a:p>
        </p:txBody>
      </p:sp>
    </p:spTree>
    <p:extLst>
      <p:ext uri="{BB962C8B-B14F-4D97-AF65-F5344CB8AC3E}">
        <p14:creationId xmlns:p14="http://schemas.microsoft.com/office/powerpoint/2010/main" val="3272971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Lack of Data Sets:</a:t>
            </a:r>
          </a:p>
          <a:p>
            <a:r>
              <a:rPr lang="en-IN" dirty="0"/>
              <a:t>No longer is an issue today as Big Data a specialized field</a:t>
            </a:r>
          </a:p>
          <a:p>
            <a:endParaRPr lang="en-IN" dirty="0"/>
          </a:p>
        </p:txBody>
      </p:sp>
    </p:spTree>
    <p:extLst>
      <p:ext uri="{BB962C8B-B14F-4D97-AF65-F5344CB8AC3E}">
        <p14:creationId xmlns:p14="http://schemas.microsoft.com/office/powerpoint/2010/main" val="148224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Algorithms can be divided into the following 5 categories:</a:t>
            </a:r>
          </a:p>
          <a:p>
            <a:r>
              <a:rPr lang="en-IN" dirty="0"/>
              <a:t>-Symbolist</a:t>
            </a:r>
          </a:p>
          <a:p>
            <a:r>
              <a:rPr lang="en-IN" dirty="0"/>
              <a:t>-</a:t>
            </a:r>
            <a:r>
              <a:rPr lang="en-IN" dirty="0" err="1"/>
              <a:t>Connectist</a:t>
            </a:r>
            <a:endParaRPr lang="en-IN" dirty="0"/>
          </a:p>
          <a:p>
            <a:r>
              <a:rPr lang="en-IN" dirty="0"/>
              <a:t>-Evolutionary</a:t>
            </a:r>
          </a:p>
          <a:p>
            <a:r>
              <a:rPr lang="en-IN" dirty="0"/>
              <a:t>-Bayesian</a:t>
            </a:r>
          </a:p>
          <a:p>
            <a:r>
              <a:rPr lang="en-IN" dirty="0"/>
              <a:t>-</a:t>
            </a:r>
            <a:r>
              <a:rPr lang="en-IN" dirty="0" err="1"/>
              <a:t>Analogizers</a:t>
            </a:r>
            <a:endParaRPr lang="en-IN" dirty="0"/>
          </a:p>
          <a:p>
            <a:endParaRPr lang="en-IN" dirty="0"/>
          </a:p>
        </p:txBody>
      </p:sp>
    </p:spTree>
    <p:extLst>
      <p:ext uri="{BB962C8B-B14F-4D97-AF65-F5344CB8AC3E}">
        <p14:creationId xmlns:p14="http://schemas.microsoft.com/office/powerpoint/2010/main" val="58966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Image result for i cannot teach anybody anyth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843" y="121186"/>
            <a:ext cx="9232135" cy="6633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54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048000" y="2590630"/>
            <a:ext cx="6096000" cy="1676741"/>
          </a:xfrm>
          <a:prstGeom prst="rect">
            <a:avLst/>
          </a:prstGeom>
        </p:spPr>
        <p:txBody>
          <a:bodyPr>
            <a:spAutoFit/>
          </a:bodyPr>
          <a:lstStyle/>
          <a:p>
            <a:pPr>
              <a:lnSpc>
                <a:spcPct val="107000"/>
              </a:lnSpc>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So therefore what is ML</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mtClean="0">
                <a:effectLst/>
                <a:latin typeface="Calibri" panose="020F0502020204030204" pitchFamily="34" charset="0"/>
                <a:ea typeface="Calibri" panose="020F0502020204030204" pitchFamily="34" charset="0"/>
                <a:cs typeface="Times New Roman" panose="02020603050405020304" pitchFamily="18" charset="0"/>
              </a:rPr>
              <a:t>A computer program is said to learn from experience E with respect to some class of tasks T and Performance measure P if its performance at tasks in T as measured by P improves with experience 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839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Symbolist</a:t>
            </a:r>
            <a:endParaRPr lang="en-IN" dirty="0"/>
          </a:p>
        </p:txBody>
      </p:sp>
      <p:sp>
        <p:nvSpPr>
          <p:cNvPr id="3" name="Content Placeholder 2"/>
          <p:cNvSpPr>
            <a:spLocks noGrp="1"/>
          </p:cNvSpPr>
          <p:nvPr>
            <p:ph idx="1"/>
          </p:nvPr>
        </p:nvSpPr>
        <p:spPr/>
        <p:txBody>
          <a:bodyPr/>
          <a:lstStyle/>
          <a:p>
            <a:pPr marL="0" indent="0">
              <a:buNone/>
            </a:pPr>
            <a:r>
              <a:rPr lang="en-IN" dirty="0" smtClean="0"/>
              <a:t>All intelligence is manipulating symbols in the same way a mathematical expression can be replaced with </a:t>
            </a:r>
            <a:r>
              <a:rPr lang="en-IN" dirty="0" err="1" smtClean="0"/>
              <a:t>another.Symbolist</a:t>
            </a:r>
            <a:r>
              <a:rPr lang="en-IN" dirty="0" smtClean="0"/>
              <a:t> understand that you cant learn from scratch you need </a:t>
            </a:r>
            <a:r>
              <a:rPr lang="en-IN" dirty="0" err="1" smtClean="0"/>
              <a:t>need</a:t>
            </a:r>
            <a:r>
              <a:rPr lang="en-IN" dirty="0" smtClean="0"/>
              <a:t> some initial </a:t>
            </a:r>
            <a:r>
              <a:rPr lang="en-IN" dirty="0" err="1" smtClean="0"/>
              <a:t>knowledge.Incorporate</a:t>
            </a:r>
            <a:r>
              <a:rPr lang="en-IN" dirty="0" smtClean="0"/>
              <a:t> </a:t>
            </a:r>
            <a:r>
              <a:rPr lang="en-IN" dirty="0" err="1" smtClean="0"/>
              <a:t>preesisting</a:t>
            </a:r>
            <a:r>
              <a:rPr lang="en-IN" dirty="0" smtClean="0"/>
              <a:t> knowledge into learning, combine different pieces on the fly to solve new problems</a:t>
            </a:r>
            <a:endParaRPr lang="en-IN" dirty="0"/>
          </a:p>
        </p:txBody>
      </p:sp>
    </p:spTree>
    <p:extLst>
      <p:ext uri="{BB962C8B-B14F-4D97-AF65-F5344CB8AC3E}">
        <p14:creationId xmlns:p14="http://schemas.microsoft.com/office/powerpoint/2010/main" val="2167445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Connectist</a:t>
            </a:r>
            <a:endParaRPr lang="en-IN" dirty="0"/>
          </a:p>
        </p:txBody>
      </p:sp>
      <p:sp>
        <p:nvSpPr>
          <p:cNvPr id="3" name="Content Placeholder 2"/>
          <p:cNvSpPr>
            <a:spLocks noGrp="1"/>
          </p:cNvSpPr>
          <p:nvPr>
            <p:ph idx="1"/>
          </p:nvPr>
        </p:nvSpPr>
        <p:spPr/>
        <p:txBody>
          <a:bodyPr/>
          <a:lstStyle/>
          <a:p>
            <a:pPr marL="0" indent="0">
              <a:buNone/>
            </a:pPr>
            <a:r>
              <a:rPr lang="en-IN" dirty="0" smtClean="0"/>
              <a:t>Try to mimic the brain and reverse engineer </a:t>
            </a:r>
            <a:r>
              <a:rPr lang="en-IN" dirty="0" err="1" smtClean="0"/>
              <a:t>it.The</a:t>
            </a:r>
            <a:r>
              <a:rPr lang="en-IN" dirty="0" smtClean="0"/>
              <a:t> brain learns by adjusting the connection between neurons and the crucial problem is to find which connections are to blame for which errors and change them </a:t>
            </a:r>
            <a:r>
              <a:rPr lang="en-IN" dirty="0" err="1" smtClean="0"/>
              <a:t>accordingly.Backpropogation</a:t>
            </a:r>
            <a:r>
              <a:rPr lang="en-IN" dirty="0" smtClean="0"/>
              <a:t> which compares an output with a desired one to bring the output in multiple layers closer to what it should be is an important tool.</a:t>
            </a:r>
            <a:endParaRPr lang="en-IN" dirty="0"/>
          </a:p>
        </p:txBody>
      </p:sp>
    </p:spTree>
    <p:extLst>
      <p:ext uri="{BB962C8B-B14F-4D97-AF65-F5344CB8AC3E}">
        <p14:creationId xmlns:p14="http://schemas.microsoft.com/office/powerpoint/2010/main" val="1324995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Evolutionary</a:t>
            </a:r>
            <a:endParaRPr lang="en-IN" dirty="0"/>
          </a:p>
        </p:txBody>
      </p:sp>
      <p:sp>
        <p:nvSpPr>
          <p:cNvPr id="3" name="Content Placeholder 2"/>
          <p:cNvSpPr>
            <a:spLocks noGrp="1"/>
          </p:cNvSpPr>
          <p:nvPr>
            <p:ph idx="1"/>
          </p:nvPr>
        </p:nvSpPr>
        <p:spPr/>
        <p:txBody>
          <a:bodyPr/>
          <a:lstStyle/>
          <a:p>
            <a:pPr marL="0" indent="0">
              <a:buNone/>
            </a:pPr>
            <a:r>
              <a:rPr lang="en-IN" dirty="0" smtClean="0"/>
              <a:t>Mother of all learning is natural </a:t>
            </a:r>
            <a:r>
              <a:rPr lang="en-IN" dirty="0" err="1" smtClean="0"/>
              <a:t>selection.Evolution</a:t>
            </a:r>
            <a:r>
              <a:rPr lang="en-IN" dirty="0" smtClean="0"/>
              <a:t> is about solving the learning structure not just adjusting parameters like back-</a:t>
            </a:r>
            <a:r>
              <a:rPr lang="en-IN" dirty="0" err="1" smtClean="0"/>
              <a:t>propogation</a:t>
            </a:r>
            <a:r>
              <a:rPr lang="en-IN" dirty="0" smtClean="0"/>
              <a:t>. Here genetic programming is the key</a:t>
            </a:r>
            <a:endParaRPr lang="en-IN" dirty="0"/>
          </a:p>
        </p:txBody>
      </p:sp>
    </p:spTree>
    <p:extLst>
      <p:ext uri="{BB962C8B-B14F-4D97-AF65-F5344CB8AC3E}">
        <p14:creationId xmlns:p14="http://schemas.microsoft.com/office/powerpoint/2010/main" val="1137654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smtClean="0"/>
              <a:t>Bayesian learning is about </a:t>
            </a:r>
            <a:r>
              <a:rPr lang="en-IN" dirty="0" err="1" smtClean="0"/>
              <a:t>uncertainity</a:t>
            </a:r>
            <a:r>
              <a:rPr lang="en-IN" dirty="0" smtClean="0"/>
              <a:t>. All learned knowledge is uncertain and learning is uncertain inference. The solution here is probabilistic inference using Bayes theorem and its derivatives</a:t>
            </a:r>
            <a:endParaRPr lang="en-IN" dirty="0"/>
          </a:p>
        </p:txBody>
      </p:sp>
    </p:spTree>
    <p:extLst>
      <p:ext uri="{BB962C8B-B14F-4D97-AF65-F5344CB8AC3E}">
        <p14:creationId xmlns:p14="http://schemas.microsoft.com/office/powerpoint/2010/main" val="134449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Analogizer</a:t>
            </a:r>
            <a:endParaRPr lang="en-IN" dirty="0"/>
          </a:p>
        </p:txBody>
      </p:sp>
      <p:sp>
        <p:nvSpPr>
          <p:cNvPr id="3" name="Content Placeholder 2"/>
          <p:cNvSpPr>
            <a:spLocks noGrp="1"/>
          </p:cNvSpPr>
          <p:nvPr>
            <p:ph idx="1"/>
          </p:nvPr>
        </p:nvSpPr>
        <p:spPr/>
        <p:txBody>
          <a:bodyPr/>
          <a:lstStyle/>
          <a:p>
            <a:pPr marL="0" indent="0">
              <a:buNone/>
            </a:pPr>
            <a:r>
              <a:rPr lang="en-IN" dirty="0" smtClean="0"/>
              <a:t>Here the trick is to see how recognize similarities between situations. If 2 patients have the same symptoms they have the same disease. The problem is to judge how similar 2 situations are.</a:t>
            </a:r>
          </a:p>
          <a:p>
            <a:pPr marL="0" indent="0">
              <a:buNone/>
            </a:pPr>
            <a:r>
              <a:rPr lang="en-IN" dirty="0" smtClean="0"/>
              <a:t>Support Vector Machines are the tool which figures out which experiences to remember and how to combine them to make new predictions.</a:t>
            </a:r>
            <a:endParaRPr lang="en-IN" dirty="0"/>
          </a:p>
        </p:txBody>
      </p:sp>
    </p:spTree>
    <p:extLst>
      <p:ext uri="{BB962C8B-B14F-4D97-AF65-F5344CB8AC3E}">
        <p14:creationId xmlns:p14="http://schemas.microsoft.com/office/powerpoint/2010/main" val="2882849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Cure cancer</a:t>
            </a:r>
            <a:endParaRPr lang="en-IN" dirty="0"/>
          </a:p>
        </p:txBody>
      </p:sp>
      <p:sp>
        <p:nvSpPr>
          <p:cNvPr id="3" name="Content Placeholder 2"/>
          <p:cNvSpPr>
            <a:spLocks noGrp="1"/>
          </p:cNvSpPr>
          <p:nvPr>
            <p:ph idx="1"/>
          </p:nvPr>
        </p:nvSpPr>
        <p:spPr/>
        <p:txBody>
          <a:bodyPr/>
          <a:lstStyle/>
          <a:p>
            <a:r>
              <a:rPr lang="en-IN" dirty="0" smtClean="0"/>
              <a:t>Metabolic network in the cells</a:t>
            </a:r>
          </a:p>
          <a:p>
            <a:r>
              <a:rPr lang="en-IN" dirty="0" smtClean="0"/>
              <a:t>Which genes regulate them</a:t>
            </a:r>
          </a:p>
          <a:p>
            <a:r>
              <a:rPr lang="en-IN" dirty="0" smtClean="0"/>
              <a:t>Which Chemical reaction the resulting </a:t>
            </a:r>
            <a:r>
              <a:rPr lang="en-IN" dirty="0" err="1" smtClean="0"/>
              <a:t>protiens</a:t>
            </a:r>
            <a:r>
              <a:rPr lang="en-IN" dirty="0" smtClean="0"/>
              <a:t> control</a:t>
            </a:r>
          </a:p>
          <a:p>
            <a:r>
              <a:rPr lang="en-IN" dirty="0" smtClean="0"/>
              <a:t>How adding a new molecule to the mix affects the network</a:t>
            </a:r>
            <a:endParaRPr lang="en-IN" dirty="0"/>
          </a:p>
        </p:txBody>
      </p:sp>
    </p:spTree>
    <p:extLst>
      <p:ext uri="{BB962C8B-B14F-4D97-AF65-F5344CB8AC3E}">
        <p14:creationId xmlns:p14="http://schemas.microsoft.com/office/powerpoint/2010/main" val="153882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lstStyle/>
          <a:p>
            <a:r>
              <a:rPr lang="en-IN" dirty="0" smtClean="0"/>
              <a:t>Symbolist will combine knowledge from DNA sequencers, gene micro arrays to get qualitative data.</a:t>
            </a:r>
          </a:p>
          <a:p>
            <a:r>
              <a:rPr lang="en-IN" dirty="0" smtClean="0"/>
              <a:t>Neural networks and back-</a:t>
            </a:r>
            <a:r>
              <a:rPr lang="en-IN" dirty="0" err="1" smtClean="0"/>
              <a:t>propogation</a:t>
            </a:r>
            <a:r>
              <a:rPr lang="en-IN" dirty="0" smtClean="0"/>
              <a:t> the quantitative data</a:t>
            </a:r>
          </a:p>
          <a:p>
            <a:r>
              <a:rPr lang="en-IN" dirty="0" smtClean="0"/>
              <a:t>Genetic programming the proposed line of treatment.</a:t>
            </a:r>
          </a:p>
          <a:p>
            <a:r>
              <a:rPr lang="en-IN" dirty="0" smtClean="0"/>
              <a:t>Bayesian logic to complete incomplete data</a:t>
            </a:r>
          </a:p>
          <a:p>
            <a:r>
              <a:rPr lang="en-IN" dirty="0" smtClean="0"/>
              <a:t>Pattern recognition by looking for similar situations and their treatment</a:t>
            </a:r>
            <a:endParaRPr lang="en-IN" dirty="0"/>
          </a:p>
        </p:txBody>
      </p:sp>
    </p:spTree>
    <p:extLst>
      <p:ext uri="{BB962C8B-B14F-4D97-AF65-F5344CB8AC3E}">
        <p14:creationId xmlns:p14="http://schemas.microsoft.com/office/powerpoint/2010/main" val="13218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happening in the world of Medicine</a:t>
            </a:r>
            <a:endParaRPr lang="en-IN" dirty="0"/>
          </a:p>
        </p:txBody>
      </p:sp>
      <p:sp>
        <p:nvSpPr>
          <p:cNvPr id="3" name="Content Placeholder 2"/>
          <p:cNvSpPr>
            <a:spLocks noGrp="1"/>
          </p:cNvSpPr>
          <p:nvPr>
            <p:ph idx="1"/>
          </p:nvPr>
        </p:nvSpPr>
        <p:spPr/>
        <p:txBody>
          <a:bodyPr/>
          <a:lstStyle/>
          <a:p>
            <a:pPr marL="0" indent="0">
              <a:buNone/>
            </a:pPr>
            <a:r>
              <a:rPr lang="en-IN" dirty="0" smtClean="0"/>
              <a:t>Digital technologies have thrown up new and exciting possibilities/</a:t>
            </a:r>
          </a:p>
          <a:p>
            <a:r>
              <a:rPr lang="en-IN" dirty="0" smtClean="0"/>
              <a:t>Genomics</a:t>
            </a:r>
          </a:p>
          <a:p>
            <a:r>
              <a:rPr lang="en-IN" dirty="0" smtClean="0"/>
              <a:t>Imaging</a:t>
            </a:r>
          </a:p>
          <a:p>
            <a:r>
              <a:rPr lang="en-IN" dirty="0" smtClean="0"/>
              <a:t>Wearables</a:t>
            </a:r>
          </a:p>
          <a:p>
            <a:r>
              <a:rPr lang="en-IN" dirty="0" smtClean="0"/>
              <a:t>Electronic Health Records(EHR)</a:t>
            </a:r>
          </a:p>
          <a:p>
            <a:pPr marL="0" indent="0">
              <a:buNone/>
            </a:pPr>
            <a:r>
              <a:rPr lang="en-IN" dirty="0" smtClean="0"/>
              <a:t>have thrown up enormous data-sets for patient health care</a:t>
            </a:r>
            <a:endParaRPr lang="en-IN" dirty="0"/>
          </a:p>
        </p:txBody>
      </p:sp>
    </p:spTree>
    <p:extLst>
      <p:ext uri="{BB962C8B-B14F-4D97-AF65-F5344CB8AC3E}">
        <p14:creationId xmlns:p14="http://schemas.microsoft.com/office/powerpoint/2010/main" val="2085034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Epidemiology and Public Health</a:t>
            </a:r>
            <a:endParaRPr lang="en-IN" dirty="0"/>
          </a:p>
        </p:txBody>
      </p:sp>
      <p:sp>
        <p:nvSpPr>
          <p:cNvPr id="3" name="Content Placeholder 2"/>
          <p:cNvSpPr>
            <a:spLocks noGrp="1"/>
          </p:cNvSpPr>
          <p:nvPr>
            <p:ph idx="1"/>
          </p:nvPr>
        </p:nvSpPr>
        <p:spPr/>
        <p:txBody>
          <a:bodyPr/>
          <a:lstStyle/>
          <a:p>
            <a:r>
              <a:rPr lang="en-IN" dirty="0" smtClean="0"/>
              <a:t>Data on economic trends region wise and health </a:t>
            </a:r>
            <a:r>
              <a:rPr lang="en-IN" dirty="0" smtClean="0"/>
              <a:t>parameters</a:t>
            </a:r>
          </a:p>
          <a:p>
            <a:r>
              <a:rPr lang="en-IN" dirty="0" smtClean="0"/>
              <a:t>Geo-spatial trends and software more robust</a:t>
            </a:r>
          </a:p>
          <a:p>
            <a:r>
              <a:rPr lang="en-IN" dirty="0" smtClean="0"/>
              <a:t>Field level data is digitized</a:t>
            </a:r>
          </a:p>
          <a:p>
            <a:r>
              <a:rPr lang="en-IN" dirty="0" smtClean="0"/>
              <a:t>Satellite imagery and telecommunication makes event recording instantaneous</a:t>
            </a:r>
          </a:p>
          <a:p>
            <a:endParaRPr lang="en-IN" dirty="0" smtClean="0"/>
          </a:p>
          <a:p>
            <a:endParaRPr lang="en-IN" dirty="0"/>
          </a:p>
        </p:txBody>
      </p:sp>
    </p:spTree>
    <p:extLst>
      <p:ext uri="{BB962C8B-B14F-4D97-AF65-F5344CB8AC3E}">
        <p14:creationId xmlns:p14="http://schemas.microsoft.com/office/powerpoint/2010/main" val="271452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Raghupathi</a:t>
            </a:r>
            <a:r>
              <a:rPr lang="en-IN" dirty="0" smtClean="0"/>
              <a:t> </a:t>
            </a:r>
            <a:r>
              <a:rPr lang="en-IN" dirty="0" err="1" smtClean="0"/>
              <a:t>NarayanaRao</a:t>
            </a:r>
            <a:r>
              <a:rPr lang="en-IN" dirty="0" smtClean="0"/>
              <a:t> </a:t>
            </a:r>
            <a:r>
              <a:rPr lang="en-IN" dirty="0" err="1" smtClean="0"/>
              <a:t>Cavale</a:t>
            </a:r>
            <a:endParaRPr lang="en-IN" dirty="0" smtClean="0"/>
          </a:p>
          <a:p>
            <a:r>
              <a:rPr lang="en-IN" dirty="0" smtClean="0">
                <a:hlinkClick r:id="rId2"/>
              </a:rPr>
              <a:t>cnraghupathi@gmail.com</a:t>
            </a:r>
            <a:endParaRPr lang="en-IN" dirty="0" smtClean="0"/>
          </a:p>
          <a:p>
            <a:r>
              <a:rPr lang="en-IN" dirty="0" smtClean="0">
                <a:hlinkClick r:id="rId3"/>
              </a:rPr>
              <a:t>cnraghupathi@Infosys.com</a:t>
            </a:r>
            <a:endParaRPr lang="en-IN" dirty="0" smtClean="0"/>
          </a:p>
          <a:p>
            <a:r>
              <a:rPr lang="en-IN" dirty="0" smtClean="0"/>
              <a:t>+91-9980540738</a:t>
            </a:r>
            <a:endParaRPr lang="en-IN" dirty="0"/>
          </a:p>
        </p:txBody>
      </p:sp>
    </p:spTree>
    <p:extLst>
      <p:ext uri="{BB962C8B-B14F-4D97-AF65-F5344CB8AC3E}">
        <p14:creationId xmlns:p14="http://schemas.microsoft.com/office/powerpoint/2010/main" val="3461379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the fusion is expected to bring</a:t>
            </a:r>
            <a:endParaRPr lang="en-IN" dirty="0"/>
          </a:p>
        </p:txBody>
      </p:sp>
      <p:sp>
        <p:nvSpPr>
          <p:cNvPr id="3" name="Content Placeholder 2"/>
          <p:cNvSpPr>
            <a:spLocks noGrp="1"/>
          </p:cNvSpPr>
          <p:nvPr>
            <p:ph idx="1"/>
          </p:nvPr>
        </p:nvSpPr>
        <p:spPr/>
        <p:txBody>
          <a:bodyPr/>
          <a:lstStyle/>
          <a:p>
            <a:r>
              <a:rPr lang="en-IN" dirty="0" smtClean="0"/>
              <a:t>Lesser costs of healthcare</a:t>
            </a:r>
          </a:p>
          <a:p>
            <a:r>
              <a:rPr lang="en-IN" dirty="0" smtClean="0"/>
              <a:t>More predictability</a:t>
            </a:r>
          </a:p>
          <a:p>
            <a:r>
              <a:rPr lang="en-IN" dirty="0" smtClean="0"/>
              <a:t>Lesser dependence of scarce professionals(at least for routine illness)</a:t>
            </a:r>
          </a:p>
          <a:p>
            <a:r>
              <a:rPr lang="en-IN" dirty="0" smtClean="0"/>
              <a:t>Evidence based </a:t>
            </a:r>
            <a:r>
              <a:rPr lang="en-IN" smtClean="0"/>
              <a:t>policy making</a:t>
            </a:r>
            <a:endParaRPr lang="en-IN"/>
          </a:p>
        </p:txBody>
      </p:sp>
    </p:spTree>
    <p:extLst>
      <p:ext uri="{BB962C8B-B14F-4D97-AF65-F5344CB8AC3E}">
        <p14:creationId xmlns:p14="http://schemas.microsoft.com/office/powerpoint/2010/main" val="72650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Where does one start?</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Aristotle (384-322 B.C) was the first thinker to formulate a precise set of laws governing the rational part of the brain. He developed an informal system of syllogisms for proper reasoning.</a:t>
            </a:r>
            <a:endParaRPr kumimoji="0" lang="en-US" altLang="en-US" sz="1800" b="0" i="0" u="none" strike="noStrike" cap="none" normalizeH="0" baseline="0" dirty="0" smtClean="0">
              <a:ln>
                <a:noFill/>
              </a:ln>
              <a:solidFill>
                <a:schemeClr val="tx1"/>
              </a:solidFill>
              <a:effectLst/>
            </a:endParaRPr>
          </a:p>
        </p:txBody>
      </p:sp>
      <p:sp>
        <p:nvSpPr>
          <p:cNvPr id="4" name="Rectangle 2"/>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900" b="0" i="0" u="none" strike="noStrike" cap="none" normalizeH="0" baseline="0" dirty="0" smtClean="0">
              <a:ln>
                <a:noFill/>
              </a:ln>
              <a:solidFill>
                <a:schemeClr val="tx1"/>
              </a:solidFill>
              <a:effectLst/>
            </a:endParaRPr>
          </a:p>
        </p:txBody>
      </p:sp>
      <p:pic>
        <p:nvPicPr>
          <p:cNvPr id="3073" name="Picture 1" descr="Image result for aristotle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3317082"/>
            <a:ext cx="3810000" cy="2162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619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7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lstStyle/>
          <a:p>
            <a:pPr marL="0" indent="0">
              <a:buNone/>
            </a:pPr>
            <a:r>
              <a:rPr lang="en-IN" dirty="0"/>
              <a:t>Aristotle argued in “De Motu </a:t>
            </a:r>
            <a:r>
              <a:rPr lang="en-IN" dirty="0" err="1"/>
              <a:t>Animalium</a:t>
            </a:r>
            <a:r>
              <a:rPr lang="en-IN" dirty="0"/>
              <a:t>” that actions are justified by a logical conclusion between the goals and the action’s outcome. This is a basic philosophy of many Machine Learning Algorithms today</a:t>
            </a:r>
            <a:r>
              <a:rPr lang="en-IN" dirty="0" smtClean="0"/>
              <a:t>.</a:t>
            </a:r>
          </a:p>
          <a:p>
            <a:pPr marL="0" indent="0">
              <a:buNone/>
            </a:pPr>
            <a:r>
              <a:rPr lang="en-IN" dirty="0"/>
              <a:t>In “Nicomachean ethics” Aristotle suggests the algorithm-“We deliberate not about the end but the means. We assume the end and by what means can it be achieved… and what is the last in the order of analysis seems to be first in the order of becoming “</a:t>
            </a:r>
          </a:p>
          <a:p>
            <a:pPr marL="0" indent="0">
              <a:buNone/>
            </a:pPr>
            <a:r>
              <a:rPr lang="en-IN" dirty="0"/>
              <a:t>Logic became a science and there were many notable contributors. Leonardo Da Vinci, Descartes, Pascal, </a:t>
            </a:r>
            <a:r>
              <a:rPr lang="en-IN" dirty="0" err="1"/>
              <a:t>Leibniz,Francis</a:t>
            </a:r>
            <a:r>
              <a:rPr lang="en-IN" dirty="0"/>
              <a:t> Bacon, John Locke, Rudolf </a:t>
            </a:r>
            <a:r>
              <a:rPr lang="en-IN" dirty="0" err="1"/>
              <a:t>Carnap</a:t>
            </a:r>
            <a:r>
              <a:rPr lang="en-IN" dirty="0"/>
              <a:t>, Bertrand Russell and others.</a:t>
            </a:r>
          </a:p>
          <a:p>
            <a:pPr marL="0" indent="0">
              <a:buNone/>
            </a:pPr>
            <a:endParaRPr lang="en-IN" dirty="0"/>
          </a:p>
          <a:p>
            <a:endParaRPr lang="en-IN" dirty="0"/>
          </a:p>
        </p:txBody>
      </p:sp>
    </p:spTree>
    <p:extLst>
      <p:ext uri="{BB962C8B-B14F-4D97-AF65-F5344CB8AC3E}">
        <p14:creationId xmlns:p14="http://schemas.microsoft.com/office/powerpoint/2010/main" val="42237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https://upload.wikimedia.org/wikipedia/commons/4/44/Pmdsgdbhxdfgb2.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5296" y="2337086"/>
            <a:ext cx="2121408" cy="3328416"/>
          </a:xfrm>
          <a:prstGeom prst="rect">
            <a:avLst/>
          </a:prstGeom>
          <a:noFill/>
          <a:ln>
            <a:noFill/>
          </a:ln>
        </p:spPr>
      </p:pic>
      <p:sp>
        <p:nvSpPr>
          <p:cNvPr id="5" name="TextBox 4"/>
          <p:cNvSpPr txBox="1"/>
          <p:nvPr/>
        </p:nvSpPr>
        <p:spPr>
          <a:xfrm>
            <a:off x="5035296" y="6037243"/>
            <a:ext cx="4056944" cy="369332"/>
          </a:xfrm>
          <a:prstGeom prst="rect">
            <a:avLst/>
          </a:prstGeom>
          <a:noFill/>
        </p:spPr>
        <p:txBody>
          <a:bodyPr wrap="none" rtlCol="0">
            <a:spAutoFit/>
          </a:bodyPr>
          <a:lstStyle/>
          <a:p>
            <a:r>
              <a:rPr lang="en-IN" dirty="0" smtClean="0"/>
              <a:t>3 volumes published between 1910-1912</a:t>
            </a:r>
            <a:endParaRPr lang="en-IN" dirty="0"/>
          </a:p>
        </p:txBody>
      </p:sp>
    </p:spTree>
    <p:extLst>
      <p:ext uri="{BB962C8B-B14F-4D97-AF65-F5344CB8AC3E}">
        <p14:creationId xmlns:p14="http://schemas.microsoft.com/office/powerpoint/2010/main" val="304753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Turing’s muse….</a:t>
            </a:r>
            <a:endParaRPr lang="en-IN" dirty="0"/>
          </a:p>
        </p:txBody>
      </p:sp>
      <p:sp>
        <p:nvSpPr>
          <p:cNvPr id="3" name="Content Placeholder 2"/>
          <p:cNvSpPr>
            <a:spLocks noGrp="1"/>
          </p:cNvSpPr>
          <p:nvPr>
            <p:ph idx="1"/>
          </p:nvPr>
        </p:nvSpPr>
        <p:spPr/>
        <p:txBody>
          <a:bodyPr/>
          <a:lstStyle/>
          <a:p>
            <a:pPr marL="0" indent="0">
              <a:buNone/>
            </a:pPr>
            <a:r>
              <a:rPr lang="en-IN" dirty="0" smtClean="0"/>
              <a:t>In </a:t>
            </a:r>
            <a:r>
              <a:rPr lang="en-IN" dirty="0"/>
              <a:t>1931 Gödel had shattered Russell's </a:t>
            </a:r>
            <a:r>
              <a:rPr lang="en-IN" dirty="0" smtClean="0"/>
              <a:t>hypothesis </a:t>
            </a:r>
            <a:r>
              <a:rPr lang="en-IN" dirty="0"/>
              <a:t>by showing the incompleteness of mathematics: the existence of true statements about numbers which could not be proved by the formal application of set rules of deduction</a:t>
            </a:r>
            <a:r>
              <a:rPr lang="en-IN" dirty="0" smtClean="0"/>
              <a:t>.</a:t>
            </a:r>
          </a:p>
          <a:p>
            <a:pPr marL="0" indent="0">
              <a:buNone/>
            </a:pPr>
            <a:r>
              <a:rPr lang="en-IN" dirty="0" smtClean="0"/>
              <a:t>A question </a:t>
            </a:r>
            <a:r>
              <a:rPr lang="en-IN" dirty="0"/>
              <a:t>posed by Hilbert, still lay open. It was the question of Decidability, the </a:t>
            </a:r>
            <a:r>
              <a:rPr lang="en-IN" i="1" dirty="0" err="1"/>
              <a:t>Entscheidungsproblem</a:t>
            </a:r>
            <a:r>
              <a:rPr lang="en-IN" i="1" dirty="0"/>
              <a:t>.</a:t>
            </a:r>
            <a:r>
              <a:rPr lang="en-IN" dirty="0"/>
              <a:t> Could there exist, at least in principle, a definite method or process by which it could be decided whether any given mathematical assertion was provable?</a:t>
            </a:r>
          </a:p>
          <a:p>
            <a:endParaRPr lang="en-IN" dirty="0"/>
          </a:p>
        </p:txBody>
      </p:sp>
    </p:spTree>
    <p:extLst>
      <p:ext uri="{BB962C8B-B14F-4D97-AF65-F5344CB8AC3E}">
        <p14:creationId xmlns:p14="http://schemas.microsoft.com/office/powerpoint/2010/main" val="71507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Related imag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5" y="2477294"/>
            <a:ext cx="2190750" cy="3048000"/>
          </a:xfrm>
          <a:prstGeom prst="rect">
            <a:avLst/>
          </a:prstGeom>
          <a:noFill/>
          <a:ln>
            <a:noFill/>
          </a:ln>
        </p:spPr>
      </p:pic>
      <p:sp>
        <p:nvSpPr>
          <p:cNvPr id="5" name="TextBox 4"/>
          <p:cNvSpPr txBox="1"/>
          <p:nvPr/>
        </p:nvSpPr>
        <p:spPr>
          <a:xfrm>
            <a:off x="4935557" y="5960125"/>
            <a:ext cx="6410153" cy="646331"/>
          </a:xfrm>
          <a:prstGeom prst="rect">
            <a:avLst/>
          </a:prstGeom>
          <a:noFill/>
        </p:spPr>
        <p:txBody>
          <a:bodyPr wrap="none" rtlCol="0">
            <a:spAutoFit/>
          </a:bodyPr>
          <a:lstStyle/>
          <a:p>
            <a:r>
              <a:rPr lang="en-IN" dirty="0" smtClean="0"/>
              <a:t>Alan Turing (1912-1954) was a British Scientist known for his work </a:t>
            </a:r>
          </a:p>
          <a:p>
            <a:r>
              <a:rPr lang="en-IN" dirty="0" smtClean="0"/>
              <a:t>on cryptography and AI</a:t>
            </a:r>
            <a:endParaRPr lang="en-IN" dirty="0"/>
          </a:p>
        </p:txBody>
      </p:sp>
    </p:spTree>
    <p:extLst>
      <p:ext uri="{BB962C8B-B14F-4D97-AF65-F5344CB8AC3E}">
        <p14:creationId xmlns:p14="http://schemas.microsoft.com/office/powerpoint/2010/main" val="2871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To answer such a question needed a definition of 'method' which would be not only precise but compelling. This is what Turing supplied. He analysed what could be achieved by a person performing a methodical process, and seizing on the idea of something done 'mechanically', expressed the analysis in terms of a theoretical machine able to perform certain precisely defined elementary operations on symbols on paper tape. He presented convincing arguments that the scope of such a machine was sufficient to encompass everything that would count as a 'definite method.' Daringly he included an argument based on the transitions between 'states of mind' of a human being performing a mental process.</a:t>
            </a:r>
          </a:p>
          <a:p>
            <a:r>
              <a:rPr lang="en-IN" dirty="0"/>
              <a:t>This triple correspondence between logical instructions, the action of the mind, and a machine which could in principle be embodied in a practical physical form, was Turing's definitive contribution. Having made this novel definition of what should count as a 'definite method' — in modern language, an algorithm — it was not too hard to answer Hilbert's question in the negative: no such decision procedure </a:t>
            </a:r>
          </a:p>
        </p:txBody>
      </p:sp>
    </p:spTree>
    <p:extLst>
      <p:ext uri="{BB962C8B-B14F-4D97-AF65-F5344CB8AC3E}">
        <p14:creationId xmlns:p14="http://schemas.microsoft.com/office/powerpoint/2010/main" val="242772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1401</Words>
  <Application>Microsoft Office PowerPoint</Application>
  <PresentationFormat>Widescreen</PresentationFormat>
  <Paragraphs>94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Course on Machine Learning in Medicine</vt:lpstr>
      <vt:lpstr>PowerPoint Presentation</vt:lpstr>
      <vt:lpstr>PowerPoint Presentation</vt:lpstr>
      <vt:lpstr>Where does one start?</vt:lpstr>
      <vt:lpstr>PowerPoint Presentation</vt:lpstr>
      <vt:lpstr>PowerPoint Presentation</vt:lpstr>
      <vt:lpstr>Turing’s muse….</vt:lpstr>
      <vt:lpstr>PowerPoint Presentation</vt:lpstr>
      <vt:lpstr>PowerPoint Presentation</vt:lpstr>
      <vt:lpstr>PowerPoint Presentation</vt:lpstr>
      <vt:lpstr>PowerPoint Presentation</vt:lpstr>
      <vt:lpstr>AI is born!!</vt:lpstr>
      <vt:lpstr>PowerPoint Presentation</vt:lpstr>
      <vt:lpstr>AI Winter-1969-1980</vt:lpstr>
      <vt:lpstr>Problems</vt:lpstr>
      <vt:lpstr>PowerPoint Presentation</vt:lpstr>
      <vt:lpstr>PowerPoint Presentation</vt:lpstr>
      <vt:lpstr>PowerPoint Presentation</vt:lpstr>
      <vt:lpstr>PowerPoint Presentation</vt:lpstr>
      <vt:lpstr>PowerPoint Presentation</vt:lpstr>
      <vt:lpstr>Symbolist</vt:lpstr>
      <vt:lpstr>Connectist</vt:lpstr>
      <vt:lpstr>Evolutionary</vt:lpstr>
      <vt:lpstr>PowerPoint Presentation</vt:lpstr>
      <vt:lpstr>Analogizer</vt:lpstr>
      <vt:lpstr>Cure cancer</vt:lpstr>
      <vt:lpstr>solution</vt:lpstr>
      <vt:lpstr>What is happening in the world of Medicine</vt:lpstr>
      <vt:lpstr>Epidemiology and Public Health</vt:lpstr>
      <vt:lpstr>What the fusion is expected to bring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on Machine Learning in Medicine</dc:title>
  <dc:creator>Microsoft</dc:creator>
  <cp:lastModifiedBy>Microsoft</cp:lastModifiedBy>
  <cp:revision>21</cp:revision>
  <dcterms:created xsi:type="dcterms:W3CDTF">2017-10-18T03:27:31Z</dcterms:created>
  <dcterms:modified xsi:type="dcterms:W3CDTF">2017-10-18T07:33:46Z</dcterms:modified>
</cp:coreProperties>
</file>