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8" r:id="rId13"/>
    <p:sldId id="269"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9D68DE-B481-4D64-9B39-62409556CE6D}" type="datetimeFigureOut">
              <a:rPr lang="en-IN" smtClean="0"/>
              <a:t>19-10-2017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314635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D68DE-B481-4D64-9B39-62409556CE6D}" type="datetimeFigureOut">
              <a:rPr lang="en-IN" smtClean="0"/>
              <a:t>19-10-2017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20353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D68DE-B481-4D64-9B39-62409556CE6D}" type="datetimeFigureOut">
              <a:rPr lang="en-IN" smtClean="0"/>
              <a:t>19-10-2017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108172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D68DE-B481-4D64-9B39-62409556CE6D}" type="datetimeFigureOut">
              <a:rPr lang="en-IN" smtClean="0"/>
              <a:t>19-10-2017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8204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D68DE-B481-4D64-9B39-62409556CE6D}" type="datetimeFigureOut">
              <a:rPr lang="en-IN" smtClean="0"/>
              <a:t>19-10-2017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195844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9D68DE-B481-4D64-9B39-62409556CE6D}" type="datetimeFigureOut">
              <a:rPr lang="en-IN" smtClean="0"/>
              <a:t>19-10-2017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79276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9D68DE-B481-4D64-9B39-62409556CE6D}" type="datetimeFigureOut">
              <a:rPr lang="en-IN" smtClean="0"/>
              <a:t>19-10-2017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88452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9D68DE-B481-4D64-9B39-62409556CE6D}" type="datetimeFigureOut">
              <a:rPr lang="en-IN" smtClean="0"/>
              <a:t>19-10-2017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141158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D68DE-B481-4D64-9B39-62409556CE6D}" type="datetimeFigureOut">
              <a:rPr lang="en-IN" smtClean="0"/>
              <a:t>19-10-2017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102738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D68DE-B481-4D64-9B39-62409556CE6D}" type="datetimeFigureOut">
              <a:rPr lang="en-IN" smtClean="0"/>
              <a:t>19-10-2017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395954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D68DE-B481-4D64-9B39-62409556CE6D}" type="datetimeFigureOut">
              <a:rPr lang="en-IN" smtClean="0"/>
              <a:t>19-10-2017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BE3C-DFBE-4BEB-A434-39A3D080D328}" type="slidenum">
              <a:rPr lang="en-IN" smtClean="0"/>
              <a:t>‹#›</a:t>
            </a:fld>
            <a:endParaRPr lang="en-IN"/>
          </a:p>
        </p:txBody>
      </p:sp>
    </p:spTree>
    <p:extLst>
      <p:ext uri="{BB962C8B-B14F-4D97-AF65-F5344CB8AC3E}">
        <p14:creationId xmlns:p14="http://schemas.microsoft.com/office/powerpoint/2010/main" val="333865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D68DE-B481-4D64-9B39-62409556CE6D}" type="datetimeFigureOut">
              <a:rPr lang="en-IN" smtClean="0"/>
              <a:t>19-10-2017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4BE3C-DFBE-4BEB-A434-39A3D080D328}" type="slidenum">
              <a:rPr lang="en-IN" smtClean="0"/>
              <a:t>‹#›</a:t>
            </a:fld>
            <a:endParaRPr lang="en-IN"/>
          </a:p>
        </p:txBody>
      </p:sp>
    </p:spTree>
    <p:extLst>
      <p:ext uri="{BB962C8B-B14F-4D97-AF65-F5344CB8AC3E}">
        <p14:creationId xmlns:p14="http://schemas.microsoft.com/office/powerpoint/2010/main" val="400423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mf.org/external/np/adm/rec/job/ra.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lack_swan_theory" TargetMode="External"/><Relationship Id="rId2" Type="http://schemas.openxmlformats.org/officeDocument/2006/relationships/hyperlink" Target="https://openknowledge.worldbank.org/bitstream/handle/10986/25823/9781464810169.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Epidemiology, Public Health</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0525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Education</a:t>
            </a:r>
            <a:endParaRPr lang="en-IN" dirty="0"/>
          </a:p>
        </p:txBody>
      </p:sp>
      <p:sp>
        <p:nvSpPr>
          <p:cNvPr id="3" name="Content Placeholder 2"/>
          <p:cNvSpPr>
            <a:spLocks noGrp="1"/>
          </p:cNvSpPr>
          <p:nvPr>
            <p:ph idx="1"/>
          </p:nvPr>
        </p:nvSpPr>
        <p:spPr/>
        <p:txBody>
          <a:bodyPr/>
          <a:lstStyle/>
          <a:p>
            <a:r>
              <a:rPr lang="en-IN" dirty="0" smtClean="0"/>
              <a:t>How do we ensure basic level of education for all?</a:t>
            </a:r>
          </a:p>
          <a:p>
            <a:r>
              <a:rPr lang="en-IN" dirty="0" smtClean="0"/>
              <a:t>How do we encourage girls to get educated?</a:t>
            </a:r>
          </a:p>
          <a:p>
            <a:r>
              <a:rPr lang="en-IN" dirty="0" smtClean="0"/>
              <a:t>How do we ensure that </a:t>
            </a:r>
            <a:r>
              <a:rPr lang="en-IN" dirty="0" err="1" smtClean="0"/>
              <a:t>helth</a:t>
            </a:r>
            <a:r>
              <a:rPr lang="en-IN" dirty="0" smtClean="0"/>
              <a:t> education is disseminated?</a:t>
            </a:r>
          </a:p>
          <a:p>
            <a:r>
              <a:rPr lang="en-IN" dirty="0" smtClean="0"/>
              <a:t>…………..</a:t>
            </a:r>
            <a:endParaRPr lang="en-IN" dirty="0"/>
          </a:p>
        </p:txBody>
      </p:sp>
    </p:spTree>
    <p:extLst>
      <p:ext uri="{BB962C8B-B14F-4D97-AF65-F5344CB8AC3E}">
        <p14:creationId xmlns:p14="http://schemas.microsoft.com/office/powerpoint/2010/main" val="331859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 Capita Income</a:t>
            </a:r>
            <a:endParaRPr lang="en-IN" dirty="0"/>
          </a:p>
        </p:txBody>
      </p:sp>
      <p:sp>
        <p:nvSpPr>
          <p:cNvPr id="3" name="Content Placeholder 2"/>
          <p:cNvSpPr>
            <a:spLocks noGrp="1"/>
          </p:cNvSpPr>
          <p:nvPr>
            <p:ph idx="1"/>
          </p:nvPr>
        </p:nvSpPr>
        <p:spPr/>
        <p:txBody>
          <a:bodyPr/>
          <a:lstStyle/>
          <a:p>
            <a:r>
              <a:rPr lang="en-IN" dirty="0" smtClean="0"/>
              <a:t>How does per capita income affect lifestyles and critical care?</a:t>
            </a:r>
          </a:p>
          <a:p>
            <a:r>
              <a:rPr lang="en-IN" dirty="0" smtClean="0"/>
              <a:t>How does that affect use of public health resources?</a:t>
            </a:r>
          </a:p>
          <a:p>
            <a:r>
              <a:rPr lang="en-IN" dirty="0" smtClean="0"/>
              <a:t>…..</a:t>
            </a:r>
            <a:endParaRPr lang="en-IN" dirty="0"/>
          </a:p>
        </p:txBody>
      </p:sp>
    </p:spTree>
    <p:extLst>
      <p:ext uri="{BB962C8B-B14F-4D97-AF65-F5344CB8AC3E}">
        <p14:creationId xmlns:p14="http://schemas.microsoft.com/office/powerpoint/2010/main" val="89549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 Inclusion</a:t>
            </a:r>
            <a:endParaRPr lang="en-IN" dirty="0"/>
          </a:p>
        </p:txBody>
      </p:sp>
      <p:sp>
        <p:nvSpPr>
          <p:cNvPr id="3" name="Content Placeholder 2"/>
          <p:cNvSpPr>
            <a:spLocks noGrp="1"/>
          </p:cNvSpPr>
          <p:nvPr>
            <p:ph idx="1"/>
          </p:nvPr>
        </p:nvSpPr>
        <p:spPr/>
        <p:txBody>
          <a:bodyPr/>
          <a:lstStyle/>
          <a:p>
            <a:r>
              <a:rPr lang="en-IN" dirty="0" smtClean="0"/>
              <a:t>Do people have access to money for healthcare?-Pygmy schemes</a:t>
            </a:r>
          </a:p>
          <a:p>
            <a:r>
              <a:rPr lang="en-IN" dirty="0" smtClean="0"/>
              <a:t>Digital inclusion</a:t>
            </a:r>
          </a:p>
          <a:p>
            <a:r>
              <a:rPr lang="en-IN" dirty="0" smtClean="0"/>
              <a:t>Insurance</a:t>
            </a:r>
          </a:p>
          <a:p>
            <a:r>
              <a:rPr lang="en-IN" dirty="0" smtClean="0"/>
              <a:t>POP scheme in Andhra……</a:t>
            </a:r>
            <a:endParaRPr lang="en-IN" dirty="0"/>
          </a:p>
        </p:txBody>
      </p:sp>
    </p:spTree>
    <p:extLst>
      <p:ext uri="{BB962C8B-B14F-4D97-AF65-F5344CB8AC3E}">
        <p14:creationId xmlns:p14="http://schemas.microsoft.com/office/powerpoint/2010/main" val="294857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models for policy planning</a:t>
            </a:r>
            <a:endParaRPr lang="en-IN" dirty="0"/>
          </a:p>
        </p:txBody>
      </p:sp>
      <p:sp>
        <p:nvSpPr>
          <p:cNvPr id="3" name="Content Placeholder 2"/>
          <p:cNvSpPr>
            <a:spLocks noGrp="1"/>
          </p:cNvSpPr>
          <p:nvPr>
            <p:ph idx="1"/>
          </p:nvPr>
        </p:nvSpPr>
        <p:spPr/>
        <p:txBody>
          <a:bodyPr/>
          <a:lstStyle/>
          <a:p>
            <a:pPr marL="0" indent="0">
              <a:buNone/>
            </a:pPr>
            <a:r>
              <a:rPr lang="en-IN" dirty="0"/>
              <a:t>It does not appear that the IMF is fully utilizing modern data science languages, tools, frameworks, and integrated development environments such as R, R Studio, Python, </a:t>
            </a:r>
            <a:r>
              <a:rPr lang="en-IN" dirty="0" err="1"/>
              <a:t>NumPy</a:t>
            </a:r>
            <a:r>
              <a:rPr lang="en-IN" dirty="0"/>
              <a:t>, Anaconda, SQL, Hadoop, Spark, or MongoDB. According to </a:t>
            </a:r>
            <a:r>
              <a:rPr lang="en-IN" u="sng" dirty="0">
                <a:hlinkClick r:id="rId2"/>
              </a:rPr>
              <a:t>IMF job listings</a:t>
            </a:r>
            <a:r>
              <a:rPr lang="en-IN" dirty="0"/>
              <a:t>, research assistants are expected to collaborate with economists using Microsoft Excel, in addition to other traditional econometric analysis software tools. These are comprised of established software languages and dashboards for forecasting and simulations such as TSP, </a:t>
            </a:r>
            <a:r>
              <a:rPr lang="en-IN" dirty="0" err="1"/>
              <a:t>Eviews</a:t>
            </a:r>
            <a:r>
              <a:rPr lang="en-IN" dirty="0"/>
              <a:t>, AREMOS, and RATS.</a:t>
            </a:r>
            <a:endParaRPr lang="en-IN" dirty="0"/>
          </a:p>
        </p:txBody>
      </p:sp>
    </p:spTree>
    <p:extLst>
      <p:ext uri="{BB962C8B-B14F-4D97-AF65-F5344CB8AC3E}">
        <p14:creationId xmlns:p14="http://schemas.microsoft.com/office/powerpoint/2010/main" val="314315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Many of these programs are several decades old. TSP was first conceived in the 1960’s and was last updated in 2009. Windows-based </a:t>
            </a:r>
            <a:r>
              <a:rPr lang="en-IN" dirty="0" err="1"/>
              <a:t>Eviews</a:t>
            </a:r>
            <a:r>
              <a:rPr lang="en-IN" dirty="0"/>
              <a:t> is popular, versatile, robust, well-supported, and updated often by its developers. But it was originally introduced in 1965. AREMOS is considered by many as old-hat; its heyday was mostly in the 1980s. RATS specializes in time-series analysis and it has grown into a more powerful program, but it dates back to the halcyon days of Fortran.</a:t>
            </a:r>
            <a:endParaRPr lang="en-IN" dirty="0"/>
          </a:p>
        </p:txBody>
      </p:sp>
    </p:spTree>
    <p:extLst>
      <p:ext uri="{BB962C8B-B14F-4D97-AF65-F5344CB8AC3E}">
        <p14:creationId xmlns:p14="http://schemas.microsoft.com/office/powerpoint/2010/main" val="58899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a:t>The World Bank’s economic forecast, the </a:t>
            </a:r>
            <a:r>
              <a:rPr lang="en-IN" u="sng" dirty="0">
                <a:hlinkClick r:id="rId2"/>
              </a:rPr>
              <a:t>2017 Global Economic Prospects</a:t>
            </a:r>
            <a:r>
              <a:rPr lang="en-IN" dirty="0"/>
              <a:t>, also uses country-specific models, but the Bank relies on vector </a:t>
            </a:r>
            <a:r>
              <a:rPr lang="en-IN" dirty="0" err="1"/>
              <a:t>autoregressions</a:t>
            </a:r>
            <a:r>
              <a:rPr lang="en-IN" dirty="0"/>
              <a:t> (VARs), which are time-series econometric models familiar to economists. These regressions utilize </a:t>
            </a:r>
            <a:r>
              <a:rPr lang="en-IN" dirty="0" err="1"/>
              <a:t>Cholesky</a:t>
            </a:r>
            <a:r>
              <a:rPr lang="en-IN" dirty="0"/>
              <a:t> ordering, meaning that exogenous variables are placed in the model in a decreasing order of </a:t>
            </a:r>
            <a:r>
              <a:rPr lang="en-IN" dirty="0" err="1"/>
              <a:t>exogenity</a:t>
            </a:r>
            <a:r>
              <a:rPr lang="en-IN" dirty="0"/>
              <a:t>. In other words, the World Bank is appropriately taking into consideration “outside the model” risks such as “global financial market uncertainty;” “domestic financial market or political uncertainty;” “short-term interest rates;” and other hazards. Many forecasters were criticized during the 2008-2009 financial crisis for not including these “</a:t>
            </a:r>
            <a:r>
              <a:rPr lang="en-IN" u="sng" dirty="0">
                <a:hlinkClick r:id="rId3"/>
              </a:rPr>
              <a:t>Black Swan</a:t>
            </a:r>
            <a:r>
              <a:rPr lang="en-IN" dirty="0"/>
              <a:t>” risks into their models.</a:t>
            </a:r>
            <a:r>
              <a:rPr lang="en-IN" dirty="0"/>
              <a:t/>
            </a:r>
            <a:br>
              <a:rPr lang="en-IN" dirty="0"/>
            </a:br>
            <a:endParaRPr lang="en-IN" dirty="0"/>
          </a:p>
        </p:txBody>
      </p:sp>
    </p:spTree>
    <p:extLst>
      <p:ext uri="{BB962C8B-B14F-4D97-AF65-F5344CB8AC3E}">
        <p14:creationId xmlns:p14="http://schemas.microsoft.com/office/powerpoint/2010/main" val="52707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448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Health &amp; Medicine in 2 broad genre</a:t>
            </a:r>
            <a:endParaRPr lang="en-IN" dirty="0"/>
          </a:p>
        </p:txBody>
      </p:sp>
      <p:sp>
        <p:nvSpPr>
          <p:cNvPr id="3" name="Content Placeholder 2"/>
          <p:cNvSpPr>
            <a:spLocks noGrp="1"/>
          </p:cNvSpPr>
          <p:nvPr>
            <p:ph idx="1"/>
          </p:nvPr>
        </p:nvSpPr>
        <p:spPr/>
        <p:txBody>
          <a:bodyPr/>
          <a:lstStyle/>
          <a:p>
            <a:r>
              <a:rPr lang="en-IN" dirty="0" smtClean="0"/>
              <a:t>Personal Health</a:t>
            </a:r>
          </a:p>
          <a:p>
            <a:r>
              <a:rPr lang="en-IN" dirty="0" smtClean="0"/>
              <a:t>Public Health, Policy &amp; Epidemiology</a:t>
            </a:r>
          </a:p>
          <a:p>
            <a:pPr marL="0" indent="0">
              <a:buNone/>
            </a:pPr>
            <a:endParaRPr lang="en-IN" dirty="0"/>
          </a:p>
          <a:p>
            <a:pPr marL="0" indent="0">
              <a:buNone/>
            </a:pPr>
            <a:r>
              <a:rPr lang="en-IN" dirty="0" smtClean="0"/>
              <a:t>While individual health is very important Public Policy, Public Health and Epidemiology play a critical role in nation building and its impact</a:t>
            </a:r>
          </a:p>
          <a:p>
            <a:pPr marL="0" indent="0">
              <a:buNone/>
            </a:pPr>
            <a:r>
              <a:rPr lang="en-IN" dirty="0" smtClean="0"/>
              <a:t>on society and on an individual. It also determines choices made in food, sanitation, social behaviour, law </a:t>
            </a:r>
            <a:r>
              <a:rPr lang="en-IN" dirty="0" err="1" smtClean="0"/>
              <a:t>etc</a:t>
            </a:r>
            <a:endParaRPr lang="en-IN" dirty="0"/>
          </a:p>
        </p:txBody>
      </p:sp>
    </p:spTree>
    <p:extLst>
      <p:ext uri="{BB962C8B-B14F-4D97-AF65-F5344CB8AC3E}">
        <p14:creationId xmlns:p14="http://schemas.microsoft.com/office/powerpoint/2010/main" val="30999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Earlier a lot of choices used to be made by intuition and  national level </a:t>
            </a:r>
            <a:r>
              <a:rPr lang="en-IN" dirty="0" err="1" smtClean="0"/>
              <a:t>eg</a:t>
            </a:r>
            <a:r>
              <a:rPr lang="en-IN" dirty="0" smtClean="0"/>
              <a:t>: Rice procurement destroying millets and leading to spread of diabetes.</a:t>
            </a:r>
          </a:p>
          <a:p>
            <a:r>
              <a:rPr lang="en-IN" dirty="0" smtClean="0"/>
              <a:t>Some influence of customs/religion/habits </a:t>
            </a:r>
            <a:r>
              <a:rPr lang="en-IN" dirty="0" err="1" smtClean="0"/>
              <a:t>etc</a:t>
            </a:r>
            <a:r>
              <a:rPr lang="en-IN" dirty="0" smtClean="0"/>
              <a:t> were also ingrained</a:t>
            </a:r>
          </a:p>
          <a:p>
            <a:r>
              <a:rPr lang="en-IN" dirty="0" smtClean="0"/>
              <a:t>Lack of data/ proper tools were a good reason</a:t>
            </a:r>
          </a:p>
          <a:p>
            <a:r>
              <a:rPr lang="en-IN" dirty="0" smtClean="0"/>
              <a:t>Today Big Data and Machine Learning can help us make certain choices </a:t>
            </a:r>
            <a:endParaRPr lang="en-IN" dirty="0"/>
          </a:p>
        </p:txBody>
      </p:sp>
    </p:spTree>
    <p:extLst>
      <p:ext uri="{BB962C8B-B14F-4D97-AF65-F5344CB8AC3E}">
        <p14:creationId xmlns:p14="http://schemas.microsoft.com/office/powerpoint/2010/main" val="2027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Infant Mortality Rate</a:t>
            </a:r>
            <a:endParaRPr lang="en-IN" dirty="0"/>
          </a:p>
        </p:txBody>
      </p:sp>
      <p:sp>
        <p:nvSpPr>
          <p:cNvPr id="3" name="Content Placeholder 2"/>
          <p:cNvSpPr>
            <a:spLocks noGrp="1"/>
          </p:cNvSpPr>
          <p:nvPr>
            <p:ph idx="1"/>
          </p:nvPr>
        </p:nvSpPr>
        <p:spPr/>
        <p:txBody>
          <a:bodyPr/>
          <a:lstStyle/>
          <a:p>
            <a:r>
              <a:rPr lang="en-IN" dirty="0" smtClean="0"/>
              <a:t>IMR is the number of deaths per 1000 live births of children</a:t>
            </a:r>
          </a:p>
          <a:p>
            <a:r>
              <a:rPr lang="en-IN" dirty="0" smtClean="0"/>
              <a:t>IMR is around 9 in Kollam in Kerala some districts in UP are as high as 70 .Indian average is 45!!</a:t>
            </a:r>
          </a:p>
          <a:p>
            <a:r>
              <a:rPr lang="en-IN" dirty="0" smtClean="0"/>
              <a:t>What are the Casual factors?</a:t>
            </a:r>
          </a:p>
          <a:p>
            <a:pPr lvl="1"/>
            <a:r>
              <a:rPr lang="en-IN" dirty="0" smtClean="0"/>
              <a:t>Institutional delivery</a:t>
            </a:r>
          </a:p>
          <a:p>
            <a:pPr lvl="1"/>
            <a:r>
              <a:rPr lang="en-IN" dirty="0" smtClean="0"/>
              <a:t>Vaccination</a:t>
            </a:r>
          </a:p>
          <a:p>
            <a:pPr lvl="1"/>
            <a:r>
              <a:rPr lang="en-IN" dirty="0" smtClean="0"/>
              <a:t>PHC’s</a:t>
            </a:r>
          </a:p>
          <a:p>
            <a:r>
              <a:rPr lang="en-IN" dirty="0" smtClean="0"/>
              <a:t>Use of Big Data to reduce deaths</a:t>
            </a:r>
          </a:p>
          <a:p>
            <a:r>
              <a:rPr lang="en-IN" dirty="0" smtClean="0"/>
              <a:t>Pentavalent vaccine project of INCLEN</a:t>
            </a:r>
          </a:p>
          <a:p>
            <a:pPr lvl="1"/>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05817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Maternal Mortality Rate</a:t>
            </a:r>
            <a:endParaRPr lang="en-IN" dirty="0"/>
          </a:p>
        </p:txBody>
      </p:sp>
      <p:sp>
        <p:nvSpPr>
          <p:cNvPr id="3" name="Content Placeholder 2"/>
          <p:cNvSpPr>
            <a:spLocks noGrp="1"/>
          </p:cNvSpPr>
          <p:nvPr>
            <p:ph idx="1"/>
          </p:nvPr>
        </p:nvSpPr>
        <p:spPr/>
        <p:txBody>
          <a:bodyPr/>
          <a:lstStyle/>
          <a:p>
            <a:r>
              <a:rPr lang="en-IN" dirty="0" smtClean="0"/>
              <a:t>It is the rate of deaths of women from pregnancy/child birth complications for 100000 live births</a:t>
            </a:r>
          </a:p>
          <a:p>
            <a:r>
              <a:rPr lang="en-IN" dirty="0" smtClean="0"/>
              <a:t>Lowest in Kerala and highest in Assam 50 to 250 almost 5 times</a:t>
            </a:r>
          </a:p>
          <a:p>
            <a:r>
              <a:rPr lang="en-IN" dirty="0" smtClean="0"/>
              <a:t>Casual factors include</a:t>
            </a:r>
          </a:p>
          <a:p>
            <a:pPr lvl="1"/>
            <a:r>
              <a:rPr lang="en-IN" dirty="0" smtClean="0"/>
              <a:t>Age of mother at Child birth</a:t>
            </a:r>
          </a:p>
          <a:p>
            <a:pPr lvl="1"/>
            <a:r>
              <a:rPr lang="en-IN" dirty="0" smtClean="0"/>
              <a:t>Nutrition for the mother</a:t>
            </a:r>
          </a:p>
          <a:p>
            <a:pPr lvl="1"/>
            <a:r>
              <a:rPr lang="en-IN" dirty="0" smtClean="0"/>
              <a:t>Sanitation</a:t>
            </a:r>
          </a:p>
          <a:p>
            <a:pPr lvl="1"/>
            <a:r>
              <a:rPr lang="en-IN" dirty="0" smtClean="0"/>
              <a:t>Institutional factors</a:t>
            </a:r>
          </a:p>
          <a:p>
            <a:r>
              <a:rPr lang="en-IN" dirty="0" smtClean="0"/>
              <a:t>The Tamil Nadu experiment</a:t>
            </a:r>
            <a:endParaRPr lang="en-IN" dirty="0"/>
          </a:p>
        </p:txBody>
      </p:sp>
    </p:spTree>
    <p:extLst>
      <p:ext uri="{BB962C8B-B14F-4D97-AF65-F5344CB8AC3E}">
        <p14:creationId xmlns:p14="http://schemas.microsoft.com/office/powerpoint/2010/main" val="195877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Expectancy</a:t>
            </a:r>
            <a:endParaRPr lang="en-IN" dirty="0"/>
          </a:p>
        </p:txBody>
      </p:sp>
      <p:sp>
        <p:nvSpPr>
          <p:cNvPr id="3" name="Content Placeholder 2"/>
          <p:cNvSpPr>
            <a:spLocks noGrp="1"/>
          </p:cNvSpPr>
          <p:nvPr>
            <p:ph idx="1"/>
          </p:nvPr>
        </p:nvSpPr>
        <p:spPr/>
        <p:txBody>
          <a:bodyPr/>
          <a:lstStyle/>
          <a:p>
            <a:r>
              <a:rPr lang="en-IN" dirty="0" smtClean="0"/>
              <a:t>Ife span on an average</a:t>
            </a:r>
          </a:p>
          <a:p>
            <a:r>
              <a:rPr lang="en-IN" dirty="0" smtClean="0"/>
              <a:t>Depends on nutrition</a:t>
            </a:r>
          </a:p>
          <a:p>
            <a:r>
              <a:rPr lang="en-IN" dirty="0" smtClean="0"/>
              <a:t>Depends on life style</a:t>
            </a:r>
          </a:p>
          <a:p>
            <a:r>
              <a:rPr lang="en-IN" dirty="0" smtClean="0"/>
              <a:t>On income levels</a:t>
            </a:r>
          </a:p>
          <a:p>
            <a:r>
              <a:rPr lang="en-IN" dirty="0" smtClean="0"/>
              <a:t>On education</a:t>
            </a:r>
          </a:p>
          <a:p>
            <a:r>
              <a:rPr lang="en-IN" dirty="0" smtClean="0"/>
              <a:t>……</a:t>
            </a:r>
            <a:endParaRPr lang="en-IN" dirty="0"/>
          </a:p>
        </p:txBody>
      </p:sp>
    </p:spTree>
    <p:extLst>
      <p:ext uri="{BB962C8B-B14F-4D97-AF65-F5344CB8AC3E}">
        <p14:creationId xmlns:p14="http://schemas.microsoft.com/office/powerpoint/2010/main" val="323213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s://upload.wikimedia.org/wikipedia/commons/thumb/f/fd/2011-2016_Life_Expectancy_map_for_India_by_states.svg/360px-2011-2016_Life_Expectancy_map_for_India_by_state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4761" y="110168"/>
            <a:ext cx="8802478" cy="665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00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Whole of Society Approach</a:t>
            </a:r>
            <a:endParaRPr lang="en-IN" dirty="0"/>
          </a:p>
        </p:txBody>
      </p:sp>
      <p:sp>
        <p:nvSpPr>
          <p:cNvPr id="3" name="Content Placeholder 2"/>
          <p:cNvSpPr>
            <a:spLocks noGrp="1"/>
          </p:cNvSpPr>
          <p:nvPr>
            <p:ph idx="1"/>
          </p:nvPr>
        </p:nvSpPr>
        <p:spPr/>
        <p:txBody>
          <a:bodyPr/>
          <a:lstStyle/>
          <a:p>
            <a:r>
              <a:rPr lang="en-IN" dirty="0" smtClean="0"/>
              <a:t>While those metrics are key they cannot be seen in isolation</a:t>
            </a:r>
          </a:p>
          <a:p>
            <a:r>
              <a:rPr lang="en-IN" dirty="0" smtClean="0"/>
              <a:t>Nutrition contributes to healthy bodies</a:t>
            </a:r>
          </a:p>
          <a:p>
            <a:r>
              <a:rPr lang="en-IN" dirty="0" smtClean="0"/>
              <a:t>Agriculture and allied activities to nutrition</a:t>
            </a:r>
          </a:p>
          <a:p>
            <a:r>
              <a:rPr lang="en-IN" dirty="0" smtClean="0"/>
              <a:t>Per capita income to life style</a:t>
            </a:r>
          </a:p>
          <a:p>
            <a:r>
              <a:rPr lang="en-IN" dirty="0" smtClean="0"/>
              <a:t>Financial inclusion to per capita income</a:t>
            </a:r>
          </a:p>
          <a:p>
            <a:r>
              <a:rPr lang="en-IN" dirty="0" smtClean="0"/>
              <a:t>Education to jobs</a:t>
            </a:r>
          </a:p>
          <a:p>
            <a:r>
              <a:rPr lang="en-IN" dirty="0" smtClean="0"/>
              <a:t>……..</a:t>
            </a:r>
            <a:endParaRPr lang="en-IN" dirty="0"/>
          </a:p>
        </p:txBody>
      </p:sp>
    </p:spTree>
    <p:extLst>
      <p:ext uri="{BB962C8B-B14F-4D97-AF65-F5344CB8AC3E}">
        <p14:creationId xmlns:p14="http://schemas.microsoft.com/office/powerpoint/2010/main" val="11383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Nutrition</a:t>
            </a:r>
            <a:endParaRPr lang="en-IN" dirty="0"/>
          </a:p>
        </p:txBody>
      </p:sp>
      <p:sp>
        <p:nvSpPr>
          <p:cNvPr id="3" name="Content Placeholder 2"/>
          <p:cNvSpPr>
            <a:spLocks noGrp="1"/>
          </p:cNvSpPr>
          <p:nvPr>
            <p:ph idx="1"/>
          </p:nvPr>
        </p:nvSpPr>
        <p:spPr/>
        <p:txBody>
          <a:bodyPr/>
          <a:lstStyle/>
          <a:p>
            <a:r>
              <a:rPr lang="en-IN" dirty="0" smtClean="0"/>
              <a:t>How do </a:t>
            </a:r>
            <a:r>
              <a:rPr lang="en-IN" dirty="0" err="1" smtClean="0"/>
              <a:t>weidentify</a:t>
            </a:r>
            <a:r>
              <a:rPr lang="en-IN" dirty="0" smtClean="0"/>
              <a:t> nutritional needs for better living?</a:t>
            </a:r>
          </a:p>
          <a:p>
            <a:r>
              <a:rPr lang="en-IN" dirty="0" smtClean="0"/>
              <a:t>How do we popularize health food habits?</a:t>
            </a:r>
          </a:p>
          <a:p>
            <a:r>
              <a:rPr lang="en-IN" dirty="0" smtClean="0"/>
              <a:t>How do we make them available?</a:t>
            </a:r>
          </a:p>
          <a:p>
            <a:r>
              <a:rPr lang="en-IN" dirty="0" smtClean="0"/>
              <a:t>….</a:t>
            </a:r>
            <a:endParaRPr lang="en-IN" dirty="0"/>
          </a:p>
        </p:txBody>
      </p:sp>
    </p:spTree>
    <p:extLst>
      <p:ext uri="{BB962C8B-B14F-4D97-AF65-F5344CB8AC3E}">
        <p14:creationId xmlns:p14="http://schemas.microsoft.com/office/powerpoint/2010/main" val="289182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549</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Epidemiology, Public Health</vt:lpstr>
      <vt:lpstr>Health &amp; Medicine in 2 broad genre</vt:lpstr>
      <vt:lpstr>PowerPoint Presentation</vt:lpstr>
      <vt:lpstr>Infant Mortality Rate</vt:lpstr>
      <vt:lpstr>Maternal Mortality Rate</vt:lpstr>
      <vt:lpstr>Life Expectancy</vt:lpstr>
      <vt:lpstr>PowerPoint Presentation</vt:lpstr>
      <vt:lpstr>Whole of Society Approach</vt:lpstr>
      <vt:lpstr>Nutrition</vt:lpstr>
      <vt:lpstr>Education</vt:lpstr>
      <vt:lpstr>Per Capita Income</vt:lpstr>
      <vt:lpstr>Financial Inclusion</vt:lpstr>
      <vt:lpstr>Mathematical models for policy planning</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Epidemiology, Public Health</dc:title>
  <dc:creator>Microsoft</dc:creator>
  <cp:lastModifiedBy>Microsoft</cp:lastModifiedBy>
  <cp:revision>17</cp:revision>
  <dcterms:created xsi:type="dcterms:W3CDTF">2017-10-19T07:43:14Z</dcterms:created>
  <dcterms:modified xsi:type="dcterms:W3CDTF">2017-10-19T12:48:28Z</dcterms:modified>
</cp:coreProperties>
</file>