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4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22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r>
              <a:rPr lang="en-GB" altLang="en-US"/>
              <a:t>Meet the Gene Machine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11603-B171-4820-B1A9-62CCBCD192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967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r>
              <a:rPr lang="en-GB" altLang="en-US"/>
              <a:t>Meet the Gene Machine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B1B6C-6513-466F-9F19-F555BEC9F8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797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02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4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1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7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7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196B-66D6-43D0-B2CC-784D38DDCACA}" type="datetimeFigureOut">
              <a:rPr lang="en-IN" smtClean="0"/>
              <a:t>19-10-2017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B0EB-8114-4A90-915D-2203B1BFC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6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Digital Medicine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7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5400">
                <a:latin typeface="Century Gothic" panose="020B0502020202020204" pitchFamily="34" charset="0"/>
              </a:rPr>
              <a:t>Genetic Alterations</a:t>
            </a:r>
            <a:r>
              <a:rPr lang="en-GB" altLang="en-US" sz="480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6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Century Gothic" panose="020B0502020202020204" pitchFamily="34" charset="0"/>
              </a:rPr>
              <a:t>Abnormal Number of Chromosomes</a:t>
            </a:r>
            <a:endParaRPr lang="en-GB" altLang="en-US" sz="400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GB" altLang="en-US">
                <a:solidFill>
                  <a:srgbClr val="000000"/>
                </a:solidFill>
                <a:latin typeface="Century Gothic" panose="020B0502020202020204" pitchFamily="34" charset="0"/>
              </a:rPr>
              <a:t>Trisomies</a:t>
            </a:r>
            <a:r>
              <a:rPr lang="en-GB" altLang="en-US" sz="1800">
                <a:solidFill>
                  <a:srgbClr val="000000"/>
                </a:solidFill>
                <a:latin typeface="Century Gothic" panose="020B0502020202020204" pitchFamily="34" charset="0"/>
              </a:rPr>
              <a:t> -3 copies rather than 2 copies of a chromosome </a:t>
            </a: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GB" altLang="en-US">
                <a:solidFill>
                  <a:srgbClr val="000000"/>
                </a:solidFill>
                <a:latin typeface="Century Gothic" panose="020B0502020202020204" pitchFamily="34" charset="0"/>
              </a:rPr>
              <a:t>Monosomies</a:t>
            </a:r>
            <a:r>
              <a:rPr lang="en-GB" altLang="en-US" sz="1800">
                <a:solidFill>
                  <a:srgbClr val="000000"/>
                </a:solidFill>
                <a:latin typeface="Century Gothic" panose="020B0502020202020204" pitchFamily="34" charset="0"/>
              </a:rPr>
              <a:t> – 1 copy rather than 2 </a:t>
            </a: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180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2" eaLnBrk="1" hangingPunct="1">
              <a:buClr>
                <a:schemeClr val="accent2"/>
              </a:buClr>
              <a:buFontTx/>
              <a:buNone/>
            </a:pPr>
            <a:endParaRPr lang="en-GB" altLang="en-US" smtClean="0">
              <a:solidFill>
                <a:srgbClr val="000000"/>
              </a:solidFill>
            </a:endParaRPr>
          </a:p>
          <a:p>
            <a:pPr lvl="2" eaLnBrk="1" hangingPunct="1">
              <a:buClr>
                <a:schemeClr val="accent2"/>
              </a:buClr>
              <a:buFontTx/>
              <a:buNone/>
            </a:pPr>
            <a:endParaRPr lang="en-GB" altLang="en-US" smtClean="0">
              <a:solidFill>
                <a:srgbClr val="000000"/>
              </a:solidFill>
            </a:endParaRPr>
          </a:p>
          <a:p>
            <a:pPr lvl="2" eaLnBrk="1" hangingPunct="1">
              <a:buClr>
                <a:schemeClr val="accent2"/>
              </a:buClr>
              <a:buFontTx/>
              <a:buNone/>
            </a:pPr>
            <a:endParaRPr lang="en-GB" altLang="en-US" smtClean="0">
              <a:solidFill>
                <a:srgbClr val="000000"/>
              </a:solidFill>
            </a:endParaRPr>
          </a:p>
          <a:p>
            <a:pPr lvl="2" eaLnBrk="1" hangingPunct="1">
              <a:buClr>
                <a:schemeClr val="accent2"/>
              </a:buClr>
              <a:buFontTx/>
              <a:buNone/>
            </a:pPr>
            <a:endParaRPr lang="en-GB" altLang="en-US" smtClean="0">
              <a:solidFill>
                <a:srgbClr val="000000"/>
              </a:solidFill>
            </a:endParaRPr>
          </a:p>
          <a:p>
            <a:pPr lvl="2" eaLnBrk="1" hangingPunct="1">
              <a:buClr>
                <a:schemeClr val="accent2"/>
              </a:buClr>
              <a:buFontTx/>
              <a:buNone/>
            </a:pPr>
            <a:endParaRPr lang="en-GB" altLang="en-US" smtClean="0">
              <a:solidFill>
                <a:srgbClr val="000000"/>
              </a:solidFill>
            </a:endParaRPr>
          </a:p>
          <a:p>
            <a:pPr lvl="1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endParaRPr lang="en-GB" altLang="en-US" smtClean="0">
              <a:solidFill>
                <a:srgbClr val="000000"/>
              </a:solidFill>
            </a:endParaRPr>
          </a:p>
          <a:p>
            <a:pPr eaLnBrk="1" hangingPunct="1"/>
            <a:endParaRPr lang="en-GB" altLang="en-US" smtClean="0"/>
          </a:p>
        </p:txBody>
      </p:sp>
      <p:pic>
        <p:nvPicPr>
          <p:cNvPr id="9221" name="Picture 4" descr="674tri18-karyo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924176"/>
            <a:ext cx="5545138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8328025" y="3860801"/>
            <a:ext cx="2089150" cy="936625"/>
          </a:xfrm>
          <a:prstGeom prst="wedgeEllipseCallout">
            <a:avLst>
              <a:gd name="adj1" fmla="val -46958"/>
              <a:gd name="adj2" fmla="val 1128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latin typeface="Century Gothic" panose="020B0502020202020204" pitchFamily="34" charset="0"/>
              </a:rPr>
              <a:t>3 pairs of chromosome 21</a:t>
            </a:r>
          </a:p>
        </p:txBody>
      </p:sp>
    </p:spTree>
    <p:extLst>
      <p:ext uri="{BB962C8B-B14F-4D97-AF65-F5344CB8AC3E}">
        <p14:creationId xmlns:p14="http://schemas.microsoft.com/office/powerpoint/2010/main" val="8276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Changes in DNA</a:t>
            </a:r>
            <a:r>
              <a:rPr lang="en-GB" altLang="en-US" smtClean="0"/>
              <a:t> 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6830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800" b="1">
                <a:latin typeface="Century Gothic" panose="020B0502020202020204" pitchFamily="34" charset="0"/>
              </a:rPr>
              <a:t>Deletion:</a:t>
            </a:r>
            <a:r>
              <a:rPr lang="en-GB" altLang="en-US" sz="1800">
                <a:latin typeface="Century Gothic" panose="020B0502020202020204" pitchFamily="34" charset="0"/>
              </a:rPr>
              <a:t> a section is missing 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800" b="1">
                <a:latin typeface="Century Gothic" panose="020B0502020202020204" pitchFamily="34" charset="0"/>
              </a:rPr>
              <a:t>Translocation:</a:t>
            </a:r>
            <a:r>
              <a:rPr lang="en-GB" altLang="en-US" sz="1800">
                <a:latin typeface="Century Gothic" panose="020B0502020202020204" pitchFamily="34" charset="0"/>
              </a:rPr>
              <a:t> a section shifts from one chromosome onto another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800" b="1">
                <a:latin typeface="Century Gothic" panose="020B0502020202020204" pitchFamily="34" charset="0"/>
              </a:rPr>
              <a:t>Inversion:</a:t>
            </a:r>
            <a:r>
              <a:rPr lang="en-GB" altLang="en-US" sz="1800">
                <a:latin typeface="Century Gothic" panose="020B0502020202020204" pitchFamily="34" charset="0"/>
              </a:rPr>
              <a:t> a section gets snipped off and reinserted the wrong way around.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800" b="1">
                <a:latin typeface="Century Gothic" panose="020B0502020202020204" pitchFamily="34" charset="0"/>
              </a:rPr>
              <a:t>Single gene changes:</a:t>
            </a:r>
            <a:r>
              <a:rPr lang="en-GB" altLang="en-US" sz="1800">
                <a:latin typeface="Century Gothic" panose="020B0502020202020204" pitchFamily="34" charset="0"/>
              </a:rPr>
              <a:t> a small nucleotide change in a segment of the DNA that codes for a gene</a:t>
            </a:r>
          </a:p>
        </p:txBody>
      </p:sp>
      <p:pic>
        <p:nvPicPr>
          <p:cNvPr id="10245" name="Picture 8" descr="GeneDeletion2 72dpi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1176" y="1557338"/>
            <a:ext cx="4892675" cy="4076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5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60351"/>
            <a:ext cx="8229600" cy="586581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GB" altLang="en-US" sz="4000"/>
          </a:p>
          <a:p>
            <a:pPr algn="ctr" eaLnBrk="1" hangingPunct="1">
              <a:buFontTx/>
              <a:buNone/>
            </a:pPr>
            <a:endParaRPr lang="en-GB" altLang="en-US" sz="4000"/>
          </a:p>
          <a:p>
            <a:pPr algn="ctr" eaLnBrk="1" hangingPunct="1">
              <a:buFontTx/>
              <a:buNone/>
            </a:pPr>
            <a:r>
              <a:rPr lang="en-GB" altLang="en-US" sz="5400">
                <a:latin typeface="Century Gothic" panose="020B0502020202020204" pitchFamily="34" charset="0"/>
              </a:rPr>
              <a:t>Inheritance</a:t>
            </a:r>
            <a:r>
              <a:rPr lang="en-GB" altLang="en-US" sz="400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19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Inheritance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All cells (apart from egg/sperm cells) have 46 chromosomes (23 pairs). </a:t>
            </a:r>
          </a:p>
          <a:p>
            <a:pPr eaLnBrk="1" hangingPunct="1">
              <a:buFontTx/>
              <a:buNone/>
            </a:pPr>
            <a:endParaRPr lang="en-GB" altLang="en-US" smtClean="0">
              <a:latin typeface="Century Gothic" panose="020B0502020202020204" pitchFamily="34" charset="0"/>
            </a:endParaRPr>
          </a:p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One copy of each pair is inherited from the mother and the other from the father. </a:t>
            </a:r>
          </a:p>
        </p:txBody>
      </p:sp>
    </p:spTree>
    <p:extLst>
      <p:ext uri="{BB962C8B-B14F-4D97-AF65-F5344CB8AC3E}">
        <p14:creationId xmlns:p14="http://schemas.microsoft.com/office/powerpoint/2010/main" val="425786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Sex Cells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7643813" cy="19732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Sperm and egg cells only have half the number of chromosomes (23)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At fertilization the nucleus of a sperm unites with the nucleus of an egg to produce a complete set of chromosomes (46).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19288" y="3808413"/>
            <a:ext cx="7993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3143251" y="3716338"/>
            <a:ext cx="936625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4151313" y="3933826"/>
            <a:ext cx="431800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6383338" y="3860800"/>
            <a:ext cx="1008062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5159376" y="42926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2" name="Freeform 11"/>
          <p:cNvSpPr>
            <a:spLocks/>
          </p:cNvSpPr>
          <p:nvPr/>
        </p:nvSpPr>
        <p:spPr bwMode="auto">
          <a:xfrm>
            <a:off x="4486276" y="3581400"/>
            <a:ext cx="550863" cy="388938"/>
          </a:xfrm>
          <a:custGeom>
            <a:avLst/>
            <a:gdLst>
              <a:gd name="T0" fmla="*/ 15875 w 347"/>
              <a:gd name="T1" fmla="*/ 388938 h 245"/>
              <a:gd name="T2" fmla="*/ 3175 w 347"/>
              <a:gd name="T3" fmla="*/ 258763 h 245"/>
              <a:gd name="T4" fmla="*/ 225425 w 347"/>
              <a:gd name="T5" fmla="*/ 128588 h 245"/>
              <a:gd name="T6" fmla="*/ 368300 w 347"/>
              <a:gd name="T7" fmla="*/ 141288 h 245"/>
              <a:gd name="T8" fmla="*/ 395288 w 347"/>
              <a:gd name="T9" fmla="*/ 168275 h 245"/>
              <a:gd name="T10" fmla="*/ 407988 w 347"/>
              <a:gd name="T11" fmla="*/ 36513 h 245"/>
              <a:gd name="T12" fmla="*/ 550863 w 347"/>
              <a:gd name="T13" fmla="*/ 11113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7" h="245">
                <a:moveTo>
                  <a:pt x="10" y="245"/>
                </a:moveTo>
                <a:cubicBezTo>
                  <a:pt x="7" y="218"/>
                  <a:pt x="0" y="190"/>
                  <a:pt x="2" y="163"/>
                </a:cubicBezTo>
                <a:cubicBezTo>
                  <a:pt x="6" y="106"/>
                  <a:pt x="99" y="91"/>
                  <a:pt x="142" y="81"/>
                </a:cubicBezTo>
                <a:cubicBezTo>
                  <a:pt x="172" y="84"/>
                  <a:pt x="203" y="82"/>
                  <a:pt x="232" y="89"/>
                </a:cubicBezTo>
                <a:cubicBezTo>
                  <a:pt x="240" y="91"/>
                  <a:pt x="246" y="113"/>
                  <a:pt x="249" y="106"/>
                </a:cubicBezTo>
                <a:cubicBezTo>
                  <a:pt x="259" y="80"/>
                  <a:pt x="238" y="44"/>
                  <a:pt x="257" y="23"/>
                </a:cubicBezTo>
                <a:cubicBezTo>
                  <a:pt x="277" y="0"/>
                  <a:pt x="320" y="21"/>
                  <a:pt x="347" y="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Freeform 12"/>
          <p:cNvSpPr>
            <a:spLocks/>
          </p:cNvSpPr>
          <p:nvPr/>
        </p:nvSpPr>
        <p:spPr bwMode="auto">
          <a:xfrm>
            <a:off x="3417888" y="4010025"/>
            <a:ext cx="157162" cy="457200"/>
          </a:xfrm>
          <a:custGeom>
            <a:avLst/>
            <a:gdLst>
              <a:gd name="T0" fmla="*/ 0 w 158"/>
              <a:gd name="T1" fmla="*/ 0 h 288"/>
              <a:gd name="T2" fmla="*/ 49735 w 158"/>
              <a:gd name="T3" fmla="*/ 12700 h 288"/>
              <a:gd name="T4" fmla="*/ 81565 w 158"/>
              <a:gd name="T5" fmla="*/ 79375 h 288"/>
              <a:gd name="T6" fmla="*/ 139257 w 158"/>
              <a:gd name="T7" fmla="*/ 169863 h 288"/>
              <a:gd name="T8" fmla="*/ 155173 w 158"/>
              <a:gd name="T9" fmla="*/ 249238 h 288"/>
              <a:gd name="T10" fmla="*/ 131300 w 158"/>
              <a:gd name="T11" fmla="*/ 457200 h 2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8" h="288">
                <a:moveTo>
                  <a:pt x="0" y="0"/>
                </a:moveTo>
                <a:cubicBezTo>
                  <a:pt x="17" y="3"/>
                  <a:pt x="34" y="2"/>
                  <a:pt x="50" y="8"/>
                </a:cubicBezTo>
                <a:cubicBezTo>
                  <a:pt x="61" y="12"/>
                  <a:pt x="77" y="44"/>
                  <a:pt x="82" y="50"/>
                </a:cubicBezTo>
                <a:cubicBezTo>
                  <a:pt x="100" y="72"/>
                  <a:pt x="116" y="91"/>
                  <a:pt x="140" y="107"/>
                </a:cubicBezTo>
                <a:cubicBezTo>
                  <a:pt x="145" y="124"/>
                  <a:pt x="158" y="140"/>
                  <a:pt x="156" y="157"/>
                </a:cubicBezTo>
                <a:cubicBezTo>
                  <a:pt x="150" y="199"/>
                  <a:pt x="132" y="246"/>
                  <a:pt x="132" y="288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4" name="Freeform 13"/>
          <p:cNvSpPr>
            <a:spLocks/>
          </p:cNvSpPr>
          <p:nvPr/>
        </p:nvSpPr>
        <p:spPr bwMode="auto">
          <a:xfrm>
            <a:off x="4325939" y="4022725"/>
            <a:ext cx="33337" cy="209550"/>
          </a:xfrm>
          <a:custGeom>
            <a:avLst/>
            <a:gdLst>
              <a:gd name="T0" fmla="*/ 33337 w 21"/>
              <a:gd name="T1" fmla="*/ 0 h 132"/>
              <a:gd name="T2" fmla="*/ 19050 w 21"/>
              <a:gd name="T3" fmla="*/ 209550 h 1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" h="132">
                <a:moveTo>
                  <a:pt x="21" y="0"/>
                </a:moveTo>
                <a:cubicBezTo>
                  <a:pt x="0" y="59"/>
                  <a:pt x="12" y="59"/>
                  <a:pt x="12" y="132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5" name="Freeform 14"/>
          <p:cNvSpPr>
            <a:spLocks/>
          </p:cNvSpPr>
          <p:nvPr/>
        </p:nvSpPr>
        <p:spPr bwMode="auto">
          <a:xfrm>
            <a:off x="6723064" y="4089400"/>
            <a:ext cx="117475" cy="482600"/>
          </a:xfrm>
          <a:custGeom>
            <a:avLst/>
            <a:gdLst>
              <a:gd name="T0" fmla="*/ 0 w 74"/>
              <a:gd name="T1" fmla="*/ 0 h 304"/>
              <a:gd name="T2" fmla="*/ 65088 w 74"/>
              <a:gd name="T3" fmla="*/ 142875 h 304"/>
              <a:gd name="T4" fmla="*/ 117475 w 74"/>
              <a:gd name="T5" fmla="*/ 207963 h 304"/>
              <a:gd name="T6" fmla="*/ 104775 w 74"/>
              <a:gd name="T7" fmla="*/ 482600 h 3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" h="304">
                <a:moveTo>
                  <a:pt x="0" y="0"/>
                </a:moveTo>
                <a:cubicBezTo>
                  <a:pt x="57" y="18"/>
                  <a:pt x="17" y="50"/>
                  <a:pt x="41" y="90"/>
                </a:cubicBezTo>
                <a:cubicBezTo>
                  <a:pt x="50" y="105"/>
                  <a:pt x="64" y="116"/>
                  <a:pt x="74" y="131"/>
                </a:cubicBezTo>
                <a:cubicBezTo>
                  <a:pt x="71" y="189"/>
                  <a:pt x="66" y="304"/>
                  <a:pt x="66" y="304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6" name="Freeform 15"/>
          <p:cNvSpPr>
            <a:spLocks/>
          </p:cNvSpPr>
          <p:nvPr/>
        </p:nvSpPr>
        <p:spPr bwMode="auto">
          <a:xfrm>
            <a:off x="6850064" y="4075114"/>
            <a:ext cx="185737" cy="484187"/>
          </a:xfrm>
          <a:custGeom>
            <a:avLst/>
            <a:gdLst>
              <a:gd name="T0" fmla="*/ 68262 w 117"/>
              <a:gd name="T1" fmla="*/ 0 h 305"/>
              <a:gd name="T2" fmla="*/ 3175 w 117"/>
              <a:gd name="T3" fmla="*/ 196850 h 305"/>
              <a:gd name="T4" fmla="*/ 15875 w 117"/>
              <a:gd name="T5" fmla="*/ 379412 h 305"/>
              <a:gd name="T6" fmla="*/ 55562 w 117"/>
              <a:gd name="T7" fmla="*/ 392112 h 305"/>
              <a:gd name="T8" fmla="*/ 185737 w 117"/>
              <a:gd name="T9" fmla="*/ 484187 h 3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" h="305">
                <a:moveTo>
                  <a:pt x="43" y="0"/>
                </a:moveTo>
                <a:cubicBezTo>
                  <a:pt x="35" y="40"/>
                  <a:pt x="31" y="95"/>
                  <a:pt x="2" y="124"/>
                </a:cubicBezTo>
                <a:cubicBezTo>
                  <a:pt x="5" y="162"/>
                  <a:pt x="0" y="202"/>
                  <a:pt x="10" y="239"/>
                </a:cubicBezTo>
                <a:cubicBezTo>
                  <a:pt x="12" y="247"/>
                  <a:pt x="27" y="243"/>
                  <a:pt x="35" y="247"/>
                </a:cubicBezTo>
                <a:cubicBezTo>
                  <a:pt x="66" y="264"/>
                  <a:pt x="87" y="290"/>
                  <a:pt x="117" y="305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3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Inheritance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>
                <a:latin typeface="Century Gothic" panose="020B0502020202020204" pitchFamily="34" charset="0"/>
              </a:rPr>
              <a:t>Dominant 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latin typeface="Century Gothic" panose="020B0502020202020204" pitchFamily="34" charset="0"/>
              </a:rPr>
              <a:t>One copy of a gene is dominant over the other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>
                <a:latin typeface="Century Gothic" panose="020B0502020202020204" pitchFamily="34" charset="0"/>
              </a:rPr>
              <a:t>Recessive 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latin typeface="Century Gothic" panose="020B0502020202020204" pitchFamily="34" charset="0"/>
              </a:rPr>
              <a:t>A gene is expressed only when both copies are the same</a:t>
            </a:r>
          </a:p>
          <a:p>
            <a:pPr eaLnBrk="1" hangingPunct="1">
              <a:lnSpc>
                <a:spcPct val="90000"/>
              </a:lnSpc>
            </a:pPr>
            <a:endParaRPr lang="en-GB" altLang="en-US" b="1"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>
                <a:latin typeface="Century Gothic" panose="020B0502020202020204" pitchFamily="34" charset="0"/>
              </a:rPr>
              <a:t>X-Linked Inheritance </a:t>
            </a:r>
            <a:r>
              <a:rPr lang="en-GB" altLang="en-US">
                <a:latin typeface="Century Gothic" panose="020B050202020202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latin typeface="Century Gothic" panose="020B0502020202020204" pitchFamily="34" charset="0"/>
              </a:rPr>
              <a:t>A genetic feature is carried by the X chromosome (females XX, males XY)</a:t>
            </a:r>
          </a:p>
          <a:p>
            <a:pPr eaLnBrk="1" hangingPunct="1">
              <a:lnSpc>
                <a:spcPct val="90000"/>
              </a:lnSpc>
            </a:pPr>
            <a:endParaRPr lang="en-GB" alt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800">
                <a:latin typeface="Century Gothic" panose="020B0502020202020204" pitchFamily="34" charset="0"/>
              </a:rPr>
              <a:t>Sex Chromosome Abnormalities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Male: XY</a:t>
            </a:r>
          </a:p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Female: XX no Y</a:t>
            </a:r>
          </a:p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Errors:</a:t>
            </a:r>
          </a:p>
          <a:p>
            <a:pPr lvl="1" eaLnBrk="1" hangingPunct="1"/>
            <a:r>
              <a:rPr lang="en-GB" altLang="en-US" smtClean="0">
                <a:latin typeface="Century Gothic" panose="020B0502020202020204" pitchFamily="34" charset="0"/>
              </a:rPr>
              <a:t>only 1 X</a:t>
            </a:r>
          </a:p>
          <a:p>
            <a:pPr lvl="1" eaLnBrk="1" hangingPunct="1"/>
            <a:r>
              <a:rPr lang="en-GB" altLang="en-US" smtClean="0">
                <a:latin typeface="Century Gothic" panose="020B0502020202020204" pitchFamily="34" charset="0"/>
              </a:rPr>
              <a:t>Extra X or Y </a:t>
            </a:r>
          </a:p>
          <a:p>
            <a:pPr lvl="2" eaLnBrk="1" hangingPunct="1"/>
            <a:r>
              <a:rPr lang="en-GB" altLang="en-US" smtClean="0">
                <a:latin typeface="Century Gothic" panose="020B0502020202020204" pitchFamily="34" charset="0"/>
              </a:rPr>
              <a:t>XXY, XXXY</a:t>
            </a:r>
          </a:p>
          <a:p>
            <a:pPr eaLnBrk="1" hangingPunct="1"/>
            <a:endParaRPr lang="en-GB" altLang="en-US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0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346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>
                <a:latin typeface="Century Gothic" panose="020B0502020202020204" pitchFamily="34" charset="0"/>
              </a:rPr>
              <a:t>Recessive Inheritance</a:t>
            </a:r>
          </a:p>
        </p:txBody>
      </p:sp>
      <p:grpSp>
        <p:nvGrpSpPr>
          <p:cNvPr id="16388" name="Group 39"/>
          <p:cNvGrpSpPr>
            <a:grpSpLocks/>
          </p:cNvGrpSpPr>
          <p:nvPr/>
        </p:nvGrpSpPr>
        <p:grpSpPr bwMode="auto">
          <a:xfrm>
            <a:off x="2351088" y="908051"/>
            <a:ext cx="7345362" cy="4721225"/>
            <a:chOff x="521" y="845"/>
            <a:chExt cx="4309" cy="3131"/>
          </a:xfrm>
        </p:grpSpPr>
        <p:pic>
          <p:nvPicPr>
            <p:cNvPr id="16394" name="Picture 4" descr="MCj04316010000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2840"/>
              <a:ext cx="771" cy="77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5" name="Picture 5" descr="MCj0431614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840"/>
              <a:ext cx="771" cy="77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6" name="Picture 6" descr="MCj0431641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845"/>
              <a:ext cx="1080" cy="1080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7" name="Picture 7" descr="MCj0431640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845"/>
              <a:ext cx="1080" cy="1080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8" name="Picture 8" descr="MCj0431614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2795"/>
              <a:ext cx="771" cy="77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9" name="Picture 9" descr="MCj04316010000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795"/>
              <a:ext cx="771" cy="77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Oval 10"/>
            <p:cNvSpPr>
              <a:spLocks noChangeArrowheads="1"/>
            </p:cNvSpPr>
            <p:nvPr/>
          </p:nvSpPr>
          <p:spPr bwMode="auto">
            <a:xfrm>
              <a:off x="1247" y="1979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01" name="Oval 11"/>
            <p:cNvSpPr>
              <a:spLocks noChangeArrowheads="1"/>
            </p:cNvSpPr>
            <p:nvPr/>
          </p:nvSpPr>
          <p:spPr bwMode="auto">
            <a:xfrm>
              <a:off x="1655" y="1979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02" name="Oval 12"/>
            <p:cNvSpPr>
              <a:spLocks noChangeArrowheads="1"/>
            </p:cNvSpPr>
            <p:nvPr/>
          </p:nvSpPr>
          <p:spPr bwMode="auto">
            <a:xfrm>
              <a:off x="3878" y="1979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03" name="Oval 13"/>
            <p:cNvSpPr>
              <a:spLocks noChangeArrowheads="1"/>
            </p:cNvSpPr>
            <p:nvPr/>
          </p:nvSpPr>
          <p:spPr bwMode="auto">
            <a:xfrm>
              <a:off x="3424" y="1979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04" name="Oval 14"/>
            <p:cNvSpPr>
              <a:spLocks noChangeArrowheads="1"/>
            </p:cNvSpPr>
            <p:nvPr/>
          </p:nvSpPr>
          <p:spPr bwMode="auto">
            <a:xfrm>
              <a:off x="567" y="2478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05" name="Oval 15"/>
            <p:cNvSpPr>
              <a:spLocks noChangeArrowheads="1"/>
            </p:cNvSpPr>
            <p:nvPr/>
          </p:nvSpPr>
          <p:spPr bwMode="auto">
            <a:xfrm>
              <a:off x="930" y="2478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06" name="Oval 16"/>
            <p:cNvSpPr>
              <a:spLocks noChangeArrowheads="1"/>
            </p:cNvSpPr>
            <p:nvPr/>
          </p:nvSpPr>
          <p:spPr bwMode="auto">
            <a:xfrm>
              <a:off x="1746" y="2478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07" name="Oval 17"/>
            <p:cNvSpPr>
              <a:spLocks noChangeArrowheads="1"/>
            </p:cNvSpPr>
            <p:nvPr/>
          </p:nvSpPr>
          <p:spPr bwMode="auto">
            <a:xfrm>
              <a:off x="2109" y="2478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08" name="Oval 18"/>
            <p:cNvSpPr>
              <a:spLocks noChangeArrowheads="1"/>
            </p:cNvSpPr>
            <p:nvPr/>
          </p:nvSpPr>
          <p:spPr bwMode="auto">
            <a:xfrm>
              <a:off x="3016" y="2478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09" name="Oval 19"/>
            <p:cNvSpPr>
              <a:spLocks noChangeArrowheads="1"/>
            </p:cNvSpPr>
            <p:nvPr/>
          </p:nvSpPr>
          <p:spPr bwMode="auto">
            <a:xfrm>
              <a:off x="3379" y="2478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10" name="Oval 20"/>
            <p:cNvSpPr>
              <a:spLocks noChangeArrowheads="1"/>
            </p:cNvSpPr>
            <p:nvPr/>
          </p:nvSpPr>
          <p:spPr bwMode="auto">
            <a:xfrm>
              <a:off x="4105" y="2478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11" name="Oval 21"/>
            <p:cNvSpPr>
              <a:spLocks noChangeArrowheads="1"/>
            </p:cNvSpPr>
            <p:nvPr/>
          </p:nvSpPr>
          <p:spPr bwMode="auto">
            <a:xfrm>
              <a:off x="4468" y="2478"/>
              <a:ext cx="31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latin typeface="Century Gothic" panose="020B0502020202020204" pitchFamily="34" charset="0"/>
                </a:rPr>
                <a:t>r</a:t>
              </a:r>
            </a:p>
          </p:txBody>
        </p:sp>
        <p:sp>
          <p:nvSpPr>
            <p:cNvPr id="16412" name="Line 22"/>
            <p:cNvSpPr>
              <a:spLocks noChangeShapeType="1"/>
            </p:cNvSpPr>
            <p:nvPr/>
          </p:nvSpPr>
          <p:spPr bwMode="auto">
            <a:xfrm flipH="1">
              <a:off x="793" y="2251"/>
              <a:ext cx="636" cy="22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3" name="Line 23"/>
            <p:cNvSpPr>
              <a:spLocks noChangeShapeType="1"/>
            </p:cNvSpPr>
            <p:nvPr/>
          </p:nvSpPr>
          <p:spPr bwMode="auto">
            <a:xfrm>
              <a:off x="1429" y="2251"/>
              <a:ext cx="1678" cy="22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4" name="Line 24"/>
            <p:cNvSpPr>
              <a:spLocks noChangeShapeType="1"/>
            </p:cNvSpPr>
            <p:nvPr/>
          </p:nvSpPr>
          <p:spPr bwMode="auto">
            <a:xfrm>
              <a:off x="1837" y="2251"/>
              <a:ext cx="45" cy="22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5" name="Line 25"/>
            <p:cNvSpPr>
              <a:spLocks noChangeShapeType="1"/>
            </p:cNvSpPr>
            <p:nvPr/>
          </p:nvSpPr>
          <p:spPr bwMode="auto">
            <a:xfrm>
              <a:off x="1837" y="2251"/>
              <a:ext cx="2358" cy="22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6" name="Line 26"/>
            <p:cNvSpPr>
              <a:spLocks noChangeShapeType="1"/>
            </p:cNvSpPr>
            <p:nvPr/>
          </p:nvSpPr>
          <p:spPr bwMode="auto">
            <a:xfrm flipH="1">
              <a:off x="1111" y="2251"/>
              <a:ext cx="2495" cy="227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7" name="Line 27"/>
            <p:cNvSpPr>
              <a:spLocks noChangeShapeType="1"/>
            </p:cNvSpPr>
            <p:nvPr/>
          </p:nvSpPr>
          <p:spPr bwMode="auto">
            <a:xfrm flipH="1">
              <a:off x="2290" y="2251"/>
              <a:ext cx="1316" cy="227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8" name="Line 28"/>
            <p:cNvSpPr>
              <a:spLocks noChangeShapeType="1"/>
            </p:cNvSpPr>
            <p:nvPr/>
          </p:nvSpPr>
          <p:spPr bwMode="auto">
            <a:xfrm>
              <a:off x="4059" y="2251"/>
              <a:ext cx="545" cy="227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9" name="Line 29"/>
            <p:cNvSpPr>
              <a:spLocks noChangeShapeType="1"/>
            </p:cNvSpPr>
            <p:nvPr/>
          </p:nvSpPr>
          <p:spPr bwMode="auto">
            <a:xfrm flipH="1">
              <a:off x="3560" y="2251"/>
              <a:ext cx="499" cy="227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20" name="Text Box 30"/>
            <p:cNvSpPr txBox="1">
              <a:spLocks noChangeArrowheads="1"/>
            </p:cNvSpPr>
            <p:nvPr/>
          </p:nvSpPr>
          <p:spPr bwMode="auto">
            <a:xfrm>
              <a:off x="2064" y="889"/>
              <a:ext cx="589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000">
                  <a:latin typeface="Century Gothic" panose="020B0502020202020204" pitchFamily="34" charset="0"/>
                </a:rPr>
                <a:t>Unaffected ‘Carrier’ Father</a:t>
              </a:r>
            </a:p>
          </p:txBody>
        </p:sp>
        <p:sp>
          <p:nvSpPr>
            <p:cNvPr id="16421" name="Text Box 31"/>
            <p:cNvSpPr txBox="1">
              <a:spLocks noChangeArrowheads="1"/>
            </p:cNvSpPr>
            <p:nvPr/>
          </p:nvSpPr>
          <p:spPr bwMode="auto">
            <a:xfrm>
              <a:off x="2744" y="889"/>
              <a:ext cx="59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000">
                  <a:latin typeface="Century Gothic" panose="020B0502020202020204" pitchFamily="34" charset="0"/>
                </a:rPr>
                <a:t>Unaffected ‘Carrier’ Mother </a:t>
              </a:r>
            </a:p>
          </p:txBody>
        </p:sp>
        <p:sp>
          <p:nvSpPr>
            <p:cNvPr id="16422" name="Text Box 33"/>
            <p:cNvSpPr txBox="1">
              <a:spLocks noChangeArrowheads="1"/>
            </p:cNvSpPr>
            <p:nvPr/>
          </p:nvSpPr>
          <p:spPr bwMode="auto">
            <a:xfrm>
              <a:off x="567" y="3612"/>
              <a:ext cx="72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000">
                  <a:latin typeface="Century Gothic" panose="020B0502020202020204" pitchFamily="34" charset="0"/>
                </a:rPr>
                <a:t>Unaffected 1 in 4 chance</a:t>
              </a:r>
            </a:p>
          </p:txBody>
        </p:sp>
        <p:sp>
          <p:nvSpPr>
            <p:cNvPr id="16423" name="Text Box 35"/>
            <p:cNvSpPr txBox="1">
              <a:spLocks noChangeArrowheads="1"/>
            </p:cNvSpPr>
            <p:nvPr/>
          </p:nvSpPr>
          <p:spPr bwMode="auto">
            <a:xfrm>
              <a:off x="1746" y="3612"/>
              <a:ext cx="635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000"/>
                <a:t>‘Carrier’ Unaffected 1 in 4 chance</a:t>
              </a:r>
            </a:p>
          </p:txBody>
        </p:sp>
        <p:sp>
          <p:nvSpPr>
            <p:cNvPr id="16424" name="Rectangle 36"/>
            <p:cNvSpPr>
              <a:spLocks noChangeArrowheads="1"/>
            </p:cNvSpPr>
            <p:nvPr/>
          </p:nvSpPr>
          <p:spPr bwMode="auto">
            <a:xfrm>
              <a:off x="3107" y="3566"/>
              <a:ext cx="5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000"/>
                <a:t>‘Carrier’ Unaffected 1 in 4 chance</a:t>
              </a:r>
            </a:p>
          </p:txBody>
        </p:sp>
        <p:sp>
          <p:nvSpPr>
            <p:cNvPr id="16425" name="Rectangle 37"/>
            <p:cNvSpPr>
              <a:spLocks noChangeArrowheads="1"/>
            </p:cNvSpPr>
            <p:nvPr/>
          </p:nvSpPr>
          <p:spPr bwMode="auto">
            <a:xfrm>
              <a:off x="4150" y="3566"/>
              <a:ext cx="589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000"/>
                <a:t>Affected 1 in 4 chance</a:t>
              </a:r>
            </a:p>
          </p:txBody>
        </p:sp>
      </p:grpSp>
      <p:sp>
        <p:nvSpPr>
          <p:cNvPr id="16389" name="Text Box 42"/>
          <p:cNvSpPr txBox="1">
            <a:spLocks noChangeArrowheads="1"/>
          </p:cNvSpPr>
          <p:nvPr/>
        </p:nvSpPr>
        <p:spPr bwMode="auto">
          <a:xfrm>
            <a:off x="2208214" y="5516563"/>
            <a:ext cx="7704137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R </a:t>
            </a:r>
            <a:r>
              <a:rPr lang="en-GB" altLang="en-US"/>
              <a:t>= A dominant genetic feature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b="1"/>
              <a:t>r</a:t>
            </a:r>
            <a:r>
              <a:rPr lang="en-GB" altLang="en-US"/>
              <a:t> = a recessive genetic feature</a:t>
            </a:r>
            <a:r>
              <a:rPr lang="en-GB" altLang="en-US" sz="2000"/>
              <a:t> </a:t>
            </a:r>
          </a:p>
          <a:p>
            <a:pPr eaLnBrk="1" hangingPunct="1">
              <a:spcBef>
                <a:spcPct val="50000"/>
              </a:spcBef>
            </a:pPr>
            <a:endParaRPr lang="en-GB" altLang="en-US" sz="2000"/>
          </a:p>
        </p:txBody>
      </p:sp>
      <p:sp>
        <p:nvSpPr>
          <p:cNvPr id="16390" name="Text Box 43"/>
          <p:cNvSpPr txBox="1">
            <a:spLocks noChangeArrowheads="1"/>
          </p:cNvSpPr>
          <p:nvPr/>
        </p:nvSpPr>
        <p:spPr bwMode="auto">
          <a:xfrm>
            <a:off x="5951538" y="5516564"/>
            <a:ext cx="39608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/>
              <a:t>       Unaffected ‘Carrier’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/>
              <a:t>       Unaffected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/>
              <a:t>       Affected </a:t>
            </a:r>
          </a:p>
        </p:txBody>
      </p:sp>
      <p:sp>
        <p:nvSpPr>
          <p:cNvPr id="16391" name="Line 44"/>
          <p:cNvSpPr>
            <a:spLocks noChangeShapeType="1"/>
          </p:cNvSpPr>
          <p:nvPr/>
        </p:nvSpPr>
        <p:spPr bwMode="auto">
          <a:xfrm>
            <a:off x="6024564" y="5661025"/>
            <a:ext cx="287337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2" name="Line 47"/>
          <p:cNvSpPr>
            <a:spLocks noChangeShapeType="1"/>
          </p:cNvSpPr>
          <p:nvPr/>
        </p:nvSpPr>
        <p:spPr bwMode="auto">
          <a:xfrm>
            <a:off x="6024564" y="5949950"/>
            <a:ext cx="287337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3" name="Line 48"/>
          <p:cNvSpPr>
            <a:spLocks noChangeShapeType="1"/>
          </p:cNvSpPr>
          <p:nvPr/>
        </p:nvSpPr>
        <p:spPr bwMode="auto">
          <a:xfrm>
            <a:off x="6024564" y="6308725"/>
            <a:ext cx="2873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4639"/>
            <a:ext cx="8075613" cy="346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>
                <a:latin typeface="Century Gothic" panose="020B0502020202020204" pitchFamily="34" charset="0"/>
              </a:rPr>
              <a:t>X-linked Inheritance</a:t>
            </a:r>
          </a:p>
        </p:txBody>
      </p:sp>
      <p:sp>
        <p:nvSpPr>
          <p:cNvPr id="17412" name="Text Box 34"/>
          <p:cNvSpPr txBox="1">
            <a:spLocks noChangeArrowheads="1"/>
          </p:cNvSpPr>
          <p:nvPr/>
        </p:nvSpPr>
        <p:spPr bwMode="auto">
          <a:xfrm>
            <a:off x="6610350" y="4826001"/>
            <a:ext cx="1258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000">
                <a:latin typeface="Century Gothic" panose="020B0502020202020204" pitchFamily="34" charset="0"/>
              </a:rPr>
              <a:t>Unaffected   ‘Carrier’ DAUGHTER       1 in 4 chance</a:t>
            </a:r>
          </a:p>
        </p:txBody>
      </p:sp>
      <p:pic>
        <p:nvPicPr>
          <p:cNvPr id="17413" name="Picture 4" descr="MCj043160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3851275"/>
            <a:ext cx="1289050" cy="1162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MCj043161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851275"/>
            <a:ext cx="1287462" cy="1162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6" descr="MCj0431641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75" y="908051"/>
            <a:ext cx="1804988" cy="1630363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7" descr="MCj043164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908051"/>
            <a:ext cx="1804988" cy="1630363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8" descr="MCj043161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3851275"/>
            <a:ext cx="1287462" cy="1162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9" descr="MCj043160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26" y="3851275"/>
            <a:ext cx="1287463" cy="1162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563939" y="2619376"/>
            <a:ext cx="530225" cy="409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X</a:t>
            </a: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4246564" y="2619376"/>
            <a:ext cx="530225" cy="409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Y</a:t>
            </a: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7961314" y="2619376"/>
            <a:ext cx="530225" cy="409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X</a:t>
            </a: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7202489" y="2619376"/>
            <a:ext cx="530225" cy="409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X’</a:t>
            </a: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2427289" y="3371851"/>
            <a:ext cx="530225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X</a:t>
            </a: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3035300" y="3371851"/>
            <a:ext cx="528638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X</a:t>
            </a: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4397376" y="3371851"/>
            <a:ext cx="530225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X</a:t>
            </a: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05389" y="3371851"/>
            <a:ext cx="530225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Y</a:t>
            </a: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6521450" y="3371851"/>
            <a:ext cx="528638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X</a:t>
            </a: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7126289" y="3371851"/>
            <a:ext cx="530225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X’</a:t>
            </a: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8340725" y="3371851"/>
            <a:ext cx="528638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X’</a:t>
            </a: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8947151" y="3371851"/>
            <a:ext cx="530225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Century Gothic" panose="020B0502020202020204" pitchFamily="34" charset="0"/>
              </a:rPr>
              <a:t>Y</a:t>
            </a:r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 flipH="1">
            <a:off x="2806700" y="3028950"/>
            <a:ext cx="1062038" cy="3429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>
            <a:off x="3868739" y="3028950"/>
            <a:ext cx="2803525" cy="3429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3" name="Line 24"/>
          <p:cNvSpPr>
            <a:spLocks noChangeShapeType="1"/>
          </p:cNvSpPr>
          <p:nvPr/>
        </p:nvSpPr>
        <p:spPr bwMode="auto">
          <a:xfrm>
            <a:off x="4549776" y="3028950"/>
            <a:ext cx="682625" cy="3429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4549776" y="3028950"/>
            <a:ext cx="4625975" cy="3429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 flipH="1">
            <a:off x="7429500" y="3028950"/>
            <a:ext cx="77788" cy="3429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6" name="Line 27"/>
          <p:cNvSpPr>
            <a:spLocks noChangeShapeType="1"/>
          </p:cNvSpPr>
          <p:nvPr/>
        </p:nvSpPr>
        <p:spPr bwMode="auto">
          <a:xfrm>
            <a:off x="7507288" y="3028950"/>
            <a:ext cx="1060450" cy="3429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7" name="Line 28"/>
          <p:cNvSpPr>
            <a:spLocks noChangeShapeType="1"/>
          </p:cNvSpPr>
          <p:nvPr/>
        </p:nvSpPr>
        <p:spPr bwMode="auto">
          <a:xfrm flipH="1">
            <a:off x="4625975" y="3028950"/>
            <a:ext cx="3638550" cy="3429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 flipH="1">
            <a:off x="3411539" y="3028950"/>
            <a:ext cx="4852987" cy="3429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4929188" y="977901"/>
            <a:ext cx="984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000">
                <a:latin typeface="Century Gothic" panose="020B0502020202020204" pitchFamily="34" charset="0"/>
              </a:rPr>
              <a:t>Unaffected Father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6065839" y="977901"/>
            <a:ext cx="985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000">
                <a:latin typeface="Century Gothic" panose="020B0502020202020204" pitchFamily="34" charset="0"/>
              </a:rPr>
              <a:t>Usually Unaffected ‘Carrier’ Mother 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427288" y="5013326"/>
            <a:ext cx="12112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000">
                <a:latin typeface="Century Gothic" panose="020B0502020202020204" pitchFamily="34" charset="0"/>
              </a:rPr>
              <a:t>Unaffected DAUGHTER       1 in 4 chance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8415338" y="5013326"/>
            <a:ext cx="9842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/>
              <a:t>Affected        SON            1 in 4 chance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4397375" y="5083176"/>
            <a:ext cx="121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000">
                <a:latin typeface="Century Gothic" panose="020B0502020202020204" pitchFamily="34" charset="0"/>
              </a:rPr>
              <a:t>Unaffected SON                   1 in 4 chance</a:t>
            </a:r>
          </a:p>
        </p:txBody>
      </p:sp>
      <p:sp>
        <p:nvSpPr>
          <p:cNvPr id="17444" name="Text Box 38"/>
          <p:cNvSpPr txBox="1">
            <a:spLocks noChangeArrowheads="1"/>
          </p:cNvSpPr>
          <p:nvPr/>
        </p:nvSpPr>
        <p:spPr bwMode="auto">
          <a:xfrm>
            <a:off x="2351088" y="5445125"/>
            <a:ext cx="3313112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X’</a:t>
            </a:r>
            <a:r>
              <a:rPr lang="en-GB" altLang="en-US"/>
              <a:t> =A genetic feature carried on the X chromosome </a:t>
            </a:r>
          </a:p>
          <a:p>
            <a:pPr eaLnBrk="1" hangingPunct="1">
              <a:spcBef>
                <a:spcPct val="50000"/>
              </a:spcBef>
            </a:pPr>
            <a:endParaRPr lang="en-GB" altLang="en-US" sz="2000"/>
          </a:p>
        </p:txBody>
      </p:sp>
      <p:sp>
        <p:nvSpPr>
          <p:cNvPr id="17445" name="Text Box 39"/>
          <p:cNvSpPr txBox="1">
            <a:spLocks noChangeArrowheads="1"/>
          </p:cNvSpPr>
          <p:nvPr/>
        </p:nvSpPr>
        <p:spPr bwMode="auto">
          <a:xfrm>
            <a:off x="5951538" y="5516564"/>
            <a:ext cx="39608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/>
              <a:t>           Unaffected ‘Carrier’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/>
              <a:t>           Unaffected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/>
              <a:t>           Affected </a:t>
            </a:r>
          </a:p>
        </p:txBody>
      </p:sp>
      <p:sp>
        <p:nvSpPr>
          <p:cNvPr id="17446" name="Line 40"/>
          <p:cNvSpPr>
            <a:spLocks noChangeShapeType="1"/>
          </p:cNvSpPr>
          <p:nvPr/>
        </p:nvSpPr>
        <p:spPr bwMode="auto">
          <a:xfrm>
            <a:off x="6096000" y="5949950"/>
            <a:ext cx="287338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7" name="Line 41"/>
          <p:cNvSpPr>
            <a:spLocks noChangeShapeType="1"/>
          </p:cNvSpPr>
          <p:nvPr/>
        </p:nvSpPr>
        <p:spPr bwMode="auto">
          <a:xfrm>
            <a:off x="6096000" y="5661025"/>
            <a:ext cx="287338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8" name="Line 42"/>
          <p:cNvSpPr>
            <a:spLocks noChangeShapeType="1"/>
          </p:cNvSpPr>
          <p:nvPr/>
        </p:nvSpPr>
        <p:spPr bwMode="auto">
          <a:xfrm>
            <a:off x="6096000" y="6308725"/>
            <a:ext cx="2873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has been happening in the field of medicine?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While digital forces(computers/telecommunication and control) have been “</a:t>
            </a:r>
            <a:r>
              <a:rPr lang="en-IN" dirty="0" err="1" smtClean="0"/>
              <a:t>Schumpetering</a:t>
            </a:r>
            <a:r>
              <a:rPr lang="en-IN" dirty="0" smtClean="0"/>
              <a:t>” the world, medicine has been the last frontier. At a larger plane this is something that was natural given the intrusive nature of medicine.</a:t>
            </a:r>
          </a:p>
          <a:p>
            <a:pPr marL="0" indent="0">
              <a:buNone/>
            </a:pPr>
            <a:r>
              <a:rPr lang="en-IN" dirty="0" smtClean="0"/>
              <a:t>Some advances are:</a:t>
            </a:r>
          </a:p>
          <a:p>
            <a:pPr marL="0" indent="0">
              <a:buNone/>
            </a:pPr>
            <a:r>
              <a:rPr lang="en-IN" dirty="0" smtClean="0"/>
              <a:t>-Telemedicine</a:t>
            </a:r>
          </a:p>
          <a:p>
            <a:pPr marL="0" indent="0">
              <a:buNone/>
            </a:pPr>
            <a:r>
              <a:rPr lang="en-IN" dirty="0" smtClean="0"/>
              <a:t>-Sensors</a:t>
            </a:r>
          </a:p>
          <a:p>
            <a:pPr marL="0" indent="0">
              <a:buNone/>
            </a:pPr>
            <a:r>
              <a:rPr lang="en-IN" dirty="0" smtClean="0"/>
              <a:t>-Automated pathological testing</a:t>
            </a:r>
          </a:p>
          <a:p>
            <a:pPr marL="0" indent="0">
              <a:buNone/>
            </a:pPr>
            <a:r>
              <a:rPr lang="en-IN" dirty="0" smtClean="0"/>
              <a:t>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617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Century Gothic" panose="020B0502020202020204" pitchFamily="34" charset="0"/>
              </a:rPr>
              <a:t>Examples of Conditions Caused by DNA Changes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Abnormal number of chromosomes</a:t>
            </a:r>
          </a:p>
          <a:p>
            <a:pPr lvl="1" eaLnBrk="1" hangingPunct="1"/>
            <a:r>
              <a:rPr lang="en-GB" altLang="en-US">
                <a:latin typeface="Century Gothic" panose="020B0502020202020204" pitchFamily="34" charset="0"/>
              </a:rPr>
              <a:t>Down’s syndrome, Edwards syndrome,</a:t>
            </a:r>
            <a:r>
              <a:rPr lang="en-GB" altLang="en-US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</a:p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Deletion </a:t>
            </a:r>
          </a:p>
          <a:p>
            <a:pPr lvl="1" eaLnBrk="1" hangingPunct="1"/>
            <a:r>
              <a:rPr lang="en-GB" altLang="en-US">
                <a:latin typeface="Century Gothic" panose="020B0502020202020204" pitchFamily="34" charset="0"/>
              </a:rPr>
              <a:t>Cri Du chat, Williams syndrome</a:t>
            </a:r>
          </a:p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Sex Chromosome Abnormalities</a:t>
            </a:r>
            <a:endParaRPr lang="en-GB" altLang="en-US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lvl="1" eaLnBrk="1" hangingPunct="1"/>
            <a:r>
              <a:rPr lang="en-GB" altLang="en-US">
                <a:latin typeface="Century Gothic" panose="020B0502020202020204" pitchFamily="34" charset="0"/>
              </a:rPr>
              <a:t>Turner syndrome, Klinferlter’s syndrome </a:t>
            </a:r>
            <a:endParaRPr lang="en-GB" altLang="en-US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Single Gene Mutations</a:t>
            </a:r>
          </a:p>
          <a:p>
            <a:pPr lvl="1" eaLnBrk="1" hangingPunct="1"/>
            <a:r>
              <a:rPr lang="en-GB" altLang="en-US">
                <a:latin typeface="Century Gothic" panose="020B0502020202020204" pitchFamily="34" charset="0"/>
              </a:rPr>
              <a:t>Cystic Fibrosis, Sickle Cell anaemia</a:t>
            </a:r>
            <a:endParaRPr lang="en-GB" altLang="en-US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eaLnBrk="1" hangingPunct="1"/>
            <a:endParaRPr lang="en-GB" alt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5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Genetic</a:t>
            </a:r>
            <a:r>
              <a:rPr lang="en-GB" altLang="en-US" smtClean="0"/>
              <a:t> Testing &amp; Profiling </a:t>
            </a:r>
          </a:p>
        </p:txBody>
      </p:sp>
      <p:pic>
        <p:nvPicPr>
          <p:cNvPr id="19460" name="Picture 5" descr="pi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989139"/>
            <a:ext cx="48768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47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Genetic</a:t>
            </a:r>
            <a:r>
              <a:rPr lang="en-GB" altLang="en-US" smtClean="0"/>
              <a:t> Profiling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96976"/>
            <a:ext cx="3924300" cy="45259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Take a sample of cells (blood, hair root)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>
              <a:latin typeface="Century Gothic" panose="020B0502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Extract the DNA from cells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>
              <a:latin typeface="Century Gothic" panose="020B0502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Cut up the DNA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>
              <a:latin typeface="Century Gothic" panose="020B0502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Separate the DNA fragments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>
              <a:latin typeface="Century Gothic" panose="020B0502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Analyse the DNA fragments </a:t>
            </a:r>
          </a:p>
          <a:p>
            <a:pPr lvl="2" eaLnBrk="1" hangingPunct="1">
              <a:lnSpc>
                <a:spcPct val="90000"/>
              </a:lnSpc>
            </a:pPr>
            <a:endParaRPr lang="en-GB" altLang="en-US" sz="1800">
              <a:latin typeface="Century Gothic" panose="020B0502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 sz="2000">
              <a:latin typeface="Century Gothic" panose="020B0502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 sz="2000"/>
          </a:p>
        </p:txBody>
      </p:sp>
      <p:pic>
        <p:nvPicPr>
          <p:cNvPr id="20485" name="Picture 5" descr="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57338"/>
            <a:ext cx="4876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50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847850" y="290514"/>
            <a:ext cx="828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>
                <a:latin typeface="Century Gothic" panose="020B0502020202020204" pitchFamily="34" charset="0"/>
              </a:rPr>
              <a:t>The output from an automated DNA sequencing machine used by the Human Genome Project to determine the complete human DNA sequence.</a:t>
            </a:r>
            <a:br>
              <a:rPr lang="en-GB" altLang="en-US" sz="2000">
                <a:latin typeface="Century Gothic" panose="020B0502020202020204" pitchFamily="34" charset="0"/>
              </a:rPr>
            </a:br>
            <a:endParaRPr lang="en-GB" altLang="en-US" sz="2000">
              <a:latin typeface="Century Gothic" panose="020B0502020202020204" pitchFamily="34" charset="0"/>
            </a:endParaRPr>
          </a:p>
        </p:txBody>
      </p:sp>
      <p:pic>
        <p:nvPicPr>
          <p:cNvPr id="21508" name="Picture 4" descr="pi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2450"/>
            <a:ext cx="48768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8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Century Gothic" panose="020B0502020202020204" pitchFamily="34" charset="0"/>
              </a:rPr>
              <a:t>Genetic Testing for Specific Conditions</a:t>
            </a:r>
            <a:r>
              <a:rPr lang="en-GB" altLang="en-US" sz="4000"/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>
              <a:buFontTx/>
              <a:buAutoNum type="arabicPeriod"/>
            </a:pPr>
            <a:r>
              <a:rPr lang="en-GB" altLang="en-US" smtClean="0">
                <a:latin typeface="Century Gothic" panose="020B0502020202020204" pitchFamily="34" charset="0"/>
              </a:rPr>
              <a:t>Take a sample (blood/amniotic fluid, mouth swab)</a:t>
            </a:r>
          </a:p>
          <a:p>
            <a:pPr marL="990600" lvl="1" indent="-533400">
              <a:buFontTx/>
              <a:buAutoNum type="arabicPeriod"/>
            </a:pPr>
            <a:endParaRPr lang="en-GB" altLang="en-US" smtClean="0">
              <a:latin typeface="Century Gothic" panose="020B0502020202020204" pitchFamily="34" charset="0"/>
            </a:endParaRPr>
          </a:p>
          <a:p>
            <a:pPr marL="990600" lvl="1" indent="-533400">
              <a:buFontTx/>
              <a:buAutoNum type="arabicPeriod"/>
            </a:pPr>
            <a:r>
              <a:rPr lang="en-GB" altLang="en-US" smtClean="0">
                <a:latin typeface="Century Gothic" panose="020B0502020202020204" pitchFamily="34" charset="0"/>
              </a:rPr>
              <a:t>Use staining of chromosomes to locate any chromosome abnormalities</a:t>
            </a:r>
          </a:p>
          <a:p>
            <a:pPr marL="990600" lvl="1" indent="-533400">
              <a:buFontTx/>
              <a:buAutoNum type="arabicPeriod"/>
            </a:pPr>
            <a:endParaRPr lang="en-GB" altLang="en-US" smtClean="0">
              <a:latin typeface="Century Gothic" panose="020B0502020202020204" pitchFamily="34" charset="0"/>
            </a:endParaRPr>
          </a:p>
          <a:p>
            <a:pPr marL="990600" lvl="1" indent="-533400">
              <a:buFontTx/>
              <a:buAutoNum type="arabicPeriod"/>
            </a:pPr>
            <a:r>
              <a:rPr lang="en-GB" altLang="en-US" smtClean="0">
                <a:latin typeface="Century Gothic" panose="020B0502020202020204" pitchFamily="34" charset="0"/>
              </a:rPr>
              <a:t>or use matching DNA sequences or antibodies to detect gene abnormalities </a:t>
            </a:r>
          </a:p>
          <a:p>
            <a:pPr marL="609600" indent="-609600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98794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346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>
                <a:latin typeface="Century Gothic" panose="020B0502020202020204" pitchFamily="34" charset="0"/>
              </a:rPr>
              <a:t>Types of Tests</a:t>
            </a:r>
            <a:r>
              <a:rPr lang="en-GB" altLang="en-US" sz="4000"/>
              <a:t> </a:t>
            </a:r>
          </a:p>
        </p:txBody>
      </p:sp>
      <p:graphicFrame>
        <p:nvGraphicFramePr>
          <p:cNvPr id="19541" name="Group 85"/>
          <p:cNvGraphicFramePr>
            <a:graphicFrameLocks noGrp="1"/>
          </p:cNvGraphicFramePr>
          <p:nvPr>
            <p:ph sz="half" idx="2"/>
          </p:nvPr>
        </p:nvGraphicFramePr>
        <p:xfrm>
          <a:off x="1847851" y="836613"/>
          <a:ext cx="8640763" cy="5392764"/>
        </p:xfrm>
        <a:graphic>
          <a:graphicData uri="http://schemas.openxmlformats.org/drawingml/2006/table">
            <a:tbl>
              <a:tblPr/>
              <a:tblGrid>
                <a:gridCol w="1727200"/>
                <a:gridCol w="6913563"/>
              </a:tblGrid>
              <a:tr h="5540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Diagnostic 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D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Used to confirm a diagnosis based on physical signs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DA1"/>
                    </a:solidFill>
                  </a:tcPr>
                </a:tc>
              </a:tr>
              <a:tr h="957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Predictive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FBB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Used to detect gene mutations associated with disorders that appear later in life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FBBE"/>
                    </a:solidFill>
                  </a:tcPr>
                </a:tc>
              </a:tr>
              <a:tr h="6492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Carrier Identification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E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Used by people with a family history of recessive genetic disorders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EEA"/>
                    </a:solidFill>
                  </a:tcPr>
                </a:tc>
              </a:tr>
              <a:tr h="8716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Prenatal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7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Used to test a foetus when there is risk of bearing a child with metal or physical disabilities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7B2"/>
                    </a:solidFill>
                  </a:tcPr>
                </a:tc>
              </a:tr>
              <a:tr h="8064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Newborn Screening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3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Used as a preventative health measure once the baby is born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C3D9"/>
                    </a:solidFill>
                  </a:tcPr>
                </a:tc>
              </a:tr>
              <a:tr h="8080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Forensic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EE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Used to identify an individual for legal purposes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EE2"/>
                    </a:solidFill>
                  </a:tcPr>
                </a:tc>
              </a:tr>
              <a:tr h="746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Research testing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Used for finding unknown genes and identifying the function of a gene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B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07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92150"/>
            <a:ext cx="4038600" cy="5761038"/>
          </a:xfrm>
        </p:spPr>
        <p:txBody>
          <a:bodyPr/>
          <a:lstStyle/>
          <a:p>
            <a:pPr eaLnBrk="1" hangingPunct="1"/>
            <a:r>
              <a:rPr lang="en-GB" altLang="en-US" sz="2400">
                <a:latin typeface="Century Gothic" panose="020B0502020202020204" pitchFamily="34" charset="0"/>
              </a:rPr>
              <a:t>Genetic Testing and profiling is making it possible to assess disease risk from looking at a persons DNA. </a:t>
            </a:r>
          </a:p>
          <a:p>
            <a:pPr eaLnBrk="1" hangingPunct="1"/>
            <a:endParaRPr lang="en-GB" altLang="en-US" sz="2400">
              <a:latin typeface="Century Gothic" panose="020B0502020202020204" pitchFamily="34" charset="0"/>
            </a:endParaRPr>
          </a:p>
          <a:p>
            <a:pPr eaLnBrk="1" hangingPunct="1"/>
            <a:r>
              <a:rPr lang="en-GB" altLang="en-US" sz="2400">
                <a:latin typeface="Century Gothic" panose="020B0502020202020204" pitchFamily="34" charset="0"/>
              </a:rPr>
              <a:t>The pattern of diagnosis and treatment of disease may be replacement by a new pattern of predicting a disease and preventing it. </a:t>
            </a:r>
          </a:p>
        </p:txBody>
      </p:sp>
      <p:pic>
        <p:nvPicPr>
          <p:cNvPr id="24580" name="Picture 5" descr="pic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6726" y="1196976"/>
            <a:ext cx="2951163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8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9049" y="254956"/>
            <a:ext cx="10515600" cy="1325563"/>
          </a:xfrm>
        </p:spPr>
        <p:txBody>
          <a:bodyPr/>
          <a:lstStyle/>
          <a:p>
            <a:r>
              <a:rPr lang="en-IN" dirty="0" smtClean="0"/>
              <a:t>Uses of Genetic profiling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9049" y="1318849"/>
            <a:ext cx="10515600" cy="4351338"/>
          </a:xfrm>
        </p:spPr>
        <p:txBody>
          <a:bodyPr/>
          <a:lstStyle/>
          <a:p>
            <a:r>
              <a:rPr lang="en-IN" dirty="0" smtClean="0"/>
              <a:t>Revolutionize the process of drug screening and discovery</a:t>
            </a:r>
          </a:p>
          <a:p>
            <a:r>
              <a:rPr lang="en-IN" dirty="0" smtClean="0"/>
              <a:t>Improve Cancer classifications</a:t>
            </a:r>
          </a:p>
          <a:p>
            <a:r>
              <a:rPr lang="en-IN" dirty="0" smtClean="0"/>
              <a:t>Identify the genes, cells and pathways involved in a process such as aging or tumorigenesis</a:t>
            </a:r>
          </a:p>
          <a:p>
            <a:r>
              <a:rPr lang="en-IN" dirty="0" smtClean="0"/>
              <a:t>Determine the effectiveness of an innovative therapy</a:t>
            </a:r>
          </a:p>
          <a:p>
            <a:r>
              <a:rPr lang="en-IN" dirty="0" smtClean="0"/>
              <a:t>Test toxicity without animals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143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Physical change in DNA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Through Liposomes or fatty spheres</a:t>
            </a:r>
          </a:p>
          <a:p>
            <a:r>
              <a:rPr lang="en-IN" dirty="0" smtClean="0"/>
              <a:t>Nanoballs</a:t>
            </a:r>
          </a:p>
          <a:p>
            <a:r>
              <a:rPr lang="en-IN" dirty="0" smtClean="0"/>
              <a:t>Adenovirus</a:t>
            </a:r>
          </a:p>
          <a:p>
            <a:r>
              <a:rPr lang="en-IN" dirty="0" smtClean="0"/>
              <a:t>Sympathetic Viruses(Celera Genomics-Craig Venter)</a:t>
            </a:r>
          </a:p>
          <a:p>
            <a:r>
              <a:rPr lang="en-IN" dirty="0" smtClean="0"/>
              <a:t>Stem Cells(United Therapeutics)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984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RNAi-RNA interference is capable of turning off specific genes by blocking their mRNA</a:t>
            </a:r>
          </a:p>
          <a:p>
            <a:r>
              <a:rPr lang="en-IN" dirty="0" smtClean="0"/>
              <a:t>Cell therapies-Cloning our own body parts to implant them in our body</a:t>
            </a:r>
          </a:p>
          <a:p>
            <a:r>
              <a:rPr lang="en-IN" dirty="0" smtClean="0"/>
              <a:t>Gene Chips-”Do it yourself” gene watching</a:t>
            </a:r>
          </a:p>
          <a:p>
            <a:r>
              <a:rPr lang="en-IN" dirty="0" smtClean="0"/>
              <a:t>Somatic Gene Therapy-Changing our non-reproductive cells by injecting new DNA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20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 major forces 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Genomics</a:t>
            </a:r>
          </a:p>
          <a:p>
            <a:r>
              <a:rPr lang="en-IN" dirty="0" smtClean="0"/>
              <a:t>Imaging</a:t>
            </a:r>
          </a:p>
          <a:p>
            <a:r>
              <a:rPr lang="en-IN" dirty="0" smtClean="0"/>
              <a:t>Wearables</a:t>
            </a:r>
          </a:p>
          <a:p>
            <a:r>
              <a:rPr lang="en-IN" dirty="0" smtClean="0"/>
              <a:t>Electronic Health 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16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Genomics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72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Charles Darwin-1859-Origin of Species</a:t>
            </a:r>
          </a:p>
          <a:p>
            <a:r>
              <a:rPr lang="en-IN" dirty="0" smtClean="0"/>
              <a:t>Gregor Mendel-1866-Pea experiment</a:t>
            </a:r>
          </a:p>
          <a:p>
            <a:r>
              <a:rPr lang="en-IN" dirty="0" smtClean="0"/>
              <a:t>Francis Galton(Eugenics)-1905</a:t>
            </a:r>
          </a:p>
          <a:p>
            <a:r>
              <a:rPr lang="en-IN" dirty="0" smtClean="0"/>
              <a:t>Walter Sutton and Theodore Boveri-1920</a:t>
            </a:r>
          </a:p>
          <a:p>
            <a:r>
              <a:rPr lang="en-IN" dirty="0" smtClean="0"/>
              <a:t>Thomas Hunt Morgan-</a:t>
            </a:r>
            <a:r>
              <a:rPr lang="en-IN" dirty="0" err="1" smtClean="0"/>
              <a:t>fruitfly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James Watson and Francis Crick-1953 described the DNA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74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DNA – genetic blueprint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981076"/>
            <a:ext cx="2843213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Deoxyribonucleic acid (DNA)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Located in the nucleus 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rapped up in structures called chromosomes.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000">
                <a:latin typeface="Century Gothic" panose="020B0502020202020204" pitchFamily="34" charset="0"/>
              </a:rPr>
              <a:t>46 Chromosomes -23 Pairs in every cell</a:t>
            </a:r>
            <a:r>
              <a:rPr lang="en-GB" altLang="en-US" sz="1600">
                <a:latin typeface="Century Gothic" panose="020B0502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GB" altLang="en-US" sz="16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>
              <a:latin typeface="Century Gothic" panose="020B0502020202020204" pitchFamily="34" charset="0"/>
            </a:endParaRPr>
          </a:p>
        </p:txBody>
      </p:sp>
      <p:pic>
        <p:nvPicPr>
          <p:cNvPr id="4101" name="Picture 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3" y="1052513"/>
            <a:ext cx="6069012" cy="5040312"/>
          </a:xfrm>
        </p:spPr>
      </p:pic>
    </p:spTree>
    <p:extLst>
      <p:ext uri="{BB962C8B-B14F-4D97-AF65-F5344CB8AC3E}">
        <p14:creationId xmlns:p14="http://schemas.microsoft.com/office/powerpoint/2010/main" val="38853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Century Gothic" panose="020B0502020202020204" pitchFamily="34" charset="0"/>
              </a:rPr>
              <a:t>DNA is made of segments called Nucleotides</a:t>
            </a:r>
            <a:r>
              <a:rPr lang="en-GB" altLang="en-US" sz="4000"/>
              <a:t>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84313"/>
            <a:ext cx="3322638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800">
                <a:latin typeface="Century Gothic" panose="020B0502020202020204" pitchFamily="34" charset="0"/>
              </a:rPr>
              <a:t>The building blocks of DNA are nucleotides.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800">
                <a:latin typeface="Century Gothic" panose="020B0502020202020204" pitchFamily="34" charset="0"/>
              </a:rPr>
              <a:t>Each nucleotide has a sugar      , a phosphate  and a nitrogen base   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1800">
                <a:latin typeface="Century Gothic" panose="020B0502020202020204" pitchFamily="34" charset="0"/>
              </a:rPr>
              <a:t>	    ,     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800">
                <a:latin typeface="Century Gothic" panose="020B0502020202020204" pitchFamily="34" charset="0"/>
              </a:rPr>
              <a:t>There are 4 different nitrogen bases in DNA and they can vary from one nucleotide to the next 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800">
                <a:latin typeface="Century Gothic" panose="020B0502020202020204" pitchFamily="34" charset="0"/>
              </a:rPr>
              <a:t>The alternating bases provide the CODE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GB" altLang="en-US" sz="1800">
              <a:latin typeface="Century Gothic" panose="020B0502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GB" altLang="en-US" sz="2000"/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2640013" y="2492375"/>
            <a:ext cx="360362" cy="215900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600"/>
              <a:t>S</a:t>
            </a:r>
          </a:p>
        </p:txBody>
      </p:sp>
      <p:sp>
        <p:nvSpPr>
          <p:cNvPr id="5126" name="Oval 8"/>
          <p:cNvSpPr>
            <a:spLocks noChangeArrowheads="1"/>
          </p:cNvSpPr>
          <p:nvPr/>
        </p:nvSpPr>
        <p:spPr bwMode="auto">
          <a:xfrm>
            <a:off x="4511676" y="2492376"/>
            <a:ext cx="144463" cy="144463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80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4295775" y="2781301"/>
            <a:ext cx="215900" cy="1444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/>
              <a:t>A</a:t>
            </a:r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1992313" y="306863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/>
              <a:t>G</a:t>
            </a:r>
          </a:p>
        </p:txBody>
      </p:sp>
      <p:sp>
        <p:nvSpPr>
          <p:cNvPr id="5129" name="Rectangle 13"/>
          <p:cNvSpPr>
            <a:spLocks noChangeArrowheads="1"/>
          </p:cNvSpPr>
          <p:nvPr/>
        </p:nvSpPr>
        <p:spPr bwMode="auto">
          <a:xfrm>
            <a:off x="2351088" y="3068638"/>
            <a:ext cx="215900" cy="1444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/>
              <a:t>T</a:t>
            </a:r>
            <a:endParaRPr lang="en-GB" altLang="en-US"/>
          </a:p>
        </p:txBody>
      </p:sp>
      <p:sp>
        <p:nvSpPr>
          <p:cNvPr id="5130" name="Rectangle 14"/>
          <p:cNvSpPr>
            <a:spLocks noChangeArrowheads="1"/>
          </p:cNvSpPr>
          <p:nvPr/>
        </p:nvSpPr>
        <p:spPr bwMode="auto">
          <a:xfrm>
            <a:off x="2927350" y="3068638"/>
            <a:ext cx="215900" cy="14446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/>
              <a:t>C</a:t>
            </a:r>
            <a:endParaRPr lang="en-GB" altLang="en-US"/>
          </a:p>
        </p:txBody>
      </p:sp>
      <p:pic>
        <p:nvPicPr>
          <p:cNvPr id="5131" name="Picture 15" descr="GM_DNA_3 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1" y="1484313"/>
            <a:ext cx="5472113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3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476251"/>
            <a:ext cx="8229600" cy="5649913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In humans, the DNA molecule in a cell, if fully extended, would have a </a:t>
            </a:r>
            <a:r>
              <a:rPr lang="en-GB" altLang="en-US" b="1" smtClean="0">
                <a:latin typeface="Century Gothic" panose="020B0502020202020204" pitchFamily="34" charset="0"/>
              </a:rPr>
              <a:t>total length of 1.7 metres. </a:t>
            </a:r>
            <a:r>
              <a:rPr lang="en-GB" altLang="en-US" smtClean="0">
                <a:latin typeface="Century Gothic" panose="020B0502020202020204" pitchFamily="34" charset="0"/>
              </a:rPr>
              <a:t>If you unwrap all the DNA you have in all your cells, you could reach the moon ...6000 times! </a:t>
            </a:r>
          </a:p>
        </p:txBody>
      </p:sp>
    </p:spTree>
    <p:extLst>
      <p:ext uri="{BB962C8B-B14F-4D97-AF65-F5344CB8AC3E}">
        <p14:creationId xmlns:p14="http://schemas.microsoft.com/office/powerpoint/2010/main" val="40031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>
              <a:latin typeface="Century Gothic" panose="020B0502020202020204" pitchFamily="34" charset="0"/>
            </a:endParaRPr>
          </a:p>
          <a:p>
            <a:r>
              <a:rPr lang="en-GB" altLang="en-US">
                <a:latin typeface="Century Gothic" panose="020B0502020202020204" pitchFamily="34" charset="0"/>
              </a:rPr>
              <a:t>Meet the Gene Machine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entury Gothic" panose="020B0502020202020204" pitchFamily="34" charset="0"/>
              </a:rPr>
              <a:t>What is a gene?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Century Gothic" panose="020B0502020202020204" pitchFamily="34" charset="0"/>
              </a:rPr>
              <a:t>A part of the DNA that codes for a protein.</a:t>
            </a:r>
          </a:p>
          <a:p>
            <a:pPr eaLnBrk="1" hangingPunct="1">
              <a:buFontTx/>
              <a:buNone/>
            </a:pPr>
            <a:endParaRPr lang="en-GB" altLang="en-US">
              <a:latin typeface="Century Gothic" panose="020B0502020202020204" pitchFamily="34" charset="0"/>
            </a:endParaRPr>
          </a:p>
          <a:p>
            <a:pPr eaLnBrk="1" hangingPunct="1"/>
            <a:r>
              <a:rPr lang="en-GB" altLang="en-US">
                <a:latin typeface="Century Gothic" panose="020B0502020202020204" pitchFamily="34" charset="0"/>
              </a:rPr>
              <a:t>Not all the DNA codes for proteins.</a:t>
            </a:r>
          </a:p>
          <a:p>
            <a:pPr eaLnBrk="1" hangingPunct="1">
              <a:buFontTx/>
              <a:buNone/>
            </a:pPr>
            <a:endParaRPr lang="en-GB" altLang="en-US">
              <a:latin typeface="Century Gothic" panose="020B0502020202020204" pitchFamily="34" charset="0"/>
            </a:endParaRPr>
          </a:p>
          <a:p>
            <a:pPr eaLnBrk="1" hangingPunct="1"/>
            <a:r>
              <a:rPr lang="en-GB" altLang="en-US">
                <a:latin typeface="Century Gothic" panose="020B0502020202020204" pitchFamily="34" charset="0"/>
              </a:rPr>
              <a:t>30,000 genes in the human genome</a:t>
            </a:r>
            <a:r>
              <a:rPr lang="en-GB" altLang="en-US"/>
              <a:t>.</a:t>
            </a:r>
          </a:p>
        </p:txBody>
      </p:sp>
      <p:pic>
        <p:nvPicPr>
          <p:cNvPr id="7173" name="Picture 6" descr="GM_DNA_CHROMO_2 (3)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08664" y="1557339"/>
            <a:ext cx="4656137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1067</Words>
  <Application>Microsoft Office PowerPoint</Application>
  <PresentationFormat>Widescreen</PresentationFormat>
  <Paragraphs>250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Wingdings</vt:lpstr>
      <vt:lpstr>Office Theme</vt:lpstr>
      <vt:lpstr>Digital Medicine</vt:lpstr>
      <vt:lpstr>What has been happening in the field of medicine?</vt:lpstr>
      <vt:lpstr>4 major forces are</vt:lpstr>
      <vt:lpstr>Genomics</vt:lpstr>
      <vt:lpstr>History</vt:lpstr>
      <vt:lpstr>DNA – genetic blueprint</vt:lpstr>
      <vt:lpstr>DNA is made of segments called Nucleotides </vt:lpstr>
      <vt:lpstr>PowerPoint Presentation</vt:lpstr>
      <vt:lpstr>What is a gene?</vt:lpstr>
      <vt:lpstr>PowerPoint Presentation</vt:lpstr>
      <vt:lpstr>Abnormal Number of Chromosomes</vt:lpstr>
      <vt:lpstr>Changes in DNA  </vt:lpstr>
      <vt:lpstr>PowerPoint Presentation</vt:lpstr>
      <vt:lpstr>Inheritance</vt:lpstr>
      <vt:lpstr>Sex Cells </vt:lpstr>
      <vt:lpstr>Inheritance</vt:lpstr>
      <vt:lpstr>Sex Chromosome Abnormalities</vt:lpstr>
      <vt:lpstr>Recessive Inheritance</vt:lpstr>
      <vt:lpstr>X-linked Inheritance</vt:lpstr>
      <vt:lpstr>Examples of Conditions Caused by DNA Changes</vt:lpstr>
      <vt:lpstr>Genetic Testing &amp; Profiling </vt:lpstr>
      <vt:lpstr>Genetic Profiling</vt:lpstr>
      <vt:lpstr>PowerPoint Presentation</vt:lpstr>
      <vt:lpstr>Genetic Testing for Specific Conditions </vt:lpstr>
      <vt:lpstr>Types of Tests </vt:lpstr>
      <vt:lpstr>PowerPoint Presentation</vt:lpstr>
      <vt:lpstr>Uses of Genetic profiling</vt:lpstr>
      <vt:lpstr>Physical change in DNA</vt:lpstr>
      <vt:lpstr>New technologies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Medicine</dc:title>
  <dc:creator>Microsoft</dc:creator>
  <cp:lastModifiedBy>Microsoft</cp:lastModifiedBy>
  <cp:revision>6</cp:revision>
  <dcterms:created xsi:type="dcterms:W3CDTF">2017-10-19T13:46:48Z</dcterms:created>
  <dcterms:modified xsi:type="dcterms:W3CDTF">2017-10-19T15:19:47Z</dcterms:modified>
</cp:coreProperties>
</file>