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8" r:id="rId28"/>
    <p:sldId id="283" r:id="rId29"/>
    <p:sldId id="289" r:id="rId30"/>
    <p:sldId id="285" r:id="rId31"/>
    <p:sldId id="287"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BA3D40-55A8-4DDD-8E0F-7A35B886FB2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153883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BA3D40-55A8-4DDD-8E0F-7A35B886FB2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83813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BA3D40-55A8-4DDD-8E0F-7A35B886FB2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277142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216290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99778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6338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090225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2108964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727980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060219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23572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BA3D40-55A8-4DDD-8E0F-7A35B886FB2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1670813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912853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1537882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ftr" sz="quarter" idx="10"/>
          </p:nvPr>
        </p:nvSpPr>
        <p:spPr>
          <a:ln/>
        </p:spPr>
        <p:txBody>
          <a:bodyPr/>
          <a:lstStyle>
            <a:lvl1pPr>
              <a:defRPr/>
            </a:lvl1pPr>
          </a:lstStyle>
          <a:p>
            <a:pPr>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168283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A3D40-55A8-4DDD-8E0F-7A35B886FB2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174025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BA3D40-55A8-4DDD-8E0F-7A35B886FB22}"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222135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BA3D40-55A8-4DDD-8E0F-7A35B886FB22}" type="datetimeFigureOut">
              <a:rPr lang="en-IN" smtClean="0"/>
              <a:t>18-10-2017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39107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BA3D40-55A8-4DDD-8E0F-7A35B886FB22}" type="datetimeFigureOut">
              <a:rPr lang="en-IN" smtClean="0"/>
              <a:t>18-10-2017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293225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A3D40-55A8-4DDD-8E0F-7A35B886FB22}" type="datetimeFigureOut">
              <a:rPr lang="en-IN" smtClean="0"/>
              <a:t>18-10-2017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352378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A3D40-55A8-4DDD-8E0F-7A35B886FB22}"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296214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A3D40-55A8-4DDD-8E0F-7A35B886FB22}"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43204D-A91C-4F8E-843A-AC6F7DC670A3}" type="slidenum">
              <a:rPr lang="en-IN" smtClean="0"/>
              <a:t>‹#›</a:t>
            </a:fld>
            <a:endParaRPr lang="en-IN"/>
          </a:p>
        </p:txBody>
      </p:sp>
    </p:spTree>
    <p:extLst>
      <p:ext uri="{BB962C8B-B14F-4D97-AF65-F5344CB8AC3E}">
        <p14:creationId xmlns:p14="http://schemas.microsoft.com/office/powerpoint/2010/main" val="32044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A3D40-55A8-4DDD-8E0F-7A35B886FB22}" type="datetimeFigureOut">
              <a:rPr lang="en-IN" smtClean="0"/>
              <a:t>18-10-2017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3204D-A91C-4F8E-843A-AC6F7DC670A3}" type="slidenum">
              <a:rPr lang="en-IN" smtClean="0"/>
              <a:t>‹#›</a:t>
            </a:fld>
            <a:endParaRPr lang="en-IN"/>
          </a:p>
        </p:txBody>
      </p:sp>
    </p:spTree>
    <p:extLst>
      <p:ext uri="{BB962C8B-B14F-4D97-AF65-F5344CB8AC3E}">
        <p14:creationId xmlns:p14="http://schemas.microsoft.com/office/powerpoint/2010/main" val="2330489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David Gardiner</a:t>
            </a:r>
            <a:endParaRPr lang="en-US" altLang="en-US" smtClean="0"/>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2032000" y="6400800"/>
            <a:ext cx="833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600" smtClean="0">
                <a:solidFill>
                  <a:schemeClr val="accent2"/>
                </a:solidFill>
              </a:defRPr>
            </a:lvl1pPr>
          </a:lstStyle>
          <a:p>
            <a:pPr fontAlgn="base">
              <a:spcBef>
                <a:spcPct val="0"/>
              </a:spcBef>
              <a:spcAft>
                <a:spcPct val="0"/>
              </a:spcAft>
              <a:defRPr/>
            </a:pPr>
            <a:r>
              <a:rPr lang="en-GB" altLang="en-US">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59312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1600" kern="1200">
          <a:solidFill>
            <a:schemeClr val="tx2"/>
          </a:solidFill>
          <a:latin typeface="+mj-lt"/>
          <a:ea typeface="+mj-ea"/>
          <a:cs typeface="+mj-cs"/>
        </a:defRPr>
      </a:lvl1pPr>
      <a:lvl2pPr algn="ctr" rtl="0" eaLnBrk="0" fontAlgn="base" hangingPunct="0">
        <a:spcBef>
          <a:spcPct val="0"/>
        </a:spcBef>
        <a:spcAft>
          <a:spcPct val="0"/>
        </a:spcAft>
        <a:defRPr sz="1600">
          <a:solidFill>
            <a:schemeClr val="tx2"/>
          </a:solidFill>
          <a:latin typeface="Times New Roman" panose="02020603050405020304" pitchFamily="18" charset="0"/>
        </a:defRPr>
      </a:lvl2pPr>
      <a:lvl3pPr algn="ctr" rtl="0" eaLnBrk="0" fontAlgn="base" hangingPunct="0">
        <a:spcBef>
          <a:spcPct val="0"/>
        </a:spcBef>
        <a:spcAft>
          <a:spcPct val="0"/>
        </a:spcAft>
        <a:defRPr sz="1600">
          <a:solidFill>
            <a:schemeClr val="tx2"/>
          </a:solidFill>
          <a:latin typeface="Times New Roman" panose="02020603050405020304" pitchFamily="18" charset="0"/>
        </a:defRPr>
      </a:lvl3pPr>
      <a:lvl4pPr algn="ctr" rtl="0" eaLnBrk="0" fontAlgn="base" hangingPunct="0">
        <a:spcBef>
          <a:spcPct val="0"/>
        </a:spcBef>
        <a:spcAft>
          <a:spcPct val="0"/>
        </a:spcAft>
        <a:defRPr sz="1600">
          <a:solidFill>
            <a:schemeClr val="tx2"/>
          </a:solidFill>
          <a:latin typeface="Times New Roman" panose="02020603050405020304" pitchFamily="18" charset="0"/>
        </a:defRPr>
      </a:lvl4pPr>
      <a:lvl5pPr algn="ctr" rtl="0" eaLnBrk="0" fontAlgn="base" hangingPunct="0">
        <a:spcBef>
          <a:spcPct val="0"/>
        </a:spcBef>
        <a:spcAft>
          <a:spcPct val="0"/>
        </a:spcAft>
        <a:defRPr sz="1600">
          <a:solidFill>
            <a:schemeClr val="tx2"/>
          </a:solidFill>
          <a:latin typeface="Times New Roman" panose="02020603050405020304" pitchFamily="18" charset="0"/>
        </a:defRPr>
      </a:lvl5pPr>
      <a:lvl6pPr marL="457200" algn="ctr" rtl="0" fontAlgn="base">
        <a:spcBef>
          <a:spcPct val="0"/>
        </a:spcBef>
        <a:spcAft>
          <a:spcPct val="0"/>
        </a:spcAft>
        <a:defRPr sz="1600">
          <a:solidFill>
            <a:schemeClr val="tx2"/>
          </a:solidFill>
          <a:latin typeface="Times New Roman" panose="02020603050405020304" pitchFamily="18" charset="0"/>
        </a:defRPr>
      </a:lvl6pPr>
      <a:lvl7pPr marL="914400" algn="ctr" rtl="0" fontAlgn="base">
        <a:spcBef>
          <a:spcPct val="0"/>
        </a:spcBef>
        <a:spcAft>
          <a:spcPct val="0"/>
        </a:spcAft>
        <a:defRPr sz="1600">
          <a:solidFill>
            <a:schemeClr val="tx2"/>
          </a:solidFill>
          <a:latin typeface="Times New Roman" panose="02020603050405020304" pitchFamily="18" charset="0"/>
        </a:defRPr>
      </a:lvl7pPr>
      <a:lvl8pPr marL="1371600" algn="ctr" rtl="0" fontAlgn="base">
        <a:spcBef>
          <a:spcPct val="0"/>
        </a:spcBef>
        <a:spcAft>
          <a:spcPct val="0"/>
        </a:spcAft>
        <a:defRPr sz="1600">
          <a:solidFill>
            <a:schemeClr val="tx2"/>
          </a:solidFill>
          <a:latin typeface="Times New Roman" panose="02020603050405020304" pitchFamily="18" charset="0"/>
        </a:defRPr>
      </a:lvl8pPr>
      <a:lvl9pPr marL="1828800" algn="ctr" rtl="0" fontAlgn="base">
        <a:spcBef>
          <a:spcPct val="0"/>
        </a:spcBef>
        <a:spcAft>
          <a:spcPct val="0"/>
        </a:spcAft>
        <a:defRPr sz="16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all_stack"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ndex.php?title=G%C3%B6del,_Escher,_Bach&amp;action=edit&amp;section=3"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BlooP_and_Floo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Society of </a:t>
            </a:r>
            <a:r>
              <a:rPr lang="en-IN" dirty="0" err="1" smtClean="0"/>
              <a:t>theMinds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8156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err="1"/>
              <a:t>Nomes</a:t>
            </a:r>
            <a:r>
              <a:rPr lang="en-IN" b="1" dirty="0"/>
              <a:t> and </a:t>
            </a:r>
            <a:r>
              <a:rPr lang="en-IN" b="1" dirty="0" err="1"/>
              <a:t>Nemes</a:t>
            </a:r>
            <a:r>
              <a:rPr lang="en-IN" b="1" dirty="0"/>
              <a:t>. </a:t>
            </a:r>
            <a:r>
              <a:rPr lang="en-IN" dirty="0"/>
              <a:t>Minsky also uses K-lines in a somewhat different way, as the basis for a more structured or computer-like model of how information is represented and processed in a Society of Mind. He introduces two general classes of K-lines he calls '</a:t>
            </a:r>
            <a:r>
              <a:rPr lang="en-IN" dirty="0" err="1"/>
              <a:t>nemes</a:t>
            </a:r>
            <a:r>
              <a:rPr lang="en-IN" dirty="0"/>
              <a:t>' and '</a:t>
            </a:r>
            <a:r>
              <a:rPr lang="en-IN" dirty="0" err="1"/>
              <a:t>nomes</a:t>
            </a:r>
            <a:r>
              <a:rPr lang="en-IN" dirty="0"/>
              <a:t>', which are analogous to the data and control lines in the design of a computer. </a:t>
            </a:r>
            <a:r>
              <a:rPr lang="en-IN" dirty="0" err="1"/>
              <a:t>Nemes</a:t>
            </a:r>
            <a:r>
              <a:rPr lang="en-IN" dirty="0"/>
              <a:t> are concerned with </a:t>
            </a:r>
            <a:r>
              <a:rPr lang="en-IN" i="1" dirty="0"/>
              <a:t>representing </a:t>
            </a:r>
            <a:r>
              <a:rPr lang="en-IN" dirty="0"/>
              <a:t>aspects of the world, and </a:t>
            </a:r>
            <a:r>
              <a:rPr lang="en-IN" dirty="0" err="1"/>
              <a:t>nomes</a:t>
            </a:r>
            <a:r>
              <a:rPr lang="en-IN" dirty="0"/>
              <a:t> are concerned with </a:t>
            </a:r>
            <a:r>
              <a:rPr lang="en-IN" i="1" dirty="0"/>
              <a:t>controlling </a:t>
            </a:r>
            <a:r>
              <a:rPr lang="en-IN" dirty="0"/>
              <a:t>how those representations are processed and manipulated.</a:t>
            </a:r>
          </a:p>
        </p:txBody>
      </p:sp>
    </p:spTree>
    <p:extLst>
      <p:ext uri="{BB962C8B-B14F-4D97-AF65-F5344CB8AC3E}">
        <p14:creationId xmlns:p14="http://schemas.microsoft.com/office/powerpoint/2010/main" val="406645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b="1" i="0" dirty="0" err="1" smtClean="0">
                <a:solidFill>
                  <a:srgbClr val="000000"/>
                </a:solidFill>
                <a:effectLst/>
                <a:latin typeface="Times New Roman" panose="02020603050405020304" pitchFamily="18" charset="0"/>
              </a:rPr>
              <a:t>Nomes</a:t>
            </a:r>
            <a:r>
              <a:rPr lang="en-IN" b="1" i="0" dirty="0" smtClean="0">
                <a:solidFill>
                  <a:srgbClr val="000000"/>
                </a:solidFill>
                <a:effectLst/>
                <a:latin typeface="Times New Roman" panose="02020603050405020304" pitchFamily="18" charset="0"/>
              </a:rPr>
              <a:t>. </a:t>
            </a:r>
            <a:r>
              <a:rPr lang="en-IN" b="0" i="0" dirty="0" err="1" smtClean="0">
                <a:solidFill>
                  <a:srgbClr val="000000"/>
                </a:solidFill>
                <a:effectLst/>
                <a:latin typeface="Times New Roman" panose="02020603050405020304" pitchFamily="18" charset="0"/>
              </a:rPr>
              <a:t>Nomes</a:t>
            </a:r>
            <a:r>
              <a:rPr lang="en-IN" b="0" i="0" dirty="0" smtClean="0">
                <a:solidFill>
                  <a:srgbClr val="000000"/>
                </a:solidFill>
                <a:effectLst/>
                <a:latin typeface="Times New Roman" panose="02020603050405020304" pitchFamily="18" charset="0"/>
              </a:rPr>
              <a:t> control how representations are manipulated. Minsky gives examples of a few types of </a:t>
            </a:r>
            <a:r>
              <a:rPr lang="en-IN" b="0" i="0" dirty="0" err="1" smtClean="0">
                <a:solidFill>
                  <a:srgbClr val="000000"/>
                </a:solidFill>
                <a:effectLst/>
                <a:latin typeface="Times New Roman" panose="02020603050405020304" pitchFamily="18" charset="0"/>
              </a:rPr>
              <a:t>nomes</a:t>
            </a:r>
            <a:r>
              <a:rPr lang="en-IN" b="0" i="0" dirty="0" smtClean="0">
                <a:solidFill>
                  <a:srgbClr val="000000"/>
                </a:solidFill>
                <a:effectLst/>
                <a:latin typeface="Times New Roman" panose="02020603050405020304" pitchFamily="18" charset="0"/>
              </a:rPr>
              <a:t>, including </a:t>
            </a:r>
            <a:r>
              <a:rPr lang="en-IN" b="0" i="1" dirty="0" err="1" smtClean="0">
                <a:solidFill>
                  <a:srgbClr val="000000"/>
                </a:solidFill>
                <a:effectLst/>
                <a:latin typeface="Times New Roman" panose="02020603050405020304" pitchFamily="18" charset="0"/>
              </a:rPr>
              <a:t>isonomes</a:t>
            </a:r>
            <a:r>
              <a:rPr lang="en-IN" b="0" i="1" dirty="0" smtClean="0">
                <a:solidFill>
                  <a:srgbClr val="000000"/>
                </a:solidFill>
                <a:effectLst/>
                <a:latin typeface="Times New Roman" panose="02020603050405020304" pitchFamily="18" charset="0"/>
              </a:rPr>
              <a:t>,</a:t>
            </a:r>
            <a:r>
              <a:rPr lang="en-IN" b="0" i="0" dirty="0" smtClean="0">
                <a:solidFill>
                  <a:srgbClr val="000000"/>
                </a:solidFill>
                <a:effectLst/>
                <a:latin typeface="Times New Roman" panose="02020603050405020304" pitchFamily="18" charset="0"/>
              </a:rPr>
              <a:t> </a:t>
            </a:r>
            <a:r>
              <a:rPr lang="en-IN" b="0" i="1" dirty="0" err="1" smtClean="0">
                <a:solidFill>
                  <a:srgbClr val="000000"/>
                </a:solidFill>
                <a:effectLst/>
                <a:latin typeface="Times New Roman" panose="02020603050405020304" pitchFamily="18" charset="0"/>
              </a:rPr>
              <a:t>pronomes</a:t>
            </a:r>
            <a:r>
              <a:rPr lang="en-IN" b="0" i="1" dirty="0" smtClean="0">
                <a:solidFill>
                  <a:srgbClr val="000000"/>
                </a:solidFill>
                <a:effectLst/>
                <a:latin typeface="Times New Roman" panose="02020603050405020304" pitchFamily="18" charset="0"/>
              </a:rPr>
              <a:t>,</a:t>
            </a:r>
            <a:r>
              <a:rPr lang="en-IN" b="0" i="0" dirty="0" smtClean="0">
                <a:solidFill>
                  <a:srgbClr val="000000"/>
                </a:solidFill>
                <a:effectLst/>
                <a:latin typeface="Times New Roman" panose="02020603050405020304" pitchFamily="18" charset="0"/>
              </a:rPr>
              <a:t> and </a:t>
            </a:r>
            <a:r>
              <a:rPr lang="en-IN" b="0" i="1" dirty="0" err="1" smtClean="0">
                <a:solidFill>
                  <a:srgbClr val="000000"/>
                </a:solidFill>
                <a:effectLst/>
                <a:latin typeface="Times New Roman" panose="02020603050405020304" pitchFamily="18" charset="0"/>
              </a:rPr>
              <a:t>paranomes</a:t>
            </a:r>
            <a:r>
              <a:rPr lang="en-IN" b="0" i="1" dirty="0" smtClean="0">
                <a:solidFill>
                  <a:srgbClr val="000000"/>
                </a:solidFill>
                <a:effectLst/>
                <a:latin typeface="Times New Roman" panose="02020603050405020304" pitchFamily="18" charset="0"/>
              </a:rPr>
              <a:t>.</a:t>
            </a:r>
            <a:endParaRPr lang="en-IN" b="0" i="0" dirty="0" smtClean="0">
              <a:solidFill>
                <a:srgbClr val="000000"/>
              </a:solidFill>
              <a:effectLst/>
              <a:latin typeface="Times New Roman" panose="02020603050405020304" pitchFamily="18" charset="0"/>
            </a:endParaRPr>
          </a:p>
          <a:p>
            <a:r>
              <a:rPr lang="en-IN" b="0" i="1" dirty="0" err="1" smtClean="0">
                <a:solidFill>
                  <a:srgbClr val="000000"/>
                </a:solidFill>
                <a:effectLst/>
                <a:latin typeface="Times New Roman" panose="02020603050405020304" pitchFamily="18" charset="0"/>
              </a:rPr>
              <a:t>Isonomes</a:t>
            </a:r>
            <a:r>
              <a:rPr lang="en-IN" b="0" i="1" dirty="0" smtClean="0">
                <a:solidFill>
                  <a:srgbClr val="000000"/>
                </a:solidFill>
                <a:effectLst/>
                <a:latin typeface="Times New Roman" panose="02020603050405020304" pitchFamily="18" charset="0"/>
              </a:rPr>
              <a:t> </a:t>
            </a:r>
            <a:r>
              <a:rPr lang="en-IN" b="0" i="0" dirty="0" smtClean="0">
                <a:solidFill>
                  <a:srgbClr val="000000"/>
                </a:solidFill>
                <a:effectLst/>
                <a:latin typeface="Times New Roman" panose="02020603050405020304" pitchFamily="18" charset="0"/>
              </a:rPr>
              <a:t>signal to different agencies to perform the same uniform type of cognitive operation. For example, they may cause a set of agencies to save their current state to short-term memory and load in a different state, or cause them to begin training a new long-term K-line to reproduce the current state, or cause them to imagine the consequences of taking a certain action.</a:t>
            </a:r>
          </a:p>
          <a:p>
            <a:r>
              <a:rPr lang="en-IN" b="0" i="1" dirty="0" err="1" smtClean="0">
                <a:solidFill>
                  <a:srgbClr val="000000"/>
                </a:solidFill>
                <a:effectLst/>
                <a:latin typeface="Times New Roman" panose="02020603050405020304" pitchFamily="18" charset="0"/>
              </a:rPr>
              <a:t>Pronomes</a:t>
            </a:r>
            <a:r>
              <a:rPr lang="en-IN" b="0" i="1" dirty="0" smtClean="0">
                <a:solidFill>
                  <a:srgbClr val="000000"/>
                </a:solidFill>
                <a:effectLst/>
                <a:latin typeface="Times New Roman" panose="02020603050405020304" pitchFamily="18" charset="0"/>
              </a:rPr>
              <a:t> </a:t>
            </a:r>
            <a:r>
              <a:rPr lang="en-IN" b="0" i="0" dirty="0" smtClean="0">
                <a:solidFill>
                  <a:srgbClr val="000000"/>
                </a:solidFill>
                <a:effectLst/>
                <a:latin typeface="Times New Roman" panose="02020603050405020304" pitchFamily="18" charset="0"/>
              </a:rPr>
              <a:t>are </a:t>
            </a:r>
            <a:r>
              <a:rPr lang="en-IN" b="0" i="0" dirty="0" err="1" smtClean="0">
                <a:solidFill>
                  <a:srgbClr val="000000"/>
                </a:solidFill>
                <a:effectLst/>
                <a:latin typeface="Times New Roman" panose="02020603050405020304" pitchFamily="18" charset="0"/>
              </a:rPr>
              <a:t>isonomes</a:t>
            </a:r>
            <a:r>
              <a:rPr lang="en-IN" b="0" i="0" dirty="0" smtClean="0">
                <a:solidFill>
                  <a:srgbClr val="000000"/>
                </a:solidFill>
                <a:effectLst/>
                <a:latin typeface="Times New Roman" panose="02020603050405020304" pitchFamily="18" charset="0"/>
              </a:rPr>
              <a:t> that control the use of short-term memory representations. A </a:t>
            </a:r>
            <a:r>
              <a:rPr lang="en-IN" b="0" i="0" dirty="0" err="1" smtClean="0">
                <a:solidFill>
                  <a:srgbClr val="000000"/>
                </a:solidFill>
                <a:effectLst/>
                <a:latin typeface="Times New Roman" panose="02020603050405020304" pitchFamily="18" charset="0"/>
              </a:rPr>
              <a:t>pronome</a:t>
            </a:r>
            <a:r>
              <a:rPr lang="en-IN" b="0" i="0" dirty="0" smtClean="0">
                <a:solidFill>
                  <a:srgbClr val="000000"/>
                </a:solidFill>
                <a:effectLst/>
                <a:latin typeface="Times New Roman" panose="02020603050405020304" pitchFamily="18" charset="0"/>
              </a:rPr>
              <a:t> is often associated with a specific 'role' in a larger situation or event, such as the actor who takes an action, or the location an event occurs. Some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connect to very restricted types of short-term memories that can store only very specific types of knowledge, for example, places, shapes, or paths. Other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may be much more general-purpose and influential, reaching most of the agencies of the brain. Minsky calls these 'IT'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and they connect to a great many representations that together can describe virtually anything. There may be only just a few of these 'IT'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because of the great many connections required to implement them.</a:t>
            </a:r>
          </a:p>
          <a:p>
            <a:r>
              <a:rPr lang="en-IN" b="0" i="1" dirty="0" err="1" smtClean="0">
                <a:solidFill>
                  <a:srgbClr val="000000"/>
                </a:solidFill>
                <a:effectLst/>
                <a:latin typeface="Times New Roman" panose="02020603050405020304" pitchFamily="18" charset="0"/>
              </a:rPr>
              <a:t>Paranomes</a:t>
            </a:r>
            <a:r>
              <a:rPr lang="en-IN" b="0" i="1" dirty="0" smtClean="0">
                <a:solidFill>
                  <a:srgbClr val="000000"/>
                </a:solidFill>
                <a:effectLst/>
                <a:latin typeface="Times New Roman" panose="02020603050405020304" pitchFamily="18" charset="0"/>
              </a:rPr>
              <a:t> </a:t>
            </a:r>
            <a:r>
              <a:rPr lang="en-IN" b="0" i="0" dirty="0" smtClean="0">
                <a:solidFill>
                  <a:srgbClr val="000000"/>
                </a:solidFill>
                <a:effectLst/>
                <a:latin typeface="Times New Roman" panose="02020603050405020304" pitchFamily="18" charset="0"/>
              </a:rPr>
              <a:t>are sets of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linked to each other so that assignments or changes made by one </a:t>
            </a:r>
            <a:r>
              <a:rPr lang="en-IN" b="0" i="0" dirty="0" err="1" smtClean="0">
                <a:solidFill>
                  <a:srgbClr val="000000"/>
                </a:solidFill>
                <a:effectLst/>
                <a:latin typeface="Times New Roman" panose="02020603050405020304" pitchFamily="18" charset="0"/>
              </a:rPr>
              <a:t>pronome</a:t>
            </a:r>
            <a:r>
              <a:rPr lang="en-IN" b="0" i="0" dirty="0" smtClean="0">
                <a:solidFill>
                  <a:srgbClr val="000000"/>
                </a:solidFill>
                <a:effectLst/>
                <a:latin typeface="Times New Roman" panose="02020603050405020304" pitchFamily="18" charset="0"/>
              </a:rPr>
              <a:t> to some representation produce corresponding assignments or changes by the other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to related representations. Minsky introduces the concept of a </a:t>
            </a:r>
            <a:r>
              <a:rPr lang="en-IN" b="0" i="0" dirty="0" err="1" smtClean="0">
                <a:solidFill>
                  <a:srgbClr val="000000"/>
                </a:solidFill>
                <a:effectLst/>
                <a:latin typeface="Times New Roman" panose="02020603050405020304" pitchFamily="18" charset="0"/>
              </a:rPr>
              <a:t>paranome</a:t>
            </a:r>
            <a:r>
              <a:rPr lang="en-IN" b="0" i="0" dirty="0" smtClean="0">
                <a:solidFill>
                  <a:srgbClr val="000000"/>
                </a:solidFill>
                <a:effectLst/>
                <a:latin typeface="Times New Roman" panose="02020603050405020304" pitchFamily="18" charset="0"/>
              </a:rPr>
              <a:t> to describe how knowledge represented in different ways could nonetheless be related and treated together in a somewhat uniform manner. For example, a 'location' </a:t>
            </a:r>
            <a:r>
              <a:rPr lang="en-IN" b="0" i="0" dirty="0" err="1" smtClean="0">
                <a:solidFill>
                  <a:srgbClr val="000000"/>
                </a:solidFill>
                <a:effectLst/>
                <a:latin typeface="Times New Roman" panose="02020603050405020304" pitchFamily="18" charset="0"/>
              </a:rPr>
              <a:t>paranome</a:t>
            </a:r>
            <a:r>
              <a:rPr lang="en-IN" b="0" i="0" dirty="0" smtClean="0">
                <a:solidFill>
                  <a:srgbClr val="000000"/>
                </a:solidFill>
                <a:effectLst/>
                <a:latin typeface="Times New Roman" panose="02020603050405020304" pitchFamily="18" charset="0"/>
              </a:rPr>
              <a:t> might be connected to location </a:t>
            </a:r>
            <a:r>
              <a:rPr lang="en-IN" b="0" i="0" dirty="0" err="1" smtClean="0">
                <a:solidFill>
                  <a:srgbClr val="000000"/>
                </a:solidFill>
                <a:effectLst/>
                <a:latin typeface="Times New Roman" panose="02020603050405020304" pitchFamily="18" charset="0"/>
              </a:rPr>
              <a:t>pronomes</a:t>
            </a:r>
            <a:r>
              <a:rPr lang="en-IN" b="0" i="0" dirty="0" smtClean="0">
                <a:solidFill>
                  <a:srgbClr val="000000"/>
                </a:solidFill>
                <a:effectLst/>
                <a:latin typeface="Times New Roman" panose="02020603050405020304" pitchFamily="18" charset="0"/>
              </a:rPr>
              <a:t> attached to two different representations of spatial location, one in terms of an egocentric or 'body-</a:t>
            </a:r>
            <a:r>
              <a:rPr lang="en-IN" b="0" i="0" dirty="0" err="1" smtClean="0">
                <a:solidFill>
                  <a:srgbClr val="000000"/>
                </a:solidFill>
                <a:effectLst/>
                <a:latin typeface="Times New Roman" panose="02020603050405020304" pitchFamily="18" charset="0"/>
              </a:rPr>
              <a:t>centered</a:t>
            </a:r>
            <a:r>
              <a:rPr lang="en-IN" b="0" i="0" dirty="0" smtClean="0">
                <a:solidFill>
                  <a:srgbClr val="000000"/>
                </a:solidFill>
                <a:effectLst/>
                <a:latin typeface="Times New Roman" panose="02020603050405020304" pitchFamily="18" charset="0"/>
              </a:rPr>
              <a:t>' coordinate system, and the other in terms of an external or 'third-person' coordinate system. Using </a:t>
            </a:r>
            <a:r>
              <a:rPr lang="en-IN" b="0" i="0" dirty="0" err="1" smtClean="0">
                <a:solidFill>
                  <a:srgbClr val="000000"/>
                </a:solidFill>
                <a:effectLst/>
                <a:latin typeface="Times New Roman" panose="02020603050405020304" pitchFamily="18" charset="0"/>
              </a:rPr>
              <a:t>paranomes</a:t>
            </a:r>
            <a:r>
              <a:rPr lang="en-IN" b="0" i="0" dirty="0" smtClean="0">
                <a:solidFill>
                  <a:srgbClr val="000000"/>
                </a:solidFill>
                <a:effectLst/>
                <a:latin typeface="Times New Roman" panose="02020603050405020304" pitchFamily="18" charset="0"/>
              </a:rPr>
              <a:t>, one can coordinate the use of these multiple representations</a:t>
            </a:r>
            <a:endParaRPr lang="en-IN" dirty="0"/>
          </a:p>
        </p:txBody>
      </p:sp>
      <p:sp>
        <p:nvSpPr>
          <p:cNvPr id="4" name="Rectangle 3"/>
          <p:cNvSpPr/>
          <p:nvPr/>
        </p:nvSpPr>
        <p:spPr>
          <a:xfrm>
            <a:off x="3048000" y="-1603147"/>
            <a:ext cx="6096000" cy="369332"/>
          </a:xfrm>
          <a:prstGeom prst="rect">
            <a:avLst/>
          </a:prstGeom>
        </p:spPr>
        <p:txBody>
          <a:bodyPr>
            <a:spAutoFit/>
          </a:bodyPr>
          <a:lstStyle/>
          <a:p>
            <a:r>
              <a:rPr lang="en-IN" b="0" i="0" dirty="0" smtClean="0">
                <a:solidFill>
                  <a:srgbClr val="000000"/>
                </a:solidFill>
                <a:effectLst/>
                <a:latin typeface="Times New Roman" panose="02020603050405020304" pitchFamily="18" charset="0"/>
              </a:rPr>
              <a:t>. </a:t>
            </a:r>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37049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How </a:t>
            </a:r>
            <a:r>
              <a:rPr lang="en-IN" b="1" dirty="0"/>
              <a:t>can we combine agents to build larger agencies?</a:t>
            </a:r>
            <a:br>
              <a:rPr lang="en-IN" b="1" dirty="0"/>
            </a:b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Minsky gives several examples in the Society of Mind of how one might combine primitive agents into larger agencies that can do more complex things. Several of these examples are concerned with how larger representational systems might be built from simpler agents, and in particular, he describes how several types of frames might be built from simple elements like </a:t>
            </a:r>
            <a:r>
              <a:rPr lang="en-IN" dirty="0" err="1"/>
              <a:t>pronomes</a:t>
            </a:r>
            <a:r>
              <a:rPr lang="en-IN" dirty="0"/>
              <a:t> and recognizer-agents.</a:t>
            </a:r>
          </a:p>
          <a:p>
            <a:r>
              <a:rPr lang="en-IN" b="1" dirty="0"/>
              <a:t>Frames. </a:t>
            </a:r>
            <a:r>
              <a:rPr lang="en-IN" dirty="0"/>
              <a:t>Frames are a form of knowledge representation concerned with representing a thing and all the other things or properties that relate to it in certain particular ways, which are attached to the 'slots' of the frame. Minsky describes how simple frames may be built from sets of </a:t>
            </a:r>
            <a:r>
              <a:rPr lang="en-IN" dirty="0" err="1"/>
              <a:t>pronomes</a:t>
            </a:r>
            <a:r>
              <a:rPr lang="en-IN" dirty="0"/>
              <a:t> that control the attachments to the slots of the frame. These </a:t>
            </a:r>
            <a:r>
              <a:rPr lang="en-IN" dirty="0" err="1"/>
              <a:t>pronomes</a:t>
            </a:r>
            <a:r>
              <a:rPr lang="en-IN" dirty="0"/>
              <a:t> are bound together so that when the frame is invoked, those </a:t>
            </a:r>
            <a:r>
              <a:rPr lang="en-IN" dirty="0" err="1"/>
              <a:t>pronomes</a:t>
            </a:r>
            <a:r>
              <a:rPr lang="en-IN" dirty="0"/>
              <a:t> cause their associated representations to invoke partial descriptions of aspects of the thing being described.</a:t>
            </a:r>
          </a:p>
          <a:p>
            <a:r>
              <a:rPr lang="en-IN" b="1" dirty="0"/>
              <a:t>Frame-arrays. </a:t>
            </a:r>
            <a:r>
              <a:rPr lang="en-IN" dirty="0"/>
              <a:t>We can describe a thing richly by using not just one frame, but rather a collection of frames where each frame describes the thing from some particular perspective or point of view. Frame-arrays are collections of frames that have slots or </a:t>
            </a:r>
            <a:r>
              <a:rPr lang="en-IN" dirty="0" err="1"/>
              <a:t>pronomes</a:t>
            </a:r>
            <a:r>
              <a:rPr lang="en-IN" dirty="0"/>
              <a:t> in common. Minsky gives the example of representing the appearance of a cube from multiple different viewpoints, where each of those viewpoints is described with its own frame, but whose common parts (e.g. the six sides of the cube) are linked across different frames. The reason for sharing slots is that when one frame description is inadequate for solving some problem or representing some situation, it is easy to switch to one of the other frames, because some of their slots are already attached to relevant information. The shared slots of frame-arrays are the ancestors of </a:t>
            </a:r>
            <a:r>
              <a:rPr lang="en-IN" dirty="0" err="1"/>
              <a:t>paranomes</a:t>
            </a:r>
            <a:r>
              <a:rPr lang="en-IN" dirty="0"/>
              <a:t>.</a:t>
            </a:r>
          </a:p>
          <a:p>
            <a:r>
              <a:rPr lang="en-IN" b="1" dirty="0" err="1"/>
              <a:t>Transframes</a:t>
            </a:r>
            <a:r>
              <a:rPr lang="en-IN" b="1" dirty="0"/>
              <a:t>. </a:t>
            </a:r>
            <a:r>
              <a:rPr lang="en-IN" dirty="0" err="1"/>
              <a:t>Transframes</a:t>
            </a:r>
            <a:r>
              <a:rPr lang="en-IN" dirty="0"/>
              <a:t> are a central form of knowledge representation in the Society of Mind theory. </a:t>
            </a:r>
            <a:r>
              <a:rPr lang="en-IN" dirty="0" err="1"/>
              <a:t>Transframes</a:t>
            </a:r>
            <a:r>
              <a:rPr lang="en-IN" dirty="0"/>
              <a:t> represent events and all of the entities that were involved with or related to the event. They may have slots for representing the </a:t>
            </a:r>
            <a:r>
              <a:rPr lang="en-IN" i="1" dirty="0"/>
              <a:t>origin </a:t>
            </a:r>
            <a:r>
              <a:rPr lang="en-IN" dirty="0"/>
              <a:t>and </a:t>
            </a:r>
            <a:r>
              <a:rPr lang="en-IN" i="1" dirty="0"/>
              <a:t>destination </a:t>
            </a:r>
            <a:r>
              <a:rPr lang="en-IN" dirty="0"/>
              <a:t>of a change (the before and after states), who or what caused the event, the motivation behind the event or the goal it is intended to achieve (if there was indeed an intention), what objects are affected and how, when it occurred, what tools or objects were involved in producing the change, and other important aspects of the event. Because so much of ordinary life concerns the relationship between events of various types, the </a:t>
            </a:r>
            <a:r>
              <a:rPr lang="en-IN" dirty="0" err="1"/>
              <a:t>transframe</a:t>
            </a:r>
            <a:r>
              <a:rPr lang="en-IN" dirty="0"/>
              <a:t> representation is central to everyday thinking.</a:t>
            </a:r>
          </a:p>
          <a:p>
            <a:r>
              <a:rPr lang="en-IN" b="1" dirty="0"/>
              <a:t>Other types of frames. </a:t>
            </a:r>
            <a:r>
              <a:rPr lang="en-IN" dirty="0"/>
              <a:t>In addition to </a:t>
            </a:r>
            <a:r>
              <a:rPr lang="en-IN" dirty="0" err="1"/>
              <a:t>transframes</a:t>
            </a:r>
            <a:r>
              <a:rPr lang="en-IN" dirty="0"/>
              <a:t>, Minsky describes several other types of frames, including story-frames that represent structured collections of related events, and picture-frames that represent the spatial layout of objects within scenes. Presumably these are only a few of the many types of frames that are required to represent and organize the world as well as cognitive processes themselves.</a:t>
            </a:r>
          </a:p>
          <a:p>
            <a:endParaRPr lang="en-IN" dirty="0"/>
          </a:p>
        </p:txBody>
      </p:sp>
    </p:spTree>
    <p:extLst>
      <p:ext uri="{BB962C8B-B14F-4D97-AF65-F5344CB8AC3E}">
        <p14:creationId xmlns:p14="http://schemas.microsoft.com/office/powerpoint/2010/main" val="187203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problems can be solved?</a:t>
            </a:r>
            <a:endParaRPr lang="en-IN" dirty="0"/>
          </a:p>
        </p:txBody>
      </p:sp>
      <p:sp>
        <p:nvSpPr>
          <p:cNvPr id="3" name="Content Placeholder 2"/>
          <p:cNvSpPr>
            <a:spLocks noGrp="1"/>
          </p:cNvSpPr>
          <p:nvPr>
            <p:ph idx="1"/>
          </p:nvPr>
        </p:nvSpPr>
        <p:spPr/>
        <p:txBody>
          <a:bodyPr>
            <a:normAutofit fontScale="55000" lnSpcReduction="20000"/>
          </a:bodyPr>
          <a:lstStyle/>
          <a:p>
            <a:r>
              <a:rPr lang="en-IN" b="1" dirty="0"/>
              <a:t>How can agents solve problems?</a:t>
            </a:r>
          </a:p>
          <a:p>
            <a:r>
              <a:rPr lang="en-IN" dirty="0"/>
              <a:t>While Minsky argues that there no single method that societies of agents use to solve problems, he does suggest several ways one might build or organize problem solving agencies.</a:t>
            </a:r>
          </a:p>
          <a:p>
            <a:r>
              <a:rPr lang="en-IN" b="1" dirty="0"/>
              <a:t>Difference-Engines. </a:t>
            </a:r>
            <a:r>
              <a:rPr lang="en-IN" dirty="0"/>
              <a:t>What does it mean to 'solve' a problem? Solving a problem can be regarded as reducing or eliminating the important differences between the current state and some desired goal state. Minsky proposes a simple machine called a </a:t>
            </a:r>
            <a:r>
              <a:rPr lang="en-IN" i="1" dirty="0"/>
              <a:t>difference-engine </a:t>
            </a:r>
            <a:r>
              <a:rPr lang="en-IN" dirty="0"/>
              <a:t>that embodies this problem solving strategy. Difference-engines operate by recognizing differences between the current state and the desired state, and acting to reduce each difference by invoking K-lines that turn on suitable solution methods. The difference-engine idea is based on Newell and Simon's early 'GPS' problem solver [11]. Minsky elevates the GPS idea to a central principle, and one might interpret Minsky as suggesting that we view the mind as a society of such difference-reducing machines that populate the mind at every level. But ultimately, there is no single mechanism for building difference-engines, because there is no single way to compare different representations.</a:t>
            </a:r>
          </a:p>
          <a:p>
            <a:r>
              <a:rPr lang="en-IN" b="1" dirty="0"/>
              <a:t>Censors and Suppressors. </a:t>
            </a:r>
            <a:r>
              <a:rPr lang="en-IN" dirty="0"/>
              <a:t>No method of problem solving or reasoning will always work, especially when it comes to ordinary, </a:t>
            </a:r>
            <a:r>
              <a:rPr lang="en-IN" dirty="0" err="1"/>
              <a:t>commonsense</a:t>
            </a:r>
            <a:r>
              <a:rPr lang="en-IN" dirty="0"/>
              <a:t> reasoning. Thus Minsky proposes that in addition to knowledge about problem solving methods themselves, we also have much knowledge about how to avoid the most common bugs and pitfalls with those methods. He calls this type of knowledge </a:t>
            </a:r>
            <a:r>
              <a:rPr lang="en-IN" i="1" dirty="0"/>
              <a:t>negative expertise </a:t>
            </a:r>
            <a:r>
              <a:rPr lang="en-IN" dirty="0"/>
              <a:t>[12]. In the Society of Mind he describes this knowledge as embodied in form of </a:t>
            </a:r>
            <a:r>
              <a:rPr lang="en-IN" i="1" dirty="0"/>
              <a:t>censor </a:t>
            </a:r>
            <a:r>
              <a:rPr lang="en-IN" dirty="0"/>
              <a:t>and </a:t>
            </a:r>
            <a:r>
              <a:rPr lang="en-IN" i="1" dirty="0"/>
              <a:t>suppressor </a:t>
            </a:r>
            <a:r>
              <a:rPr lang="en-IN" dirty="0"/>
              <a:t>agents. </a:t>
            </a:r>
            <a:r>
              <a:rPr lang="en-IN" i="1" dirty="0"/>
              <a:t>Censors </a:t>
            </a:r>
            <a:r>
              <a:rPr lang="en-IN" dirty="0"/>
              <a:t>suppress the mental activity that precedes unproductive or dangerous actions, and </a:t>
            </a:r>
            <a:r>
              <a:rPr lang="en-IN" i="1" dirty="0"/>
              <a:t>suppressors </a:t>
            </a:r>
            <a:r>
              <a:rPr lang="en-IN" dirty="0"/>
              <a:t>suppress those unproductive or dangerous actions themselves. Minsky suggests that such negative expertise could even form the bulk of what we know, yet remain invisible because knowledge about what </a:t>
            </a:r>
            <a:r>
              <a:rPr lang="en-IN" i="1" dirty="0"/>
              <a:t>not </a:t>
            </a:r>
            <a:r>
              <a:rPr lang="en-IN" dirty="0"/>
              <a:t>to do does not directly manifest itself. Further, he suggests that there is an intimate connection between </a:t>
            </a:r>
            <a:r>
              <a:rPr lang="en-IN" dirty="0" err="1"/>
              <a:t>humor</a:t>
            </a:r>
            <a:r>
              <a:rPr lang="en-IN" dirty="0"/>
              <a:t> and such negative expertise; when we laugh at a joke, we may be learning about a particular type of problem or pitfall with ordinary common sense reasoning! Minsky discusses these ideas extensively in [13].</a:t>
            </a:r>
          </a:p>
          <a:p>
            <a:endParaRPr lang="en-IN" dirty="0"/>
          </a:p>
        </p:txBody>
      </p:sp>
    </p:spTree>
    <p:extLst>
      <p:ext uri="{BB962C8B-B14F-4D97-AF65-F5344CB8AC3E}">
        <p14:creationId xmlns:p14="http://schemas.microsoft.com/office/powerpoint/2010/main" val="349002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a:t>
            </a:r>
            <a:endParaRPr lang="en-IN" dirty="0"/>
          </a:p>
        </p:txBody>
      </p:sp>
      <p:sp>
        <p:nvSpPr>
          <p:cNvPr id="3" name="Content Placeholder 2"/>
          <p:cNvSpPr>
            <a:spLocks noGrp="1"/>
          </p:cNvSpPr>
          <p:nvPr>
            <p:ph idx="1"/>
          </p:nvPr>
        </p:nvSpPr>
        <p:spPr/>
        <p:txBody>
          <a:bodyPr>
            <a:normAutofit fontScale="40000" lnSpcReduction="20000"/>
          </a:bodyPr>
          <a:lstStyle/>
          <a:p>
            <a:r>
              <a:rPr lang="en-IN" b="1" dirty="0"/>
              <a:t>K-lines. </a:t>
            </a:r>
            <a:r>
              <a:rPr lang="en-IN" dirty="0"/>
              <a:t>The simplest method of communication is for an agent to just arouse some other sets of agents. An agent can turn on a </a:t>
            </a:r>
            <a:r>
              <a:rPr lang="en-IN" dirty="0" err="1"/>
              <a:t>polyneme</a:t>
            </a:r>
            <a:r>
              <a:rPr lang="en-IN" dirty="0"/>
              <a:t> to arouse agents that think about some particular object, event, or situation; or it may turn on </a:t>
            </a:r>
            <a:r>
              <a:rPr lang="en-IN" dirty="0" err="1"/>
              <a:t>micronemes</a:t>
            </a:r>
            <a:r>
              <a:rPr lang="en-IN" dirty="0"/>
              <a:t> that cause other agents to think about some general context; and so forth. For this type of communication it is not necessary for the sender agent itself to know how to express an idea in terms of the representations available to the recipient agent. Rather, that information is stored in the intervening K-lines that result from successful past communications.</a:t>
            </a:r>
          </a:p>
          <a:p>
            <a:r>
              <a:rPr lang="en-IN" b="1" dirty="0"/>
              <a:t>Connection lines. </a:t>
            </a:r>
            <a:r>
              <a:rPr lang="en-IN" dirty="0"/>
              <a:t>Many agents are not directly connected to each other but rather communicate via 'connection lines', buses or bundles of wires that transmit signals to other agents attached to the bus. These wires can be thought of as simple agents in themselves, and while they are initially meaningless, over time the individual wires begin to take on local significance, that is, they come to acquire dependable and repeatable 'meanings'. Agents communicate over these connection lines by connecting K-lines to random subsets of the bus wires. This strategy of random connection, first invented by Calvin </a:t>
            </a:r>
            <a:r>
              <a:rPr lang="en-IN" dirty="0" err="1"/>
              <a:t>Mooers</a:t>
            </a:r>
            <a:r>
              <a:rPr lang="en-IN" dirty="0"/>
              <a:t>, allows a relatively small bus to simultaneously represent a great many independent symbols or states with a low probability of collision between them. On the other side, agents can observe these connection lines to begin to recognize patterns and signals in the wires. Just as the senders do not initially know what the wires mean, neither do the recipients, and so the agents that connect to the bus need to make guesses and hypotheses to come to understand their meanings.</a:t>
            </a:r>
          </a:p>
          <a:p>
            <a:r>
              <a:rPr lang="en-IN" b="1" dirty="0"/>
              <a:t>Internal language. </a:t>
            </a:r>
            <a:r>
              <a:rPr lang="en-IN" dirty="0"/>
              <a:t>For agencies that need to communicate more complex, structured descriptions of things, as in a system of linked frames, Minsky proposes a more elaborate communication mechanism in [14], </a:t>
            </a:r>
            <a:r>
              <a:rPr lang="en-IN" dirty="0" err="1"/>
              <a:t>modeled</a:t>
            </a:r>
            <a:r>
              <a:rPr lang="en-IN" dirty="0"/>
              <a:t> after his 're-duplication' theory of how people communicate with each other through natural language. If one agent wishes to convey a complex idea to another, it attempts to </a:t>
            </a:r>
            <a:r>
              <a:rPr lang="en-IN" i="1" dirty="0"/>
              <a:t>re-construct </a:t>
            </a:r>
            <a:r>
              <a:rPr lang="en-IN" dirty="0"/>
              <a:t>the idea expressed in its own representational system by a sequence of frame retrieval and instantiation operations. For each of these operations there is an associated 'grammar-tactic' that produces words or signals that are sent to the recipient agent. 'Inverse-</a:t>
            </a:r>
            <a:r>
              <a:rPr lang="en-IN" dirty="0" err="1"/>
              <a:t>grammer</a:t>
            </a:r>
            <a:r>
              <a:rPr lang="en-IN" dirty="0"/>
              <a:t>-tactics' in the recipient agent perform analogous construction operations, but now in terms of the different representations used by the recipient agent. This method of communication requires that the two communicating agents agree well enough on the meanings of these 'words' or representation-construction operations.</a:t>
            </a:r>
          </a:p>
          <a:p>
            <a:r>
              <a:rPr lang="en-IN" b="1" dirty="0" err="1"/>
              <a:t>Paranomes</a:t>
            </a:r>
            <a:r>
              <a:rPr lang="en-IN" b="1" dirty="0"/>
              <a:t>. </a:t>
            </a:r>
            <a:r>
              <a:rPr lang="en-IN" dirty="0"/>
              <a:t>Perhaps the most common method of communication in the Society of Mind is actually for there to be </a:t>
            </a:r>
            <a:r>
              <a:rPr lang="en-IN" i="1" dirty="0"/>
              <a:t>no active communication </a:t>
            </a:r>
            <a:r>
              <a:rPr lang="en-IN" dirty="0"/>
              <a:t>at all. Instead, agents often find that the information they need is already available when they need it. This is the result of the use of </a:t>
            </a:r>
            <a:r>
              <a:rPr lang="en-IN" dirty="0" err="1"/>
              <a:t>paranomes</a:t>
            </a:r>
            <a:r>
              <a:rPr lang="en-IN" dirty="0"/>
              <a:t>. As described earlier, when one </a:t>
            </a:r>
            <a:r>
              <a:rPr lang="en-IN" dirty="0" err="1"/>
              <a:t>pronome</a:t>
            </a:r>
            <a:r>
              <a:rPr lang="en-IN" dirty="0"/>
              <a:t> of a </a:t>
            </a:r>
            <a:r>
              <a:rPr lang="en-IN" dirty="0" err="1"/>
              <a:t>paranome</a:t>
            </a:r>
            <a:r>
              <a:rPr lang="en-IN" dirty="0"/>
              <a:t> produces a particular state in terms of one representation, the other </a:t>
            </a:r>
            <a:r>
              <a:rPr lang="en-IN" dirty="0" err="1"/>
              <a:t>pronomes</a:t>
            </a:r>
            <a:r>
              <a:rPr lang="en-IN" dirty="0"/>
              <a:t> simultaneously update their representations so that they enter corresponding states. Here, communication happens not by sending explicit messages, but rather at all times different agencies are separately looking at the same property, object, event, situation, or other type of thing from their own unique perspective, and any changes to one representation are immediately reflected in the other corresponding representations.</a:t>
            </a:r>
          </a:p>
          <a:p>
            <a:r>
              <a:rPr lang="en-IN" b="1" dirty="0"/>
              <a:t>Ambiguity. </a:t>
            </a:r>
            <a:r>
              <a:rPr lang="en-IN" dirty="0"/>
              <a:t>While this is not so much a communication mechanism in and of itself, an important consideration in how agents communicate in a Society of Mind is that precise communication may be unnecessary, and in fact, may be impossible, between different agents.</a:t>
            </a:r>
          </a:p>
          <a:p>
            <a:pPr marL="0" indent="0">
              <a:buNone/>
            </a:pPr>
            <a:endParaRPr lang="en-IN" dirty="0"/>
          </a:p>
        </p:txBody>
      </p:sp>
    </p:spTree>
    <p:extLst>
      <p:ext uri="{BB962C8B-B14F-4D97-AF65-F5344CB8AC3E}">
        <p14:creationId xmlns:p14="http://schemas.microsoft.com/office/powerpoint/2010/main" val="255398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1588815"/>
            <a:ext cx="11501867"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Protospecialists</a:t>
            </a:r>
            <a:r>
              <a:rPr kumimoji="0" lang="en-US" altLang="en-US" sz="1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 an infant mind, the first functional large-scale agencies are </a:t>
            </a:r>
            <a:r>
              <a:rPr kumimoji="0" lang="en-US" altLang="en-US" sz="1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protospecialists</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highly evolved agencies that produce behaviors providing initial solutions to problems like locomotion,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obtaining food and water, staying warm, defending yourself from predators, and so forth.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While these initial </a:t>
            </a:r>
            <a:r>
              <a:rPr kumimoji="0" lang="en-US" altLang="en-US" sz="1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protospecialists</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are fairly unskilled, over time their performance may improve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exploiting agencies that develop later.</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Predestined learning.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Related to the notion of a </a:t>
            </a:r>
            <a:r>
              <a:rPr kumimoji="0" lang="en-US" altLang="en-US" sz="1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protospecialist</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idea that complex behaviors need not be fully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pre-specified nor fully learned, and instead can result from a mixture of more partial such influences.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Minsky suggests many of the kinds of abilities that are shared among all people, e.g. language or walking, are the result of </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predestined learning,</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learning that develops under just enough internal and external constraints that the end result is more or less guaranteed.</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Types of learning.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Minsky describes several important forms of learning: accumulating,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uniframing</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transframing</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reformulating. </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Accumulating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is the simplest form of learning, where you simply remember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each example or experience as a separate case. </a:t>
            </a:r>
            <a:r>
              <a:rPr kumimoji="0" lang="en-US" altLang="en-US" sz="1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Uniframing</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amounts to finding a general description that subsumes multiple examples. </a:t>
            </a:r>
            <a:r>
              <a:rPr kumimoji="0" lang="en-US" altLang="en-US" sz="1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Transframing</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is forming an analogy or some other form of bridge between two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representations.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Reformulation</a:t>
            </a:r>
            <a:r>
              <a:rPr kumimoji="0" lang="en-US" altLang="en-US" sz="1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amounts</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not to acquiring fundamentally new knowledge per se, but finding new ways to describe existing knowledge.</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Learning from attachment figures.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very important type of learning is concerned with the question of how we learn our goals in the first place.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This form of learning is not so much about how to acquire the specific representations and processes needed to achieve some goal, but rather how to learn when a particular goal should be adopted and how it should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prioritized relative to our other goals. Minsky suggests that we learn many of our goals through interactions with our 'attachment figures', special people in our lives, such as our parents, whom we respect. Praise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censure from our attachment figures results in 'goal learning' as opposed to 'skill learning'; when we are praised by an attachment figure for solving some problem, we choose to seek out more such problems in the future,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and when we are censured by them, we choose to avoid such problems.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Learning mental managers.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As a mind grows up, it acquires not only increasingly sophisticated models of its environment, but also builds increasingly sophisticated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cognitive processes for making use of those models—knowledge about </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when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how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to use knowledge. As we accumulate our mental societies of agents, we build 'mental managers' to regulate them, processes 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delegating, controlling, repairing, and selecting more specific knowledge and problem solving techniques. This idea led Minsky to coin </a:t>
            </a:r>
            <a:r>
              <a:rPr kumimoji="0" lang="en-US" altLang="en-US" sz="1000" b="0"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Papert's</a:t>
            </a:r>
            <a:r>
              <a:rPr kumimoji="0" lang="en-US" altLang="en-US" sz="1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Principle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chemeClr val="tx1"/>
                </a:solidFill>
                <a:effectLst/>
              </a:rPr>
              <a:t>Some of the most crucial steps in mental growth are based not simply on acquiring new skills, but on acquiring new administrative ways to use what one already knows. [2, Section 10.4]</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These sorts of managerial hierarchies often make use of a conflict resolution strategy that Minsky calls the Principle of Non-Compromise. When two agents disagree, rather than employing some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simple method such as averaging or weighting, mental managers can instead use the conflict as a sign that they need to reformulate the problem by bringing in some third agent with a different perspective, one that can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see the problem and its potential solution with greater clarity. This goes hand in hand with the idea of distributing authority in a mind; the job of the manager is not so much to directly resolve the conflict, but rather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find other points of view that cause the conflict simply to disappear from the new vantage point.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Developmental stages. </a:t>
            </a:r>
            <a:r>
              <a:rPr kumimoji="0" lang="en-US" altLang="en-US" sz="1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Ultimately, nothing as complex as a mind can be built in a single stage of construction. This idea was on Minsky's mind from his earliest thoughts about societies of mind:</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smtClean="0">
                <a:ln>
                  <a:noFill/>
                </a:ln>
                <a:solidFill>
                  <a:schemeClr val="tx1"/>
                </a:solidFill>
                <a:effectLst/>
              </a:rPr>
              <a:t>The proper form of a "the</a:t>
            </a:r>
            <a:endParaRPr kumimoji="0" lang="en-US" altLang="en-US" sz="1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7868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One attempt to build something like a Society of Mind programming language is </a:t>
            </a:r>
            <a:r>
              <a:rPr lang="en-IN" dirty="0" err="1"/>
              <a:t>Brooks's</a:t>
            </a:r>
            <a:r>
              <a:rPr lang="en-IN" dirty="0"/>
              <a:t> </a:t>
            </a:r>
            <a:r>
              <a:rPr lang="en-IN" dirty="0" err="1"/>
              <a:t>Behavior</a:t>
            </a:r>
            <a:r>
              <a:rPr lang="en-IN" dirty="0"/>
              <a:t> Language [21]. </a:t>
            </a:r>
            <a:r>
              <a:rPr lang="en-IN" dirty="0" err="1"/>
              <a:t>Brooks's</a:t>
            </a:r>
            <a:r>
              <a:rPr lang="en-IN" dirty="0"/>
              <a:t> early robots had control structures composed of networks of simple computational elements, and to make it easier to program these robots he developed the </a:t>
            </a:r>
            <a:r>
              <a:rPr lang="en-IN" dirty="0" err="1"/>
              <a:t>Behavior</a:t>
            </a:r>
            <a:r>
              <a:rPr lang="en-IN" dirty="0"/>
              <a:t> Language, which on the surface resembles Lisp, but compiles programs into finite state automata which are then run directly. A more recent attempt to build such a language is Hearn's K-line Language, which uses K-lines as a primitive element and builds on his prior work, a </a:t>
            </a:r>
            <a:r>
              <a:rPr lang="en-IN" dirty="0" err="1"/>
              <a:t>behavior</a:t>
            </a:r>
            <a:r>
              <a:rPr lang="en-IN" dirty="0"/>
              <a:t> system for a simulated robot that used </a:t>
            </a:r>
            <a:r>
              <a:rPr lang="en-IN" dirty="0" err="1"/>
              <a:t>polynemes</a:t>
            </a:r>
            <a:r>
              <a:rPr lang="en-IN" dirty="0"/>
              <a:t>, </a:t>
            </a:r>
            <a:r>
              <a:rPr lang="en-IN" dirty="0" err="1"/>
              <a:t>pronomes</a:t>
            </a:r>
            <a:r>
              <a:rPr lang="en-IN" dirty="0"/>
              <a:t>, picture-frames, </a:t>
            </a:r>
            <a:r>
              <a:rPr lang="en-IN" dirty="0" err="1"/>
              <a:t>transframes</a:t>
            </a:r>
            <a:r>
              <a:rPr lang="en-IN" dirty="0"/>
              <a:t>, and other simple elements from the Society of Mind to direct the actions of the robot </a:t>
            </a:r>
          </a:p>
        </p:txBody>
      </p:sp>
    </p:spTree>
    <p:extLst>
      <p:ext uri="{BB962C8B-B14F-4D97-AF65-F5344CB8AC3E}">
        <p14:creationId xmlns:p14="http://schemas.microsoft.com/office/powerpoint/2010/main" val="309114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major difficulty with such approaches is that it has been hard to find good 'higher level' abstractions for agencies, ones that make it easy to describe agent systems that use higher level representations and methods for problem solving, and can map these abstractions to simple elements like K-lines and recognizer-agents. It remains an open question whether a programming language at the level of the simplest computational elements will ultimately be the language in which developers program, or more like a 'machine language' to which some even higher level programming language compiles down to. In either case, however, it is clear that developing such a language is a useful </a:t>
            </a:r>
            <a:r>
              <a:rPr lang="en-IN" dirty="0" err="1"/>
              <a:t>endeavor</a:t>
            </a:r>
            <a:r>
              <a:rPr lang="en-IN" dirty="0"/>
              <a:t>.</a:t>
            </a:r>
          </a:p>
        </p:txBody>
      </p:sp>
    </p:spTree>
    <p:extLst>
      <p:ext uri="{BB962C8B-B14F-4D97-AF65-F5344CB8AC3E}">
        <p14:creationId xmlns:p14="http://schemas.microsoft.com/office/powerpoint/2010/main" val="29602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theory itself has not stopped developing. </a:t>
            </a:r>
            <a:r>
              <a:rPr lang="en-IN" i="1" dirty="0"/>
              <a:t>The Society of Mind </a:t>
            </a:r>
            <a:r>
              <a:rPr lang="en-IN" dirty="0"/>
              <a:t>represents a snapshot in time of Minsky's ideas, and he will soon publish a sequel, </a:t>
            </a:r>
            <a:r>
              <a:rPr lang="en-IN" i="1" dirty="0"/>
              <a:t>The Emotion Machine </a:t>
            </a:r>
            <a:r>
              <a:rPr lang="en-IN" dirty="0"/>
              <a:t>[9], that will describe the many ideas that Minsky has had about the mind since the late 1980s. However, we predict that </a:t>
            </a:r>
            <a:r>
              <a:rPr lang="en-IN" i="1" dirty="0"/>
              <a:t>The Society of Mind </a:t>
            </a:r>
            <a:r>
              <a:rPr lang="en-IN" dirty="0"/>
              <a:t>will still be read decades from now, when other AI books have long become outdated, and that it will continue to inspire and challenge future generations. And in time, we expect that the fundamental hypothesis of the book will be finally proved</a:t>
            </a:r>
          </a:p>
        </p:txBody>
      </p:sp>
    </p:spTree>
    <p:extLst>
      <p:ext uri="{BB962C8B-B14F-4D97-AF65-F5344CB8AC3E}">
        <p14:creationId xmlns:p14="http://schemas.microsoft.com/office/powerpoint/2010/main" val="262723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“Weak AI” Vs “Strong AI”</a:t>
            </a:r>
          </a:p>
          <a:p>
            <a:endParaRPr lang="en-IN" dirty="0"/>
          </a:p>
        </p:txBody>
      </p:sp>
    </p:spTree>
    <p:extLst>
      <p:ext uri="{BB962C8B-B14F-4D97-AF65-F5344CB8AC3E}">
        <p14:creationId xmlns:p14="http://schemas.microsoft.com/office/powerpoint/2010/main" val="83824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What is a human mind and how does it work?</a:t>
            </a:r>
          </a:p>
          <a:p>
            <a:r>
              <a:rPr lang="en-IN" dirty="0" smtClean="0"/>
              <a:t>How do we recognize objects/scenes?</a:t>
            </a:r>
          </a:p>
          <a:p>
            <a:r>
              <a:rPr lang="en-IN" dirty="0" smtClean="0"/>
              <a:t>How do we use words and languages?</a:t>
            </a:r>
          </a:p>
          <a:p>
            <a:r>
              <a:rPr lang="en-IN" dirty="0" smtClean="0"/>
              <a:t>How do we achieve goals?</a:t>
            </a:r>
          </a:p>
          <a:p>
            <a:r>
              <a:rPr lang="en-IN" dirty="0" smtClean="0"/>
              <a:t>Very importantly-How do we learn?</a:t>
            </a:r>
          </a:p>
          <a:p>
            <a:r>
              <a:rPr lang="en-IN" dirty="0" smtClean="0"/>
              <a:t>How does common sense work?</a:t>
            </a:r>
            <a:endParaRPr lang="en-IN" dirty="0"/>
          </a:p>
        </p:txBody>
      </p:sp>
    </p:spTree>
    <p:extLst>
      <p:ext uri="{BB962C8B-B14F-4D97-AF65-F5344CB8AC3E}">
        <p14:creationId xmlns:p14="http://schemas.microsoft.com/office/powerpoint/2010/main" val="916718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pic>
        <p:nvPicPr>
          <p:cNvPr id="25603" name="Picture 2" descr="C:\WINDOWS\Desktop\Lecture\digicomp.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11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p:cNvSpPr>
            <a:spLocks noGrp="1" noChangeArrowheads="1"/>
          </p:cNvSpPr>
          <p:nvPr>
            <p:ph type="title" idx="4294967295"/>
          </p:nvPr>
        </p:nvSpPr>
        <p:spPr>
          <a:xfrm>
            <a:off x="2286000" y="0"/>
            <a:ext cx="8153400" cy="1295400"/>
          </a:xfrm>
        </p:spPr>
        <p:txBody>
          <a:bodyPr/>
          <a:lstStyle/>
          <a:p>
            <a:pPr eaLnBrk="1" hangingPunct="1"/>
            <a:endParaRPr lang="en-US" altLang="en-US" dirty="0" smtClean="0"/>
          </a:p>
        </p:txBody>
      </p:sp>
    </p:spTree>
    <p:extLst>
      <p:ext uri="{BB962C8B-B14F-4D97-AF65-F5344CB8AC3E}">
        <p14:creationId xmlns:p14="http://schemas.microsoft.com/office/powerpoint/2010/main" val="99431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pic>
        <p:nvPicPr>
          <p:cNvPr id="26627" name="Picture 2" descr="C:\WINDOWS\Desktop\Lecture\digicomp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
            <a:ext cx="8153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idx="4294967295"/>
          </p:nvPr>
        </p:nvSpPr>
        <p:spPr>
          <a:xfrm>
            <a:off x="2209800" y="0"/>
            <a:ext cx="7772400" cy="1752600"/>
          </a:xfrm>
        </p:spPr>
        <p:txBody>
          <a:bodyPr/>
          <a:lstStyle/>
          <a:p>
            <a:pPr eaLnBrk="1" hangingPunct="1"/>
            <a:r>
              <a:rPr lang="en-GB" altLang="en-US" smtClean="0"/>
              <a:t>Slide 25</a:t>
            </a:r>
            <a:endParaRPr lang="en-US" altLang="en-US" smtClean="0"/>
          </a:p>
        </p:txBody>
      </p:sp>
    </p:spTree>
    <p:extLst>
      <p:ext uri="{BB962C8B-B14F-4D97-AF65-F5344CB8AC3E}">
        <p14:creationId xmlns:p14="http://schemas.microsoft.com/office/powerpoint/2010/main" val="289000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sp>
        <p:nvSpPr>
          <p:cNvPr id="27651" name="Rectangle 2"/>
          <p:cNvSpPr>
            <a:spLocks noGrp="1" noChangeArrowheads="1"/>
          </p:cNvSpPr>
          <p:nvPr>
            <p:ph type="title" idx="4294967295"/>
          </p:nvPr>
        </p:nvSpPr>
        <p:spPr/>
        <p:txBody>
          <a:bodyPr/>
          <a:lstStyle/>
          <a:p>
            <a:pPr eaLnBrk="1" hangingPunct="1"/>
            <a:endParaRPr lang="en-US" altLang="en-US" dirty="0" smtClean="0"/>
          </a:p>
        </p:txBody>
      </p:sp>
      <p:pic>
        <p:nvPicPr>
          <p:cNvPr id="27652" name="Picture 6" descr="C:\WINDOWS\Desktop\Lecture\NerveCe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1"/>
            <a:ext cx="9144000"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540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pic>
        <p:nvPicPr>
          <p:cNvPr id="28675" name="Picture 2" descr="C:\WINDOWS\Desktop\Lecture\nerv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p:cNvSpPr>
            <a:spLocks noGrp="1" noChangeArrowheads="1"/>
          </p:cNvSpPr>
          <p:nvPr>
            <p:ph type="title" idx="4294967295"/>
          </p:nvPr>
        </p:nvSpPr>
        <p:spPr>
          <a:xfrm>
            <a:off x="9067800" y="0"/>
            <a:ext cx="1600200" cy="609600"/>
          </a:xfrm>
        </p:spPr>
        <p:txBody>
          <a:bodyPr/>
          <a:lstStyle/>
          <a:p>
            <a:pPr eaLnBrk="1" hangingPunct="1"/>
            <a:endParaRPr lang="en-US" altLang="en-US" dirty="0" smtClean="0">
              <a:solidFill>
                <a:schemeClr val="bg1"/>
              </a:solidFill>
            </a:endParaRPr>
          </a:p>
        </p:txBody>
      </p:sp>
    </p:spTree>
    <p:extLst>
      <p:ext uri="{BB962C8B-B14F-4D97-AF65-F5344CB8AC3E}">
        <p14:creationId xmlns:p14="http://schemas.microsoft.com/office/powerpoint/2010/main" val="106887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sp>
        <p:nvSpPr>
          <p:cNvPr id="29699" name="Rectangle 3"/>
          <p:cNvSpPr>
            <a:spLocks noChangeArrowheads="1"/>
          </p:cNvSpPr>
          <p:nvPr/>
        </p:nvSpPr>
        <p:spPr bwMode="auto">
          <a:xfrm>
            <a:off x="1981200" y="0"/>
            <a:ext cx="8686800" cy="339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52352" rIns="0" bIns="3808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US" altLang="en-US" sz="2000" b="1">
                <a:solidFill>
                  <a:srgbClr val="000000"/>
                </a:solidFill>
                <a:latin typeface="Arial" panose="020B0604020202020204" pitchFamily="34" charset="0"/>
                <a:cs typeface="Arial" panose="020B0604020202020204" pitchFamily="34" charset="0"/>
              </a:rPr>
              <a:t>COMPUTER</a:t>
            </a:r>
            <a:endParaRPr lang="en-GB" altLang="en-US" sz="2000" b="1">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endParaRPr lang="en-US" altLang="en-US" sz="2000" b="1">
              <a:solidFill>
                <a:srgbClr val="000000"/>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Stores most of its information in devices external to the CPU</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Performs tasks sequentially, and transfers results back to memory</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Performs relatively few tasks simultaneously</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Relies on a central clock to synchronize and sequence its operations</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Performs precise instructions which have been given in advance</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Performs individual operations in a time scale of nanoseconds</a:t>
            </a:r>
          </a:p>
          <a:p>
            <a:pPr eaLnBrk="0" fontAlgn="base" hangingPunct="0">
              <a:spcBef>
                <a:spcPct val="0"/>
              </a:spcBef>
              <a:spcAft>
                <a:spcPct val="0"/>
              </a:spcAft>
            </a:pPr>
            <a:r>
              <a:rPr lang="en-US" altLang="en-US">
                <a:solidFill>
                  <a:srgbClr val="000000"/>
                </a:solidFill>
                <a:latin typeface="Arial" panose="020B0604020202020204" pitchFamily="34" charset="0"/>
                <a:cs typeface="Times New Roman" panose="02020603050405020304" pitchFamily="18" charset="0"/>
              </a:rPr>
              <a:t> </a:t>
            </a:r>
          </a:p>
          <a:p>
            <a:pPr eaLnBrk="0" fontAlgn="base" hangingPunct="0">
              <a:spcBef>
                <a:spcPct val="0"/>
              </a:spcBef>
              <a:spcAft>
                <a:spcPct val="0"/>
              </a:spcAft>
            </a:pPr>
            <a:endParaRPr lang="en-US" altLang="en-US">
              <a:solidFill>
                <a:srgbClr val="000000"/>
              </a:solidFill>
              <a:latin typeface="Arial" panose="020B0604020202020204" pitchFamily="34" charset="0"/>
            </a:endParaRPr>
          </a:p>
        </p:txBody>
      </p:sp>
      <p:sp>
        <p:nvSpPr>
          <p:cNvPr id="29700" name="Rectangle 4"/>
          <p:cNvSpPr>
            <a:spLocks noChangeArrowheads="1"/>
          </p:cNvSpPr>
          <p:nvPr/>
        </p:nvSpPr>
        <p:spPr bwMode="auto">
          <a:xfrm>
            <a:off x="2057400" y="2743201"/>
            <a:ext cx="8610600" cy="370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52352" rIns="0" bIns="3808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US" altLang="en-US" sz="2000" b="1">
                <a:solidFill>
                  <a:srgbClr val="000000"/>
                </a:solidFill>
                <a:latin typeface="Arial" panose="020B0604020202020204" pitchFamily="34" charset="0"/>
                <a:cs typeface="Arial" panose="020B0604020202020204" pitchFamily="34" charset="0"/>
              </a:rPr>
              <a:t>BRAIN</a:t>
            </a:r>
            <a:endParaRPr lang="en-GB" altLang="en-US" sz="2000" b="1">
              <a:solidFill>
                <a:srgbClr val="000000"/>
              </a:solidFill>
              <a:latin typeface="Arial" panose="020B0604020202020204" pitchFamily="34" charset="0"/>
              <a:cs typeface="Arial" panose="020B0604020202020204" pitchFamily="34" charset="0"/>
            </a:endParaRPr>
          </a:p>
          <a:p>
            <a:pPr fontAlgn="base">
              <a:spcBef>
                <a:spcPct val="0"/>
              </a:spcBef>
              <a:spcAft>
                <a:spcPct val="0"/>
              </a:spcAft>
            </a:pPr>
            <a:endParaRPr lang="en-US" altLang="en-US" sz="2000" b="1">
              <a:solidFill>
                <a:srgbClr val="000000"/>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The CPU and the memory are the same thing: there is no memory storage external to the CPU</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Performs enormous numbers of tasks simultaneously </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Asynchronous: no central clock</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No separate instructions (program): the instructions are written-in to the architecture of the system and are subject to continuous reappraisal</a:t>
            </a:r>
          </a:p>
          <a:p>
            <a:pPr eaLnBrk="0" fontAlgn="base" hangingPunct="0">
              <a:spcBef>
                <a:spcPct val="0"/>
              </a:spcBef>
              <a:spcAft>
                <a:spcPct val="0"/>
              </a:spcAft>
            </a:pPr>
            <a:r>
              <a:rPr lang="en-US" altLang="en-US" sz="2000" b="1">
                <a:solidFill>
                  <a:srgbClr val="000000"/>
                </a:solidFill>
                <a:latin typeface="Arial" panose="020B0604020202020204" pitchFamily="34" charset="0"/>
                <a:cs typeface="Times New Roman" panose="02020603050405020304" pitchFamily="18" charset="0"/>
              </a:rPr>
              <a:t>Individual operations take place many millions of times more slowly</a:t>
            </a:r>
            <a:r>
              <a:rPr lang="en-US" altLang="en-US">
                <a:solidFill>
                  <a:srgbClr val="000000"/>
                </a:solidFill>
                <a:latin typeface="Arial" panose="020B0604020202020204" pitchFamily="34" charset="0"/>
                <a:cs typeface="Times New Roman" panose="02020603050405020304" pitchFamily="18" charset="0"/>
              </a:rPr>
              <a:t> </a:t>
            </a:r>
          </a:p>
          <a:p>
            <a:pPr eaLnBrk="0" fontAlgn="base" hangingPunct="0">
              <a:spcBef>
                <a:spcPct val="0"/>
              </a:spcBef>
              <a:spcAft>
                <a:spcPct val="0"/>
              </a:spcAft>
            </a:pPr>
            <a:endParaRPr lang="en-US" altLang="en-US">
              <a:solidFill>
                <a:srgbClr val="000000"/>
              </a:solidFill>
              <a:latin typeface="Arial" panose="020B0604020202020204" pitchFamily="34" charset="0"/>
            </a:endParaRPr>
          </a:p>
        </p:txBody>
      </p:sp>
      <p:sp>
        <p:nvSpPr>
          <p:cNvPr id="29701" name="Rectangle 5"/>
          <p:cNvSpPr>
            <a:spLocks noGrp="1" noChangeArrowheads="1"/>
          </p:cNvSpPr>
          <p:nvPr>
            <p:ph type="title" idx="4294967295"/>
          </p:nvPr>
        </p:nvSpPr>
        <p:spPr>
          <a:xfrm>
            <a:off x="2209800" y="0"/>
            <a:ext cx="7772400" cy="1752600"/>
          </a:xfrm>
        </p:spPr>
        <p:txBody>
          <a:bodyPr/>
          <a:lstStyle/>
          <a:p>
            <a:pPr algn="l" eaLnBrk="1" hangingPunct="1"/>
            <a:r>
              <a:rPr lang="en-GB" altLang="en-US" smtClean="0"/>
              <a:t>Slide 28</a:t>
            </a:r>
            <a:endParaRPr lang="en-US" altLang="en-US" smtClean="0"/>
          </a:p>
        </p:txBody>
      </p:sp>
    </p:spTree>
    <p:extLst>
      <p:ext uri="{BB962C8B-B14F-4D97-AF65-F5344CB8AC3E}">
        <p14:creationId xmlns:p14="http://schemas.microsoft.com/office/powerpoint/2010/main" val="4290070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pic>
        <p:nvPicPr>
          <p:cNvPr id="30723" name="Picture 3" descr="C:\WINDOWS\Desktop\neur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743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noChangeArrowheads="1"/>
          </p:cNvSpPr>
          <p:nvPr>
            <p:ph type="title" idx="4294967295"/>
          </p:nvPr>
        </p:nvSpPr>
        <p:spPr>
          <a:xfrm>
            <a:off x="1524000" y="0"/>
            <a:ext cx="1371600" cy="685800"/>
          </a:xfrm>
        </p:spPr>
        <p:txBody>
          <a:bodyPr/>
          <a:lstStyle/>
          <a:p>
            <a:pPr algn="l" eaLnBrk="1" hangingPunct="1"/>
            <a:r>
              <a:rPr lang="en-GB" altLang="en-US" smtClean="0"/>
              <a:t>Slide 29</a:t>
            </a:r>
            <a:endParaRPr lang="en-US" altLang="en-US" smtClean="0"/>
          </a:p>
        </p:txBody>
      </p:sp>
    </p:spTree>
    <p:extLst>
      <p:ext uri="{BB962C8B-B14F-4D97-AF65-F5344CB8AC3E}">
        <p14:creationId xmlns:p14="http://schemas.microsoft.com/office/powerpoint/2010/main" val="359414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Quantum Computing</a:t>
            </a:r>
            <a:endParaRPr lang="en-IN" dirty="0"/>
          </a:p>
        </p:txBody>
      </p:sp>
      <p:sp>
        <p:nvSpPr>
          <p:cNvPr id="4" name="Content Placeholder 3"/>
          <p:cNvSpPr>
            <a:spLocks noGrp="1"/>
          </p:cNvSpPr>
          <p:nvPr>
            <p:ph idx="1"/>
          </p:nvPr>
        </p:nvSpPr>
        <p:spPr/>
        <p:txBody>
          <a:bodyPr/>
          <a:lstStyle/>
          <a:p>
            <a:r>
              <a:rPr lang="en-IN" dirty="0" smtClean="0"/>
              <a:t>Roger Penrose &amp;Stuart </a:t>
            </a:r>
            <a:r>
              <a:rPr lang="en-IN" dirty="0" err="1" smtClean="0"/>
              <a:t>Hameroff</a:t>
            </a:r>
            <a:r>
              <a:rPr lang="en-IN" dirty="0" smtClean="0"/>
              <a:t> microtubule perform an extreme form of “quantum computing”</a:t>
            </a:r>
          </a:p>
          <a:p>
            <a:r>
              <a:rPr lang="en-IN" dirty="0" smtClean="0"/>
              <a:t>Penrose suggests that this complicates the concept of </a:t>
            </a:r>
            <a:r>
              <a:rPr lang="en-IN" dirty="0" err="1" smtClean="0"/>
              <a:t>recreatingneurons</a:t>
            </a:r>
            <a:endParaRPr lang="en-IN" dirty="0" smtClean="0"/>
          </a:p>
          <a:p>
            <a:r>
              <a:rPr lang="en-IN" dirty="0" smtClean="0"/>
              <a:t>He also </a:t>
            </a:r>
            <a:r>
              <a:rPr lang="en-IN" dirty="0" err="1" smtClean="0"/>
              <a:t>hyphothezes</a:t>
            </a:r>
            <a:r>
              <a:rPr lang="en-IN" dirty="0" smtClean="0"/>
              <a:t> that the brains quantum computing is responsible for consciousness and systems biological or otherwise cannot be conscious without quantum computing</a:t>
            </a:r>
          </a:p>
          <a:p>
            <a:r>
              <a:rPr lang="en-IN" dirty="0" smtClean="0"/>
              <a:t>Singularity?</a:t>
            </a:r>
            <a:endParaRPr lang="en-IN" dirty="0"/>
          </a:p>
        </p:txBody>
      </p:sp>
      <p:sp>
        <p:nvSpPr>
          <p:cNvPr id="2" name="Footer Placeholder 1"/>
          <p:cNvSpPr>
            <a:spLocks noGrp="1"/>
          </p:cNvSpPr>
          <p:nvPr>
            <p:ph type="ftr" sz="quarter" idx="11"/>
          </p:nvPr>
        </p:nvSpPr>
        <p:spPr/>
        <p:txBody>
          <a:bodyPr/>
          <a:lstStyle/>
          <a:p>
            <a:pPr>
              <a:defRPr/>
            </a:pPr>
            <a:r>
              <a:rPr lang="en-GB" altLang="en-US" smtClean="0">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3359396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sp>
        <p:nvSpPr>
          <p:cNvPr id="32771" name="Text Box 2"/>
          <p:cNvSpPr txBox="1">
            <a:spLocks noChangeArrowheads="1"/>
          </p:cNvSpPr>
          <p:nvPr/>
        </p:nvSpPr>
        <p:spPr bwMode="auto">
          <a:xfrm>
            <a:off x="1981200" y="685801"/>
            <a:ext cx="82296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US" altLang="en-US" sz="3500" b="1" i="1">
                <a:solidFill>
                  <a:srgbClr val="000000"/>
                </a:solidFill>
                <a:cs typeface="Times New Roman" panose="02020603050405020304" pitchFamily="18" charset="0"/>
              </a:rPr>
              <a:t>Gödel</a:t>
            </a:r>
            <a:r>
              <a:rPr lang="en-GB" altLang="en-US" sz="3500" b="1" i="1">
                <a:solidFill>
                  <a:srgbClr val="000000"/>
                </a:solidFill>
              </a:rPr>
              <a:t>, Escher, Bach: an Eternal Golden Braid</a:t>
            </a:r>
          </a:p>
          <a:p>
            <a:pPr fontAlgn="base">
              <a:spcBef>
                <a:spcPct val="0"/>
              </a:spcBef>
              <a:spcAft>
                <a:spcPct val="0"/>
              </a:spcAft>
            </a:pPr>
            <a:r>
              <a:rPr lang="en-GB" altLang="en-US">
                <a:solidFill>
                  <a:srgbClr val="000000"/>
                </a:solidFill>
              </a:rPr>
              <a:t>        </a:t>
            </a:r>
            <a:r>
              <a:rPr lang="en-GB" altLang="en-US" sz="3200" b="1">
                <a:solidFill>
                  <a:srgbClr val="000000"/>
                </a:solidFill>
              </a:rPr>
              <a:t>Douglas R. Hofstadter</a:t>
            </a:r>
          </a:p>
          <a:p>
            <a:pPr fontAlgn="base">
              <a:spcBef>
                <a:spcPct val="0"/>
              </a:spcBef>
              <a:spcAft>
                <a:spcPct val="0"/>
              </a:spcAft>
            </a:pPr>
            <a:r>
              <a:rPr lang="en-GB" altLang="en-US" sz="3200" b="1">
                <a:solidFill>
                  <a:srgbClr val="000000"/>
                </a:solidFill>
              </a:rPr>
              <a:t>       Basic Books Inc., N.Y. (1979)</a:t>
            </a:r>
          </a:p>
          <a:p>
            <a:pPr fontAlgn="base">
              <a:spcBef>
                <a:spcPct val="0"/>
              </a:spcBef>
              <a:spcAft>
                <a:spcPct val="0"/>
              </a:spcAft>
            </a:pPr>
            <a:endParaRPr lang="en-GB" altLang="en-US" sz="3200" b="1">
              <a:solidFill>
                <a:srgbClr val="000000"/>
              </a:solidFill>
            </a:endParaRPr>
          </a:p>
          <a:p>
            <a:pPr fontAlgn="base">
              <a:spcBef>
                <a:spcPct val="0"/>
              </a:spcBef>
              <a:spcAft>
                <a:spcPct val="0"/>
              </a:spcAft>
            </a:pPr>
            <a:r>
              <a:rPr lang="en-GB" altLang="en-US" sz="3200" b="1">
                <a:solidFill>
                  <a:srgbClr val="000000"/>
                </a:solidFill>
              </a:rPr>
              <a:t>	‘… an “I” comes about… via a kind of vortex whereby patterns in a brain mirror the brain’s mirroring of the world, and eventually mirror themselves, whereupon the vortex of  “I” becomes a real, causal entity.’</a:t>
            </a:r>
            <a:endParaRPr lang="en-US" altLang="en-US" sz="3200" b="1">
              <a:solidFill>
                <a:srgbClr val="000000"/>
              </a:solidFill>
            </a:endParaRPr>
          </a:p>
        </p:txBody>
      </p:sp>
      <p:sp>
        <p:nvSpPr>
          <p:cNvPr id="32772" name="Rectangle 3"/>
          <p:cNvSpPr>
            <a:spLocks noGrp="1" noChangeArrowheads="1"/>
          </p:cNvSpPr>
          <p:nvPr>
            <p:ph type="title" idx="4294967295"/>
          </p:nvPr>
        </p:nvSpPr>
        <p:spPr>
          <a:xfrm>
            <a:off x="1828800" y="304800"/>
            <a:ext cx="1219200" cy="762000"/>
          </a:xfrm>
        </p:spPr>
        <p:txBody>
          <a:bodyPr/>
          <a:lstStyle/>
          <a:p>
            <a:pPr algn="l" eaLnBrk="1" hangingPunct="1"/>
            <a:endParaRPr lang="en-US" altLang="en-US" dirty="0" smtClean="0"/>
          </a:p>
        </p:txBody>
      </p:sp>
    </p:spTree>
    <p:extLst>
      <p:ext uri="{BB962C8B-B14F-4D97-AF65-F5344CB8AC3E}">
        <p14:creationId xmlns:p14="http://schemas.microsoft.com/office/powerpoint/2010/main" val="604283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fontScale="92500" lnSpcReduction="20000"/>
          </a:bodyPr>
          <a:lstStyle/>
          <a:p>
            <a:r>
              <a:rPr lang="en-IN" dirty="0"/>
              <a:t>There are many big ideas in GEB but perhaps the biggest is the notion of recursion. What happens when things refer to themselves?  Hofstadter explores this idea in many ways throughout the book - including the structure of the book itself and the pictures.  Three of the ways he explores it are in the logic and formal systems of </a:t>
            </a:r>
            <a:r>
              <a:rPr lang="en-IN" dirty="0" err="1"/>
              <a:t>Godel</a:t>
            </a:r>
            <a:r>
              <a:rPr lang="en-IN" dirty="0"/>
              <a:t>, the artwork of Escher and the music of Bach</a:t>
            </a:r>
            <a:r>
              <a:rPr lang="en-IN" dirty="0" smtClean="0"/>
              <a:t>.</a:t>
            </a:r>
            <a:r>
              <a:rPr lang="en-IN" dirty="0"/>
              <a:t> Elements of </a:t>
            </a:r>
            <a:r>
              <a:rPr lang="en-IN" dirty="0">
                <a:hlinkClick r:id="rId2" tooltip="Computer science"/>
              </a:rPr>
              <a:t>computer science</a:t>
            </a:r>
            <a:r>
              <a:rPr lang="en-IN" dirty="0"/>
              <a:t> such as </a:t>
            </a:r>
            <a:r>
              <a:rPr lang="en-IN" dirty="0">
                <a:hlinkClick r:id="rId3" tooltip="Call stack"/>
              </a:rPr>
              <a:t>Call stacks</a:t>
            </a:r>
            <a:r>
              <a:rPr lang="en-IN" dirty="0"/>
              <a:t> are also discussed in </a:t>
            </a:r>
            <a:r>
              <a:rPr lang="en-IN" i="1" dirty="0"/>
              <a:t>Gödel, Escher, Bach</a:t>
            </a:r>
            <a:r>
              <a:rPr lang="en-IN" dirty="0"/>
              <a:t>, as one dialogue describes the adventures of Achilles and the Tortoise as they make use of "pushing potion" and "popping tonic" involving entering and leaving different layers of reality. Subsequent sections discuss the basic tenets of logic, self-referring statements, ("</a:t>
            </a:r>
            <a:r>
              <a:rPr lang="en-IN" dirty="0" err="1"/>
              <a:t>typeless</a:t>
            </a:r>
            <a:r>
              <a:rPr lang="en-IN" dirty="0"/>
              <a:t>") systems, and even programming. Hofstadter further creates </a:t>
            </a:r>
            <a:r>
              <a:rPr lang="en-IN" dirty="0" err="1">
                <a:hlinkClick r:id="rId4" tooltip="BlooP and FlooP"/>
              </a:rPr>
              <a:t>BlooP</a:t>
            </a:r>
            <a:r>
              <a:rPr lang="en-IN" dirty="0">
                <a:hlinkClick r:id="rId4" tooltip="BlooP and FlooP"/>
              </a:rPr>
              <a:t> and </a:t>
            </a:r>
            <a:r>
              <a:rPr lang="en-IN" dirty="0" err="1">
                <a:hlinkClick r:id="rId4" tooltip="BlooP and FlooP"/>
              </a:rPr>
              <a:t>FlooP</a:t>
            </a:r>
            <a:r>
              <a:rPr lang="en-IN" dirty="0"/>
              <a:t>, two simple </a:t>
            </a:r>
            <a:r>
              <a:rPr lang="en-IN" dirty="0">
                <a:hlinkClick r:id="rId5" tooltip="Programming language"/>
              </a:rPr>
              <a:t>programming languages</a:t>
            </a:r>
            <a:r>
              <a:rPr lang="en-IN" dirty="0"/>
              <a:t>, to illustrate his point.</a:t>
            </a:r>
          </a:p>
          <a:p>
            <a:r>
              <a:rPr lang="en-IN" dirty="0"/>
              <a:t>Puzzles[</a:t>
            </a:r>
            <a:r>
              <a:rPr lang="en-IN" dirty="0">
                <a:hlinkClick r:id="rId6" tooltip="Edit section: Puzzles"/>
              </a:rPr>
              <a:t>edit</a:t>
            </a:r>
            <a:r>
              <a:rPr lang="en-IN" dirty="0"/>
              <a:t>]</a:t>
            </a:r>
          </a:p>
          <a:p>
            <a:endParaRPr lang="en-IN" dirty="0"/>
          </a:p>
        </p:txBody>
      </p:sp>
      <p:sp>
        <p:nvSpPr>
          <p:cNvPr id="2" name="Footer Placeholder 1"/>
          <p:cNvSpPr>
            <a:spLocks noGrp="1"/>
          </p:cNvSpPr>
          <p:nvPr>
            <p:ph type="ftr" sz="quarter" idx="11"/>
          </p:nvPr>
        </p:nvSpPr>
        <p:spPr/>
        <p:txBody>
          <a:bodyPr/>
          <a:lstStyle/>
          <a:p>
            <a:pPr>
              <a:defRPr/>
            </a:pPr>
            <a:r>
              <a:rPr lang="en-GB" altLang="en-US" smtClean="0">
                <a:solidFill>
                  <a:srgbClr val="3333CC"/>
                </a:solidFill>
              </a:rPr>
              <a:t>Beyond the Human Era: Speculations on the Evolution of Mind</a:t>
            </a:r>
            <a:endParaRPr lang="en-US" altLang="en-US">
              <a:solidFill>
                <a:srgbClr val="3333CC"/>
              </a:solidFill>
            </a:endParaRPr>
          </a:p>
        </p:txBody>
      </p:sp>
    </p:spTree>
    <p:extLst>
      <p:ext uri="{BB962C8B-B14F-4D97-AF65-F5344CB8AC3E}">
        <p14:creationId xmlns:p14="http://schemas.microsoft.com/office/powerpoint/2010/main" val="2545875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pic>
        <p:nvPicPr>
          <p:cNvPr id="34819" name="Picture 2" descr="C:\WINDOWS\Desktop\Lecture\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0"/>
            <a:ext cx="6553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a:spLocks noGrp="1" noChangeArrowheads="1"/>
          </p:cNvSpPr>
          <p:nvPr>
            <p:ph type="title" idx="4294967295"/>
          </p:nvPr>
        </p:nvSpPr>
        <p:spPr>
          <a:xfrm>
            <a:off x="1524000" y="609600"/>
            <a:ext cx="8458200" cy="1143000"/>
          </a:xfrm>
        </p:spPr>
        <p:txBody>
          <a:bodyPr/>
          <a:lstStyle/>
          <a:p>
            <a:pPr algn="l" eaLnBrk="1" hangingPunct="1"/>
            <a:r>
              <a:rPr lang="en-GB" altLang="en-US" smtClean="0"/>
              <a:t>Slide 33</a:t>
            </a:r>
            <a:endParaRPr lang="en-US" altLang="en-US" smtClean="0"/>
          </a:p>
        </p:txBody>
      </p:sp>
      <p:sp>
        <p:nvSpPr>
          <p:cNvPr id="34821" name="Text Box 4"/>
          <p:cNvSpPr txBox="1">
            <a:spLocks noChangeArrowheads="1"/>
          </p:cNvSpPr>
          <p:nvPr/>
        </p:nvSpPr>
        <p:spPr bwMode="auto">
          <a:xfrm>
            <a:off x="1524000" y="1720850"/>
            <a:ext cx="9144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GB" altLang="en-US" sz="4400" b="1">
                <a:solidFill>
                  <a:srgbClr val="0033CC"/>
                </a:solidFill>
              </a:rPr>
              <a:t>Beyond the Human Era:</a:t>
            </a:r>
          </a:p>
          <a:p>
            <a:pPr algn="ctr" fontAlgn="base">
              <a:spcBef>
                <a:spcPct val="0"/>
              </a:spcBef>
              <a:spcAft>
                <a:spcPct val="0"/>
              </a:spcAft>
            </a:pPr>
            <a:r>
              <a:rPr lang="en-GB" altLang="en-US" sz="4400" b="1">
                <a:solidFill>
                  <a:srgbClr val="0033CC"/>
                </a:solidFill>
              </a:rPr>
              <a:t>Speculations on the Evolution of Mind</a:t>
            </a:r>
            <a:endParaRPr lang="en-US" altLang="en-US" sz="4400" b="1">
              <a:solidFill>
                <a:srgbClr val="0033CC"/>
              </a:solidFill>
            </a:endParaRPr>
          </a:p>
        </p:txBody>
      </p:sp>
    </p:spTree>
    <p:extLst>
      <p:ext uri="{BB962C8B-B14F-4D97-AF65-F5344CB8AC3E}">
        <p14:creationId xmlns:p14="http://schemas.microsoft.com/office/powerpoint/2010/main" val="211655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Ants</a:t>
            </a:r>
            <a:endParaRPr lang="en-IN" dirty="0"/>
          </a:p>
        </p:txBody>
      </p:sp>
      <p:sp>
        <p:nvSpPr>
          <p:cNvPr id="3" name="Content Placeholder 2"/>
          <p:cNvSpPr>
            <a:spLocks noGrp="1"/>
          </p:cNvSpPr>
          <p:nvPr>
            <p:ph idx="1"/>
          </p:nvPr>
        </p:nvSpPr>
        <p:spPr/>
        <p:txBody>
          <a:bodyPr/>
          <a:lstStyle/>
          <a:p>
            <a:r>
              <a:rPr lang="en-IN" dirty="0" smtClean="0"/>
              <a:t>Individually simple creatures but collectively perform complex tasks</a:t>
            </a:r>
          </a:p>
          <a:p>
            <a:r>
              <a:rPr lang="en-IN" dirty="0" smtClean="0"/>
              <a:t>How do they communicate?</a:t>
            </a:r>
          </a:p>
          <a:p>
            <a:r>
              <a:rPr lang="en-IN" dirty="0" smtClean="0"/>
              <a:t>How do they organize themselves?</a:t>
            </a:r>
          </a:p>
          <a:p>
            <a:r>
              <a:rPr lang="en-IN" dirty="0" smtClean="0"/>
              <a:t>How do they find the shortest route?</a:t>
            </a:r>
            <a:endParaRPr lang="en-IN" dirty="0"/>
          </a:p>
        </p:txBody>
      </p:sp>
    </p:spTree>
    <p:extLst>
      <p:ext uri="{BB962C8B-B14F-4D97-AF65-F5344CB8AC3E}">
        <p14:creationId xmlns:p14="http://schemas.microsoft.com/office/powerpoint/2010/main" val="401282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solidFill>
                  <a:srgbClr val="3333CC"/>
                </a:solidFill>
              </a:rPr>
              <a:t>Beyond the Human Era: Speculations on the Evolution of Mind</a:t>
            </a:r>
            <a:endParaRPr lang="en-US" altLang="en-US" sz="1600">
              <a:solidFill>
                <a:srgbClr val="3333CC"/>
              </a:solidFill>
            </a:endParaRPr>
          </a:p>
        </p:txBody>
      </p:sp>
      <p:pic>
        <p:nvPicPr>
          <p:cNvPr id="36867" name="Picture 2" descr="C:\WINDOWS\Desktop\Lecture\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0"/>
            <a:ext cx="6553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p:cNvSpPr>
            <a:spLocks noGrp="1" noChangeArrowheads="1"/>
          </p:cNvSpPr>
          <p:nvPr>
            <p:ph type="title" idx="4294967295"/>
          </p:nvPr>
        </p:nvSpPr>
        <p:spPr>
          <a:xfrm>
            <a:off x="1524000" y="609600"/>
            <a:ext cx="8458200" cy="1143000"/>
          </a:xfrm>
        </p:spPr>
        <p:txBody>
          <a:bodyPr/>
          <a:lstStyle/>
          <a:p>
            <a:pPr algn="l" eaLnBrk="1" hangingPunct="1"/>
            <a:r>
              <a:rPr lang="en-GB" altLang="en-US" smtClean="0"/>
              <a:t>Slide 35</a:t>
            </a:r>
            <a:endParaRPr lang="en-US" altLang="en-US" smtClean="0"/>
          </a:p>
        </p:txBody>
      </p:sp>
      <p:sp>
        <p:nvSpPr>
          <p:cNvPr id="36869" name="Text Box 4"/>
          <p:cNvSpPr txBox="1">
            <a:spLocks noChangeArrowheads="1"/>
          </p:cNvSpPr>
          <p:nvPr/>
        </p:nvSpPr>
        <p:spPr bwMode="auto">
          <a:xfrm>
            <a:off x="1524000" y="1720850"/>
            <a:ext cx="9144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base">
              <a:spcBef>
                <a:spcPct val="0"/>
              </a:spcBef>
              <a:spcAft>
                <a:spcPct val="0"/>
              </a:spcAft>
            </a:pPr>
            <a:r>
              <a:rPr lang="en-GB" altLang="en-US" sz="4400" b="1">
                <a:solidFill>
                  <a:srgbClr val="0033CC"/>
                </a:solidFill>
              </a:rPr>
              <a:t>Beyond the Human Era:</a:t>
            </a:r>
          </a:p>
          <a:p>
            <a:pPr algn="ctr" fontAlgn="base">
              <a:spcBef>
                <a:spcPct val="0"/>
              </a:spcBef>
              <a:spcAft>
                <a:spcPct val="0"/>
              </a:spcAft>
            </a:pPr>
            <a:r>
              <a:rPr lang="en-GB" altLang="en-US" sz="4400" b="1">
                <a:solidFill>
                  <a:srgbClr val="0033CC"/>
                </a:solidFill>
              </a:rPr>
              <a:t>Speculations on the Evolution of Mind</a:t>
            </a:r>
            <a:endParaRPr lang="en-US" altLang="en-US" sz="4400" b="1">
              <a:solidFill>
                <a:srgbClr val="0033CC"/>
              </a:solidFill>
            </a:endParaRPr>
          </a:p>
        </p:txBody>
      </p:sp>
    </p:spTree>
    <p:extLst>
      <p:ext uri="{BB962C8B-B14F-4D97-AF65-F5344CB8AC3E}">
        <p14:creationId xmlns:p14="http://schemas.microsoft.com/office/powerpoint/2010/main" val="3097839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1645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Agents Any part or process of Brain that by itself is simple enough to understand Any part or process of Brain that by itself is simple enough to understand Agents constitute the building blocks of the mind Agents constitute the building blocks of the mind In society of mind, mental activity reduces to turning individual agents on and off In society of mind, mental activity reduces to turning individual agents on and off</a:t>
            </a:r>
          </a:p>
        </p:txBody>
      </p:sp>
    </p:spTree>
    <p:extLst>
      <p:ext uri="{BB962C8B-B14F-4D97-AF65-F5344CB8AC3E}">
        <p14:creationId xmlns:p14="http://schemas.microsoft.com/office/powerpoint/2010/main" val="80739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Agency Society of simple agents Society of simple agents Can perform functions more complex than any single agent could Can perform functions more complex than any single agent could Complicated </a:t>
            </a:r>
            <a:r>
              <a:rPr lang="en-IN" dirty="0" err="1"/>
              <a:t>behavior</a:t>
            </a:r>
            <a:r>
              <a:rPr lang="en-IN" dirty="0"/>
              <a:t> is the result of the interaction between groups of agents Complicated </a:t>
            </a:r>
            <a:r>
              <a:rPr lang="en-IN" dirty="0" err="1"/>
              <a:t>behavior</a:t>
            </a:r>
            <a:r>
              <a:rPr lang="en-IN" dirty="0"/>
              <a:t> is the result of the interaction between groups of agents </a:t>
            </a:r>
          </a:p>
        </p:txBody>
      </p:sp>
    </p:spTree>
    <p:extLst>
      <p:ext uri="{BB962C8B-B14F-4D97-AF65-F5344CB8AC3E}">
        <p14:creationId xmlns:p14="http://schemas.microsoft.com/office/powerpoint/2010/main" val="345693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0" i="0" dirty="0" smtClean="0">
                <a:solidFill>
                  <a:srgbClr val="444444"/>
                </a:solidFill>
                <a:effectLst/>
                <a:latin typeface="Open Sans"/>
              </a:rPr>
              <a:t>K-lines Turns on a particular set of agents Turns on a particular set of agents Activating a K-line can cause a </a:t>
            </a:r>
            <a:r>
              <a:rPr lang="en-IN" b="0" i="0" dirty="0" err="1" smtClean="0">
                <a:solidFill>
                  <a:srgbClr val="444444"/>
                </a:solidFill>
                <a:effectLst/>
                <a:latin typeface="Open Sans"/>
              </a:rPr>
              <a:t>cacade</a:t>
            </a:r>
            <a:r>
              <a:rPr lang="en-IN" b="0" i="0" dirty="0" smtClean="0">
                <a:solidFill>
                  <a:srgbClr val="444444"/>
                </a:solidFill>
                <a:effectLst/>
                <a:latin typeface="Open Sans"/>
              </a:rPr>
              <a:t> of effects in the mind Activating a K-line can cause a </a:t>
            </a:r>
            <a:r>
              <a:rPr lang="en-IN" b="0" i="0" dirty="0" err="1" smtClean="0">
                <a:solidFill>
                  <a:srgbClr val="444444"/>
                </a:solidFill>
                <a:effectLst/>
                <a:latin typeface="Open Sans"/>
              </a:rPr>
              <a:t>cacade</a:t>
            </a:r>
            <a:r>
              <a:rPr lang="en-IN" b="0" i="0" dirty="0" smtClean="0">
                <a:solidFill>
                  <a:srgbClr val="444444"/>
                </a:solidFill>
                <a:effectLst/>
                <a:latin typeface="Open Sans"/>
              </a:rPr>
              <a:t> of effects in the mind Reactivates the previous mental state based on the similarities between current situation and the situation previously encountered Reactivates the previous mental state based on the similarities between current situation and the situation previously encountered Causes to enter particular remembered configuration of agents Causes to enter particular remembered configuration of agents</a:t>
            </a:r>
            <a:endParaRPr lang="en-IN" dirty="0" smtClean="0"/>
          </a:p>
          <a:p>
            <a:endParaRPr lang="en-IN" dirty="0"/>
          </a:p>
        </p:txBody>
      </p:sp>
      <p:sp>
        <p:nvSpPr>
          <p:cNvPr id="4" name="Rectangle 3"/>
          <p:cNvSpPr/>
          <p:nvPr/>
        </p:nvSpPr>
        <p:spPr>
          <a:xfrm>
            <a:off x="1784733" y="1859340"/>
            <a:ext cx="8538071"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49338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Classes of K-lines </a:t>
            </a:r>
            <a:r>
              <a:rPr lang="en-IN" dirty="0" err="1"/>
              <a:t>Nemes</a:t>
            </a:r>
            <a:r>
              <a:rPr lang="en-IN" dirty="0"/>
              <a:t> are concerned with the representing aspects of the world </a:t>
            </a:r>
            <a:r>
              <a:rPr lang="en-IN" dirty="0" err="1"/>
              <a:t>Nemes</a:t>
            </a:r>
            <a:r>
              <a:rPr lang="en-IN" dirty="0"/>
              <a:t> are concerned with the representing aspects of the world </a:t>
            </a:r>
            <a:r>
              <a:rPr lang="en-IN" dirty="0" err="1"/>
              <a:t>Nomes</a:t>
            </a:r>
            <a:r>
              <a:rPr lang="en-IN" dirty="0"/>
              <a:t> are concerned with controlling how the representations are manipulated. </a:t>
            </a:r>
            <a:r>
              <a:rPr lang="en-IN" dirty="0" err="1"/>
              <a:t>Nomes</a:t>
            </a:r>
            <a:r>
              <a:rPr lang="en-IN" dirty="0"/>
              <a:t> are concerned with controlling how the representations are manipulated. </a:t>
            </a:r>
          </a:p>
        </p:txBody>
      </p:sp>
    </p:spTree>
    <p:extLst>
      <p:ext uri="{BB962C8B-B14F-4D97-AF65-F5344CB8AC3E}">
        <p14:creationId xmlns:p14="http://schemas.microsoft.com/office/powerpoint/2010/main" val="386549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a:t>
            </a:r>
            <a:r>
              <a:rPr lang="en-IN" dirty="0" err="1"/>
              <a:t>Nemes</a:t>
            </a:r>
            <a:r>
              <a:rPr lang="en-IN" dirty="0"/>
              <a:t> produced by learning from experience produced by learning from experience </a:t>
            </a:r>
            <a:r>
              <a:rPr lang="en-IN" dirty="0" err="1"/>
              <a:t>Polynemes</a:t>
            </a:r>
            <a:r>
              <a:rPr lang="en-IN" dirty="0"/>
              <a:t> invoke partial states within multiple agencies </a:t>
            </a:r>
            <a:r>
              <a:rPr lang="en-IN" dirty="0" err="1"/>
              <a:t>Polynemes</a:t>
            </a:r>
            <a:r>
              <a:rPr lang="en-IN" dirty="0"/>
              <a:t> invoke partial states within multiple agencies </a:t>
            </a:r>
            <a:r>
              <a:rPr lang="en-IN" dirty="0" err="1"/>
              <a:t>polynemes</a:t>
            </a:r>
            <a:r>
              <a:rPr lang="en-IN" dirty="0"/>
              <a:t> supports that meaning can be better expressed across multiple representations </a:t>
            </a:r>
            <a:r>
              <a:rPr lang="en-IN" dirty="0" err="1"/>
              <a:t>polynemes</a:t>
            </a:r>
            <a:r>
              <a:rPr lang="en-IN" dirty="0"/>
              <a:t> supports that meaning can be better expressed across multiple representations </a:t>
            </a:r>
          </a:p>
        </p:txBody>
      </p:sp>
    </p:spTree>
    <p:extLst>
      <p:ext uri="{BB962C8B-B14F-4D97-AF65-F5344CB8AC3E}">
        <p14:creationId xmlns:p14="http://schemas.microsoft.com/office/powerpoint/2010/main" val="401204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K-lines. </a:t>
            </a:r>
            <a:r>
              <a:rPr lang="en-IN" dirty="0"/>
              <a:t>K-lines are the most common agent in the Society of Mind theory. The purpose of a K-line is simply to turn on a particular set of agents, and because agents have many interconnections, activating a K-line can cause a cascade of effects within a mind. Many K-lines are formed by 'chunking' the net effects of a problem solving episode, so that the next time the system faces a similar problem, it not only has the previous solution as a starting point, but also the experience of deriving that solution, which includes memories of false starts, unexpected discoveries, and other lessons from the previous experience that aren't captured by the final solution alone. Thus K-lines cause a Society of Mind to enter a particular remembered configuration of agents, one that formed a useful society in the past. K-lines are a simple but powerful mechanism for disposing a mind towards engaging relevant kinds of problem solving strategies, forms of knowledge, types of goals, memories of particular experiences, and the other mental resources that might help a system solve a problem</a:t>
            </a:r>
          </a:p>
        </p:txBody>
      </p:sp>
    </p:spTree>
    <p:extLst>
      <p:ext uri="{BB962C8B-B14F-4D97-AF65-F5344CB8AC3E}">
        <p14:creationId xmlns:p14="http://schemas.microsoft.com/office/powerpoint/2010/main" val="3639063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1112</Words>
  <Application>Microsoft Office PowerPoint</Application>
  <PresentationFormat>Widescreen</PresentationFormat>
  <Paragraphs>122</Paragraphs>
  <Slides>31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Calibri Light</vt:lpstr>
      <vt:lpstr>Open Sans</vt:lpstr>
      <vt:lpstr>Times New Roman</vt:lpstr>
      <vt:lpstr>Office Theme</vt:lpstr>
      <vt:lpstr>Default Design</vt:lpstr>
      <vt:lpstr>Society of theMinds</vt:lpstr>
      <vt:lpstr>PowerPoint Presentation</vt:lpstr>
      <vt:lpstr>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can we combine agents to build larger agencies? </vt:lpstr>
      <vt:lpstr>How problems can be solved?</vt:lpstr>
      <vt:lpstr>Communication</vt:lpstr>
      <vt:lpstr>PowerPoint Presentation</vt:lpstr>
      <vt:lpstr>PowerPoint Presentation</vt:lpstr>
      <vt:lpstr>PowerPoint Presentation</vt:lpstr>
      <vt:lpstr>PowerPoint Presentation</vt:lpstr>
      <vt:lpstr>PowerPoint Presentation</vt:lpstr>
      <vt:lpstr>PowerPoint Presentation</vt:lpstr>
      <vt:lpstr>Slide 25</vt:lpstr>
      <vt:lpstr>PowerPoint Presentation</vt:lpstr>
      <vt:lpstr>PowerPoint Presentation</vt:lpstr>
      <vt:lpstr>Slide 28</vt:lpstr>
      <vt:lpstr>Slide 29</vt:lpstr>
      <vt:lpstr>Quantum Computing</vt:lpstr>
      <vt:lpstr>PowerPoint Presentation</vt:lpstr>
      <vt:lpstr>PowerPoint Presentation</vt:lpstr>
      <vt:lpstr>Slide 33</vt:lpstr>
      <vt:lpstr>Slide 35</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of theMinds</dc:title>
  <dc:creator>Microsoft</dc:creator>
  <cp:lastModifiedBy>Microsoft</cp:lastModifiedBy>
  <cp:revision>14</cp:revision>
  <dcterms:created xsi:type="dcterms:W3CDTF">2017-10-18T11:37:11Z</dcterms:created>
  <dcterms:modified xsi:type="dcterms:W3CDTF">2017-10-18T16:14:52Z</dcterms:modified>
</cp:coreProperties>
</file>