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0664" autoAdjust="0"/>
  </p:normalViewPr>
  <p:slideViewPr>
    <p:cSldViewPr>
      <p:cViewPr varScale="1">
        <p:scale>
          <a:sx n="67" d="100"/>
          <a:sy n="67" d="100"/>
        </p:scale>
        <p:origin x="14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C5EEB-F0D8-449D-BBB4-0B6499A7C03F}" type="datetimeFigureOut">
              <a:rPr lang="en-IN" smtClean="0"/>
              <a:pPr/>
              <a:t>08-01-2018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DD93-AB57-4844-BEF6-9642E1A99D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0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3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1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7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0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9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60B4-16D6-4779-AE9F-B37F3CD83A89}" type="datetime1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3B49-967B-49CE-996E-3756A36BE61F}" type="datetime1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57C-5EB7-4B81-AC8F-ED9C99F5EDC1}" type="datetime1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4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BA1-271A-498C-95DF-77410445422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0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8C7E-1F57-4395-88A9-5C585AB5A8B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5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4BB3-5D60-4449-92FA-8367D4E4BBC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60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167-1130-472F-8CAE-E00D0DE997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3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68C5-8089-4272-A4C3-FCE8CC56581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0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4A35-AC0F-4B47-A3D5-A855CFD43ED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9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97EE-A761-4CA7-AA78-98E80ADBE8F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72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4CB-F2E0-4B25-B332-5E1ADAD70CD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EB6-209F-4B75-8973-AAE119082A33}" type="datetime1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21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CB98-7D5E-4D31-8241-2329BE294DE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C32-4C57-4DDA-B5AF-E3D0C5233F2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2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FEFF-0CBA-4046-8894-5DFCDD8D6E7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CC15-977F-4281-8F2C-B40FB392A850}" type="datetime1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5236-6479-44C2-8CC5-595E19BC2378}" type="datetime1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0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935A-0A0E-408F-BDA1-D99B29C75521}" type="datetime1">
              <a:rPr lang="en-IN" smtClean="0"/>
              <a:t>08-01-2018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6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780-D575-4088-BB41-0C5542760805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3FD0-E97F-400D-8286-3DDDF317C6DF}" type="datetime1">
              <a:rPr lang="en-IN" smtClean="0"/>
              <a:t>08-01-2018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1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8989-9559-4116-86D5-DDD425F4ED1A}" type="datetime1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814C-BBED-418B-A186-615BCEE3D716}" type="datetime1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2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FD3A-0CA5-4186-AB99-47C0D1CCF0DD}" type="datetime1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4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BF2E-712E-4439-AA09-D169B8F78E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76400"/>
            <a:ext cx="6477000" cy="1828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Sixth Semester</a:t>
            </a:r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Engineering Economics</a:t>
            </a:r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HSS-4002</a:t>
            </a: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Lecture 02</a:t>
            </a:r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4200" y="1676400"/>
            <a:ext cx="1866900" cy="1828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737" y="4869160"/>
            <a:ext cx="800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Lidwin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Kenneth Michael,</a:t>
            </a:r>
          </a:p>
          <a:p>
            <a:r>
              <a:rPr lang="en-US" sz="2000" i="1" dirty="0" smtClean="0">
                <a:solidFill>
                  <a:prstClr val="black"/>
                </a:solidFill>
              </a:rPr>
              <a:t>Faculty</a:t>
            </a:r>
            <a:r>
              <a:rPr lang="en-US" sz="2000" i="1" dirty="0">
                <a:solidFill>
                  <a:prstClr val="black"/>
                </a:solidFill>
              </a:rPr>
              <a:t>, Dept. of Humanities and </a:t>
            </a:r>
            <a:r>
              <a:rPr lang="en-US" sz="2000" i="1" dirty="0" smtClean="0">
                <a:solidFill>
                  <a:prstClr val="black"/>
                </a:solidFill>
              </a:rPr>
              <a:t>Management, </a:t>
            </a:r>
            <a:endParaRPr lang="en-US" sz="2000" i="1" dirty="0">
              <a:solidFill>
                <a:prstClr val="black"/>
              </a:solidFill>
            </a:endParaRPr>
          </a:p>
          <a:p>
            <a:r>
              <a:rPr lang="en-US" sz="2000" i="1" dirty="0">
                <a:solidFill>
                  <a:prstClr val="black"/>
                </a:solidFill>
              </a:rPr>
              <a:t>Manipal Institute of Technology - Manipal</a:t>
            </a:r>
            <a:endParaRPr lang="en-IN" sz="2000" i="1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1104900" cy="1016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219200" cy="1107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0" y="2255043"/>
            <a:ext cx="1487437" cy="6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+mj-lt"/>
                <a:cs typeface="Arial" pitchFamily="34" charset="0"/>
              </a:rPr>
              <a:t>Supply</a:t>
            </a:r>
            <a:endParaRPr lang="en-IN" sz="3600" dirty="0">
              <a:latin typeface="+mj-lt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Supply of a commodity refers to various quantities of commodity which a seller is willing and able to sell at different prices in a given market at a point of time, other things remaining same.</a:t>
            </a: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b="1" i="1" dirty="0" smtClean="0"/>
              <a:t>Law of Supply</a:t>
            </a:r>
          </a:p>
          <a:p>
            <a:pPr>
              <a:buNone/>
            </a:pPr>
            <a:r>
              <a:rPr lang="en-US" sz="2800" i="1" dirty="0" smtClean="0"/>
              <a:t>Law of supply states that other things remaining constant, more of a commodity is supplied at higher price and less of it is supplied at lower price.</a:t>
            </a:r>
            <a:endParaRPr lang="en-US" sz="28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B615-1C33-44FC-908A-388927D00A17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Supply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DB11-653E-4D02-80F2-F850F31C8570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705475" y="1643050"/>
            <a:ext cx="34385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1785926"/>
            <a:ext cx="5072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Determinants of supply: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Price of the </a:t>
            </a:r>
            <a:r>
              <a:rPr lang="en-US" sz="2800" smtClean="0"/>
              <a:t>good.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Prices of factors of production.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State of Technology.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Producers objectives.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Fundamental Economic Concepts</a:t>
            </a:r>
            <a:endParaRPr lang="en-US" sz="3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Producer and consumer goods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Factors of production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Law of Demand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Law of Supply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EF4-B743-4F48-9864-B2AF1E976F12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Producer and Consumer Goods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i="1" dirty="0" smtClean="0"/>
              <a:t>Consumer Goods</a:t>
            </a:r>
          </a:p>
          <a:p>
            <a:pPr>
              <a:buNone/>
            </a:pPr>
            <a:r>
              <a:rPr lang="en-US" sz="2800" dirty="0" smtClean="0"/>
              <a:t>Consumer goods are the goods and services that directly satisfy human wants.</a:t>
            </a:r>
          </a:p>
          <a:p>
            <a:pPr>
              <a:buNone/>
            </a:pPr>
            <a:r>
              <a:rPr lang="en-US" sz="2800" dirty="0" smtClean="0"/>
              <a:t>Ex: Television sets, Bread, Milk etc.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i="1" dirty="0" smtClean="0"/>
              <a:t>Producer Goods</a:t>
            </a:r>
          </a:p>
          <a:p>
            <a:r>
              <a:rPr lang="en-US" sz="2800" dirty="0" smtClean="0"/>
              <a:t>Producer goods are the goods and services that satisfy human wants indirectly as a part of production or construction process.</a:t>
            </a:r>
          </a:p>
          <a:p>
            <a:r>
              <a:rPr lang="en-US" sz="2800" dirty="0" smtClean="0"/>
              <a:t>They are required for producing other goods.</a:t>
            </a:r>
          </a:p>
          <a:p>
            <a:pPr>
              <a:buNone/>
            </a:pPr>
            <a:r>
              <a:rPr lang="en-US" sz="2800" dirty="0" smtClean="0"/>
              <a:t>Ex: Machines, steel, tools etc.</a:t>
            </a:r>
          </a:p>
          <a:p>
            <a:r>
              <a:rPr lang="en-US" sz="2800" dirty="0" smtClean="0"/>
              <a:t>The demand for these goods are derived from consumer goods.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D16B-2AC8-4AD1-B955-877D08392CC2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+mj-lt"/>
                <a:cs typeface="Arial" pitchFamily="34" charset="0"/>
              </a:rPr>
              <a:t>Factors of Production</a:t>
            </a:r>
            <a:endParaRPr lang="en-IN" sz="3600" dirty="0">
              <a:latin typeface="+mj-lt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An Economic term to describe the inputs that are used in the production of goods and services in an attempt to make an economic profit.</a:t>
            </a: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dirty="0" smtClean="0"/>
              <a:t>The factors of production include: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Land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Labor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Capital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Entrepreneurship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BD2-DDC1-41E7-88D6-BEA8DB612BAD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cs typeface="Arial" pitchFamily="34" charset="0"/>
              </a:rPr>
              <a:t>Factors of Production</a:t>
            </a:r>
            <a:endParaRPr lang="en-IN" sz="3600" dirty="0"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Land: </a:t>
            </a:r>
            <a:r>
              <a:rPr lang="en-US" sz="2800" dirty="0" smtClean="0"/>
              <a:t>Includes resources such as minerals, oil, wood etc.</a:t>
            </a:r>
          </a:p>
          <a:p>
            <a:r>
              <a:rPr lang="en-US" sz="2800" i="1" dirty="0" smtClean="0"/>
              <a:t>Labor</a:t>
            </a:r>
            <a:r>
              <a:rPr lang="en-US" sz="2800" dirty="0" smtClean="0"/>
              <a:t>: Includes the skill of those who work, as well as the quantity of people who are available for work.</a:t>
            </a:r>
          </a:p>
          <a:p>
            <a:r>
              <a:rPr lang="en-US" sz="2800" i="1" dirty="0" smtClean="0"/>
              <a:t>Capital: </a:t>
            </a:r>
            <a:r>
              <a:rPr lang="en-US" sz="2800" dirty="0" smtClean="0"/>
              <a:t>It is the money invested into the business such as machinery, buildings etc.</a:t>
            </a:r>
          </a:p>
          <a:p>
            <a:r>
              <a:rPr lang="en-US" sz="2800" i="1" dirty="0" smtClean="0"/>
              <a:t>Enterprise: </a:t>
            </a:r>
            <a:r>
              <a:rPr lang="en-US" sz="2800" dirty="0" smtClean="0"/>
              <a:t>This is the ability to combine other factors of production and to use them profitably to produce goods and services.</a:t>
            </a:r>
            <a:endParaRPr lang="en-US" sz="2800" i="1" dirty="0" smtClean="0"/>
          </a:p>
          <a:p>
            <a:pPr>
              <a:buNone/>
            </a:pPr>
            <a:endParaRPr lang="en-US" sz="28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8238-E796-4E8D-BC7F-971383573E0D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Demand Analysis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  <a:cs typeface="Times New Roman" pitchFamily="18" charset="0"/>
              </a:rPr>
              <a:t>Demand for a commodity refers to the quantity of the commodity which an individual customer or household is willing to purchase per unit of time at a particular price.</a:t>
            </a:r>
          </a:p>
          <a:p>
            <a:pPr>
              <a:buNone/>
            </a:pPr>
            <a:endParaRPr lang="en-US" sz="2000" i="1" dirty="0" smtClean="0">
              <a:ln>
                <a:solidFill>
                  <a:sysClr val="windowText" lastClr="000000"/>
                </a:solidFill>
              </a:ln>
              <a:latin typeface="+mj-lt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1800" dirty="0" smtClean="0">
                <a:ln>
                  <a:solidFill>
                    <a:sysClr val="windowText" lastClr="000000"/>
                  </a:solidFill>
                </a:ln>
                <a:latin typeface="+mj-lt"/>
                <a:cs typeface="Times New Roman" pitchFamily="18" charset="0"/>
              </a:rPr>
              <a:t>Demand for a commodity implies the following:</a:t>
            </a:r>
          </a:p>
          <a:p>
            <a:pPr lvl="1" algn="just">
              <a:lnSpc>
                <a:spcPct val="200000"/>
              </a:lnSpc>
              <a:spcBef>
                <a:spcPct val="35000"/>
              </a:spcBef>
              <a:buFontTx/>
              <a:buChar char="-"/>
            </a:pP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latin typeface="+mj-lt"/>
                <a:cs typeface="Times New Roman" pitchFamily="18" charset="0"/>
              </a:rPr>
              <a:t>Desire of a consumer to buy a product.</a:t>
            </a:r>
          </a:p>
          <a:p>
            <a:pPr lvl="1" algn="just">
              <a:lnSpc>
                <a:spcPct val="150000"/>
              </a:lnSpc>
              <a:spcBef>
                <a:spcPct val="35000"/>
              </a:spcBef>
              <a:buFontTx/>
              <a:buChar char="-"/>
            </a:pP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latin typeface="+mj-lt"/>
                <a:cs typeface="Times New Roman" pitchFamily="18" charset="0"/>
              </a:rPr>
              <a:t>Sufficient purchasing power. </a:t>
            </a:r>
          </a:p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  <a:cs typeface="Times New Roman" pitchFamily="18" charset="0"/>
              </a:rPr>
              <a:t>Types of demand:</a:t>
            </a:r>
          </a:p>
          <a:p>
            <a:pPr lvl="1" algn="just">
              <a:lnSpc>
                <a:spcPct val="150000"/>
              </a:lnSpc>
              <a:spcBef>
                <a:spcPct val="35000"/>
              </a:spcBef>
            </a:pP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latin typeface="+mj-lt"/>
                <a:cs typeface="Times New Roman" pitchFamily="18" charset="0"/>
              </a:rPr>
              <a:t>Individual Demand: When we are dealing with a goods demanded by an individual, it is called as individual demand.</a:t>
            </a:r>
          </a:p>
          <a:p>
            <a:pPr lvl="1" algn="just">
              <a:lnSpc>
                <a:spcPct val="150000"/>
              </a:lnSpc>
              <a:spcBef>
                <a:spcPct val="35000"/>
              </a:spcBef>
            </a:pP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latin typeface="+mj-lt"/>
                <a:cs typeface="Times New Roman" pitchFamily="18" charset="0"/>
              </a:rPr>
              <a:t>Household Demand: If the goods are demanded by the household, then it is said to be household demand.</a:t>
            </a:r>
          </a:p>
          <a:p>
            <a:pPr>
              <a:buNone/>
            </a:pPr>
            <a:endParaRPr lang="en-US" sz="2000" i="1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F970-3C05-477D-9A51-569311C00ECA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Rectangle 7"/>
          <p:cNvSpPr/>
          <p:nvPr/>
        </p:nvSpPr>
        <p:spPr bwMode="auto">
          <a:xfrm>
            <a:off x="4572000" y="3429000"/>
            <a:ext cx="2500330" cy="1285884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86314" y="3571876"/>
            <a:ext cx="700110" cy="102721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Demand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43636" y="3571876"/>
            <a:ext cx="700110" cy="102721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Household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Demand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6929454" y="4000504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15240" y="3571876"/>
            <a:ext cx="1428760" cy="1028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Aggregate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Law of Demand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Law of Demand states that Higher the price lower the quantity demanded and vice versa, other things remaining constant.</a:t>
            </a: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endParaRPr lang="en-US" sz="28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D31B-CFF6-4E01-8674-CA564A8CA71B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3357562"/>
            <a:ext cx="5408354" cy="252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Determinants of Demand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The Demand for a product is influenced by: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Price of the Product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Income of the Consumer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Prices of related goods</a:t>
            </a:r>
          </a:p>
          <a:p>
            <a:pPr lvl="1"/>
            <a:r>
              <a:rPr lang="en-US" sz="2400" i="1" dirty="0" smtClean="0"/>
              <a:t>Substitutes</a:t>
            </a:r>
          </a:p>
          <a:p>
            <a:pPr lvl="1"/>
            <a:r>
              <a:rPr lang="en-US" sz="2400" i="1" dirty="0" smtClean="0"/>
              <a:t>Complements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Tastes and preferences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Advertisements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Expectations						</a:t>
            </a:r>
            <a:endParaRPr 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2972-DD71-4595-B1E8-10BBC8EE877F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Exceptions to the law of Demand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Geffen Goods: </a:t>
            </a:r>
            <a:r>
              <a:rPr lang="en-US" sz="2800" dirty="0" smtClean="0"/>
              <a:t>In the case of Geffen goods or inferior goods, law of demand does not hold good.</a:t>
            </a:r>
          </a:p>
          <a:p>
            <a:pPr>
              <a:buNone/>
            </a:pPr>
            <a:r>
              <a:rPr lang="en-US" sz="2800" dirty="0" smtClean="0"/>
              <a:t>	ex: Demand for potatoes.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Commodities that are used as status symbols.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Expectations of the change in price of commodity.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04F3-1AF6-4872-98DA-82A08D864DB1}" type="datetime1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dirty="0" smtClean="0"/>
              <a:t>Engineering Economics</a:t>
            </a:r>
            <a:endParaRPr lang="en-IN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568</Words>
  <Application>Microsoft Office PowerPoint</Application>
  <PresentationFormat>On-screen Show (4:3)</PresentationFormat>
  <Paragraphs>119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Humanities &amp; Social Science, MIT, Manipal</dc:creator>
  <cp:lastModifiedBy>MAHE</cp:lastModifiedBy>
  <cp:revision>57</cp:revision>
  <dcterms:created xsi:type="dcterms:W3CDTF">2012-01-16T01:53:55Z</dcterms:created>
  <dcterms:modified xsi:type="dcterms:W3CDTF">2018-01-08T08:48:02Z</dcterms:modified>
</cp:coreProperties>
</file>