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5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82047" autoAdjust="0"/>
  </p:normalViewPr>
  <p:slideViewPr>
    <p:cSldViewPr>
      <p:cViewPr varScale="1">
        <p:scale>
          <a:sx n="61" d="100"/>
          <a:sy n="61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C5EEB-F0D8-449D-BBB4-0B6499A7C03F}" type="datetimeFigureOut">
              <a:rPr lang="en-IN" smtClean="0"/>
              <a:pPr/>
              <a:t>08-01-2018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DD93-AB57-4844-BEF6-9642E1A99D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0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0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0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3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Bad roads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9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7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24B3-F46E-498F-A523-17FC19B382BF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7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90E0-2D2F-46A4-86BF-46E1E70479F4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B83A-995E-42FB-9613-2BA7805CA222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6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F74F-F805-45AA-96C2-583945178EFE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4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238C-99F1-4AE8-8AEF-FB58AD9C3FB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0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F79-9B62-4CE4-B1B1-29311D7B284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5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65C0-B7AA-49F3-82EE-650B8B35FA0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60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EE20-962A-43C0-B475-23CB6EF8510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3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238-72E2-412D-93DC-26BE7A36B62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0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98D0-41D6-4BB1-81CB-3EF583CB4A7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99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D1E5-87CA-4C05-AD20-52DDD023886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72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EE-78DA-46D5-A79E-F729A382CDF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542-7363-478F-8C3E-96A8CCFB647C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21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3AA-5985-4336-856A-5E5E0802DD9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F255-76FF-4C91-969F-38074B3D940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2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02D0-63C3-4A95-8507-EBEB40AA212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8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2F60-0391-459B-B221-57D81CAD7A67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9CD5-CC15-4639-903F-2D0B3FF0B71A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0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2B4A-86F7-4F29-8B50-C585ACE7B74F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6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098C-A315-4B1D-9366-73B08D84BF6D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3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D44C-2F4B-4ADF-8410-A99B3F38415B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1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A3D-A08F-4F6D-B87C-4AE7C9854B1E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5BB3-9D66-4248-B074-89F34AC6D33E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2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2117-F549-4963-807E-4661391ADDE2}" type="datetime1">
              <a:rPr lang="en-IN" smtClean="0"/>
              <a:pPr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94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46D2-A7D3-4FEF-BDC6-A4DC1D910B8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08-01-2018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Engineering Economics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76400"/>
            <a:ext cx="6477000" cy="1828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Sixth Semester</a:t>
            </a:r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Engineering Economics</a:t>
            </a:r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HSS- 4002</a:t>
            </a: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Lecture 01</a:t>
            </a:r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4200" y="1676400"/>
            <a:ext cx="1866900" cy="1828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737" y="4869160"/>
            <a:ext cx="800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Lidwin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Kenneth Michael</a:t>
            </a:r>
          </a:p>
          <a:p>
            <a:r>
              <a:rPr lang="en-US" sz="2000" i="1" dirty="0" smtClean="0">
                <a:solidFill>
                  <a:prstClr val="black"/>
                </a:solidFill>
              </a:rPr>
              <a:t>Faculty</a:t>
            </a:r>
            <a:r>
              <a:rPr lang="en-US" sz="2000" i="1" dirty="0">
                <a:solidFill>
                  <a:prstClr val="black"/>
                </a:solidFill>
              </a:rPr>
              <a:t>, Dept. of Humanities and </a:t>
            </a:r>
            <a:r>
              <a:rPr lang="en-US" sz="2000" i="1" dirty="0" smtClean="0">
                <a:solidFill>
                  <a:prstClr val="black"/>
                </a:solidFill>
              </a:rPr>
              <a:t>Management, </a:t>
            </a:r>
            <a:endParaRPr lang="en-US" sz="2000" i="1" dirty="0">
              <a:solidFill>
                <a:prstClr val="black"/>
              </a:solidFill>
            </a:endParaRPr>
          </a:p>
          <a:p>
            <a:r>
              <a:rPr lang="en-US" sz="2000" i="1" dirty="0">
                <a:solidFill>
                  <a:prstClr val="black"/>
                </a:solidFill>
              </a:rPr>
              <a:t>Manipal Institute of Technology - Manipal</a:t>
            </a:r>
            <a:endParaRPr lang="en-IN" sz="2000" i="1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0"/>
            <a:ext cx="1104900" cy="1016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1219200" cy="1107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0" y="2255043"/>
            <a:ext cx="1487437" cy="6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8:Evaluating the Decision’s Effectiveness</a:t>
            </a:r>
          </a:p>
          <a:p>
            <a:pPr>
              <a:buNone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</a:rPr>
              <a:t>The soundness of the decision is judged by its outcomes.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400" dirty="0" smtClean="0">
                <a:latin typeface="+mj-lt"/>
                <a:cs typeface="Times New Roman" pitchFamily="18" charset="0"/>
              </a:rPr>
              <a:t>How effectively was the problem resolved by outcomes resulting from the chosen alternatives?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400" dirty="0" smtClean="0">
                <a:latin typeface="+mj-lt"/>
                <a:cs typeface="Times New Roman" pitchFamily="18" charset="0"/>
              </a:rPr>
              <a:t>If the problem was not resolved, what went wrong?</a:t>
            </a:r>
          </a:p>
          <a:p>
            <a:pPr>
              <a:buNone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7" name="Picture 5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8571"/>
          <a:stretch>
            <a:fillRect/>
          </a:stretch>
        </p:blipFill>
        <p:spPr>
          <a:xfrm>
            <a:off x="3810000" y="0"/>
            <a:ext cx="5334000" cy="6858000"/>
          </a:xfrm>
          <a:noFill/>
          <a:ln/>
        </p:spPr>
      </p:pic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3657600" cy="40011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Decision-Making Process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152400" y="304800"/>
            <a:ext cx="19812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 dirty="0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152400" y="914400"/>
            <a:ext cx="19812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latin typeface="+mj-lt"/>
                <a:cs typeface="Arial" pitchFamily="34" charset="0"/>
              </a:rPr>
              <a:t>Micro and Macro Economics</a:t>
            </a:r>
            <a:endParaRPr lang="en-IN" sz="3600" dirty="0">
              <a:latin typeface="+mj-lt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i="1" dirty="0" smtClean="0"/>
              <a:t>Micro Economics:</a:t>
            </a:r>
          </a:p>
          <a:p>
            <a:pPr>
              <a:buNone/>
            </a:pPr>
            <a:endParaRPr lang="en-US" sz="2800" i="1" dirty="0" smtClean="0"/>
          </a:p>
          <a:p>
            <a:r>
              <a:rPr lang="en-US" sz="2800" dirty="0" smtClean="0"/>
              <a:t>It deals with problems of individual firm, industry,  consumer.</a:t>
            </a:r>
          </a:p>
          <a:p>
            <a:r>
              <a:rPr lang="en-US" sz="2800" dirty="0" smtClean="0"/>
              <a:t>Helps in studying what is going on within the firm.</a:t>
            </a:r>
          </a:p>
          <a:p>
            <a:r>
              <a:rPr lang="en-US" sz="2800" dirty="0" smtClean="0"/>
              <a:t>Helps in deciding how best to use the available resources between various activities of the firm.</a:t>
            </a:r>
          </a:p>
          <a:p>
            <a:r>
              <a:rPr lang="en-US" sz="2800" noProof="1" smtClean="0">
                <a:latin typeface="+mj-lt"/>
                <a:cs typeface="Times New Roman" pitchFamily="18" charset="0"/>
              </a:rPr>
              <a:t>Micro economic concepts are simple &amp; easy to understand.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Macro Economics :</a:t>
            </a:r>
          </a:p>
          <a:p>
            <a:pPr marL="514350" indent="-514350"/>
            <a:r>
              <a:rPr lang="en-US" sz="2800" noProof="1" smtClean="0">
                <a:latin typeface="+mj-lt"/>
                <a:cs typeface="Times New Roman" pitchFamily="18" charset="0"/>
              </a:rPr>
              <a:t>Macro economics examines the aggregate behaviour of the economy.</a:t>
            </a:r>
          </a:p>
          <a:p>
            <a:pPr marL="514350" indent="-514350"/>
            <a:r>
              <a:rPr lang="en-US" sz="2800" noProof="1" smtClean="0">
                <a:latin typeface="+mj-lt"/>
                <a:cs typeface="Times New Roman" pitchFamily="18" charset="0"/>
              </a:rPr>
              <a:t>This studies the behaviour of economy as a whole not just on specific industries.</a:t>
            </a:r>
          </a:p>
          <a:p>
            <a:pPr marL="514350" indent="-514350"/>
            <a:r>
              <a:rPr lang="en-US" sz="2800" noProof="1" smtClean="0">
                <a:latin typeface="+mj-lt"/>
                <a:cs typeface="Times New Roman" pitchFamily="18" charset="0"/>
              </a:rPr>
              <a:t>Measuring inflation or unemployment comes under macroeconomics.</a:t>
            </a:r>
          </a:p>
          <a:p>
            <a:pPr marL="514350" indent="-514350"/>
            <a:r>
              <a:rPr lang="en-US" sz="2800" noProof="1" smtClean="0">
                <a:latin typeface="+mj-lt"/>
                <a:cs typeface="Times New Roman" pitchFamily="18" charset="0"/>
              </a:rPr>
              <a:t>These concepts are not simple &amp; direct.</a:t>
            </a:r>
          </a:p>
          <a:p>
            <a:pPr marL="514350" indent="-514350"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Engineering Economics</a:t>
            </a:r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latin typeface="+mj-lt"/>
                <a:cs typeface="Arial" pitchFamily="34" charset="0"/>
              </a:rPr>
              <a:t>Micro and Macro Economics</a:t>
            </a:r>
            <a:endParaRPr lang="en-IN" sz="3600" dirty="0">
              <a:latin typeface="+mj-lt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571480"/>
            <a:ext cx="646930" cy="595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600" dirty="0" smtClean="0">
                <a:ln w="9525">
                  <a:solidFill>
                    <a:schemeClr val="bg1"/>
                  </a:solidFill>
                  <a:prstDash val="solid"/>
                </a:ln>
                <a:latin typeface="+mj-lt"/>
                <a:cs typeface="Times New Roman" panose="02020603050405020304" pitchFamily="18" charset="0"/>
              </a:rPr>
              <a:t>Fundamental Economic Concepts</a:t>
            </a:r>
            <a:endParaRPr lang="en-US" sz="3600" i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lt"/>
                <a:cs typeface="Times New Roman" panose="02020603050405020304" pitchFamily="18" charset="0"/>
              </a:rPr>
              <a:t>Introduction to Economics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lt"/>
                <a:cs typeface="Times New Roman" panose="02020603050405020304" pitchFamily="18" charset="0"/>
              </a:rPr>
              <a:t>Decision Making process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lt"/>
                <a:cs typeface="Times New Roman" panose="02020603050405020304" pitchFamily="18" charset="0"/>
              </a:rPr>
              <a:t>Micro Economics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lt"/>
                <a:cs typeface="Times New Roman" panose="02020603050405020304" pitchFamily="18" charset="0"/>
              </a:rPr>
              <a:t>Macro Economics</a:t>
            </a:r>
          </a:p>
          <a:p>
            <a:pPr marL="0" indent="0">
              <a:buNone/>
            </a:pPr>
            <a:endParaRPr lang="en-US" sz="2800" b="1" dirty="0" smtClean="0">
              <a:ln w="9525">
                <a:solidFill>
                  <a:schemeClr val="bg1"/>
                </a:solidFill>
                <a:prstDash val="solid"/>
              </a:ln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What Is Economics ?</a:t>
            </a:r>
          </a:p>
          <a:p>
            <a:pPr>
              <a:buNone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r>
              <a:rPr lang="en-IN" sz="2800" dirty="0" smtClean="0">
                <a:latin typeface="+mj-lt"/>
                <a:cs typeface="Times New Roman" panose="02020603050405020304" pitchFamily="18" charset="0"/>
              </a:rPr>
              <a:t>The study of how limited resources is used to satisfy unlimited human wants.</a:t>
            </a:r>
          </a:p>
          <a:p>
            <a:pPr>
              <a:buNone/>
            </a:pPr>
            <a:endParaRPr lang="en-IN" sz="2800" i="1" dirty="0" smtClean="0"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What is Engineering Economics ?</a:t>
            </a:r>
          </a:p>
          <a:p>
            <a:pPr>
              <a:buNone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+mj-lt"/>
                <a:cs typeface="Times New Roman" pitchFamily="18" charset="0"/>
              </a:rPr>
              <a:t>The science that deals with techniques of qualitative analysis useful for selecting a  preferable alternative from several technically viable ones.</a:t>
            </a:r>
            <a:endParaRPr lang="en-US" sz="2800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/>
              <a:t>Importance of Engineering Economics to Engineers: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It Helps in Decision making.</a:t>
            </a:r>
          </a:p>
          <a:p>
            <a:pPr>
              <a:buNone/>
            </a:pPr>
            <a:r>
              <a:rPr lang="en-US" sz="2800" i="1" dirty="0" smtClean="0"/>
              <a:t>	ex:</a:t>
            </a:r>
          </a:p>
          <a:p>
            <a:pPr lvl="1" algn="just">
              <a:spcBef>
                <a:spcPct val="0"/>
              </a:spcBef>
            </a:pPr>
            <a:r>
              <a:rPr lang="en-US" sz="2200" dirty="0" smtClean="0">
                <a:latin typeface="+mj-lt"/>
                <a:cs typeface="Times New Roman" pitchFamily="18" charset="0"/>
              </a:rPr>
              <a:t>Engineers mainly deal with the issues of production process, design and the quality.</a:t>
            </a:r>
          </a:p>
          <a:p>
            <a:pPr lvl="1" algn="just">
              <a:spcBef>
                <a:spcPct val="0"/>
              </a:spcBef>
              <a:buNone/>
            </a:pPr>
            <a:endParaRPr lang="en-US" sz="2200" dirty="0" smtClean="0">
              <a:latin typeface="+mj-lt"/>
              <a:cs typeface="Times New Roman" pitchFamily="18" charset="0"/>
            </a:endParaRPr>
          </a:p>
          <a:p>
            <a:pPr lvl="1" algn="just">
              <a:spcBef>
                <a:spcPct val="0"/>
              </a:spcBef>
            </a:pPr>
            <a:r>
              <a:rPr lang="en-US" sz="2200" dirty="0" smtClean="0">
                <a:latin typeface="+mj-lt"/>
                <a:cs typeface="Times New Roman" pitchFamily="18" charset="0"/>
              </a:rPr>
              <a:t>Engineers must be concerned with the economic aspects of designs and projects they recommend and perform. </a:t>
            </a:r>
          </a:p>
          <a:p>
            <a:pPr lvl="1" algn="just">
              <a:spcBef>
                <a:spcPct val="0"/>
              </a:spcBef>
            </a:pPr>
            <a:endParaRPr lang="en-US" sz="2200" dirty="0" smtClean="0">
              <a:latin typeface="+mj-lt"/>
              <a:cs typeface="Times New Roman" pitchFamily="18" charset="0"/>
            </a:endParaRPr>
          </a:p>
          <a:p>
            <a:pPr lvl="1" algn="just">
              <a:spcBef>
                <a:spcPct val="0"/>
              </a:spcBef>
            </a:pPr>
            <a:r>
              <a:rPr lang="en-US" sz="2200" dirty="0" smtClean="0">
                <a:latin typeface="+mj-lt"/>
                <a:cs typeface="Times New Roman" pitchFamily="18" charset="0"/>
              </a:rPr>
              <a:t>To make engineers cost conscious in all their operations.</a:t>
            </a:r>
          </a:p>
          <a:p>
            <a:pPr>
              <a:buNone/>
            </a:pP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  <a:ea typeface="ＭＳ Ｐゴシック" pitchFamily="34" charset="-128"/>
                <a:cs typeface="Times New Roman" pitchFamily="18" charset="0"/>
              </a:rPr>
              <a:t>Decision Making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</a:t>
            </a:r>
            <a:endParaRPr lang="en-IN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i="1" dirty="0" smtClean="0">
                <a:latin typeface="+mj-lt"/>
              </a:rPr>
              <a:t>Decision making process consists of choosing from among alternative  courses of action.</a:t>
            </a:r>
          </a:p>
          <a:p>
            <a:pPr>
              <a:buNone/>
            </a:pPr>
            <a:endParaRPr lang="en-US" sz="2800" b="1" i="1" dirty="0" smtClean="0">
              <a:latin typeface="+mj-lt"/>
            </a:endParaRPr>
          </a:p>
          <a:p>
            <a:pPr algn="just">
              <a:spcBef>
                <a:spcPct val="0"/>
              </a:spcBef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The Decision-Making Process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 smtClean="0">
                <a:latin typeface="+mj-lt"/>
                <a:cs typeface="Times New Roman" pitchFamily="18" charset="0"/>
              </a:rPr>
              <a:t>Understand the Problem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 smtClean="0">
                <a:latin typeface="+mj-lt"/>
                <a:cs typeface="Times New Roman" pitchFamily="18" charset="0"/>
              </a:rPr>
              <a:t>Identify the decision criterion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 smtClean="0">
                <a:latin typeface="+mj-lt"/>
                <a:cs typeface="Times New Roman" pitchFamily="18" charset="0"/>
              </a:rPr>
              <a:t>Allocating Weights to the Criteria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 smtClean="0">
                <a:latin typeface="+mj-lt"/>
                <a:cs typeface="Times New Roman" pitchFamily="18" charset="0"/>
              </a:rPr>
              <a:t>Developing Alternatives 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 smtClean="0">
                <a:latin typeface="+mj-lt"/>
                <a:cs typeface="Times New Roman" pitchFamily="18" charset="0"/>
              </a:rPr>
              <a:t>Analyzing alternatives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 smtClean="0">
                <a:latin typeface="+mj-lt"/>
                <a:cs typeface="Times New Roman" pitchFamily="18" charset="0"/>
              </a:rPr>
              <a:t>Select the “best” alternative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 smtClean="0">
                <a:latin typeface="+mj-lt"/>
                <a:cs typeface="Times New Roman" pitchFamily="18" charset="0"/>
              </a:rPr>
              <a:t>Implementing 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 smtClean="0">
                <a:latin typeface="+mj-lt"/>
                <a:cs typeface="Times New Roman" pitchFamily="18" charset="0"/>
              </a:rPr>
              <a:t>Monitoring</a:t>
            </a:r>
            <a:endParaRPr lang="en-US" sz="2800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Step 1: Identifying the Problem</a:t>
            </a:r>
          </a:p>
          <a:p>
            <a:pPr>
              <a:spcBef>
                <a:spcPct val="45000"/>
              </a:spcBef>
            </a:pPr>
            <a:r>
              <a:rPr lang="en-US" dirty="0" smtClean="0">
                <a:latin typeface="+mj-lt"/>
              </a:rPr>
              <a:t>Problem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 smtClean="0">
                <a:latin typeface="+mj-lt"/>
                <a:cs typeface="Times New Roman" pitchFamily="18" charset="0"/>
              </a:rPr>
              <a:t>A discrepancy between an existing and desired state of affairs.</a:t>
            </a:r>
          </a:p>
          <a:p>
            <a:pPr>
              <a:spcBef>
                <a:spcPct val="45000"/>
              </a:spcBef>
            </a:pPr>
            <a:r>
              <a:rPr lang="en-US" dirty="0" smtClean="0">
                <a:latin typeface="+mj-lt"/>
              </a:rPr>
              <a:t>Characteristics of Problems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 smtClean="0">
                <a:latin typeface="+mj-lt"/>
                <a:cs typeface="Times New Roman" pitchFamily="18" charset="0"/>
              </a:rPr>
              <a:t>A problem becomes a problem when a manager becomes aware of it.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 smtClean="0">
                <a:latin typeface="+mj-lt"/>
                <a:cs typeface="Times New Roman" pitchFamily="18" charset="0"/>
              </a:rPr>
              <a:t>There is pressure to solve the problem.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 smtClean="0">
                <a:latin typeface="+mj-lt"/>
                <a:cs typeface="Times New Roman" pitchFamily="18" charset="0"/>
              </a:rPr>
              <a:t>The manager must have the authority, information, or resources needed to solve the problem.</a:t>
            </a:r>
          </a:p>
          <a:p>
            <a:pPr>
              <a:buNone/>
            </a:pP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Step 2: Identifying Decision Criteria</a:t>
            </a:r>
          </a:p>
          <a:p>
            <a:pPr algn="just">
              <a:spcBef>
                <a:spcPct val="45000"/>
              </a:spcBef>
            </a:pPr>
            <a:r>
              <a:rPr lang="en-US" dirty="0" smtClean="0">
                <a:latin typeface="+mj-lt"/>
              </a:rPr>
              <a:t>Decision criteria are factors that are important (relevant) to resolving the problem.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 smtClean="0">
                <a:latin typeface="+mj-lt"/>
                <a:cs typeface="Times New Roman" pitchFamily="18" charset="0"/>
              </a:rPr>
              <a:t>Costs that will be incurred (investments required)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 smtClean="0">
                <a:latin typeface="+mj-lt"/>
                <a:cs typeface="Times New Roman" pitchFamily="18" charset="0"/>
              </a:rPr>
              <a:t>Risks likely to be encountered (chance of failure)</a:t>
            </a:r>
          </a:p>
          <a:p>
            <a:pPr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Step 3: Allocating Weights to the Criteria</a:t>
            </a:r>
          </a:p>
          <a:p>
            <a:pPr marL="222250" indent="-222250" algn="just">
              <a:spcBef>
                <a:spcPct val="45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Decision criteria are not of equal importance:</a:t>
            </a:r>
          </a:p>
          <a:p>
            <a:pPr marL="860425" lvl="1" indent="-457200" algn="just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Assigning a weight to each item places the items in the correct priority order of their importance in the decision making process.</a:t>
            </a:r>
          </a:p>
          <a:p>
            <a:pPr>
              <a:buNone/>
            </a:pP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Step 4: Developing Alternatives</a:t>
            </a:r>
          </a:p>
          <a:p>
            <a:pPr algn="just"/>
            <a:r>
              <a:rPr lang="en-US" dirty="0" smtClean="0">
                <a:latin typeface="+mj-lt"/>
              </a:rPr>
              <a:t>Identifying viable alternatives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 smtClean="0">
                <a:latin typeface="+mj-lt"/>
                <a:cs typeface="Times New Roman" pitchFamily="18" charset="0"/>
              </a:rPr>
              <a:t>Alternatives are listed (without evaluation) that can resolve the problem.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 smtClean="0">
                <a:latin typeface="+mj-lt"/>
                <a:cs typeface="Times New Roman" pitchFamily="18" charset="0"/>
              </a:rPr>
              <a:t> </a:t>
            </a:r>
            <a:r>
              <a:rPr lang="en-IN" sz="2300" dirty="0" smtClean="0">
                <a:latin typeface="+mj-lt"/>
                <a:cs typeface="Times New Roman" pitchFamily="18" charset="0"/>
              </a:rPr>
              <a:t>If good alternatives are missed, the resulting decision is poor.</a:t>
            </a:r>
          </a:p>
          <a:p>
            <a:pPr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Step 5: Analyzing Alternatives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Appraising each alternative’s strengths and weaknesses</a:t>
            </a:r>
          </a:p>
          <a:p>
            <a:pPr marL="860425" lvl="1" indent="-45720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An alternative’s appraisal is based on its ability to resolve the identified issue.</a:t>
            </a:r>
          </a:p>
          <a:p>
            <a:pPr>
              <a:buNone/>
            </a:pP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Step 6: Selecting an Alternative</a:t>
            </a:r>
          </a:p>
          <a:p>
            <a:r>
              <a:rPr lang="en-US" sz="2400" dirty="0" smtClean="0">
                <a:latin typeface="+mj-lt"/>
              </a:rPr>
              <a:t>Choosing the best alternative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400" dirty="0" smtClean="0">
                <a:latin typeface="+mj-lt"/>
                <a:cs typeface="Times New Roman" pitchFamily="18" charset="0"/>
              </a:rPr>
              <a:t>The alternative which best suits the requirement is selected.</a:t>
            </a:r>
          </a:p>
          <a:p>
            <a:pPr marL="860425" lvl="1" indent="-457200" algn="just">
              <a:spcBef>
                <a:spcPct val="50000"/>
              </a:spcBef>
            </a:pP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Times New Roman" pitchFamily="18" charset="0"/>
            </a:endParaRPr>
          </a:p>
          <a:p>
            <a:pPr marL="860425" lvl="1" indent="-457200" algn="just">
              <a:spcBef>
                <a:spcPct val="50000"/>
              </a:spcBef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Step 7: Implementing the Alternative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222250" indent="-222250">
              <a:buClr>
                <a:schemeClr val="tx1"/>
              </a:buClr>
              <a:buFontTx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Putting the chosen alternative into action.</a:t>
            </a:r>
          </a:p>
          <a:p>
            <a:pPr marL="222250" indent="-222250">
              <a:buClr>
                <a:schemeClr val="tx1"/>
              </a:buClr>
              <a:buFontTx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Conveying the decision to and gaining commitment from those who will carry out the decision.</a:t>
            </a:r>
          </a:p>
          <a:p>
            <a:pPr>
              <a:buNone/>
            </a:pP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567</Words>
  <Application>Microsoft Office PowerPoint</Application>
  <PresentationFormat>On-screen Show (4:3)</PresentationFormat>
  <Paragraphs>110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Decision-Making Process</vt:lpstr>
      <vt:lpstr>PowerPoint Presentation</vt:lpstr>
      <vt:lpstr>Micro and Macro Economics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Humanities &amp; Social Science, MIT, Manipal</dc:creator>
  <cp:lastModifiedBy>MAHE</cp:lastModifiedBy>
  <cp:revision>76</cp:revision>
  <dcterms:created xsi:type="dcterms:W3CDTF">2012-01-16T01:53:55Z</dcterms:created>
  <dcterms:modified xsi:type="dcterms:W3CDTF">2018-01-08T08:46:58Z</dcterms:modified>
</cp:coreProperties>
</file>