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3" r:id="rId1"/>
  </p:sldMasterIdLst>
  <p:notesMasterIdLst>
    <p:notesMasterId r:id="rId26"/>
  </p:notesMasterIdLst>
  <p:handoutMasterIdLst>
    <p:handoutMasterId r:id="rId27"/>
  </p:handoutMasterIdLst>
  <p:sldIdLst>
    <p:sldId id="256" r:id="rId2"/>
    <p:sldId id="459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80" r:id="rId23"/>
    <p:sldId id="481" r:id="rId24"/>
    <p:sldId id="482" r:id="rId25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FF33"/>
    <a:srgbClr val="3333FF"/>
    <a:srgbClr val="990033"/>
    <a:srgbClr val="FF6600"/>
    <a:srgbClr val="FF0000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241" autoAdjust="0"/>
  </p:normalViewPr>
  <p:slideViewPr>
    <p:cSldViewPr>
      <p:cViewPr>
        <p:scale>
          <a:sx n="75" d="100"/>
          <a:sy n="75" d="100"/>
        </p:scale>
        <p:origin x="-2574" y="-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9BD0D6B0-60C1-440A-9266-F7F40F0BFBAB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CF4960A8-C0D4-4F31-83FE-99CDB0724B8B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1164-3DC2-4815-BB0D-068392F8F39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A6D7-90E1-4F8D-B81A-EF59843BFFC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35-392A-43C8-9303-2CCDE5CF67B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39B8558-237D-48F7-A04B-F8553EDB6E25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6BEBFE0-BCDC-4FBB-B5CD-48898737675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6DEA-E907-4A0C-A8BB-812E7F7F342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418B-A528-4BCD-99B9-0DEC931DF15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E4BF-D23F-4515-94C9-F1F381146A8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6DA6-63EB-487C-AA66-2C0647BA1DA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538E-9FDC-4E7B-A8AB-C711F43C760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33FC-6572-4A1B-BBEA-FBC3DE5C2E1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2EA7-FF03-4CF1-B5F2-0E90D7B4D6A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897F340-A94B-4862-8121-879A4A36A50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3/3/2010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98E7021-2903-4A1D-8243-5BE636D65910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tr-TR" sz="2000" i="0" dirty="0"/>
              <a:t>INTRODUCTION TO</a:t>
            </a:r>
            <a:r>
              <a:rPr lang="tr-TR" dirty="0"/>
              <a:t> </a:t>
            </a:r>
            <a:br>
              <a:rPr lang="tr-TR" dirty="0"/>
            </a:br>
            <a:r>
              <a:rPr lang="tr-TR" sz="5400" dirty="0"/>
              <a:t>Machine </a:t>
            </a:r>
            <a:r>
              <a:rPr lang="tr-TR" sz="5400" dirty="0" smtClean="0"/>
              <a:t>Learning</a:t>
            </a:r>
            <a:br>
              <a:rPr lang="tr-TR" sz="5400" dirty="0" smtClean="0"/>
            </a:br>
            <a:r>
              <a:rPr lang="tr-TR" sz="3600" dirty="0" smtClean="0"/>
              <a:t>2nd Edition</a:t>
            </a:r>
            <a:endParaRPr lang="tr-TR" sz="36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48" y="4071942"/>
            <a:ext cx="7854696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ETHEM </a:t>
            </a:r>
            <a:r>
              <a:rPr lang="tr-TR" sz="2400" dirty="0" smtClean="0">
                <a:latin typeface="+mj-lt"/>
              </a:rPr>
              <a:t>ALPAYDIN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</a:t>
            </a:r>
            <a:r>
              <a:rPr lang="tr-TR" sz="2400" dirty="0" smtClean="0">
                <a:latin typeface="+mj-lt"/>
              </a:rPr>
              <a:t>2010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alpaydin@boun.edu.tr</a:t>
            </a: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http://www.cmpe.boun.edu.tr/~</a:t>
            </a:r>
            <a:r>
              <a:rPr lang="tr-TR" sz="2000" i="1" dirty="0" smtClean="0">
                <a:latin typeface="+mj-lt"/>
              </a:rPr>
              <a:t>ethem/i2ml2e</a:t>
            </a:r>
            <a:endParaRPr lang="tr-TR" sz="2000" i="1" dirty="0"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32138" y="836613"/>
            <a:ext cx="489585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215582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928802"/>
            <a:ext cx="8229600" cy="3886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When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~ N (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sz="28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From Discriminants to Posteriors </a:t>
            </a:r>
          </a:p>
        </p:txBody>
      </p:sp>
      <p:graphicFrame>
        <p:nvGraphicFramePr>
          <p:cNvPr id="370696" name="Object 8"/>
          <p:cNvGraphicFramePr>
            <a:graphicFrameLocks noChangeAspect="1"/>
          </p:cNvGraphicFramePr>
          <p:nvPr>
            <p:ph idx="1"/>
          </p:nvPr>
        </p:nvGraphicFramePr>
        <p:xfrm>
          <a:off x="2162175" y="2492375"/>
          <a:ext cx="5827713" cy="1533525"/>
        </p:xfrm>
        <a:graphic>
          <a:graphicData uri="http://schemas.openxmlformats.org/presentationml/2006/ole">
            <p:oleObj spid="_x0000_s370696" name="Equation" r:id="rId3" imgW="2412720" imgH="634680" progId="Equation.3">
              <p:embed/>
            </p:oleObj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94B8-A8B4-4205-B192-4AD90A263EEA}" type="slidenum">
              <a:rPr lang="tr-TR"/>
              <a:pPr/>
              <a:t>10</a:t>
            </a:fld>
            <a:endParaRPr lang="tr-TR"/>
          </a:p>
        </p:txBody>
      </p:sp>
      <p:graphicFrame>
        <p:nvGraphicFramePr>
          <p:cNvPr id="370698" name="Object 10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000250" y="4338638"/>
          <a:ext cx="5527675" cy="1697037"/>
        </p:xfrm>
        <a:graphic>
          <a:graphicData uri="http://schemas.openxmlformats.org/presentationml/2006/ole">
            <p:oleObj spid="_x0000_s370698" name="Equation" r:id="rId4" imgW="3060360" imgH="939600" progId="Equation.3">
              <p:embed/>
            </p:oleObj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1722" name="Object 10"/>
          <p:cNvGraphicFramePr>
            <a:graphicFrameLocks noChangeAspect="1"/>
          </p:cNvGraphicFramePr>
          <p:nvPr>
            <p:ph/>
          </p:nvPr>
        </p:nvGraphicFramePr>
        <p:xfrm>
          <a:off x="642938" y="885825"/>
          <a:ext cx="8056562" cy="5370513"/>
        </p:xfrm>
        <a:graphic>
          <a:graphicData uri="http://schemas.openxmlformats.org/presentationml/2006/ole">
            <p:oleObj spid="_x0000_s371722" name="Equation" r:id="rId3" imgW="4724280" imgH="3149280" progId="Equation.3">
              <p:embed/>
            </p:oleObj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8C8E44-2FF8-4A05-99CF-4DD62D5EC90E}" type="slidenum">
              <a:rPr lang="tr-TR"/>
              <a:pPr/>
              <a:t>11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dirty="0"/>
              <a:t>Sigmoid (Logistic) Function</a:t>
            </a:r>
          </a:p>
        </p:txBody>
      </p:sp>
      <p:graphicFrame>
        <p:nvGraphicFramePr>
          <p:cNvPr id="372743" name="Object 7"/>
          <p:cNvGraphicFramePr>
            <a:graphicFrameLocks noChangeAspect="1"/>
          </p:cNvGraphicFramePr>
          <p:nvPr>
            <p:ph idx="1"/>
          </p:nvPr>
        </p:nvGraphicFramePr>
        <p:xfrm>
          <a:off x="1143000" y="5103813"/>
          <a:ext cx="6664325" cy="852487"/>
        </p:xfrm>
        <a:graphic>
          <a:graphicData uri="http://schemas.openxmlformats.org/presentationml/2006/ole">
            <p:oleObj spid="_x0000_s372743" name="Equation" r:id="rId3" imgW="3771720" imgH="482400" progId="Equation.3">
              <p:embed/>
            </p:oleObj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0A5-DA1E-497B-A0BD-B3862D24B55C}" type="slidenum">
              <a:rPr lang="tr-TR"/>
              <a:pPr/>
              <a:t>12</a:t>
            </a:fld>
            <a:endParaRPr lang="tr-TR"/>
          </a:p>
        </p:txBody>
      </p:sp>
      <p:pic>
        <p:nvPicPr>
          <p:cNvPr id="3727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298" y="1714488"/>
            <a:ext cx="3943037" cy="3159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857364"/>
            <a:ext cx="82296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E(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|X) is error with parameters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on sample 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	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*=arg min</a:t>
            </a:r>
            <a:r>
              <a:rPr lang="tr-TR" b="1" i="1" baseline="-25000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E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 X)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Gradient</a:t>
            </a: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Gradient-descent: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Starts from random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and updates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iteratively in the negative direction of gradient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dirty="0"/>
              <a:t>Gradient-Descent</a:t>
            </a:r>
          </a:p>
        </p:txBody>
      </p:sp>
      <p:graphicFrame>
        <p:nvGraphicFramePr>
          <p:cNvPr id="373775" name="Object 15"/>
          <p:cNvGraphicFramePr>
            <a:graphicFrameLocks noChangeAspect="1"/>
          </p:cNvGraphicFramePr>
          <p:nvPr>
            <p:ph idx="1"/>
          </p:nvPr>
        </p:nvGraphicFramePr>
        <p:xfrm>
          <a:off x="2778125" y="3068638"/>
          <a:ext cx="3800475" cy="1117600"/>
        </p:xfrm>
        <a:graphic>
          <a:graphicData uri="http://schemas.openxmlformats.org/presentationml/2006/ole">
            <p:oleObj spid="_x0000_s373775" name="Equation" r:id="rId3" imgW="1726920" imgH="507960" progId="Equation.3">
              <p:embed/>
            </p:oleObj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7083-6C87-4C8B-ABD0-32DAEB75B82C}" type="slidenum">
              <a:rPr lang="tr-TR"/>
              <a:pPr/>
              <a:t>13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 fontScale="90000"/>
          </a:bodyPr>
          <a:lstStyle/>
          <a:p>
            <a:r>
              <a:rPr lang="tr-TR" dirty="0"/>
              <a:t>Gradient-Descent</a:t>
            </a:r>
          </a:p>
        </p:txBody>
      </p:sp>
      <p:graphicFrame>
        <p:nvGraphicFramePr>
          <p:cNvPr id="374819" name="Object 35"/>
          <p:cNvGraphicFramePr>
            <a:graphicFrameLocks noChangeAspect="1"/>
          </p:cNvGraphicFramePr>
          <p:nvPr>
            <p:ph idx="1"/>
          </p:nvPr>
        </p:nvGraphicFramePr>
        <p:xfrm>
          <a:off x="5389563" y="1341438"/>
          <a:ext cx="2108200" cy="1274762"/>
        </p:xfrm>
        <a:graphic>
          <a:graphicData uri="http://schemas.openxmlformats.org/presentationml/2006/ole">
            <p:oleObj spid="_x0000_s374819" name="Equation" r:id="rId3" imgW="1091880" imgH="660240" progId="Equation.3">
              <p:embed/>
            </p:oleObj>
          </a:graphicData>
        </a:graphic>
      </p:graphicFrame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A75B-4A7F-4659-A033-0E74CAAE81DE}" type="slidenum">
              <a:rPr lang="tr-TR"/>
              <a:pPr/>
              <a:t>14</a:t>
            </a:fld>
            <a:endParaRPr lang="tr-TR"/>
          </a:p>
        </p:txBody>
      </p:sp>
      <p:sp>
        <p:nvSpPr>
          <p:cNvPr id="374795" name="Freeform 11"/>
          <p:cNvSpPr>
            <a:spLocks/>
          </p:cNvSpPr>
          <p:nvPr/>
        </p:nvSpPr>
        <p:spPr bwMode="auto">
          <a:xfrm>
            <a:off x="900113" y="2133600"/>
            <a:ext cx="6121400" cy="2952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" y="1724"/>
              </a:cxn>
              <a:cxn ang="0">
                <a:pos x="1996" y="953"/>
              </a:cxn>
              <a:cxn ang="0">
                <a:pos x="3039" y="2223"/>
              </a:cxn>
              <a:cxn ang="0">
                <a:pos x="3856" y="635"/>
              </a:cxn>
            </a:cxnLst>
            <a:rect l="0" t="0" r="r" b="b"/>
            <a:pathLst>
              <a:path w="3856" h="2276">
                <a:moveTo>
                  <a:pt x="0" y="0"/>
                </a:moveTo>
                <a:cubicBezTo>
                  <a:pt x="446" y="782"/>
                  <a:pt x="892" y="1565"/>
                  <a:pt x="1225" y="1724"/>
                </a:cubicBezTo>
                <a:cubicBezTo>
                  <a:pt x="1558" y="1883"/>
                  <a:pt x="1694" y="870"/>
                  <a:pt x="1996" y="953"/>
                </a:cubicBezTo>
                <a:cubicBezTo>
                  <a:pt x="2298" y="1036"/>
                  <a:pt x="2729" y="2276"/>
                  <a:pt x="3039" y="2223"/>
                </a:cubicBezTo>
                <a:cubicBezTo>
                  <a:pt x="3349" y="2170"/>
                  <a:pt x="3720" y="900"/>
                  <a:pt x="3856" y="635"/>
                </a:cubicBezTo>
              </a:path>
            </a:pathLst>
          </a:custGeom>
          <a:noFill/>
          <a:ln w="38100" cmpd="sng">
            <a:solidFill>
              <a:srgbClr val="3333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802" name="Line 18"/>
          <p:cNvSpPr>
            <a:spLocks noChangeShapeType="1"/>
          </p:cNvSpPr>
          <p:nvPr/>
        </p:nvSpPr>
        <p:spPr bwMode="auto">
          <a:xfrm>
            <a:off x="755650" y="1989138"/>
            <a:ext cx="1655763" cy="2160587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806" name="Line 22"/>
          <p:cNvSpPr>
            <a:spLocks noChangeShapeType="1"/>
          </p:cNvSpPr>
          <p:nvPr/>
        </p:nvSpPr>
        <p:spPr bwMode="auto">
          <a:xfrm flipH="1">
            <a:off x="2916238" y="2708275"/>
            <a:ext cx="1295400" cy="20161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791" name="Line 7"/>
          <p:cNvSpPr>
            <a:spLocks noChangeShapeType="1"/>
          </p:cNvSpPr>
          <p:nvPr/>
        </p:nvSpPr>
        <p:spPr bwMode="auto">
          <a:xfrm flipV="1">
            <a:off x="1258888" y="1484313"/>
            <a:ext cx="0" cy="410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792" name="Line 8"/>
          <p:cNvSpPr>
            <a:spLocks noChangeShapeType="1"/>
          </p:cNvSpPr>
          <p:nvPr/>
        </p:nvSpPr>
        <p:spPr bwMode="auto">
          <a:xfrm>
            <a:off x="1258888" y="5589588"/>
            <a:ext cx="655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796" name="Line 12"/>
          <p:cNvSpPr>
            <a:spLocks noChangeShapeType="1"/>
          </p:cNvSpPr>
          <p:nvPr/>
        </p:nvSpPr>
        <p:spPr bwMode="auto">
          <a:xfrm>
            <a:off x="1692275" y="3284538"/>
            <a:ext cx="0" cy="23050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797" name="Line 13"/>
          <p:cNvSpPr>
            <a:spLocks noChangeShapeType="1"/>
          </p:cNvSpPr>
          <p:nvPr/>
        </p:nvSpPr>
        <p:spPr bwMode="auto">
          <a:xfrm>
            <a:off x="2124075" y="3789363"/>
            <a:ext cx="0" cy="1800225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798" name="Text Box 14"/>
          <p:cNvSpPr txBox="1">
            <a:spLocks noChangeArrowheads="1"/>
          </p:cNvSpPr>
          <p:nvPr/>
        </p:nvSpPr>
        <p:spPr bwMode="auto">
          <a:xfrm>
            <a:off x="1258888" y="5589588"/>
            <a:ext cx="4735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latin typeface="+mj-lt"/>
              </a:rPr>
              <a:t>w</a:t>
            </a:r>
            <a:r>
              <a:rPr lang="tr-TR" sz="2400" i="1" baseline="30000" dirty="0">
                <a:latin typeface="+mj-lt"/>
              </a:rPr>
              <a:t>t</a:t>
            </a:r>
          </a:p>
        </p:txBody>
      </p:sp>
      <p:sp>
        <p:nvSpPr>
          <p:cNvPr id="374799" name="Text Box 15"/>
          <p:cNvSpPr txBox="1">
            <a:spLocks noChangeArrowheads="1"/>
          </p:cNvSpPr>
          <p:nvPr/>
        </p:nvSpPr>
        <p:spPr bwMode="auto">
          <a:xfrm>
            <a:off x="1908175" y="5589588"/>
            <a:ext cx="6803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latin typeface="+mj-lt"/>
              </a:rPr>
              <a:t>w</a:t>
            </a:r>
            <a:r>
              <a:rPr lang="tr-TR" sz="2400" i="1" baseline="30000" dirty="0">
                <a:latin typeface="+mj-lt"/>
              </a:rPr>
              <a:t>t</a:t>
            </a:r>
            <a:r>
              <a:rPr lang="tr-TR" sz="2400" baseline="30000" dirty="0">
                <a:latin typeface="+mj-lt"/>
              </a:rPr>
              <a:t>+1</a:t>
            </a:r>
          </a:p>
        </p:txBody>
      </p:sp>
      <p:sp>
        <p:nvSpPr>
          <p:cNvPr id="374800" name="Line 16"/>
          <p:cNvSpPr>
            <a:spLocks noChangeShapeType="1"/>
          </p:cNvSpPr>
          <p:nvPr/>
        </p:nvSpPr>
        <p:spPr bwMode="auto">
          <a:xfrm>
            <a:off x="1692275" y="60928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801" name="Text Box 17"/>
          <p:cNvSpPr txBox="1">
            <a:spLocks noChangeArrowheads="1"/>
          </p:cNvSpPr>
          <p:nvPr/>
        </p:nvSpPr>
        <p:spPr bwMode="auto">
          <a:xfrm>
            <a:off x="1692275" y="5949950"/>
            <a:ext cx="4000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i="1" dirty="0">
                <a:latin typeface="+mj-lt"/>
              </a:rPr>
              <a:t>η</a:t>
            </a:r>
          </a:p>
          <a:p>
            <a:endParaRPr lang="tr-TR" sz="2400" i="1" baseline="30000" dirty="0">
              <a:latin typeface="Lucida Bright" pitchFamily="18" charset="0"/>
            </a:endParaRPr>
          </a:p>
        </p:txBody>
      </p:sp>
      <p:sp>
        <p:nvSpPr>
          <p:cNvPr id="374805" name="Line 21"/>
          <p:cNvSpPr>
            <a:spLocks noChangeShapeType="1"/>
          </p:cNvSpPr>
          <p:nvPr/>
        </p:nvSpPr>
        <p:spPr bwMode="auto">
          <a:xfrm>
            <a:off x="3635375" y="2636838"/>
            <a:ext cx="2016125" cy="2592387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808" name="Line 24"/>
          <p:cNvSpPr>
            <a:spLocks noChangeShapeType="1"/>
          </p:cNvSpPr>
          <p:nvPr/>
        </p:nvSpPr>
        <p:spPr bwMode="auto">
          <a:xfrm flipH="1" flipV="1">
            <a:off x="1258888" y="3284538"/>
            <a:ext cx="433387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809" name="Text Box 25"/>
          <p:cNvSpPr txBox="1">
            <a:spLocks noChangeArrowheads="1"/>
          </p:cNvSpPr>
          <p:nvPr/>
        </p:nvSpPr>
        <p:spPr bwMode="auto">
          <a:xfrm>
            <a:off x="179388" y="2852738"/>
            <a:ext cx="8790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latin typeface="+mj-lt"/>
              </a:rPr>
              <a:t>E </a:t>
            </a:r>
            <a:r>
              <a:rPr lang="tr-TR" sz="2400" dirty="0">
                <a:latin typeface="+mj-lt"/>
              </a:rPr>
              <a:t>(</a:t>
            </a:r>
            <a:r>
              <a:rPr lang="tr-TR" sz="2400" i="1" dirty="0">
                <a:latin typeface="+mj-lt"/>
              </a:rPr>
              <a:t>w</a:t>
            </a:r>
            <a:r>
              <a:rPr lang="tr-TR" sz="2400" i="1" baseline="30000" dirty="0">
                <a:latin typeface="+mj-lt"/>
              </a:rPr>
              <a:t>t</a:t>
            </a:r>
            <a:r>
              <a:rPr lang="tr-TR" sz="2400" i="1" dirty="0">
                <a:latin typeface="+mj-lt"/>
              </a:rPr>
              <a:t>)</a:t>
            </a:r>
          </a:p>
        </p:txBody>
      </p:sp>
      <p:sp>
        <p:nvSpPr>
          <p:cNvPr id="374811" name="Text Box 27"/>
          <p:cNvSpPr txBox="1">
            <a:spLocks noChangeArrowheads="1"/>
          </p:cNvSpPr>
          <p:nvPr/>
        </p:nvSpPr>
        <p:spPr bwMode="auto">
          <a:xfrm>
            <a:off x="0" y="3500438"/>
            <a:ext cx="1085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latin typeface="+mj-lt"/>
              </a:rPr>
              <a:t>E </a:t>
            </a:r>
            <a:r>
              <a:rPr lang="tr-TR" sz="2400" dirty="0">
                <a:latin typeface="+mj-lt"/>
              </a:rPr>
              <a:t>(</a:t>
            </a:r>
            <a:r>
              <a:rPr lang="tr-TR" sz="2400" i="1" dirty="0">
                <a:latin typeface="+mj-lt"/>
              </a:rPr>
              <a:t>w</a:t>
            </a:r>
            <a:r>
              <a:rPr lang="tr-TR" sz="2400" i="1" baseline="30000" dirty="0">
                <a:latin typeface="+mj-lt"/>
              </a:rPr>
              <a:t>t</a:t>
            </a:r>
            <a:r>
              <a:rPr lang="tr-TR" sz="2400" baseline="30000" dirty="0">
                <a:latin typeface="+mj-lt"/>
              </a:rPr>
              <a:t>+1</a:t>
            </a:r>
            <a:r>
              <a:rPr lang="tr-TR" sz="2400" dirty="0">
                <a:latin typeface="+mj-lt"/>
              </a:rPr>
              <a:t>)</a:t>
            </a:r>
          </a:p>
        </p:txBody>
      </p:sp>
      <p:sp>
        <p:nvSpPr>
          <p:cNvPr id="374793" name="Oval 9"/>
          <p:cNvSpPr>
            <a:spLocks noChangeArrowheads="1"/>
          </p:cNvSpPr>
          <p:nvPr/>
        </p:nvSpPr>
        <p:spPr bwMode="auto">
          <a:xfrm>
            <a:off x="1619250" y="3213100"/>
            <a:ext cx="144463" cy="144463"/>
          </a:xfrm>
          <a:prstGeom prst="ellipse">
            <a:avLst/>
          </a:prstGeom>
          <a:solidFill>
            <a:srgbClr val="66FF33"/>
          </a:solidFill>
          <a:ln w="3810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66FF33"/>
              </a:solidFill>
            </a:endParaRPr>
          </a:p>
        </p:txBody>
      </p:sp>
      <p:sp>
        <p:nvSpPr>
          <p:cNvPr id="374818" name="Oval 34"/>
          <p:cNvSpPr>
            <a:spLocks noChangeArrowheads="1"/>
          </p:cNvSpPr>
          <p:nvPr/>
        </p:nvSpPr>
        <p:spPr bwMode="auto">
          <a:xfrm>
            <a:off x="2051050" y="3716338"/>
            <a:ext cx="144463" cy="144462"/>
          </a:xfrm>
          <a:prstGeom prst="ellipse">
            <a:avLst/>
          </a:prstGeom>
          <a:solidFill>
            <a:srgbClr val="66FF33"/>
          </a:solidFill>
          <a:ln w="3810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66FF33"/>
              </a:solidFill>
            </a:endParaRPr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tr-TR" dirty="0"/>
              <a:t>Logistic Discrimination</a:t>
            </a:r>
          </a:p>
        </p:txBody>
      </p:sp>
      <p:graphicFrame>
        <p:nvGraphicFramePr>
          <p:cNvPr id="376840" name="Object 8"/>
          <p:cNvGraphicFramePr>
            <a:graphicFrameLocks noChangeAspect="1"/>
          </p:cNvGraphicFramePr>
          <p:nvPr>
            <p:ph idx="1"/>
          </p:nvPr>
        </p:nvGraphicFramePr>
        <p:xfrm>
          <a:off x="1357313" y="2306638"/>
          <a:ext cx="6330950" cy="3681412"/>
        </p:xfrm>
        <a:graphic>
          <a:graphicData uri="http://schemas.openxmlformats.org/presentationml/2006/ole">
            <p:oleObj spid="_x0000_s376840" name="Equation" r:id="rId3" imgW="3429000" imgH="1993680" progId="Equation.3">
              <p:embed/>
            </p:oleObj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C84C-58DE-4C80-A043-238A89359032}" type="slidenum">
              <a:rPr lang="tr-TR"/>
              <a:pPr/>
              <a:t>15</a:t>
            </a:fld>
            <a:endParaRPr lang="tr-TR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714488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Two classes: Assume log likelihood ratio is linear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Training: Two Classes</a:t>
            </a:r>
          </a:p>
        </p:txBody>
      </p:sp>
      <p:graphicFrame>
        <p:nvGraphicFramePr>
          <p:cNvPr id="377866" name="Object 10"/>
          <p:cNvGraphicFramePr>
            <a:graphicFrameLocks noChangeAspect="1"/>
          </p:cNvGraphicFramePr>
          <p:nvPr>
            <p:ph idx="1"/>
          </p:nvPr>
        </p:nvGraphicFramePr>
        <p:xfrm>
          <a:off x="1660525" y="2166938"/>
          <a:ext cx="5872163" cy="3529012"/>
        </p:xfrm>
        <a:graphic>
          <a:graphicData uri="http://schemas.openxmlformats.org/presentationml/2006/ole">
            <p:oleObj spid="_x0000_s377866" name="Equation" r:id="rId3" imgW="2768400" imgH="166356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810-B672-4491-97BF-E3E988EE4BA2}" type="slidenum">
              <a:rPr lang="tr-TR"/>
              <a:pPr/>
              <a:t>16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dirty="0"/>
              <a:t>Training: Gradient-Descent</a:t>
            </a:r>
          </a:p>
        </p:txBody>
      </p:sp>
      <p:graphicFrame>
        <p:nvGraphicFramePr>
          <p:cNvPr id="378888" name="Object 8"/>
          <p:cNvGraphicFramePr>
            <a:graphicFrameLocks noChangeAspect="1"/>
          </p:cNvGraphicFramePr>
          <p:nvPr>
            <p:ph idx="1"/>
          </p:nvPr>
        </p:nvGraphicFramePr>
        <p:xfrm>
          <a:off x="944563" y="1628775"/>
          <a:ext cx="6892925" cy="4421188"/>
        </p:xfrm>
        <a:graphic>
          <a:graphicData uri="http://schemas.openxmlformats.org/presentationml/2006/ole">
            <p:oleObj spid="_x0000_s378888" name="Equation" r:id="rId3" imgW="3187440" imgH="204444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983-73BC-4544-9D3B-0DE25CCE8F32}" type="slidenum">
              <a:rPr lang="tr-TR"/>
              <a:pPr/>
              <a:t>17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17DD-B607-49DE-9B53-972E4720B1A0}" type="slidenum">
              <a:rPr lang="tr-TR"/>
              <a:pPr/>
              <a:t>18</a:t>
            </a:fld>
            <a:endParaRPr lang="tr-TR"/>
          </a:p>
        </p:txBody>
      </p:sp>
      <p:pic>
        <p:nvPicPr>
          <p:cNvPr id="37991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63" y="661988"/>
            <a:ext cx="471487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9914" name="Rectangle 10"/>
          <p:cNvSpPr>
            <a:spLocks noChangeArrowheads="1"/>
          </p:cNvSpPr>
          <p:nvPr/>
        </p:nvSpPr>
        <p:spPr bwMode="auto">
          <a:xfrm>
            <a:off x="3419475" y="3141663"/>
            <a:ext cx="2592388" cy="1366837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79915" name="Rectangle 11"/>
          <p:cNvSpPr>
            <a:spLocks noChangeArrowheads="1"/>
          </p:cNvSpPr>
          <p:nvPr/>
        </p:nvSpPr>
        <p:spPr bwMode="auto">
          <a:xfrm>
            <a:off x="3419475" y="4508500"/>
            <a:ext cx="3384550" cy="4333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03BF-57A3-431F-BF78-E75FC443CF21}" type="slidenum">
              <a:rPr lang="tr-TR"/>
              <a:pPr/>
              <a:t>19</a:t>
            </a:fld>
            <a:endParaRPr lang="tr-TR"/>
          </a:p>
        </p:txBody>
      </p:sp>
      <p:pic>
        <p:nvPicPr>
          <p:cNvPr id="38093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2550" y="928688"/>
            <a:ext cx="64389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0935" name="Text Box 7"/>
          <p:cNvSpPr txBox="1">
            <a:spLocks noChangeArrowheads="1"/>
          </p:cNvSpPr>
          <p:nvPr/>
        </p:nvSpPr>
        <p:spPr bwMode="auto">
          <a:xfrm>
            <a:off x="3040063" y="2174875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600">
                <a:latin typeface="Lucida Bright" pitchFamily="18" charset="0"/>
              </a:rPr>
              <a:t>10</a:t>
            </a:r>
          </a:p>
        </p:txBody>
      </p:sp>
      <p:sp>
        <p:nvSpPr>
          <p:cNvPr id="380936" name="Text Box 8"/>
          <p:cNvSpPr txBox="1">
            <a:spLocks noChangeArrowheads="1"/>
          </p:cNvSpPr>
          <p:nvPr/>
        </p:nvSpPr>
        <p:spPr bwMode="auto">
          <a:xfrm>
            <a:off x="3492500" y="1628775"/>
            <a:ext cx="555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600">
                <a:latin typeface="Lucida Bright" pitchFamily="18" charset="0"/>
              </a:rPr>
              <a:t>100</a:t>
            </a:r>
          </a:p>
        </p:txBody>
      </p:sp>
      <p:sp>
        <p:nvSpPr>
          <p:cNvPr id="380937" name="Text Box 9"/>
          <p:cNvSpPr txBox="1">
            <a:spLocks noChangeArrowheads="1"/>
          </p:cNvSpPr>
          <p:nvPr/>
        </p:nvSpPr>
        <p:spPr bwMode="auto">
          <a:xfrm>
            <a:off x="4427538" y="1628775"/>
            <a:ext cx="679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600">
                <a:latin typeface="Lucida Bright" pitchFamily="18" charset="0"/>
              </a:rPr>
              <a:t>1000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/>
          <a:lstStyle/>
          <a:p>
            <a:r>
              <a:rPr lang="tr-TR" sz="2000" i="0" dirty="0"/>
              <a:t>CHAPTER </a:t>
            </a:r>
            <a:r>
              <a:rPr lang="tr-TR" sz="2000" i="0" dirty="0" smtClean="0"/>
              <a:t>10:</a:t>
            </a:r>
            <a:r>
              <a:rPr lang="tr-TR" sz="2800" dirty="0" smtClean="0"/>
              <a:t> </a:t>
            </a:r>
            <a:r>
              <a:rPr lang="tr-TR" sz="2800" dirty="0"/>
              <a:t/>
            </a:r>
            <a:br>
              <a:rPr lang="tr-TR" sz="2800" dirty="0"/>
            </a:br>
            <a:r>
              <a:rPr lang="tr-TR" dirty="0" smtClean="0"/>
              <a:t>Linear Discrimination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dirty="0"/>
              <a:t>K&gt;2 Classes</a:t>
            </a:r>
          </a:p>
        </p:txBody>
      </p:sp>
      <p:graphicFrame>
        <p:nvGraphicFramePr>
          <p:cNvPr id="381966" name="Object 14"/>
          <p:cNvGraphicFramePr>
            <a:graphicFrameLocks noChangeAspect="1"/>
          </p:cNvGraphicFramePr>
          <p:nvPr>
            <p:ph idx="1"/>
          </p:nvPr>
        </p:nvGraphicFramePr>
        <p:xfrm>
          <a:off x="990601" y="1557339"/>
          <a:ext cx="5581664" cy="4798702"/>
        </p:xfrm>
        <a:graphic>
          <a:graphicData uri="http://schemas.openxmlformats.org/presentationml/2006/ole">
            <p:oleObj spid="_x0000_s381966" name="Equation" r:id="rId3" imgW="2717640" imgH="2336760" progId="Equation.3">
              <p:embed/>
            </p:oleObj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6802-74BA-468E-A26D-E56FE529753E}" type="slidenum">
              <a:rPr lang="tr-TR"/>
              <a:pPr/>
              <a:t>20</a:t>
            </a:fld>
            <a:endParaRPr lang="tr-TR"/>
          </a:p>
        </p:txBody>
      </p:sp>
      <p:sp>
        <p:nvSpPr>
          <p:cNvPr id="381963" name="Text Box 11"/>
          <p:cNvSpPr txBox="1">
            <a:spLocks noChangeArrowheads="1"/>
          </p:cNvSpPr>
          <p:nvPr/>
        </p:nvSpPr>
        <p:spPr bwMode="auto">
          <a:xfrm>
            <a:off x="7143768" y="3214686"/>
            <a:ext cx="11961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softmax</a:t>
            </a:r>
          </a:p>
        </p:txBody>
      </p:sp>
      <p:sp>
        <p:nvSpPr>
          <p:cNvPr id="381965" name="Rectangle 13"/>
          <p:cNvSpPr>
            <a:spLocks noChangeArrowheads="1"/>
          </p:cNvSpPr>
          <p:nvPr/>
        </p:nvSpPr>
        <p:spPr bwMode="auto">
          <a:xfrm>
            <a:off x="2700338" y="2997200"/>
            <a:ext cx="3025775" cy="1152525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133A-C71C-4A68-96F1-25A7A8C5B188}" type="slidenum">
              <a:rPr lang="tr-TR"/>
              <a:pPr/>
              <a:t>21</a:t>
            </a:fld>
            <a:endParaRPr lang="tr-TR"/>
          </a:p>
        </p:txBody>
      </p:sp>
      <p:pic>
        <p:nvPicPr>
          <p:cNvPr id="3829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5888" y="762000"/>
            <a:ext cx="637222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2982" name="Rectangle 6"/>
          <p:cNvSpPr>
            <a:spLocks noChangeArrowheads="1"/>
          </p:cNvSpPr>
          <p:nvPr/>
        </p:nvSpPr>
        <p:spPr bwMode="auto">
          <a:xfrm>
            <a:off x="2484438" y="2060575"/>
            <a:ext cx="3095625" cy="1800225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82983" name="Rectangle 7"/>
          <p:cNvSpPr>
            <a:spLocks noChangeArrowheads="1"/>
          </p:cNvSpPr>
          <p:nvPr/>
        </p:nvSpPr>
        <p:spPr bwMode="auto">
          <a:xfrm>
            <a:off x="2484438" y="3860800"/>
            <a:ext cx="3743325" cy="936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76E2-156B-4EA3-8CA3-AB1A65C496A8}" type="slidenum">
              <a:rPr lang="tr-TR"/>
              <a:pPr/>
              <a:t>22</a:t>
            </a:fld>
            <a:endParaRPr lang="tr-TR"/>
          </a:p>
        </p:txBody>
      </p:sp>
      <p:pic>
        <p:nvPicPr>
          <p:cNvPr id="385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700213"/>
            <a:ext cx="386715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503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638" y="2997200"/>
            <a:ext cx="428625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5037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7900" y="476250"/>
            <a:ext cx="34766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dirty="0"/>
              <a:t>Generalizing the Linear Model</a:t>
            </a:r>
          </a:p>
        </p:txBody>
      </p:sp>
      <p:graphicFrame>
        <p:nvGraphicFramePr>
          <p:cNvPr id="387078" name="Object 6"/>
          <p:cNvGraphicFramePr>
            <a:graphicFrameLocks noChangeAspect="1"/>
          </p:cNvGraphicFramePr>
          <p:nvPr>
            <p:ph idx="1"/>
          </p:nvPr>
        </p:nvGraphicFramePr>
        <p:xfrm>
          <a:off x="2849563" y="2065339"/>
          <a:ext cx="3987271" cy="863596"/>
        </p:xfrm>
        <a:graphic>
          <a:graphicData uri="http://schemas.openxmlformats.org/presentationml/2006/ole">
            <p:oleObj spid="_x0000_s387078" name="Equation" r:id="rId3" imgW="1993680" imgH="431640" progId="Equation.3">
              <p:embed/>
            </p:oleObj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47B7-5C53-4C06-8E78-7660FF04D6B8}" type="slidenum">
              <a:rPr lang="tr-TR"/>
              <a:pPr/>
              <a:t>23</a:t>
            </a:fld>
            <a:endParaRPr lang="tr-TR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928802"/>
            <a:ext cx="8229600" cy="3886200"/>
          </a:xfrm>
        </p:spPr>
        <p:txBody>
          <a:bodyPr/>
          <a:lstStyle/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Quadratic:</a:t>
            </a: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Sum of basis functions:</a:t>
            </a: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	where </a:t>
            </a:r>
            <a:r>
              <a:rPr lang="tr-TR" sz="2000" b="1" dirty="0">
                <a:solidFill>
                  <a:schemeClr val="tx2"/>
                </a:solidFill>
                <a:latin typeface="+mj-lt"/>
              </a:rPr>
              <a:t>φ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are basis functions </a:t>
            </a:r>
          </a:p>
          <a:p>
            <a:pPr lvl="1"/>
            <a:r>
              <a:rPr lang="tr-TR" sz="1800" dirty="0" smtClean="0">
                <a:solidFill>
                  <a:schemeClr val="tx2"/>
                </a:solidFill>
                <a:latin typeface="+mj-lt"/>
              </a:rPr>
              <a:t>Hidden </a:t>
            </a:r>
            <a:r>
              <a:rPr lang="tr-TR" sz="1800" dirty="0">
                <a:solidFill>
                  <a:schemeClr val="tx2"/>
                </a:solidFill>
                <a:latin typeface="+mj-lt"/>
              </a:rPr>
              <a:t>units in neural </a:t>
            </a:r>
            <a:r>
              <a:rPr lang="tr-TR" sz="1800" dirty="0" smtClean="0">
                <a:solidFill>
                  <a:schemeClr val="tx2"/>
                </a:solidFill>
                <a:latin typeface="+mj-lt"/>
              </a:rPr>
              <a:t>networks (Chapters 11 and 12)</a:t>
            </a:r>
          </a:p>
          <a:p>
            <a:pPr lvl="1"/>
            <a:r>
              <a:rPr lang="tr-TR" sz="1800" dirty="0" smtClean="0">
                <a:solidFill>
                  <a:schemeClr val="tx2"/>
                </a:solidFill>
                <a:latin typeface="+mj-lt"/>
              </a:rPr>
              <a:t>Kernels in SVM (Chapter 13)</a:t>
            </a:r>
          </a:p>
        </p:txBody>
      </p:sp>
      <p:graphicFrame>
        <p:nvGraphicFramePr>
          <p:cNvPr id="387080" name="Object 8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408238" y="3429000"/>
          <a:ext cx="3429000" cy="896938"/>
        </p:xfrm>
        <a:graphic>
          <a:graphicData uri="http://schemas.openxmlformats.org/presentationml/2006/ole">
            <p:oleObj spid="_x0000_s387080" name="Equation" r:id="rId4" imgW="1650960" imgH="431640" progId="Equation.3">
              <p:embed/>
            </p:oleObj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Discrimination by Regression</a:t>
            </a:r>
          </a:p>
        </p:txBody>
      </p:sp>
      <p:graphicFrame>
        <p:nvGraphicFramePr>
          <p:cNvPr id="388107" name="Object 11"/>
          <p:cNvGraphicFramePr>
            <a:graphicFrameLocks noChangeAspect="1"/>
          </p:cNvGraphicFramePr>
          <p:nvPr>
            <p:ph idx="1"/>
          </p:nvPr>
        </p:nvGraphicFramePr>
        <p:xfrm>
          <a:off x="1425575" y="2471738"/>
          <a:ext cx="5934075" cy="3956050"/>
        </p:xfrm>
        <a:graphic>
          <a:graphicData uri="http://schemas.openxmlformats.org/presentationml/2006/ole">
            <p:oleObj spid="_x0000_s388107" name="Equation" r:id="rId3" imgW="3009600" imgH="2006280" progId="Equation.3">
              <p:embed/>
            </p:oleObj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8022D-6361-4E4D-B0E6-29974ECB5733}" type="slidenum">
              <a:rPr lang="tr-TR"/>
              <a:pPr/>
              <a:t>24</a:t>
            </a:fld>
            <a:endParaRPr lang="tr-TR"/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928802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Classes are NOT mutually exclusive and exhaustive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Likelihood- vs. Discriminant-based Classification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  <a:latin typeface="+mj-lt"/>
              </a:rPr>
              <a:t>Likelihood-based: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Assume a model for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use Bayes’ rule to calculate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</a:t>
            </a:r>
          </a:p>
          <a:p>
            <a:pPr>
              <a:buFont typeface="Wingdings" pitchFamily="2" charset="2"/>
              <a:buNone/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		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 log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Discriminant-based: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Assume a model for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Φ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); no density estimation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Estimating the boundaries is enough; no need to accurately estimate the densities inside the boundaries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7EA5-D4EA-4D8D-84DC-A42BF2C29C87}" type="slidenum">
              <a:rPr lang="tr-TR"/>
              <a:pPr/>
              <a:t>3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00240"/>
            <a:ext cx="8229600" cy="3886200"/>
          </a:xfrm>
        </p:spPr>
        <p:txBody>
          <a:bodyPr>
            <a:normAutofit lnSpcReduction="10000"/>
          </a:bodyPr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Linear discriminant: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Advantages:</a:t>
            </a: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Simple: O(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space/computation </a:t>
            </a: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Knowledge extraction: Weighted sum of attributes; positive/negative weights, magnitudes (credit scoring)</a:t>
            </a: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Optimal when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are Gaussian with shared cov matrix; useful when classes are (almost) linearly separable</a:t>
            </a:r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Linear Discriminant</a:t>
            </a:r>
          </a:p>
        </p:txBody>
      </p:sp>
      <p:graphicFrame>
        <p:nvGraphicFramePr>
          <p:cNvPr id="363525" name="Object 5"/>
          <p:cNvGraphicFramePr>
            <a:graphicFrameLocks noChangeAspect="1"/>
          </p:cNvGraphicFramePr>
          <p:nvPr>
            <p:ph idx="1"/>
          </p:nvPr>
        </p:nvGraphicFramePr>
        <p:xfrm>
          <a:off x="2105025" y="2349500"/>
          <a:ext cx="5583238" cy="996950"/>
        </p:xfrm>
        <a:graphic>
          <a:graphicData uri="http://schemas.openxmlformats.org/presentationml/2006/ole">
            <p:oleObj spid="_x0000_s363525" name="Equation" r:id="rId3" imgW="2489040" imgH="444240" progId="Equation.3">
              <p:embed/>
            </p:oleObj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62A-0E17-4A6E-ACD9-265C6814E685}" type="slidenum">
              <a:rPr lang="tr-TR"/>
              <a:pPr/>
              <a:t>4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00240"/>
            <a:ext cx="8229600" cy="3886200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Quadratic discriminant:</a:t>
            </a:r>
          </a:p>
          <a:p>
            <a:endParaRPr lang="tr-TR" sz="2400" dirty="0">
              <a:solidFill>
                <a:schemeClr val="tx2"/>
              </a:solidFill>
              <a:latin typeface="+mj-lt"/>
            </a:endParaRPr>
          </a:p>
          <a:p>
            <a:endParaRPr lang="tr-TR" sz="2400" dirty="0">
              <a:solidFill>
                <a:schemeClr val="tx2"/>
              </a:solidFill>
              <a:latin typeface="+mj-lt"/>
            </a:endParaRP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Higher-order (product) terms:</a:t>
            </a:r>
          </a:p>
          <a:p>
            <a:pPr>
              <a:buFont typeface="Wingdings" pitchFamily="2" charset="2"/>
              <a:buNone/>
            </a:pP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Map from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to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using 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nonlinear basis functions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and use a linear discriminant in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-space</a:t>
            </a:r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Generalized Linear Model</a:t>
            </a:r>
          </a:p>
        </p:txBody>
      </p:sp>
      <p:graphicFrame>
        <p:nvGraphicFramePr>
          <p:cNvPr id="364554" name="Object 10"/>
          <p:cNvGraphicFramePr>
            <a:graphicFrameLocks noChangeAspect="1"/>
          </p:cNvGraphicFramePr>
          <p:nvPr>
            <p:ph idx="1"/>
          </p:nvPr>
        </p:nvGraphicFramePr>
        <p:xfrm>
          <a:off x="1962150" y="3883025"/>
          <a:ext cx="5508625" cy="520700"/>
        </p:xfrm>
        <a:graphic>
          <a:graphicData uri="http://schemas.openxmlformats.org/presentationml/2006/ole">
            <p:oleObj spid="_x0000_s364554" name="Equation" r:id="rId3" imgW="2552400" imgH="241200" progId="Equation.3">
              <p:embed/>
            </p:oleObj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5C11-1321-46A7-9D7F-9916B4FE713C}" type="slidenum">
              <a:rPr lang="tr-TR"/>
              <a:pPr/>
              <a:t>5</a:t>
            </a:fld>
            <a:endParaRPr lang="tr-TR"/>
          </a:p>
        </p:txBody>
      </p:sp>
      <p:graphicFrame>
        <p:nvGraphicFramePr>
          <p:cNvPr id="364552" name="Object 8"/>
          <p:cNvGraphicFramePr>
            <a:graphicFrameLocks noChangeAspect="1"/>
          </p:cNvGraphicFramePr>
          <p:nvPr>
            <p:ph sz="half" idx="4294967295"/>
          </p:nvPr>
        </p:nvGraphicFramePr>
        <p:xfrm>
          <a:off x="1558925" y="2571750"/>
          <a:ext cx="4298959" cy="451265"/>
        </p:xfrm>
        <a:graphic>
          <a:graphicData uri="http://schemas.openxmlformats.org/presentationml/2006/ole">
            <p:oleObj spid="_x0000_s364552" name="Equation" r:id="rId4" imgW="2298600" imgH="241200" progId="Equation.3">
              <p:embed/>
            </p:oleObj>
          </a:graphicData>
        </a:graphic>
      </p:graphicFrame>
      <p:graphicFrame>
        <p:nvGraphicFramePr>
          <p:cNvPr id="364556" name="Object 12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928794" y="5500702"/>
          <a:ext cx="2143140" cy="852485"/>
        </p:xfrm>
        <a:graphic>
          <a:graphicData uri="http://schemas.openxmlformats.org/presentationml/2006/ole">
            <p:oleObj spid="_x0000_s364556" name="Equation" r:id="rId5" imgW="1117440" imgH="444240" progId="Equation.3">
              <p:embed/>
            </p:oleObj>
          </a:graphicData>
        </a:graphic>
      </p:graphicFrame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Two Classes</a:t>
            </a:r>
          </a:p>
        </p:txBody>
      </p:sp>
      <p:graphicFrame>
        <p:nvGraphicFramePr>
          <p:cNvPr id="365582" name="Object 14"/>
          <p:cNvGraphicFramePr>
            <a:graphicFrameLocks noChangeAspect="1"/>
          </p:cNvGraphicFramePr>
          <p:nvPr>
            <p:ph sz="half" idx="1"/>
          </p:nvPr>
        </p:nvGraphicFramePr>
        <p:xfrm>
          <a:off x="4838700" y="1484313"/>
          <a:ext cx="3857625" cy="1916112"/>
        </p:xfrm>
        <a:graphic>
          <a:graphicData uri="http://schemas.openxmlformats.org/presentationml/2006/ole">
            <p:oleObj spid="_x0000_s365582" name="Equation" r:id="rId3" imgW="1942920" imgH="965160" progId="Equation.3">
              <p:embed/>
            </p:oleObj>
          </a:graphicData>
        </a:graphic>
      </p:graphicFrame>
      <p:graphicFrame>
        <p:nvGraphicFramePr>
          <p:cNvPr id="365584" name="Object 16"/>
          <p:cNvGraphicFramePr>
            <a:graphicFrameLocks noChangeAspect="1"/>
          </p:cNvGraphicFramePr>
          <p:nvPr>
            <p:ph sz="half" idx="2"/>
          </p:nvPr>
        </p:nvGraphicFramePr>
        <p:xfrm>
          <a:off x="5357813" y="3603625"/>
          <a:ext cx="3251200" cy="936625"/>
        </p:xfrm>
        <a:graphic>
          <a:graphicData uri="http://schemas.openxmlformats.org/presentationml/2006/ole">
            <p:oleObj spid="_x0000_s365584" name="Equation" r:id="rId4" imgW="1587240" imgH="457200" progId="Equation.3">
              <p:embed/>
            </p:oleObj>
          </a:graphicData>
        </a:graphic>
      </p:graphicFrame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DC97-F760-462D-AF39-DB8B4DFA7EA6}" type="slidenum">
              <a:rPr lang="tr-TR"/>
              <a:pPr/>
              <a:t>6</a:t>
            </a:fld>
            <a:endParaRPr lang="tr-TR"/>
          </a:p>
        </p:txBody>
      </p:sp>
      <p:pic>
        <p:nvPicPr>
          <p:cNvPr id="365581" name="Picture 13" descr="Ld2cla_co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1916113"/>
            <a:ext cx="4752975" cy="4240212"/>
          </a:xfrm>
          <a:prstGeom prst="rect">
            <a:avLst/>
          </a:prstGeom>
          <a:noFill/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dirty="0"/>
              <a:t>Geometry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4B9A-65AC-4C7C-B24D-DE9DBA8AA1FC}" type="slidenum">
              <a:rPr lang="tr-TR"/>
              <a:pPr/>
              <a:t>7</a:t>
            </a:fld>
            <a:endParaRPr lang="tr-TR"/>
          </a:p>
        </p:txBody>
      </p:sp>
      <p:pic>
        <p:nvPicPr>
          <p:cNvPr id="367625" name="Picture 9" descr="Ld2cla2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1773238"/>
            <a:ext cx="5183188" cy="4645025"/>
          </a:xfrm>
          <a:prstGeom prst="rect">
            <a:avLst/>
          </a:prstGeom>
          <a:noFill/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tr-TR" dirty="0"/>
              <a:t>Multiple Classes</a:t>
            </a:r>
          </a:p>
        </p:txBody>
      </p:sp>
      <p:graphicFrame>
        <p:nvGraphicFramePr>
          <p:cNvPr id="368652" name="Object 12"/>
          <p:cNvGraphicFramePr>
            <a:graphicFrameLocks noChangeAspect="1"/>
          </p:cNvGraphicFramePr>
          <p:nvPr>
            <p:ph sz="half" idx="1"/>
          </p:nvPr>
        </p:nvGraphicFramePr>
        <p:xfrm>
          <a:off x="4741863" y="1557338"/>
          <a:ext cx="3476625" cy="541337"/>
        </p:xfrm>
        <a:graphic>
          <a:graphicData uri="http://schemas.openxmlformats.org/presentationml/2006/ole">
            <p:oleObj spid="_x0000_s368652" name="Equation" r:id="rId3" imgW="1549080" imgH="241200" progId="Equation.3">
              <p:embed/>
            </p:oleObj>
          </a:graphicData>
        </a:graphic>
      </p:graphicFrame>
      <p:graphicFrame>
        <p:nvGraphicFramePr>
          <p:cNvPr id="368654" name="Object 14"/>
          <p:cNvGraphicFramePr>
            <a:graphicFrameLocks noChangeAspect="1"/>
          </p:cNvGraphicFramePr>
          <p:nvPr>
            <p:ph sz="half" idx="2"/>
          </p:nvPr>
        </p:nvGraphicFramePr>
        <p:xfrm>
          <a:off x="5884863" y="2565400"/>
          <a:ext cx="2055812" cy="1189038"/>
        </p:xfrm>
        <a:graphic>
          <a:graphicData uri="http://schemas.openxmlformats.org/presentationml/2006/ole">
            <p:oleObj spid="_x0000_s368654" name="Equation" r:id="rId4" imgW="1054080" imgH="609480" progId="Equation.3">
              <p:embed/>
            </p:oleObj>
          </a:graphicData>
        </a:graphic>
      </p:graphicFrame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6EAA-A97C-4451-A64B-8EA07B0997B9}" type="slidenum">
              <a:rPr lang="tr-TR"/>
              <a:pPr/>
              <a:t>8</a:t>
            </a:fld>
            <a:endParaRPr lang="tr-TR"/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5724525" y="4532313"/>
            <a:ext cx="23937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Classes are</a:t>
            </a:r>
          </a:p>
          <a:p>
            <a:r>
              <a:rPr lang="tr-TR" sz="2400" dirty="0">
                <a:solidFill>
                  <a:schemeClr val="accent1"/>
                </a:solidFill>
                <a:latin typeface="+mj-lt"/>
              </a:rPr>
              <a:t>linearly separable</a:t>
            </a:r>
          </a:p>
        </p:txBody>
      </p:sp>
      <p:pic>
        <p:nvPicPr>
          <p:cNvPr id="368651" name="Picture 11" descr="Ld2clals_co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8313" y="2133600"/>
            <a:ext cx="4535487" cy="3797300"/>
          </a:xfrm>
          <a:prstGeom prst="rect">
            <a:avLst/>
          </a:prstGeom>
          <a:noFill/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684" name="Picture 20" descr="Ld2claps_c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825625"/>
            <a:ext cx="5543550" cy="4411663"/>
          </a:xfrm>
          <a:prstGeom prst="rect">
            <a:avLst/>
          </a:prstGeom>
          <a:noFill/>
        </p:spPr>
      </p:pic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28660"/>
          </a:xfrm>
        </p:spPr>
        <p:txBody>
          <a:bodyPr/>
          <a:lstStyle/>
          <a:p>
            <a:r>
              <a:rPr lang="tr-TR" dirty="0"/>
              <a:t>Pairwise Separation</a:t>
            </a:r>
          </a:p>
        </p:txBody>
      </p:sp>
      <p:graphicFrame>
        <p:nvGraphicFramePr>
          <p:cNvPr id="369685" name="Object 21"/>
          <p:cNvGraphicFramePr>
            <a:graphicFrameLocks noChangeAspect="1"/>
          </p:cNvGraphicFramePr>
          <p:nvPr>
            <p:ph sz="half" idx="1"/>
          </p:nvPr>
        </p:nvGraphicFramePr>
        <p:xfrm>
          <a:off x="5000628" y="1428736"/>
          <a:ext cx="3648075" cy="569912"/>
        </p:xfrm>
        <a:graphic>
          <a:graphicData uri="http://schemas.openxmlformats.org/presentationml/2006/ole">
            <p:oleObj spid="_x0000_s369685" name="Equation" r:id="rId4" imgW="1625400" imgH="253800" progId="Equation.3">
              <p:embed/>
            </p:oleObj>
          </a:graphicData>
        </a:graphic>
      </p:graphicFrame>
      <p:graphicFrame>
        <p:nvGraphicFramePr>
          <p:cNvPr id="369687" name="Object 23"/>
          <p:cNvGraphicFramePr>
            <a:graphicFrameLocks noChangeAspect="1"/>
          </p:cNvGraphicFramePr>
          <p:nvPr>
            <p:ph sz="quarter" idx="2"/>
          </p:nvPr>
        </p:nvGraphicFramePr>
        <p:xfrm>
          <a:off x="4994275" y="2163763"/>
          <a:ext cx="3956050" cy="1376362"/>
        </p:xfrm>
        <a:graphic>
          <a:graphicData uri="http://schemas.openxmlformats.org/presentationml/2006/ole">
            <p:oleObj spid="_x0000_s369687" name="Equation" r:id="rId5" imgW="2044440" imgH="711000" progId="Equation.3">
              <p:embed/>
            </p:oleObj>
          </a:graphicData>
        </a:graphic>
      </p:graphicFrame>
      <p:graphicFrame>
        <p:nvGraphicFramePr>
          <p:cNvPr id="369689" name="Object 25"/>
          <p:cNvGraphicFramePr>
            <a:graphicFrameLocks noChangeAspect="1"/>
          </p:cNvGraphicFramePr>
          <p:nvPr>
            <p:ph sz="quarter" idx="3"/>
          </p:nvPr>
        </p:nvGraphicFramePr>
        <p:xfrm>
          <a:off x="6318250" y="4149725"/>
          <a:ext cx="2124075" cy="1006475"/>
        </p:xfrm>
        <a:graphic>
          <a:graphicData uri="http://schemas.openxmlformats.org/presentationml/2006/ole">
            <p:oleObj spid="_x0000_s369689" name="Equation" r:id="rId6" imgW="965160" imgH="457200" progId="Equation.3">
              <p:embed/>
            </p:oleObj>
          </a:graphicData>
        </a:graphic>
      </p:graphicFrame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C98128-ED17-4596-A559-8C8916ED53CE}" type="slidenum">
              <a:rPr lang="tr-TR"/>
              <a:pPr/>
              <a:t>9</a:t>
            </a:fld>
            <a:endParaRPr lang="tr-TR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3759</TotalTime>
  <Words>624</Words>
  <Application>Microsoft Office PowerPoint</Application>
  <PresentationFormat>On-screen Show (4:3)</PresentationFormat>
  <Paragraphs>120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Flow</vt:lpstr>
      <vt:lpstr>Equation</vt:lpstr>
      <vt:lpstr>Microsoft Equation 3.0</vt:lpstr>
      <vt:lpstr>INTRODUCTION TO  Machine Learning 2nd Edition</vt:lpstr>
      <vt:lpstr>CHAPTER 10:  Linear Discrimination</vt:lpstr>
      <vt:lpstr>Likelihood- vs. Discriminant-based Classification</vt:lpstr>
      <vt:lpstr>Linear Discriminant</vt:lpstr>
      <vt:lpstr>Generalized Linear Model</vt:lpstr>
      <vt:lpstr>Two Classes</vt:lpstr>
      <vt:lpstr>Geometry</vt:lpstr>
      <vt:lpstr>Multiple Classes</vt:lpstr>
      <vt:lpstr>Pairwise Separation</vt:lpstr>
      <vt:lpstr>From Discriminants to Posteriors </vt:lpstr>
      <vt:lpstr>Slide 11</vt:lpstr>
      <vt:lpstr>Sigmoid (Logistic) Function</vt:lpstr>
      <vt:lpstr>Gradient-Descent</vt:lpstr>
      <vt:lpstr>Gradient-Descent</vt:lpstr>
      <vt:lpstr>Logistic Discrimination</vt:lpstr>
      <vt:lpstr>Training: Two Classes</vt:lpstr>
      <vt:lpstr>Training: Gradient-Descent</vt:lpstr>
      <vt:lpstr>Slide 18</vt:lpstr>
      <vt:lpstr>Slide 19</vt:lpstr>
      <vt:lpstr>K&gt;2 Classes</vt:lpstr>
      <vt:lpstr>Slide 21</vt:lpstr>
      <vt:lpstr>Example</vt:lpstr>
      <vt:lpstr>Generalizing the Linear Model</vt:lpstr>
      <vt:lpstr>Discrimination by Regression</vt:lpstr>
    </vt:vector>
  </TitlesOfParts>
  <Company>BOGAZICI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ethem alpaydın</cp:lastModifiedBy>
  <cp:revision>221</cp:revision>
  <dcterms:created xsi:type="dcterms:W3CDTF">2005-01-24T14:46:28Z</dcterms:created>
  <dcterms:modified xsi:type="dcterms:W3CDTF">2010-03-03T09:46:08Z</dcterms:modified>
</cp:coreProperties>
</file>