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72" r:id="rId10"/>
    <p:sldId id="466" r:id="rId11"/>
    <p:sldId id="467" r:id="rId12"/>
    <p:sldId id="468" r:id="rId13"/>
    <p:sldId id="469" r:id="rId14"/>
    <p:sldId id="470" r:id="rId15"/>
    <p:sldId id="471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84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A8EB99FD-56D2-4911-B334-28679031A3C6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114FC41-8780-4A58-A5EE-5A57BDA302BC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FA8B-1103-4E38-BC64-6EB8627B25F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167B-04D2-4CDD-8E07-DA445EEB700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16BB-9D36-46F5-A1DE-673F6CA018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5995B4C-7C68-4013-8CAD-4C03F3B1FE7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BB7F93-C4F0-4226-A7ED-D460D679E3E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1224523-B884-4224-8316-5576E72B55F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64F-3402-486E-846D-65F9F68B3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5E1A-AF32-4173-8420-4748FAD359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C60-6445-434B-9CE5-76907434F8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86-1FB5-4059-9805-9129002BC0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3A74-F375-4EFA-A59A-92B46F3A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A07E-D108-41BF-9EA1-E47F500E5E5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054-9F1D-44A3-9818-7D871B365A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083A82-5D11-443B-858F-F2327A0DB3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3/3/2010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191291-DDD1-40C9-87BB-46A066551213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 RBF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Hybrid learning: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First layer centers and spreads: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Unsupervised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-means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Second layer weights: </a:t>
            </a:r>
            <a:br>
              <a:rPr lang="tr-TR" sz="2400" dirty="0">
                <a:solidFill>
                  <a:schemeClr val="tx2"/>
                </a:solidFill>
                <a:latin typeface="+mj-lt"/>
              </a:rPr>
            </a:br>
            <a:r>
              <a:rPr lang="tr-TR" sz="2400" dirty="0">
                <a:solidFill>
                  <a:schemeClr val="tx2"/>
                </a:solidFill>
                <a:latin typeface="+mj-lt"/>
              </a:rPr>
              <a:t>	Supervised gradient-descent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Fully supervised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(Broomhead and Lowe, 1988; Moody and Darken, 1989)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DDEB-2D68-4EC2-93FB-629C5D9DB58A}" type="slidenum">
              <a:rPr lang="tr-TR"/>
              <a:pPr/>
              <a:t>10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456723" name="Object 19"/>
          <p:cNvGraphicFramePr>
            <a:graphicFrameLocks noChangeAspect="1"/>
          </p:cNvGraphicFramePr>
          <p:nvPr>
            <p:ph idx="1"/>
          </p:nvPr>
        </p:nvGraphicFramePr>
        <p:xfrm>
          <a:off x="1368425" y="1557338"/>
          <a:ext cx="5181600" cy="4749800"/>
        </p:xfrm>
        <a:graphic>
          <a:graphicData uri="http://schemas.openxmlformats.org/presentationml/2006/ole">
            <p:oleObj spid="_x0000_s456723" name="Equation" r:id="rId3" imgW="2438280" imgH="223488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26DF-1A19-49B4-802A-5E2A46EEA6B0}" type="slidenum">
              <a:rPr lang="tr-TR"/>
              <a:pPr/>
              <a:t>11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tr-TR" dirty="0"/>
              <a:t>Classification</a:t>
            </a:r>
          </a:p>
        </p:txBody>
      </p:sp>
      <p:graphicFrame>
        <p:nvGraphicFramePr>
          <p:cNvPr id="461837" name="Object 13"/>
          <p:cNvGraphicFramePr>
            <a:graphicFrameLocks noChangeAspect="1"/>
          </p:cNvGraphicFramePr>
          <p:nvPr>
            <p:ph idx="1"/>
          </p:nvPr>
        </p:nvGraphicFramePr>
        <p:xfrm>
          <a:off x="1989138" y="1874838"/>
          <a:ext cx="4733925" cy="1758950"/>
        </p:xfrm>
        <a:graphic>
          <a:graphicData uri="http://schemas.openxmlformats.org/presentationml/2006/ole">
            <p:oleObj spid="_x0000_s461837" name="Equation" r:id="rId3" imgW="2323800" imgH="86328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9F10-C72D-4DF3-A62E-7F6ED5C23DBB}" type="slidenum">
              <a:rPr lang="tr-TR"/>
              <a:pPr/>
              <a:t>12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Rules and Exceptions</a:t>
            </a:r>
          </a:p>
        </p:txBody>
      </p:sp>
      <p:graphicFrame>
        <p:nvGraphicFramePr>
          <p:cNvPr id="462884" name="Object 36"/>
          <p:cNvGraphicFramePr>
            <a:graphicFrameLocks noChangeAspect="1"/>
          </p:cNvGraphicFramePr>
          <p:nvPr>
            <p:ph idx="1"/>
          </p:nvPr>
        </p:nvGraphicFramePr>
        <p:xfrm>
          <a:off x="4529138" y="2420938"/>
          <a:ext cx="3108325" cy="919162"/>
        </p:xfrm>
        <a:graphic>
          <a:graphicData uri="http://schemas.openxmlformats.org/presentationml/2006/ole">
            <p:oleObj spid="_x0000_s462884" name="Equation" r:id="rId3" imgW="1460160" imgH="431640" progId="Equation.3">
              <p:embed/>
            </p:oleObj>
          </a:graphicData>
        </a:graphic>
      </p:graphicFrame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D21-DACB-4899-B496-20B080827688}" type="slidenum">
              <a:rPr lang="tr-TR"/>
              <a:pPr/>
              <a:t>13</a:t>
            </a:fld>
            <a:endParaRPr lang="tr-TR"/>
          </a:p>
        </p:txBody>
      </p:sp>
      <p:sp>
        <p:nvSpPr>
          <p:cNvPr id="462853" name="Line 5"/>
          <p:cNvSpPr>
            <a:spLocks noChangeShapeType="1"/>
          </p:cNvSpPr>
          <p:nvPr/>
        </p:nvSpPr>
        <p:spPr bwMode="auto">
          <a:xfrm flipV="1">
            <a:off x="1763713" y="2205038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 flipV="1">
            <a:off x="1619250" y="4581525"/>
            <a:ext cx="6265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827088" y="3117850"/>
            <a:ext cx="6553200" cy="1871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59" name="Oval 11"/>
          <p:cNvSpPr>
            <a:spLocks noChangeArrowheads="1"/>
          </p:cNvSpPr>
          <p:nvPr/>
        </p:nvSpPr>
        <p:spPr bwMode="auto">
          <a:xfrm>
            <a:off x="1908175" y="33575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0" name="Oval 12"/>
          <p:cNvSpPr>
            <a:spLocks noChangeArrowheads="1"/>
          </p:cNvSpPr>
          <p:nvPr/>
        </p:nvSpPr>
        <p:spPr bwMode="auto">
          <a:xfrm>
            <a:off x="2411413" y="28289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1" name="Oval 13"/>
          <p:cNvSpPr>
            <a:spLocks noChangeArrowheads="1"/>
          </p:cNvSpPr>
          <p:nvPr/>
        </p:nvSpPr>
        <p:spPr bwMode="auto">
          <a:xfrm>
            <a:off x="1331913" y="31178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2" name="Oval 14"/>
          <p:cNvSpPr>
            <a:spLocks noChangeArrowheads="1"/>
          </p:cNvSpPr>
          <p:nvPr/>
        </p:nvSpPr>
        <p:spPr bwMode="auto">
          <a:xfrm>
            <a:off x="5219700" y="53006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3" name="Oval 15"/>
          <p:cNvSpPr>
            <a:spLocks noChangeArrowheads="1"/>
          </p:cNvSpPr>
          <p:nvPr/>
        </p:nvSpPr>
        <p:spPr bwMode="auto">
          <a:xfrm>
            <a:off x="2843213" y="31178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4" name="Oval 16"/>
          <p:cNvSpPr>
            <a:spLocks noChangeArrowheads="1"/>
          </p:cNvSpPr>
          <p:nvPr/>
        </p:nvSpPr>
        <p:spPr bwMode="auto">
          <a:xfrm>
            <a:off x="4787900" y="455771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5" name="Oval 17"/>
          <p:cNvSpPr>
            <a:spLocks noChangeArrowheads="1"/>
          </p:cNvSpPr>
          <p:nvPr/>
        </p:nvSpPr>
        <p:spPr bwMode="auto">
          <a:xfrm>
            <a:off x="6443663" y="48450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6" name="Oval 18"/>
          <p:cNvSpPr>
            <a:spLocks noChangeArrowheads="1"/>
          </p:cNvSpPr>
          <p:nvPr/>
        </p:nvSpPr>
        <p:spPr bwMode="auto">
          <a:xfrm>
            <a:off x="5651500" y="484505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7" name="Oval 19"/>
          <p:cNvSpPr>
            <a:spLocks noChangeArrowheads="1"/>
          </p:cNvSpPr>
          <p:nvPr/>
        </p:nvSpPr>
        <p:spPr bwMode="auto">
          <a:xfrm>
            <a:off x="4211638" y="39338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8" name="Oval 20"/>
          <p:cNvSpPr>
            <a:spLocks noChangeArrowheads="1"/>
          </p:cNvSpPr>
          <p:nvPr/>
        </p:nvSpPr>
        <p:spPr bwMode="auto">
          <a:xfrm>
            <a:off x="4427538" y="41973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9" name="Oval 21"/>
          <p:cNvSpPr>
            <a:spLocks noChangeArrowheads="1"/>
          </p:cNvSpPr>
          <p:nvPr/>
        </p:nvSpPr>
        <p:spPr bwMode="auto">
          <a:xfrm>
            <a:off x="3563938" y="37909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70" name="Freeform 22"/>
          <p:cNvSpPr>
            <a:spLocks/>
          </p:cNvSpPr>
          <p:nvPr/>
        </p:nvSpPr>
        <p:spPr bwMode="auto">
          <a:xfrm>
            <a:off x="1116013" y="2649538"/>
            <a:ext cx="5688012" cy="2627312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726" y="522"/>
              </a:cxn>
              <a:cxn ang="0">
                <a:pos x="998" y="23"/>
              </a:cxn>
              <a:cxn ang="0">
                <a:pos x="1270" y="658"/>
              </a:cxn>
              <a:cxn ang="0">
                <a:pos x="2268" y="975"/>
              </a:cxn>
              <a:cxn ang="0">
                <a:pos x="2540" y="1610"/>
              </a:cxn>
              <a:cxn ang="0">
                <a:pos x="2903" y="1247"/>
              </a:cxn>
              <a:cxn ang="0">
                <a:pos x="3583" y="1383"/>
              </a:cxn>
            </a:cxnLst>
            <a:rect l="0" t="0" r="r" b="b"/>
            <a:pathLst>
              <a:path w="3583" h="1655">
                <a:moveTo>
                  <a:pt x="0" y="340"/>
                </a:moveTo>
                <a:cubicBezTo>
                  <a:pt x="280" y="457"/>
                  <a:pt x="560" y="575"/>
                  <a:pt x="726" y="522"/>
                </a:cubicBezTo>
                <a:cubicBezTo>
                  <a:pt x="892" y="469"/>
                  <a:pt x="907" y="0"/>
                  <a:pt x="998" y="23"/>
                </a:cubicBezTo>
                <a:cubicBezTo>
                  <a:pt x="1089" y="46"/>
                  <a:pt x="1058" y="499"/>
                  <a:pt x="1270" y="658"/>
                </a:cubicBezTo>
                <a:cubicBezTo>
                  <a:pt x="1482" y="817"/>
                  <a:pt x="2056" y="816"/>
                  <a:pt x="2268" y="975"/>
                </a:cubicBezTo>
                <a:cubicBezTo>
                  <a:pt x="2480" y="1134"/>
                  <a:pt x="2434" y="1565"/>
                  <a:pt x="2540" y="1610"/>
                </a:cubicBezTo>
                <a:cubicBezTo>
                  <a:pt x="2646" y="1655"/>
                  <a:pt x="2729" y="1285"/>
                  <a:pt x="2903" y="1247"/>
                </a:cubicBezTo>
                <a:cubicBezTo>
                  <a:pt x="3077" y="1209"/>
                  <a:pt x="3470" y="1360"/>
                  <a:pt x="3583" y="1383"/>
                </a:cubicBezTo>
              </a:path>
            </a:pathLst>
          </a:custGeom>
          <a:noFill/>
          <a:ln w="28575" cmpd="sng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75" name="Freeform 27"/>
          <p:cNvSpPr>
            <a:spLocks/>
          </p:cNvSpPr>
          <p:nvPr/>
        </p:nvSpPr>
        <p:spPr bwMode="auto">
          <a:xfrm>
            <a:off x="2268538" y="2686050"/>
            <a:ext cx="720725" cy="1008063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27" y="0"/>
              </a:cxn>
              <a:cxn ang="0">
                <a:pos x="454" y="544"/>
              </a:cxn>
            </a:cxnLst>
            <a:rect l="0" t="0" r="r" b="b"/>
            <a:pathLst>
              <a:path w="454" h="544">
                <a:moveTo>
                  <a:pt x="0" y="544"/>
                </a:moveTo>
                <a:cubicBezTo>
                  <a:pt x="75" y="272"/>
                  <a:pt x="151" y="0"/>
                  <a:pt x="227" y="0"/>
                </a:cubicBezTo>
                <a:cubicBezTo>
                  <a:pt x="303" y="0"/>
                  <a:pt x="378" y="272"/>
                  <a:pt x="454" y="544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76" name="Freeform 28"/>
          <p:cNvSpPr>
            <a:spLocks/>
          </p:cNvSpPr>
          <p:nvPr/>
        </p:nvSpPr>
        <p:spPr bwMode="auto">
          <a:xfrm flipV="1">
            <a:off x="4859338" y="4270375"/>
            <a:ext cx="720725" cy="936625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27" y="0"/>
              </a:cxn>
              <a:cxn ang="0">
                <a:pos x="454" y="544"/>
              </a:cxn>
            </a:cxnLst>
            <a:rect l="0" t="0" r="r" b="b"/>
            <a:pathLst>
              <a:path w="454" h="544">
                <a:moveTo>
                  <a:pt x="0" y="544"/>
                </a:moveTo>
                <a:cubicBezTo>
                  <a:pt x="75" y="272"/>
                  <a:pt x="151" y="0"/>
                  <a:pt x="227" y="0"/>
                </a:cubicBezTo>
                <a:cubicBezTo>
                  <a:pt x="303" y="0"/>
                  <a:pt x="378" y="272"/>
                  <a:pt x="454" y="544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79" name="Rectangle 31"/>
          <p:cNvSpPr>
            <a:spLocks noChangeArrowheads="1"/>
          </p:cNvSpPr>
          <p:nvPr/>
        </p:nvSpPr>
        <p:spPr bwMode="auto">
          <a:xfrm>
            <a:off x="6445251" y="2470150"/>
            <a:ext cx="1198583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2880" name="Rectangle 32"/>
          <p:cNvSpPr>
            <a:spLocks noChangeArrowheads="1"/>
          </p:cNvSpPr>
          <p:nvPr/>
        </p:nvSpPr>
        <p:spPr bwMode="auto">
          <a:xfrm>
            <a:off x="5072065" y="2325688"/>
            <a:ext cx="1084259" cy="10810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2881" name="Text Box 33"/>
          <p:cNvSpPr txBox="1">
            <a:spLocks noChangeArrowheads="1"/>
          </p:cNvSpPr>
          <p:nvPr/>
        </p:nvSpPr>
        <p:spPr bwMode="auto">
          <a:xfrm>
            <a:off x="6804025" y="3262313"/>
            <a:ext cx="12009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Default 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rule</a:t>
            </a:r>
          </a:p>
        </p:txBody>
      </p:sp>
      <p:sp>
        <p:nvSpPr>
          <p:cNvPr id="462882" name="Text Box 34"/>
          <p:cNvSpPr txBox="1">
            <a:spLocks noChangeArrowheads="1"/>
          </p:cNvSpPr>
          <p:nvPr/>
        </p:nvSpPr>
        <p:spPr bwMode="auto">
          <a:xfrm>
            <a:off x="4860925" y="3478213"/>
            <a:ext cx="152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Exceptions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tr-TR" dirty="0"/>
              <a:t>Rule-Based Knowledge</a:t>
            </a:r>
          </a:p>
        </p:txBody>
      </p:sp>
      <p:graphicFrame>
        <p:nvGraphicFramePr>
          <p:cNvPr id="463880" name="Object 8"/>
          <p:cNvGraphicFramePr>
            <a:graphicFrameLocks noChangeAspect="1"/>
          </p:cNvGraphicFramePr>
          <p:nvPr>
            <p:ph idx="1"/>
          </p:nvPr>
        </p:nvGraphicFramePr>
        <p:xfrm>
          <a:off x="1304925" y="1957388"/>
          <a:ext cx="6432550" cy="2406650"/>
        </p:xfrm>
        <a:graphic>
          <a:graphicData uri="http://schemas.openxmlformats.org/presentationml/2006/ole">
            <p:oleObj spid="_x0000_s463880" name="Equation" r:id="rId3" imgW="3225600" imgH="12063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022-63FE-4DE2-A5F9-57B62C490F60}" type="slidenum">
              <a:rPr lang="tr-TR"/>
              <a:pPr/>
              <a:t>14</a:t>
            </a:fld>
            <a:endParaRPr lang="tr-TR"/>
          </a:p>
        </p:txBody>
      </p:sp>
      <p:sp>
        <p:nvSpPr>
          <p:cNvPr id="46387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214554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Incorporation of prior knowledge (before training)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Rule extraction (after training) (Tresp et al., 1997)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Fuzzy membership functions and fuzzy rules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Normalized Basis Functions</a:t>
            </a:r>
          </a:p>
        </p:txBody>
      </p:sp>
      <p:graphicFrame>
        <p:nvGraphicFramePr>
          <p:cNvPr id="464916" name="Object 20"/>
          <p:cNvGraphicFramePr>
            <a:graphicFrameLocks noChangeAspect="1"/>
          </p:cNvGraphicFramePr>
          <p:nvPr>
            <p:ph idx="1"/>
          </p:nvPr>
        </p:nvGraphicFramePr>
        <p:xfrm>
          <a:off x="604838" y="1700213"/>
          <a:ext cx="5341937" cy="4779962"/>
        </p:xfrm>
        <a:graphic>
          <a:graphicData uri="http://schemas.openxmlformats.org/presentationml/2006/ole">
            <p:oleObj spid="_x0000_s464916" name="Equation" r:id="rId3" imgW="2654280" imgH="23745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12AC-9E55-4C81-8FA5-459B46BD37B9}" type="slidenum">
              <a:rPr lang="tr-TR"/>
              <a:pPr/>
              <a:t>15</a:t>
            </a:fld>
            <a:endParaRPr lang="tr-TR"/>
          </a:p>
        </p:txBody>
      </p:sp>
      <p:pic>
        <p:nvPicPr>
          <p:cNvPr id="464915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825" y="1557338"/>
            <a:ext cx="37147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Competitive Basis Functions</a:t>
            </a:r>
          </a:p>
        </p:txBody>
      </p:sp>
      <p:graphicFrame>
        <p:nvGraphicFramePr>
          <p:cNvPr id="466956" name="Object 12"/>
          <p:cNvGraphicFramePr>
            <a:graphicFrameLocks noChangeAspect="1"/>
          </p:cNvGraphicFramePr>
          <p:nvPr>
            <p:ph idx="1"/>
          </p:nvPr>
        </p:nvGraphicFramePr>
        <p:xfrm>
          <a:off x="3975100" y="1857375"/>
          <a:ext cx="3800475" cy="844550"/>
        </p:xfrm>
        <a:graphic>
          <a:graphicData uri="http://schemas.openxmlformats.org/presentationml/2006/ole">
            <p:oleObj spid="_x0000_s466956" name="Equation" r:id="rId3" imgW="1942920" imgH="43164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2C8-5333-418E-813D-5DA87E6163EA}" type="slidenum">
              <a:rPr lang="tr-TR"/>
              <a:pPr/>
              <a:t>16</a:t>
            </a:fld>
            <a:endParaRPr lang="tr-TR"/>
          </a:p>
        </p:txBody>
      </p:sp>
      <p:sp>
        <p:nvSpPr>
          <p:cNvPr id="4669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Mixture model:</a:t>
            </a:r>
          </a:p>
        </p:txBody>
      </p:sp>
      <p:graphicFrame>
        <p:nvGraphicFramePr>
          <p:cNvPr id="466958" name="Object 1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247775" y="3286125"/>
          <a:ext cx="5191125" cy="2463800"/>
        </p:xfrm>
        <a:graphic>
          <a:graphicData uri="http://schemas.openxmlformats.org/presentationml/2006/ole">
            <p:oleObj spid="_x0000_s466958" name="Equation" r:id="rId4" imgW="2247840" imgH="106668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467983" name="Object 15"/>
          <p:cNvGraphicFramePr>
            <a:graphicFrameLocks noChangeAspect="1"/>
          </p:cNvGraphicFramePr>
          <p:nvPr>
            <p:ph sz="half" idx="1"/>
          </p:nvPr>
        </p:nvGraphicFramePr>
        <p:xfrm>
          <a:off x="3848100" y="476250"/>
          <a:ext cx="4683125" cy="1011238"/>
        </p:xfrm>
        <a:graphic>
          <a:graphicData uri="http://schemas.openxmlformats.org/presentationml/2006/ole">
            <p:oleObj spid="_x0000_s467983" name="Equation" r:id="rId3" imgW="2234880" imgH="482400" progId="Equation.3">
              <p:embed/>
            </p:oleObj>
          </a:graphicData>
        </a:graphic>
      </p:graphicFrame>
      <p:graphicFrame>
        <p:nvGraphicFramePr>
          <p:cNvPr id="467985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1085850" y="1679575"/>
          <a:ext cx="7259638" cy="4592638"/>
        </p:xfrm>
        <a:graphic>
          <a:graphicData uri="http://schemas.openxmlformats.org/presentationml/2006/ole">
            <p:oleObj spid="_x0000_s467985" name="Equation" r:id="rId4" imgW="3492360" imgH="220968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ABC-B088-4028-A462-FA6D4B285608}" type="slidenum">
              <a:rPr lang="tr-TR"/>
              <a:pPr/>
              <a:t>17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Classification</a:t>
            </a:r>
          </a:p>
        </p:txBody>
      </p:sp>
      <p:graphicFrame>
        <p:nvGraphicFramePr>
          <p:cNvPr id="470031" name="Object 15"/>
          <p:cNvGraphicFramePr>
            <a:graphicFrameLocks noChangeAspect="1"/>
          </p:cNvGraphicFramePr>
          <p:nvPr>
            <p:ph idx="1"/>
          </p:nvPr>
        </p:nvGraphicFramePr>
        <p:xfrm>
          <a:off x="1320800" y="1700213"/>
          <a:ext cx="5710238" cy="3578225"/>
        </p:xfrm>
        <a:graphic>
          <a:graphicData uri="http://schemas.openxmlformats.org/presentationml/2006/ole">
            <p:oleObj spid="_x0000_s470031" name="Equation" r:id="rId3" imgW="2958840" imgH="18540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3C7E-7ED4-4FAA-8393-595A0C94521B}" type="slidenum">
              <a:rPr lang="tr-TR"/>
              <a:pPr/>
              <a:t>18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 for RBF (Supervised EM)</a:t>
            </a:r>
          </a:p>
        </p:txBody>
      </p:sp>
      <p:graphicFrame>
        <p:nvGraphicFramePr>
          <p:cNvPr id="472071" name="Object 7"/>
          <p:cNvGraphicFramePr>
            <a:graphicFrameLocks noChangeAspect="1"/>
          </p:cNvGraphicFramePr>
          <p:nvPr>
            <p:ph idx="1"/>
          </p:nvPr>
        </p:nvGraphicFramePr>
        <p:xfrm>
          <a:off x="2928926" y="2214554"/>
          <a:ext cx="2173287" cy="550862"/>
        </p:xfrm>
        <a:graphic>
          <a:graphicData uri="http://schemas.openxmlformats.org/presentationml/2006/ole">
            <p:oleObj spid="_x0000_s472071" name="Equation" r:id="rId3" imgW="901440" imgH="2286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681-7241-4131-9AA4-0A79B77582C0}" type="slidenum">
              <a:rPr lang="tr-TR"/>
              <a:pPr/>
              <a:t>19</a:t>
            </a:fld>
            <a:endParaRPr lang="tr-TR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E-step: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M-step:</a:t>
            </a:r>
          </a:p>
        </p:txBody>
      </p:sp>
      <p:graphicFrame>
        <p:nvGraphicFramePr>
          <p:cNvPr id="472073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928926" y="3000372"/>
          <a:ext cx="3806825" cy="3228975"/>
        </p:xfrm>
        <a:graphic>
          <a:graphicData uri="http://schemas.openxmlformats.org/presentationml/2006/ole">
            <p:oleObj spid="_x0000_s472073" name="Equation" r:id="rId4" imgW="1841400" imgH="156204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12: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Local Models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units per class prelabeled (Kohonen, 1990)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the closest: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Vector Quantization</a:t>
            </a:r>
          </a:p>
        </p:txBody>
      </p:sp>
      <p:graphicFrame>
        <p:nvGraphicFramePr>
          <p:cNvPr id="473108" name="Object 20"/>
          <p:cNvGraphicFramePr>
            <a:graphicFrameLocks noChangeAspect="1"/>
          </p:cNvGraphicFramePr>
          <p:nvPr>
            <p:ph idx="1"/>
          </p:nvPr>
        </p:nvGraphicFramePr>
        <p:xfrm>
          <a:off x="1592263" y="3000375"/>
          <a:ext cx="5816600" cy="1000125"/>
        </p:xfrm>
        <a:graphic>
          <a:graphicData uri="http://schemas.openxmlformats.org/presentationml/2006/ole">
            <p:oleObj spid="_x0000_s473108" name="Equation" r:id="rId3" imgW="2806560" imgH="482400" progId="Equation.3">
              <p:embed/>
            </p:oleObj>
          </a:graphicData>
        </a:graphic>
      </p:graphicFrame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53F9-2217-4674-B227-3FFA2136E3E4}" type="slidenum">
              <a:rPr lang="tr-TR"/>
              <a:pPr/>
              <a:t>20</a:t>
            </a:fld>
            <a:endParaRPr lang="tr-TR"/>
          </a:p>
        </p:txBody>
      </p:sp>
      <p:sp>
        <p:nvSpPr>
          <p:cNvPr id="473094" name="Oval 6"/>
          <p:cNvSpPr>
            <a:spLocks noChangeArrowheads="1"/>
          </p:cNvSpPr>
          <p:nvPr/>
        </p:nvSpPr>
        <p:spPr bwMode="auto">
          <a:xfrm>
            <a:off x="1403350" y="5157788"/>
            <a:ext cx="217488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097" name="Oval 9"/>
          <p:cNvSpPr>
            <a:spLocks noChangeArrowheads="1"/>
          </p:cNvSpPr>
          <p:nvPr/>
        </p:nvSpPr>
        <p:spPr bwMode="auto">
          <a:xfrm>
            <a:off x="2195513" y="4941888"/>
            <a:ext cx="21748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098" name="Oval 10"/>
          <p:cNvSpPr>
            <a:spLocks noChangeArrowheads="1"/>
          </p:cNvSpPr>
          <p:nvPr/>
        </p:nvSpPr>
        <p:spPr bwMode="auto">
          <a:xfrm>
            <a:off x="3203575" y="5516563"/>
            <a:ext cx="217488" cy="2159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099" name="Line 11"/>
          <p:cNvSpPr>
            <a:spLocks noChangeShapeType="1"/>
          </p:cNvSpPr>
          <p:nvPr/>
        </p:nvSpPr>
        <p:spPr bwMode="auto">
          <a:xfrm flipV="1">
            <a:off x="1619250" y="515778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73100" name="Oval 12"/>
          <p:cNvSpPr>
            <a:spLocks noChangeArrowheads="1"/>
          </p:cNvSpPr>
          <p:nvPr/>
        </p:nvSpPr>
        <p:spPr bwMode="auto">
          <a:xfrm>
            <a:off x="5867400" y="5373688"/>
            <a:ext cx="217488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101" name="Oval 13"/>
          <p:cNvSpPr>
            <a:spLocks noChangeArrowheads="1"/>
          </p:cNvSpPr>
          <p:nvPr/>
        </p:nvSpPr>
        <p:spPr bwMode="auto">
          <a:xfrm>
            <a:off x="6804025" y="5013325"/>
            <a:ext cx="217488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102" name="Oval 14"/>
          <p:cNvSpPr>
            <a:spLocks noChangeArrowheads="1"/>
          </p:cNvSpPr>
          <p:nvPr/>
        </p:nvSpPr>
        <p:spPr bwMode="auto">
          <a:xfrm>
            <a:off x="7380288" y="5156200"/>
            <a:ext cx="217487" cy="2159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103" name="Line 15"/>
          <p:cNvSpPr>
            <a:spLocks noChangeShapeType="1"/>
          </p:cNvSpPr>
          <p:nvPr/>
        </p:nvSpPr>
        <p:spPr bwMode="auto">
          <a:xfrm>
            <a:off x="7596188" y="5300663"/>
            <a:ext cx="2889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2411413" y="4508500"/>
            <a:ext cx="33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1042988" y="5300663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m</a:t>
            </a:r>
            <a:r>
              <a:rPr lang="tr-TR" sz="2400" i="1" baseline="-25000">
                <a:latin typeface="Lucida Bright" pitchFamily="18" charset="0"/>
              </a:rPr>
              <a:t>i</a:t>
            </a: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3492500" y="5516563"/>
            <a:ext cx="54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m</a:t>
            </a:r>
            <a:r>
              <a:rPr lang="tr-TR" sz="2400" i="1" baseline="-25000">
                <a:latin typeface="Lucida Bright" pitchFamily="18" charset="0"/>
              </a:rPr>
              <a:t>j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Mixture of Experts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 RBF, each local fit is a constant,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second layer weight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 MoE, each local fit is a linear function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 local expert:</a:t>
            </a:r>
          </a:p>
        </p:txBody>
      </p:sp>
      <p:graphicFrame>
        <p:nvGraphicFramePr>
          <p:cNvPr id="474122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516063" y="4437063"/>
          <a:ext cx="1646237" cy="569912"/>
        </p:xfrm>
        <a:graphic>
          <a:graphicData uri="http://schemas.openxmlformats.org/presentationml/2006/ole">
            <p:oleObj spid="_x0000_s474122" name="Equation" r:id="rId3" imgW="660240" imgH="228600" progId="Equation.3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A62B75-4FD6-4640-B252-8692893CD903}" type="slidenum">
              <a:rPr lang="tr-TR"/>
              <a:pPr/>
              <a:t>21</a:t>
            </a:fld>
            <a:endParaRPr lang="tr-TR"/>
          </a:p>
        </p:txBody>
      </p:sp>
      <p:pic>
        <p:nvPicPr>
          <p:cNvPr id="474118" name="Picture 6" descr="Loc-moe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8050" y="1751013"/>
            <a:ext cx="4175125" cy="3765550"/>
          </a:xfrm>
          <a:prstGeom prst="rect">
            <a:avLst/>
          </a:prstGeom>
          <a:noFill/>
        </p:spPr>
      </p:pic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684213" y="5311775"/>
            <a:ext cx="2641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(Jacobs et al., 1991)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MoE as Models Combined</a:t>
            </a:r>
          </a:p>
        </p:txBody>
      </p:sp>
      <p:pic>
        <p:nvPicPr>
          <p:cNvPr id="476172" name="Picture 12" descr="Loc-moe2_co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047121"/>
            <a:ext cx="4038600" cy="3754358"/>
          </a:xfrm>
          <a:noFill/>
          <a:ln/>
        </p:spPr>
      </p:pic>
      <p:sp>
        <p:nvSpPr>
          <p:cNvPr id="476175" name="Rectangle 1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Radial gating: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Softmax gating: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24E74-C5CF-4058-8F43-7301DD93465E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476178" name="Object 1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038725" y="2622550"/>
          <a:ext cx="4105275" cy="1301750"/>
        </p:xfrm>
        <a:graphic>
          <a:graphicData uri="http://schemas.openxmlformats.org/presentationml/2006/ole">
            <p:oleObj spid="_x0000_s476178" name="Equation" r:id="rId4" imgW="1841400" imgH="583920" progId="Equation.3">
              <p:embed/>
            </p:oleObj>
          </a:graphicData>
        </a:graphic>
      </p:graphicFrame>
      <p:graphicFrame>
        <p:nvGraphicFramePr>
          <p:cNvPr id="476180" name="Object 20"/>
          <p:cNvGraphicFramePr>
            <a:graphicFrameLocks noChangeAspect="1"/>
          </p:cNvGraphicFramePr>
          <p:nvPr/>
        </p:nvGraphicFramePr>
        <p:xfrm>
          <a:off x="5022850" y="4868863"/>
          <a:ext cx="2482850" cy="1023937"/>
        </p:xfrm>
        <a:graphic>
          <a:graphicData uri="http://schemas.openxmlformats.org/presentationml/2006/ole">
            <p:oleObj spid="_x0000_s476180" name="Equation" r:id="rId5" imgW="1168200" imgH="4824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Regression</a:t>
            </a:r>
          </a:p>
          <a:p>
            <a:endParaRPr lang="tr-TR" sz="2800" dirty="0"/>
          </a:p>
          <a:p>
            <a:endParaRPr lang="tr-TR" sz="2800" dirty="0"/>
          </a:p>
          <a:p>
            <a:endParaRPr lang="tr-TR" sz="2800" dirty="0"/>
          </a:p>
          <a:p>
            <a:endParaRPr lang="tr-TR" sz="2800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Cooperative MoE</a:t>
            </a:r>
          </a:p>
        </p:txBody>
      </p:sp>
      <p:graphicFrame>
        <p:nvGraphicFramePr>
          <p:cNvPr id="478217" name="Object 9"/>
          <p:cNvGraphicFramePr>
            <a:graphicFrameLocks noChangeAspect="1"/>
          </p:cNvGraphicFramePr>
          <p:nvPr>
            <p:ph idx="1"/>
          </p:nvPr>
        </p:nvGraphicFramePr>
        <p:xfrm>
          <a:off x="1190625" y="2636838"/>
          <a:ext cx="5538788" cy="2608262"/>
        </p:xfrm>
        <a:graphic>
          <a:graphicData uri="http://schemas.openxmlformats.org/presentationml/2006/ole">
            <p:oleObj spid="_x0000_s478217" name="Equation" r:id="rId3" imgW="2400120" imgH="11300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BF4B-BABA-4858-ADFA-6BB5F1C27209}" type="slidenum">
              <a:rPr lang="tr-TR"/>
              <a:pPr/>
              <a:t>23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Competitive MoE: Regression</a:t>
            </a:r>
          </a:p>
        </p:txBody>
      </p:sp>
      <p:graphicFrame>
        <p:nvGraphicFramePr>
          <p:cNvPr id="482312" name="Object 8"/>
          <p:cNvGraphicFramePr>
            <a:graphicFrameLocks noChangeAspect="1"/>
          </p:cNvGraphicFramePr>
          <p:nvPr>
            <p:ph idx="1"/>
          </p:nvPr>
        </p:nvGraphicFramePr>
        <p:xfrm>
          <a:off x="944563" y="2000250"/>
          <a:ext cx="7102475" cy="2892425"/>
        </p:xfrm>
        <a:graphic>
          <a:graphicData uri="http://schemas.openxmlformats.org/presentationml/2006/ole">
            <p:oleObj spid="_x0000_s482312" name="Equation" r:id="rId3" imgW="3492360" imgH="142236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4D5-856B-4B03-89A4-C9FE25ACEB64}" type="slidenum">
              <a:rPr lang="tr-TR"/>
              <a:pPr/>
              <a:t>24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Competitive MoE: Classification</a:t>
            </a: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>
            <p:ph idx="1"/>
          </p:nvPr>
        </p:nvGraphicFramePr>
        <p:xfrm>
          <a:off x="1344613" y="2205038"/>
          <a:ext cx="6238875" cy="2838450"/>
        </p:xfrm>
        <a:graphic>
          <a:graphicData uri="http://schemas.openxmlformats.org/presentationml/2006/ole">
            <p:oleObj spid="_x0000_s483334" name="Equation" r:id="rId3" imgW="2958840" imgH="13460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0E2B-50BF-4115-B737-C1F0E6701BC4}" type="slidenum">
              <a:rPr lang="tr-TR"/>
              <a:pPr/>
              <a:t>25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Hierarchical Mixture of Experts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Tree of MoE where each MoE is an expert in a higher-level MoE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Soft decision tree: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Takes a weighted (gating) average of all leaves (experts), as opposed to using a single path and a single leaf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Can be trained using EM (Jordan and Jacobs, 1994)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A1B2-4D8B-4879-A2D6-382F321862F7}" type="slidenum">
              <a:rPr lang="tr-TR"/>
              <a:pPr/>
              <a:t>26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Divide the input space into local regions and learn simple (constant/linear) models in each patch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Unsupervised: Competitive, online clustering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Supervised: Radial-basis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functions,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mixture of experts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6061-BC23-412A-9FFD-DB655DC0F61E}" type="slidenum">
              <a:rPr lang="tr-TR">
                <a:solidFill>
                  <a:schemeClr val="tx2"/>
                </a:solidFill>
                <a:latin typeface="+mj-lt"/>
              </a:rPr>
              <a:pPr/>
              <a:t>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445463" name="Group 23"/>
          <p:cNvGrpSpPr>
            <a:grpSpLocks/>
          </p:cNvGrpSpPr>
          <p:nvPr/>
        </p:nvGrpSpPr>
        <p:grpSpPr bwMode="auto">
          <a:xfrm>
            <a:off x="1258888" y="2781300"/>
            <a:ext cx="4465637" cy="1584325"/>
            <a:chOff x="793" y="1706"/>
            <a:chExt cx="2813" cy="998"/>
          </a:xfrm>
        </p:grpSpPr>
        <p:sp>
          <p:nvSpPr>
            <p:cNvPr id="445445" name="Line 5"/>
            <p:cNvSpPr>
              <a:spLocks noChangeShapeType="1"/>
            </p:cNvSpPr>
            <p:nvPr/>
          </p:nvSpPr>
          <p:spPr bwMode="auto">
            <a:xfrm flipV="1">
              <a:off x="1111" y="170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46" name="Line 6"/>
            <p:cNvSpPr>
              <a:spLocks noChangeShapeType="1"/>
            </p:cNvSpPr>
            <p:nvPr/>
          </p:nvSpPr>
          <p:spPr bwMode="auto">
            <a:xfrm>
              <a:off x="1020" y="2614"/>
              <a:ext cx="2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48" name="Freeform 8"/>
            <p:cNvSpPr>
              <a:spLocks/>
            </p:cNvSpPr>
            <p:nvPr/>
          </p:nvSpPr>
          <p:spPr bwMode="auto">
            <a:xfrm>
              <a:off x="1020" y="1872"/>
              <a:ext cx="2223" cy="621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409" y="61"/>
                </a:cxn>
                <a:cxn ang="0">
                  <a:pos x="862" y="606"/>
                </a:cxn>
                <a:cxn ang="0">
                  <a:pos x="1134" y="152"/>
                </a:cxn>
                <a:cxn ang="0">
                  <a:pos x="2223" y="560"/>
                </a:cxn>
              </a:cxnLst>
              <a:rect l="0" t="0" r="r" b="b"/>
              <a:pathLst>
                <a:path w="2223" h="621">
                  <a:moveTo>
                    <a:pt x="0" y="243"/>
                  </a:moveTo>
                  <a:cubicBezTo>
                    <a:pt x="132" y="121"/>
                    <a:pt x="265" y="0"/>
                    <a:pt x="409" y="61"/>
                  </a:cubicBezTo>
                  <a:cubicBezTo>
                    <a:pt x="553" y="122"/>
                    <a:pt x="741" y="591"/>
                    <a:pt x="862" y="606"/>
                  </a:cubicBezTo>
                  <a:cubicBezTo>
                    <a:pt x="983" y="621"/>
                    <a:pt x="907" y="160"/>
                    <a:pt x="1134" y="152"/>
                  </a:cubicBezTo>
                  <a:cubicBezTo>
                    <a:pt x="1361" y="144"/>
                    <a:pt x="1792" y="352"/>
                    <a:pt x="2223" y="560"/>
                  </a:cubicBezTo>
                </a:path>
              </a:pathLst>
            </a:custGeom>
            <a:noFill/>
            <a:ln w="28575" cmpd="sng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 flipV="1">
              <a:off x="793" y="1797"/>
              <a:ext cx="726" cy="4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0" name="Line 10"/>
            <p:cNvSpPr>
              <a:spLocks noChangeShapeType="1"/>
            </p:cNvSpPr>
            <p:nvPr/>
          </p:nvSpPr>
          <p:spPr bwMode="auto">
            <a:xfrm>
              <a:off x="1338" y="1797"/>
              <a:ext cx="635" cy="862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1" name="Line 11"/>
            <p:cNvSpPr>
              <a:spLocks noChangeShapeType="1"/>
            </p:cNvSpPr>
            <p:nvPr/>
          </p:nvSpPr>
          <p:spPr bwMode="auto">
            <a:xfrm>
              <a:off x="1927" y="1933"/>
              <a:ext cx="1679" cy="59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2" name="Oval 12"/>
            <p:cNvSpPr>
              <a:spLocks noChangeArrowheads="1"/>
            </p:cNvSpPr>
            <p:nvPr/>
          </p:nvSpPr>
          <p:spPr bwMode="auto">
            <a:xfrm>
              <a:off x="1202" y="1842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3" name="Oval 13"/>
            <p:cNvSpPr>
              <a:spLocks noChangeArrowheads="1"/>
            </p:cNvSpPr>
            <p:nvPr/>
          </p:nvSpPr>
          <p:spPr bwMode="auto">
            <a:xfrm>
              <a:off x="1202" y="2024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4" name="Oval 14"/>
            <p:cNvSpPr>
              <a:spLocks noChangeArrowheads="1"/>
            </p:cNvSpPr>
            <p:nvPr/>
          </p:nvSpPr>
          <p:spPr bwMode="auto">
            <a:xfrm>
              <a:off x="975" y="2024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5" name="Oval 15"/>
            <p:cNvSpPr>
              <a:spLocks noChangeArrowheads="1"/>
            </p:cNvSpPr>
            <p:nvPr/>
          </p:nvSpPr>
          <p:spPr bwMode="auto">
            <a:xfrm>
              <a:off x="1474" y="206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6" name="Oval 16"/>
            <p:cNvSpPr>
              <a:spLocks noChangeArrowheads="1"/>
            </p:cNvSpPr>
            <p:nvPr/>
          </p:nvSpPr>
          <p:spPr bwMode="auto">
            <a:xfrm>
              <a:off x="1610" y="206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7" name="Oval 17"/>
            <p:cNvSpPr>
              <a:spLocks noChangeArrowheads="1"/>
            </p:cNvSpPr>
            <p:nvPr/>
          </p:nvSpPr>
          <p:spPr bwMode="auto">
            <a:xfrm>
              <a:off x="1655" y="2251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8" name="Oval 18"/>
            <p:cNvSpPr>
              <a:spLocks noChangeArrowheads="1"/>
            </p:cNvSpPr>
            <p:nvPr/>
          </p:nvSpPr>
          <p:spPr bwMode="auto">
            <a:xfrm>
              <a:off x="2426" y="197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9" name="Oval 19"/>
            <p:cNvSpPr>
              <a:spLocks noChangeArrowheads="1"/>
            </p:cNvSpPr>
            <p:nvPr/>
          </p:nvSpPr>
          <p:spPr bwMode="auto">
            <a:xfrm>
              <a:off x="1746" y="2478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60" name="Oval 20"/>
            <p:cNvSpPr>
              <a:spLocks noChangeArrowheads="1"/>
            </p:cNvSpPr>
            <p:nvPr/>
          </p:nvSpPr>
          <p:spPr bwMode="auto">
            <a:xfrm>
              <a:off x="2653" y="220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61" name="Oval 21"/>
            <p:cNvSpPr>
              <a:spLocks noChangeArrowheads="1"/>
            </p:cNvSpPr>
            <p:nvPr/>
          </p:nvSpPr>
          <p:spPr bwMode="auto">
            <a:xfrm>
              <a:off x="2971" y="220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62" name="Oval 22"/>
            <p:cNvSpPr>
              <a:spLocks noChangeArrowheads="1"/>
            </p:cNvSpPr>
            <p:nvPr/>
          </p:nvSpPr>
          <p:spPr bwMode="auto">
            <a:xfrm>
              <a:off x="2245" y="211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Competitive Learning</a:t>
            </a:r>
          </a:p>
        </p:txBody>
      </p:sp>
      <p:graphicFrame>
        <p:nvGraphicFramePr>
          <p:cNvPr id="446481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1009650" y="1971675"/>
          <a:ext cx="4170363" cy="3832225"/>
        </p:xfrm>
        <a:graphic>
          <a:graphicData uri="http://schemas.openxmlformats.org/presentationml/2006/ole">
            <p:oleObj spid="_x0000_s446481" name="Equation" r:id="rId3" imgW="2197080" imgH="2019240" progId="Equation.3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B90B09-0CF7-42F3-AC3F-7A6CFA23E994}" type="slidenum">
              <a:rPr lang="tr-TR"/>
              <a:pPr/>
              <a:t>4</a:t>
            </a:fld>
            <a:endParaRPr lang="tr-TR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5105400" y="1981200"/>
            <a:ext cx="403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</p:txBody>
      </p:sp>
      <p:pic>
        <p:nvPicPr>
          <p:cNvPr id="446478" name="Picture 14" descr="Loc-km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3" y="2997200"/>
            <a:ext cx="3313112" cy="2728913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16A-A5E2-4343-82EE-B77A510D186F}" type="slidenum">
              <a:rPr lang="tr-TR"/>
              <a:pPr/>
              <a:t>5</a:t>
            </a:fld>
            <a:endParaRPr lang="tr-TR"/>
          </a:p>
        </p:txBody>
      </p:sp>
      <p:pic>
        <p:nvPicPr>
          <p:cNvPr id="449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692150"/>
            <a:ext cx="71818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9542" name="Picture 6" descr="Loc-com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3213100"/>
            <a:ext cx="4033838" cy="3306763"/>
          </a:xfrm>
          <a:prstGeom prst="rect">
            <a:avLst/>
          </a:prstGeom>
          <a:noFill/>
        </p:spPr>
      </p:pic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971550" y="3789363"/>
            <a:ext cx="21226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Winner-take-all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network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71536"/>
          </a:xfrm>
        </p:spPr>
        <p:txBody>
          <a:bodyPr/>
          <a:lstStyle/>
          <a:p>
            <a:r>
              <a:rPr lang="tr-TR"/>
              <a:t>Adaptive Resonance Theory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Incremental; add a new cluster if not covered; defined by </a:t>
            </a:r>
            <a:r>
              <a:rPr lang="tr-TR" sz="2000" dirty="0">
                <a:solidFill>
                  <a:schemeClr val="accent1"/>
                </a:solidFill>
                <a:latin typeface="+mj-lt"/>
              </a:rPr>
              <a:t>vigilance,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ρ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5056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44513" y="3159125"/>
          <a:ext cx="3729037" cy="1657350"/>
        </p:xfrm>
        <a:graphic>
          <a:graphicData uri="http://schemas.openxmlformats.org/presentationml/2006/ole">
            <p:oleObj spid="_x0000_s450569" name="Equation" r:id="rId3" imgW="1942920" imgH="863280" progId="Equation.3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0879B-92D0-416F-9B4A-26424FEEEE06}" type="slidenum">
              <a:rPr lang="tr-TR"/>
              <a:pPr/>
              <a:t>6</a:t>
            </a:fld>
            <a:endParaRPr lang="tr-TR"/>
          </a:p>
        </p:txBody>
      </p:sp>
      <p:pic>
        <p:nvPicPr>
          <p:cNvPr id="450564" name="Picture 4" descr="Loc-art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538" y="2492375"/>
            <a:ext cx="4321175" cy="3679825"/>
          </a:xfrm>
          <a:prstGeom prst="rect">
            <a:avLst/>
          </a:prstGeom>
          <a:noFill/>
        </p:spPr>
      </p:pic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500034" y="5500702"/>
            <a:ext cx="501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(Carpenter and Grossberg, 1988)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638" name="Picture 6" descr="Loc-som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214686"/>
            <a:ext cx="4327525" cy="3309937"/>
          </a:xfrm>
          <a:prstGeom prst="rect">
            <a:avLst/>
          </a:prstGeom>
          <a:noFill/>
        </p:spPr>
      </p:pic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Self-Organizing Maps</a:t>
            </a:r>
          </a:p>
        </p:txBody>
      </p:sp>
      <p:graphicFrame>
        <p:nvGraphicFramePr>
          <p:cNvPr id="453644" name="Object 12"/>
          <p:cNvGraphicFramePr>
            <a:graphicFrameLocks noChangeAspect="1"/>
          </p:cNvGraphicFramePr>
          <p:nvPr>
            <p:ph idx="1"/>
          </p:nvPr>
        </p:nvGraphicFramePr>
        <p:xfrm>
          <a:off x="4902200" y="3789363"/>
          <a:ext cx="3951288" cy="1636712"/>
        </p:xfrm>
        <a:graphic>
          <a:graphicData uri="http://schemas.openxmlformats.org/presentationml/2006/ole">
            <p:oleObj spid="_x0000_s453644" name="Equation" r:id="rId4" imgW="1777680" imgH="73656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331-C591-498B-862D-1FB8C4A66124}" type="slidenum">
              <a:rPr lang="tr-TR"/>
              <a:pPr/>
              <a:t>7</a:t>
            </a:fld>
            <a:endParaRPr lang="tr-TR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64305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Units have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neighborhood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defined;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“between”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are all updated together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One-dim map:</a:t>
            </a:r>
          </a:p>
        </p:txBody>
      </p:sp>
      <p:sp>
        <p:nvSpPr>
          <p:cNvPr id="453643" name="Text Box 11"/>
          <p:cNvSpPr txBox="1">
            <a:spLocks noChangeArrowheads="1"/>
          </p:cNvSpPr>
          <p:nvPr/>
        </p:nvSpPr>
        <p:spPr bwMode="auto">
          <a:xfrm>
            <a:off x="5076825" y="2924175"/>
            <a:ext cx="2256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(Kohonen, 1990)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Radial-Basis Functions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Locally-tuned units:</a:t>
            </a:r>
          </a:p>
        </p:txBody>
      </p:sp>
      <p:graphicFrame>
        <p:nvGraphicFramePr>
          <p:cNvPr id="45466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1047750" y="5373688"/>
          <a:ext cx="2008188" cy="822325"/>
        </p:xfrm>
        <a:graphic>
          <a:graphicData uri="http://schemas.openxmlformats.org/presentationml/2006/ole">
            <p:oleObj spid="_x0000_s454669" name="Equation" r:id="rId3" imgW="1054080" imgH="431640" progId="Equation.3">
              <p:embed/>
            </p:oleObj>
          </a:graphicData>
        </a:graphic>
      </p:graphicFrame>
      <p:graphicFrame>
        <p:nvGraphicFramePr>
          <p:cNvPr id="454671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962025" y="2420938"/>
          <a:ext cx="2755900" cy="1160462"/>
        </p:xfrm>
        <a:graphic>
          <a:graphicData uri="http://schemas.openxmlformats.org/presentationml/2006/ole">
            <p:oleObj spid="_x0000_s454671" name="Equation" r:id="rId4" imgW="1447560" imgH="609480" progId="Equation.3">
              <p:embed/>
            </p:oleObj>
          </a:graphicData>
        </a:graphic>
      </p:graphicFrame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47E09-ADCA-4299-8D95-8B85D906C11C}" type="slidenum">
              <a:rPr lang="tr-TR"/>
              <a:pPr/>
              <a:t>8</a:t>
            </a:fld>
            <a:endParaRPr lang="tr-TR"/>
          </a:p>
        </p:txBody>
      </p:sp>
      <p:pic>
        <p:nvPicPr>
          <p:cNvPr id="4546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713" y="3357563"/>
            <a:ext cx="23622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4664" name="Picture 8" descr="Loc-rbf_co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3800" y="1916113"/>
            <a:ext cx="3716338" cy="4437062"/>
          </a:xfrm>
          <a:prstGeom prst="rect">
            <a:avLst/>
          </a:prstGeom>
          <a:noFill/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Local vs Distributed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C3EF-4335-4646-A659-A3C5C2ABF24E}" type="slidenum">
              <a:rPr lang="tr-TR"/>
              <a:pPr/>
              <a:t>9</a:t>
            </a:fld>
            <a:endParaRPr lang="tr-TR"/>
          </a:p>
        </p:txBody>
      </p:sp>
      <p:pic>
        <p:nvPicPr>
          <p:cNvPr id="465924" name="Picture 4" descr="Loc-distlo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73238"/>
            <a:ext cx="7056438" cy="4651375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4319</TotalTime>
  <Words>792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Flow</vt:lpstr>
      <vt:lpstr>Microsoft Equation 3.0</vt:lpstr>
      <vt:lpstr>Equation</vt:lpstr>
      <vt:lpstr>INTRODUCTION TO  Machine Learning 2nd Edition</vt:lpstr>
      <vt:lpstr>CHAPTER 12:  Local Models</vt:lpstr>
      <vt:lpstr>Introduction</vt:lpstr>
      <vt:lpstr>Competitive Learning</vt:lpstr>
      <vt:lpstr>Slide 5</vt:lpstr>
      <vt:lpstr>Adaptive Resonance Theory</vt:lpstr>
      <vt:lpstr>Self-Organizing Maps</vt:lpstr>
      <vt:lpstr>Radial-Basis Functions</vt:lpstr>
      <vt:lpstr>Local vs Distributed Representation</vt:lpstr>
      <vt:lpstr>Training RBF</vt:lpstr>
      <vt:lpstr>Regression</vt:lpstr>
      <vt:lpstr>Classification</vt:lpstr>
      <vt:lpstr>Rules and Exceptions</vt:lpstr>
      <vt:lpstr>Rule-Based Knowledge</vt:lpstr>
      <vt:lpstr>Normalized Basis Functions</vt:lpstr>
      <vt:lpstr>Competitive Basis Functions</vt:lpstr>
      <vt:lpstr>Regression</vt:lpstr>
      <vt:lpstr>Classification</vt:lpstr>
      <vt:lpstr>EM for RBF (Supervised EM)</vt:lpstr>
      <vt:lpstr>Learning Vector Quantization</vt:lpstr>
      <vt:lpstr>Mixture of Experts</vt:lpstr>
      <vt:lpstr>MoE as Models Combined</vt:lpstr>
      <vt:lpstr>Cooperative MoE</vt:lpstr>
      <vt:lpstr>Competitive MoE: Regression</vt:lpstr>
      <vt:lpstr>Competitive MoE: Classification</vt:lpstr>
      <vt:lpstr>Hierarchical Mixture of Experts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246</cp:revision>
  <dcterms:created xsi:type="dcterms:W3CDTF">2005-01-24T14:46:28Z</dcterms:created>
  <dcterms:modified xsi:type="dcterms:W3CDTF">2010-03-03T10:03:46Z</dcterms:modified>
</cp:coreProperties>
</file>