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9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3F389-B20F-42DB-ACD1-7A0AEE80BFD9}" type="datetimeFigureOut">
              <a:rPr lang="tr-TR" smtClean="0"/>
              <a:pPr/>
              <a:t>03.03.2010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BA3EF-C626-4252-93EC-129408899E4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8FC3-3522-4953-9B9B-8C9922C44466}" type="datetime1">
              <a:rPr lang="tr-TR" smtClean="0"/>
              <a:pPr/>
              <a:t>03.03.2010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8F7-1CEF-485B-B0BC-F95EEF7C9A6B}" type="datetime1">
              <a:rPr lang="tr-TR" smtClean="0"/>
              <a:pPr/>
              <a:t>03.03.2010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FD1A-64E9-463C-927C-C859F7088050}" type="datetime1">
              <a:rPr lang="tr-TR" smtClean="0"/>
              <a:pPr/>
              <a:t>03.03.2010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527-9807-417A-BC0E-24FEBA5D99B7}" type="datetime1">
              <a:rPr lang="tr-TR" smtClean="0"/>
              <a:pPr/>
              <a:t>03.03.2010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72DF-44A5-4647-9E0A-37B48251D5F4}" type="datetime1">
              <a:rPr lang="tr-TR" smtClean="0"/>
              <a:pPr/>
              <a:t>03.03.2010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3EEF-E835-4FF8-AF6E-D1B1B02E9F45}" type="datetime1">
              <a:rPr lang="tr-TR" smtClean="0"/>
              <a:pPr/>
              <a:t>03.03.2010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793C-9846-47EC-A157-3A6FD555CB18}" type="datetime1">
              <a:rPr lang="tr-TR" smtClean="0"/>
              <a:pPr/>
              <a:t>03.03.2010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7E87-E0F1-40AA-8EB5-B0F948388A94}" type="datetime1">
              <a:rPr lang="tr-TR" smtClean="0"/>
              <a:pPr/>
              <a:t>03.03.2010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B79-CD96-4BEF-BCB6-A9DD5FF2B27F}" type="datetime1">
              <a:rPr lang="tr-TR" smtClean="0"/>
              <a:pPr/>
              <a:t>03.03.2010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D2B3-00A1-4BF9-952D-D562F7F447DC}" type="datetime1">
              <a:rPr lang="tr-TR" smtClean="0"/>
              <a:pPr/>
              <a:t>03.03.2010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8DC6-1879-4292-8F18-F9E8881DCCF8}" type="datetime1">
              <a:rPr lang="tr-TR" smtClean="0"/>
              <a:pPr/>
              <a:t>03.03.2010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705432-8971-4AC5-83D2-48BA9361E09E}" type="datetime1">
              <a:rPr lang="tr-TR" smtClean="0"/>
              <a:pPr/>
              <a:t>03.03.2010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4348" y="4071942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2010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http://www.cmpe.boun.edu.tr/~ethem/i2ml2e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10</a:t>
            </a:fld>
            <a:endParaRPr lang="tr-TR" dirty="0">
              <a:latin typeface="+mj-lt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3" y="1247775"/>
            <a:ext cx="53625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Hinge Loss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11</a:t>
            </a:fld>
            <a:endParaRPr lang="tr-TR" dirty="0">
              <a:latin typeface="+mj-lt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ph idx="1"/>
          </p:nvPr>
        </p:nvGraphicFramePr>
        <p:xfrm>
          <a:off x="4214813" y="936625"/>
          <a:ext cx="4343400" cy="982663"/>
        </p:xfrm>
        <a:graphic>
          <a:graphicData uri="http://schemas.openxmlformats.org/presentationml/2006/ole">
            <p:oleObj spid="_x0000_s32770" name="Equation" r:id="rId3" imgW="2133360" imgH="482400" progId="Equation.3">
              <p:embed/>
            </p:oleObj>
          </a:graphicData>
        </a:graphic>
      </p:graphicFrame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2000240"/>
            <a:ext cx="5105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ymbol" pitchFamily="18" charset="2"/>
              </a:rPr>
              <a:t>n</a:t>
            </a:r>
            <a:r>
              <a:rPr lang="tr-TR" dirty="0" smtClean="0"/>
              <a:t>-SVM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12</a:t>
            </a:fld>
            <a:endParaRPr lang="tr-TR" dirty="0">
              <a:latin typeface="+mj-lt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390775" y="1500188"/>
          <a:ext cx="4854575" cy="4127500"/>
        </p:xfrm>
        <a:graphic>
          <a:graphicData uri="http://schemas.openxmlformats.org/presentationml/2006/ole">
            <p:oleObj spid="_x0000_s33794" name="Equation" r:id="rId3" imgW="2361960" imgH="20062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71736" y="5643578"/>
            <a:ext cx="410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n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 controls the fraction of support vectors 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13</a:t>
            </a:fld>
            <a:endParaRPr lang="tr-TR" dirty="0">
              <a:latin typeface="+mj-lt"/>
            </a:endParaRP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928813" y="3929066"/>
          <a:ext cx="4492625" cy="2244722"/>
        </p:xfrm>
        <a:graphic>
          <a:graphicData uri="http://schemas.openxmlformats.org/presentationml/2006/ole">
            <p:oleObj spid="_x0000_s34818" name="Equation" r:id="rId3" imgW="2108160" imgH="1079280" progId="Equation.3">
              <p:embed/>
            </p:oleObj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Kernel Trick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Preprocess input </a:t>
            </a:r>
            <a:r>
              <a:rPr kumimoji="0" lang="tr-T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by basis functions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</a:t>
            </a:r>
            <a:r>
              <a:rPr kumimoji="0" lang="tr-T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z 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 </a:t>
            </a:r>
            <a:r>
              <a:rPr kumimoji="0" lang="tr-T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φ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tr-T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		</a:t>
            </a:r>
            <a:r>
              <a:rPr kumimoji="0" lang="tr-TR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tr-T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z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)=</a:t>
            </a:r>
            <a:r>
              <a:rPr kumimoji="0" lang="tr-T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</a:t>
            </a:r>
            <a:r>
              <a:rPr kumimoji="0" lang="tr-TR" sz="26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</a:t>
            </a:r>
            <a:r>
              <a:rPr kumimoji="0" lang="tr-T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z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tr-T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			</a:t>
            </a:r>
            <a:r>
              <a:rPr kumimoji="0" lang="tr-TR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tr-T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)=</a:t>
            </a:r>
            <a:r>
              <a:rPr kumimoji="0" lang="tr-T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</a:t>
            </a:r>
            <a:r>
              <a:rPr kumimoji="0" lang="tr-TR" sz="26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 </a:t>
            </a:r>
            <a:r>
              <a:rPr kumimoji="0" lang="tr-T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φ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tr-T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SVM solution </a:t>
            </a:r>
            <a:endParaRPr kumimoji="0" lang="tr-TR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000629" y="4652963"/>
            <a:ext cx="1428759" cy="576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714744" y="5373688"/>
            <a:ext cx="1071570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14</a:t>
            </a:fld>
            <a:endParaRPr lang="tr-TR" dirty="0">
              <a:latin typeface="+mj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04297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Vectorial Kernels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Polynomials of degree </a:t>
            </a:r>
            <a:r>
              <a:rPr kumimoji="0" lang="tr-TR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  <a:endParaRPr kumimoji="0" lang="tr-TR" sz="2600" b="0" i="1" u="none" strike="noStrike" kern="1200" cap="none" spc="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tr-TR" sz="26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</a:t>
            </a:r>
            <a:endParaRPr kumimoji="0" lang="tr-TR" sz="2600" b="0" i="0" u="none" strike="noStrike" kern="1200" cap="none" spc="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857224" y="2571744"/>
          <a:ext cx="2640012" cy="547687"/>
        </p:xfrm>
        <a:graphic>
          <a:graphicData uri="http://schemas.openxmlformats.org/presentationml/2006/ole">
            <p:oleObj spid="_x0000_s35842" name="Equation" r:id="rId3" imgW="1218960" imgH="253800" progId="Equation.3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785786" y="3929066"/>
          <a:ext cx="5940425" cy="2044700"/>
        </p:xfrm>
        <a:graphic>
          <a:graphicData uri="http://schemas.openxmlformats.org/presentationml/2006/ole">
            <p:oleObj spid="_x0000_s35843" name="Equation" r:id="rId4" imgW="3098520" imgH="1066680" progId="Equation.3">
              <p:embed/>
            </p:oleObj>
          </a:graphicData>
        </a:graphic>
      </p:graphicFrame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6248" y="1357298"/>
            <a:ext cx="43624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15</a:t>
            </a:fld>
            <a:endParaRPr lang="tr-TR" dirty="0">
              <a:latin typeface="+mj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Vectorial Kernels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Radial-basis functions:</a:t>
            </a:r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946150" y="2520950"/>
          <a:ext cx="2698750" cy="1028700"/>
        </p:xfrm>
        <a:graphic>
          <a:graphicData uri="http://schemas.openxmlformats.org/presentationml/2006/ole">
            <p:oleObj spid="_x0000_s36868" name="Equation" r:id="rId3" imgW="1600200" imgH="609480" progId="Equation.3">
              <p:embed/>
            </p:oleObj>
          </a:graphicData>
        </a:graphic>
      </p:graphicFrame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1428736"/>
            <a:ext cx="44005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Defining kernels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Kernel “engineering”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Defining good measures of similarity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String kernels, graph kernels, image kernels, ...</a:t>
            </a:r>
          </a:p>
          <a:p>
            <a:r>
              <a:rPr lang="tr-TR" dirty="0" smtClean="0">
                <a:solidFill>
                  <a:schemeClr val="accent1"/>
                </a:solidFill>
                <a:latin typeface="+mj-lt"/>
              </a:rPr>
              <a:t>Empirical kernel map: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Define a set of templates 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and score function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buNone/>
            </a:pPr>
            <a:r>
              <a:rPr lang="tr-TR" i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f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)=[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 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),...,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 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)]</a:t>
            </a:r>
          </a:p>
          <a:p>
            <a:pPr>
              <a:buNone/>
            </a:pPr>
            <a:r>
              <a:rPr lang="tr-TR" i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and </a:t>
            </a:r>
          </a:p>
          <a:p>
            <a:pPr>
              <a:buNone/>
            </a:pPr>
            <a:r>
              <a:rPr lang="tr-TR" i="1" dirty="0" smtClean="0">
                <a:solidFill>
                  <a:schemeClr val="tx2"/>
                </a:solidFill>
                <a:latin typeface="+mj-lt"/>
              </a:rPr>
              <a:t>	K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f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f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16</a:t>
            </a:fld>
            <a:endParaRPr lang="tr-TR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28596" y="1357298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Fixed kernel</a:t>
            </a:r>
            <a:r>
              <a:rPr kumimoji="0" lang="tr-TR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combination</a:t>
            </a: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tr-TR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tr-TR" sz="2600" noProof="0" dirty="0" smtClean="0">
                <a:solidFill>
                  <a:schemeClr val="tx2"/>
                </a:solidFill>
                <a:latin typeface="+mj-lt"/>
              </a:rPr>
              <a:t>Adaptive kernel combination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tr-TR" sz="2600" noProof="0" dirty="0" smtClean="0">
              <a:solidFill>
                <a:schemeClr val="tx2"/>
              </a:solidFill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tr-TR" sz="2600" noProof="0" dirty="0" smtClean="0">
              <a:solidFill>
                <a:schemeClr val="tx2"/>
              </a:solidFill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Localized</a:t>
            </a:r>
            <a:r>
              <a:rPr kumimoji="0" lang="tr-TR" sz="2600" b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kernel combination</a:t>
            </a:r>
            <a:endParaRPr kumimoji="0" lang="tr-TR" sz="2600" b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Multiple Kernel Learning</a:t>
            </a:r>
            <a:endParaRPr lang="tr-TR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ph idx="1"/>
          </p:nvPr>
        </p:nvGraphicFramePr>
        <p:xfrm>
          <a:off x="4643438" y="1428736"/>
          <a:ext cx="2714644" cy="1143008"/>
        </p:xfrm>
        <a:graphic>
          <a:graphicData uri="http://schemas.openxmlformats.org/presentationml/2006/ole">
            <p:oleObj spid="_x0000_s37890" name="Equation" r:id="rId3" imgW="1688760" imgH="711000" progId="Equation.3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17</a:t>
            </a:fld>
            <a:endParaRPr lang="tr-TR" dirty="0">
              <a:latin typeface="+mj-lt"/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357422" y="3143248"/>
          <a:ext cx="4164012" cy="1958975"/>
        </p:xfrm>
        <a:graphic>
          <a:graphicData uri="http://schemas.openxmlformats.org/presentationml/2006/ole">
            <p:oleObj spid="_x0000_s37892" name="Equation" r:id="rId4" imgW="2590560" imgH="1218960" progId="Equation.3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214546" y="5643578"/>
          <a:ext cx="3184525" cy="550862"/>
        </p:xfrm>
        <a:graphic>
          <a:graphicData uri="http://schemas.openxmlformats.org/presentationml/2006/ole">
            <p:oleObj spid="_x0000_s37893" name="Equation" r:id="rId5" imgW="1981080" imgH="342720" progId="Equation.3">
              <p:embed/>
            </p:oleObj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Multiclass Kernel Machines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1-vs-all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Pairwise separation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Error-Correcting Output Codes (section 17.5)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Single multiclass optimization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18</a:t>
            </a:fld>
            <a:endParaRPr lang="tr-TR" dirty="0">
              <a:latin typeface="+mj-lt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363663" y="3786188"/>
          <a:ext cx="6629400" cy="1931987"/>
        </p:xfrm>
        <a:graphic>
          <a:graphicData uri="http://schemas.openxmlformats.org/presentationml/2006/ole">
            <p:oleObj spid="_x0000_s38914" name="Equation" r:id="rId3" imgW="3225600" imgH="939600" progId="Equation.3">
              <p:embed/>
            </p:oleObj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19</a:t>
            </a:fld>
            <a:endParaRPr lang="tr-TR" dirty="0">
              <a:latin typeface="+mj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8286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SVM for Regression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 a linear model (possibly kernelized)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	</a:t>
            </a:r>
            <a:r>
              <a:rPr kumimoji="0" lang="tr-TR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tr-TR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)=</a:t>
            </a:r>
            <a:r>
              <a:rPr kumimoji="0" lang="tr-TR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</a:t>
            </a:r>
            <a:r>
              <a:rPr kumimoji="0" lang="tr-TR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</a:t>
            </a:r>
            <a:r>
              <a:rPr kumimoji="0" lang="tr-TR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+</a:t>
            </a:r>
            <a:r>
              <a:rPr kumimoji="0" lang="tr-TR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</a:t>
            </a:r>
            <a:r>
              <a:rPr kumimoji="0" lang="tr-TR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 the </a:t>
            </a:r>
            <a:r>
              <a:rPr kumimoji="0" lang="tr-TR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є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-sensitive error function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4286256"/>
            <a:ext cx="26670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2039938" y="3236913"/>
          <a:ext cx="5351462" cy="1012825"/>
        </p:xfrm>
        <a:graphic>
          <a:graphicData uri="http://schemas.openxmlformats.org/presentationml/2006/ole">
            <p:oleObj spid="_x0000_s39938" name="Equation" r:id="rId4" imgW="2819160" imgH="533160" progId="Equation.3">
              <p:embed/>
            </p:oleObj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1866900" y="4941888"/>
          <a:ext cx="3035300" cy="1557337"/>
        </p:xfrm>
        <a:graphic>
          <a:graphicData uri="http://schemas.openxmlformats.org/presentationml/2006/ole">
            <p:oleObj spid="_x0000_s39939" name="Equation" r:id="rId5" imgW="1434960" imgH="736560" progId="Equation.3">
              <p:embed/>
            </p:oleObj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/>
        </p:nvGraphicFramePr>
        <p:xfrm>
          <a:off x="1222375" y="4149725"/>
          <a:ext cx="3167063" cy="850900"/>
        </p:xfrm>
        <a:graphic>
          <a:graphicData uri="http://schemas.openxmlformats.org/presentationml/2006/ole">
            <p:oleObj spid="_x0000_s39940" name="Equation" r:id="rId6" imgW="1562040" imgH="419040" progId="Equation.3">
              <p:embed/>
            </p:oleObj>
          </a:graphicData>
        </a:graphic>
      </p:graphicFrame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/>
          </a:bodyPr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13: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Kernel Machines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20</a:t>
            </a:fld>
            <a:endParaRPr lang="tr-TR" dirty="0">
              <a:latin typeface="+mj-lt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338" y="1357313"/>
            <a:ext cx="52673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Kernel Regression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Polynomial kernel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Gaussian kernel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21</a:t>
            </a:fld>
            <a:endParaRPr lang="tr-TR" dirty="0">
              <a:latin typeface="+mj-lt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571744"/>
            <a:ext cx="36671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2500306"/>
            <a:ext cx="35337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One-Class Kernel Machines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Consider a sphere with center 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and radius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22</a:t>
            </a:fld>
            <a:endParaRPr lang="tr-TR" dirty="0">
              <a:latin typeface="+mj-lt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642910" y="2500306"/>
          <a:ext cx="5168900" cy="3867150"/>
        </p:xfrm>
        <a:graphic>
          <a:graphicData uri="http://schemas.openxmlformats.org/presentationml/2006/ole">
            <p:oleObj spid="_x0000_s43010" name="Equation" r:id="rId3" imgW="2514600" imgH="1879560" progId="Equation.3">
              <p:embed/>
            </p:oleObj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928795" y="4357694"/>
            <a:ext cx="857256" cy="576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857752" y="4429132"/>
            <a:ext cx="928694" cy="576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714620"/>
            <a:ext cx="3071834" cy="307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23</a:t>
            </a:fld>
            <a:endParaRPr lang="tr-TR" dirty="0">
              <a:latin typeface="+mj-lt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1819275"/>
            <a:ext cx="60007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Kernel Dimensionality Reduction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35480"/>
            <a:ext cx="3043230" cy="4389120"/>
          </a:xfrm>
        </p:spPr>
        <p:txBody>
          <a:bodyPr/>
          <a:lstStyle/>
          <a:p>
            <a:r>
              <a:rPr lang="tr-TR" dirty="0" smtClean="0">
                <a:solidFill>
                  <a:schemeClr val="accent1"/>
                </a:solidFill>
                <a:latin typeface="+mj-lt"/>
              </a:rPr>
              <a:t>Kernel PCA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does PCA on the kernel matrix (equal to canonical PCA with a linear kernel)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Kernel LDA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24</a:t>
            </a:fld>
            <a:endParaRPr lang="tr-TR" dirty="0">
              <a:latin typeface="+mj-lt"/>
            </a:endParaRP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571612"/>
            <a:ext cx="515392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Kernel Machines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Discriminant-based: No need to estimate densities first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Define the discriminant in terms of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support vectors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The use of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kernel functions,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application-specific measures of similarity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No need to represent instances as vectors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Convex optimization problems with a unique solution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3</a:t>
            </a:fld>
            <a:endParaRPr lang="tr-TR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/>
          <a:p>
            <a:pPr algn="r"/>
            <a:fld id="{07945056-924C-4EF3-9DBF-A3C8C7422096}" type="slidenum">
              <a:rPr lang="tr-TR">
                <a:latin typeface="+mj-lt"/>
              </a:rPr>
              <a:pPr algn="r"/>
              <a:t>4</a:t>
            </a:fld>
            <a:endParaRPr lang="tr-TR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9000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Optimal Separating Hyperplane</a:t>
            </a:r>
            <a:endParaRPr kumimoji="0" lang="tr-TR" sz="4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11188" y="5780088"/>
            <a:ext cx="5150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(Cortes and Vapnik, 1995; Vapnik, 1995)</a:t>
            </a: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884363" y="1811338"/>
          <a:ext cx="5060950" cy="3551237"/>
        </p:xfrm>
        <a:graphic>
          <a:graphicData uri="http://schemas.openxmlformats.org/presentationml/2006/ole">
            <p:oleObj spid="_x0000_s25602" name="Equation" r:id="rId3" imgW="2425680" imgH="1701720" progId="Equation.3">
              <p:embed/>
            </p:oleObj>
          </a:graphicData>
        </a:graphic>
      </p:graphicFrame>
      <p:sp>
        <p:nvSpPr>
          <p:cNvPr id="9" name="Footer Placeholder 3"/>
          <p:cNvSpPr txBox="1">
            <a:spLocks/>
          </p:cNvSpPr>
          <p:nvPr/>
        </p:nvSpPr>
        <p:spPr>
          <a:xfrm>
            <a:off x="571472" y="6356350"/>
            <a:ext cx="7072362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Lecture Notes for E Alpaydın 2010 Introduction to Machine Learning 2e © The MIT Press (V1.0)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/>
          <a:p>
            <a:pPr algn="r"/>
            <a:fld id="{C4879F51-F908-45F9-A550-6EA67E05D6C9}" type="slidenum">
              <a:rPr lang="tr-TR">
                <a:latin typeface="+mj-lt"/>
              </a:rPr>
              <a:pPr algn="r"/>
              <a:t>5</a:t>
            </a:fld>
            <a:endParaRPr lang="tr-TR" dirty="0">
              <a:latin typeface="+mj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9000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Margin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0034" y="1428736"/>
            <a:ext cx="8229600" cy="3886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Distance from the discriminant to the closest instances on either side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Distance of x to the hyperplane is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 require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For a unique sol’n, fix </a:t>
            </a:r>
            <a:r>
              <a:rPr kumimoji="0" lang="tr-TR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ρ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||</a:t>
            </a:r>
            <a:r>
              <a:rPr kumimoji="0" lang="tr-T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||=1, and to max margin</a:t>
            </a:r>
            <a:endParaRPr kumimoji="0" lang="tr-TR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5429256" y="2285992"/>
          <a:ext cx="1474788" cy="1017588"/>
        </p:xfrm>
        <a:graphic>
          <a:graphicData uri="http://schemas.openxmlformats.org/presentationml/2006/ole">
            <p:oleObj spid="_x0000_s26626" name="Equation" r:id="rId3" imgW="736560" imgH="507960" progId="Equation.3">
              <p:embed/>
            </p:oleObj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2643174" y="3143248"/>
          <a:ext cx="2544762" cy="889000"/>
        </p:xfrm>
        <a:graphic>
          <a:graphicData uri="http://schemas.openxmlformats.org/presentationml/2006/ole">
            <p:oleObj spid="_x0000_s26627" name="Equation" r:id="rId4" imgW="1346040" imgH="469800" progId="Equation.3">
              <p:embed/>
            </p:oleObj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1990725" y="5165725"/>
          <a:ext cx="5522913" cy="792163"/>
        </p:xfrm>
        <a:graphic>
          <a:graphicData uri="http://schemas.openxmlformats.org/presentationml/2006/ole">
            <p:oleObj spid="_x0000_s26628" name="Equation" r:id="rId5" imgW="2743200" imgH="393480" progId="Equation.3">
              <p:embed/>
            </p:oleObj>
          </a:graphicData>
        </a:graphic>
      </p:graphicFrame>
      <p:sp>
        <p:nvSpPr>
          <p:cNvPr id="9" name="Footer Placeholder 3"/>
          <p:cNvSpPr txBox="1">
            <a:spLocks/>
          </p:cNvSpPr>
          <p:nvPr/>
        </p:nvSpPr>
        <p:spPr>
          <a:xfrm>
            <a:off x="571472" y="6356350"/>
            <a:ext cx="7072362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Lecture Notes for E Alpaydın 2010 Introduction to Machine Learning 2e © The MIT Press (V1.0)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Margin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6</a:t>
            </a:fld>
            <a:endParaRPr lang="tr-TR" dirty="0">
              <a:latin typeface="+mj-lt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428736"/>
            <a:ext cx="58769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7</a:t>
            </a:fld>
            <a:endParaRPr lang="tr-TR" dirty="0">
              <a:latin typeface="+mj-lt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379538" y="811213"/>
          <a:ext cx="5637212" cy="4962525"/>
        </p:xfrm>
        <a:graphic>
          <a:graphicData uri="http://schemas.openxmlformats.org/presentationml/2006/ole">
            <p:oleObj spid="_x0000_s28674" name="Equation" r:id="rId3" imgW="2743200" imgH="2412720" progId="Equation.3">
              <p:embed/>
            </p:oleObj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8</a:t>
            </a:fld>
            <a:endParaRPr lang="tr-TR" dirty="0">
              <a:latin typeface="+mj-l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4348" y="4786322"/>
            <a:ext cx="7775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Most α</a:t>
            </a:r>
            <a:r>
              <a:rPr lang="tr-TR" sz="2400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are 0 and only a small number have α</a:t>
            </a:r>
            <a:r>
              <a:rPr lang="tr-TR" sz="2400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&gt;0; they are the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support vectors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285852" y="1071546"/>
          <a:ext cx="5899150" cy="3343275"/>
        </p:xfrm>
        <a:graphic>
          <a:graphicData uri="http://schemas.openxmlformats.org/presentationml/2006/ole">
            <p:oleObj spid="_x0000_s29698" name="Equation" r:id="rId3" imgW="2869920" imgH="1625400" progId="Equation.3">
              <p:embed/>
            </p:oleObj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>
                <a:latin typeface="+mj-lt"/>
              </a:rPr>
              <a:pPr/>
              <a:t>9</a:t>
            </a:fld>
            <a:endParaRPr lang="tr-TR" dirty="0">
              <a:latin typeface="+mj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 Margin Hyperplane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Not linearly separable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Soft error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New primal is</a:t>
            </a:r>
            <a:endParaRPr kumimoji="0" lang="tr-TR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1152525" y="2492375"/>
          <a:ext cx="2879725" cy="530225"/>
        </p:xfrm>
        <a:graphic>
          <a:graphicData uri="http://schemas.openxmlformats.org/presentationml/2006/ole">
            <p:oleObj spid="_x0000_s30722" name="Equation" r:id="rId3" imgW="1307880" imgH="241200" progId="Equation.3">
              <p:embed/>
            </p:oleObj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1928794" y="3929066"/>
          <a:ext cx="820738" cy="762000"/>
        </p:xfrm>
        <a:graphic>
          <a:graphicData uri="http://schemas.openxmlformats.org/presentationml/2006/ole">
            <p:oleObj spid="_x0000_s30723" name="Equation" r:id="rId4" imgW="368280" imgH="342720" progId="Equation.3">
              <p:embed/>
            </p:oleObj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827088" y="5589588"/>
          <a:ext cx="7343775" cy="774700"/>
        </p:xfrm>
        <a:graphic>
          <a:graphicData uri="http://schemas.openxmlformats.org/presentationml/2006/ole">
            <p:oleObj spid="_x0000_s30724" name="Equation" r:id="rId5" imgW="3720960" imgH="393480" progId="Equation.3">
              <p:embed/>
            </p:oleObj>
          </a:graphicData>
        </a:graphic>
      </p:graphicFrame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</TotalTime>
  <Words>710</Words>
  <Application>Microsoft Office PowerPoint</Application>
  <PresentationFormat>On-screen Show (4:3)</PresentationFormat>
  <Paragraphs>130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Flow</vt:lpstr>
      <vt:lpstr>Microsoft Equation 3.0</vt:lpstr>
      <vt:lpstr>Equation</vt:lpstr>
      <vt:lpstr>INTRODUCTION TO  Machine Learning 2nd Edition</vt:lpstr>
      <vt:lpstr>CHAPTER 13:  Kernel Machines</vt:lpstr>
      <vt:lpstr>Kernel Machines</vt:lpstr>
      <vt:lpstr>Slide 4</vt:lpstr>
      <vt:lpstr>Slide 5</vt:lpstr>
      <vt:lpstr>Margin</vt:lpstr>
      <vt:lpstr>Slide 7</vt:lpstr>
      <vt:lpstr>Slide 8</vt:lpstr>
      <vt:lpstr>Slide 9</vt:lpstr>
      <vt:lpstr>Slide 10</vt:lpstr>
      <vt:lpstr>Hinge Loss</vt:lpstr>
      <vt:lpstr>n-SVM</vt:lpstr>
      <vt:lpstr>Slide 13</vt:lpstr>
      <vt:lpstr>Slide 14</vt:lpstr>
      <vt:lpstr>Slide 15</vt:lpstr>
      <vt:lpstr>Defining kernels</vt:lpstr>
      <vt:lpstr>Multiple Kernel Learning</vt:lpstr>
      <vt:lpstr>Multiclass Kernel Machines</vt:lpstr>
      <vt:lpstr>Slide 19</vt:lpstr>
      <vt:lpstr>Slide 20</vt:lpstr>
      <vt:lpstr>Kernel Regression</vt:lpstr>
      <vt:lpstr>One-Class Kernel Machines</vt:lpstr>
      <vt:lpstr>Slide 23</vt:lpstr>
      <vt:lpstr>Kernel Dimensionality Reduction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Machine Learning 2nd Edition</dc:title>
  <dc:creator>ethem alpaydın</dc:creator>
  <cp:lastModifiedBy>ethem alpaydın</cp:lastModifiedBy>
  <cp:revision>18</cp:revision>
  <dcterms:created xsi:type="dcterms:W3CDTF">2010-02-24T14:37:12Z</dcterms:created>
  <dcterms:modified xsi:type="dcterms:W3CDTF">2010-03-03T10:08:28Z</dcterms:modified>
</cp:coreProperties>
</file>