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1" r:id="rId4"/>
    <p:sldId id="287" r:id="rId5"/>
    <p:sldId id="289" r:id="rId6"/>
    <p:sldId id="288" r:id="rId7"/>
    <p:sldId id="290" r:id="rId8"/>
    <p:sldId id="30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241" autoAdjust="0"/>
  </p:normalViewPr>
  <p:slideViewPr>
    <p:cSldViewPr>
      <p:cViewPr>
        <p:scale>
          <a:sx n="66" d="100"/>
          <a:sy n="66" d="100"/>
        </p:scale>
        <p:origin x="-284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  <a:latin typeface="+mj-lt"/>
              </a:defRPr>
            </a:lvl2pPr>
            <a:lvl3pPr>
              <a:defRPr>
                <a:solidFill>
                  <a:schemeClr val="tx2"/>
                </a:solidFill>
                <a:latin typeface="+mj-lt"/>
              </a:defRPr>
            </a:lvl3pPr>
            <a:lvl4pPr>
              <a:defRPr>
                <a:solidFill>
                  <a:schemeClr val="tx2"/>
                </a:solidFill>
                <a:latin typeface="+mj-lt"/>
              </a:defRPr>
            </a:lvl4pPr>
            <a:lvl5pPr>
              <a:defRPr>
                <a:solidFill>
                  <a:schemeClr val="tx2"/>
                </a:solidFill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tr-TR" dirty="0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71736" y="4357694"/>
            <a:ext cx="6019800" cy="176053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+mj-lt"/>
              </a:rPr>
              <a:t>Lecture Slides for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Learning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How many training examples </a:t>
            </a:r>
            <a:r>
              <a:rPr lang="tr-TR" sz="2000" i="1" dirty="0"/>
              <a:t>N</a:t>
            </a:r>
            <a:r>
              <a:rPr lang="tr-TR" sz="2000" dirty="0"/>
              <a:t> should we have, such that with </a:t>
            </a:r>
            <a:r>
              <a:rPr lang="tr-TR" sz="2000" dirty="0">
                <a:solidFill>
                  <a:schemeClr val="bg2"/>
                </a:solidFill>
              </a:rPr>
              <a:t>probability at least</a:t>
            </a:r>
            <a:r>
              <a:rPr lang="tr-TR" sz="2000" dirty="0"/>
              <a:t> 1 ‒ δ, </a:t>
            </a:r>
            <a:r>
              <a:rPr lang="tr-TR" sz="2000" i="1" dirty="0"/>
              <a:t>h</a:t>
            </a:r>
            <a:r>
              <a:rPr lang="tr-TR" sz="2000" dirty="0"/>
              <a:t> 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?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r>
              <a:rPr lang="tr-TR" sz="1800" dirty="0"/>
              <a:t>Each strip is at most ε/4</a:t>
            </a:r>
          </a:p>
          <a:p>
            <a:r>
              <a:rPr lang="tr-TR" sz="1800" dirty="0"/>
              <a:t>Pr that we miss a strip 1‒ ε/4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a strip (1 ‒ ε/4)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4 strips 4(1 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4(1 ‒ ε/4)</a:t>
            </a:r>
            <a:r>
              <a:rPr lang="tr-TR" sz="1800" i="1" baseline="30000" dirty="0"/>
              <a:t>N</a:t>
            </a:r>
            <a:r>
              <a:rPr lang="tr-TR" sz="1800" dirty="0"/>
              <a:t> ≤ δ and (1 ‒ x)≤exp( ‒ x)</a:t>
            </a:r>
            <a:endParaRPr lang="tr-TR" sz="1800" baseline="30000" dirty="0"/>
          </a:p>
          <a:p>
            <a:r>
              <a:rPr lang="tr-TR" sz="1800" dirty="0"/>
              <a:t>4exp(‒ ε</a:t>
            </a:r>
            <a:r>
              <a:rPr lang="tr-TR" sz="1800" i="1" dirty="0"/>
              <a:t>N</a:t>
            </a:r>
            <a:r>
              <a:rPr lang="tr-TR" sz="1800" dirty="0"/>
              <a:t>/4) ≤ δ  and </a:t>
            </a:r>
            <a:r>
              <a:rPr lang="tr-TR" sz="1800" i="1" dirty="0"/>
              <a:t>N</a:t>
            </a:r>
            <a:r>
              <a:rPr lang="tr-TR" sz="1800" dirty="0"/>
              <a:t> ≥ (4/ε)log(4/δ)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A151-C605-45FE-A0D0-184A34F3C27A}" type="slidenum">
              <a:rPr lang="tr-TR"/>
              <a:pPr/>
              <a:t>10</a:t>
            </a:fld>
            <a:endParaRPr lang="tr-TR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Noise and Model Complexity</a:t>
            </a:r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tr-TR"/>
              <a:t>Use the simpler one because</a:t>
            </a:r>
          </a:p>
          <a:p>
            <a:r>
              <a:rPr lang="tr-TR" sz="2000"/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complexity)</a:t>
            </a:r>
          </a:p>
          <a:p>
            <a:r>
              <a:rPr lang="tr-TR" sz="2000"/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space complexity)</a:t>
            </a:r>
          </a:p>
          <a:p>
            <a:r>
              <a:rPr lang="tr-TR" sz="2000"/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(more interpretable)</a:t>
            </a:r>
          </a:p>
          <a:p>
            <a:r>
              <a:rPr lang="tr-TR" sz="2000"/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000"/>
              <a:t>	variance - Occam’s razor)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A90D-68B4-44BD-B5BA-4D595A9E4370}" type="slidenum">
              <a:rPr lang="tr-TR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ChangeAspect="1"/>
          </p:cNvGraphicFramePr>
          <p:nvPr>
            <p:ph sz="half" idx="1"/>
          </p:nvPr>
        </p:nvGraphicFramePr>
        <p:xfrm>
          <a:off x="5575300" y="1412875"/>
          <a:ext cx="1881188" cy="525463"/>
        </p:xfrm>
        <a:graphic>
          <a:graphicData uri="http://schemas.openxmlformats.org/presentationml/2006/ole">
            <p:oleObj spid="_x0000_s122902" name="Equation" r:id="rId4" imgW="863280" imgH="241200" progId="Equation.3">
              <p:embed/>
            </p:oleObj>
          </a:graphicData>
        </a:graphic>
      </p:graphicFrame>
      <p:graphicFrame>
        <p:nvGraphicFramePr>
          <p:cNvPr id="122904" name="Object 24"/>
          <p:cNvGraphicFramePr>
            <a:graphicFrameLocks noChangeAspect="1"/>
          </p:cNvGraphicFramePr>
          <p:nvPr>
            <p:ph sz="quarter" idx="2"/>
          </p:nvPr>
        </p:nvGraphicFramePr>
        <p:xfrm>
          <a:off x="5816600" y="2009775"/>
          <a:ext cx="2620963" cy="998538"/>
        </p:xfrm>
        <a:graphic>
          <a:graphicData uri="http://schemas.openxmlformats.org/presentationml/2006/ole">
            <p:oleObj spid="_x0000_s122904" name="Equation" r:id="rId5" imgW="1333440" imgH="507960" progId="Equation.3">
              <p:embed/>
            </p:oleObj>
          </a:graphicData>
        </a:graphic>
      </p:graphicFrame>
      <p:graphicFrame>
        <p:nvGraphicFramePr>
          <p:cNvPr id="122906" name="Object 26"/>
          <p:cNvGraphicFramePr>
            <a:graphicFrameLocks noChangeAspect="1"/>
          </p:cNvGraphicFramePr>
          <p:nvPr>
            <p:ph sz="quarter" idx="3"/>
          </p:nvPr>
        </p:nvGraphicFramePr>
        <p:xfrm>
          <a:off x="5937249" y="4429125"/>
          <a:ext cx="3241425" cy="1071577"/>
        </p:xfrm>
        <a:graphic>
          <a:graphicData uri="http://schemas.openxmlformats.org/presentationml/2006/ole">
            <p:oleObj spid="_x0000_s122906" name="Equation" r:id="rId6" imgW="1536480" imgH="507960" progId="Equation.3">
              <p:embed/>
            </p:oleObj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12</a:t>
            </a:fld>
            <a:endParaRPr lang="tr-TR" dirty="0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+mj-lt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1412875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123945" name="Object 41"/>
          <p:cNvGraphicFramePr>
            <a:graphicFrameLocks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p:oleObj spid="_x0000_s123945" name="Equation" r:id="rId4" imgW="952200" imgH="215640" progId="Equation.3">
              <p:embed/>
            </p:oleObj>
          </a:graphicData>
        </a:graphic>
      </p:graphicFrame>
      <p:graphicFrame>
        <p:nvGraphicFramePr>
          <p:cNvPr id="123939" name="Object 35"/>
          <p:cNvGraphicFramePr>
            <a:graphicFrameLocks noChangeAspect="1"/>
          </p:cNvGraphicFramePr>
          <p:nvPr>
            <p:ph sz="quarter" idx="2"/>
          </p:nvPr>
        </p:nvGraphicFramePr>
        <p:xfrm>
          <a:off x="6038850" y="2794000"/>
          <a:ext cx="2848745" cy="492124"/>
        </p:xfrm>
        <a:graphic>
          <a:graphicData uri="http://schemas.openxmlformats.org/presentationml/2006/ole">
            <p:oleObj spid="_x0000_s123939" name="Equation" r:id="rId5" imgW="1396800" imgH="241200" progId="Equation.3">
              <p:embed/>
            </p:oleObj>
          </a:graphicData>
        </a:graphic>
      </p:graphicFrame>
      <p:graphicFrame>
        <p:nvGraphicFramePr>
          <p:cNvPr id="123941" name="Object 37"/>
          <p:cNvGraphicFramePr>
            <a:graphicFrameLocks noChangeAspect="1"/>
          </p:cNvGraphicFramePr>
          <p:nvPr>
            <p:ph sz="quarter" idx="3"/>
          </p:nvPr>
        </p:nvGraphicFramePr>
        <p:xfrm>
          <a:off x="639763" y="4076700"/>
          <a:ext cx="3541712" cy="919163"/>
        </p:xfrm>
        <a:graphic>
          <a:graphicData uri="http://schemas.openxmlformats.org/presentationml/2006/ole">
            <p:oleObj spid="_x0000_s123941" name="Equation" r:id="rId6" imgW="1663560" imgH="431640" progId="Equation.3">
              <p:embed/>
            </p:oleObj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3B7E8-76BE-4C0C-B1F0-65BB59E694E5}" type="slidenum">
              <a:rPr lang="tr-TR"/>
              <a:pPr/>
              <a:t>13</a:t>
            </a:fld>
            <a:endParaRPr lang="tr-TR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/>
        </p:nvGraphicFramePr>
        <p:xfrm>
          <a:off x="736600" y="4968875"/>
          <a:ext cx="5491163" cy="1017588"/>
        </p:xfrm>
        <a:graphic>
          <a:graphicData uri="http://schemas.openxmlformats.org/presentationml/2006/ole">
            <p:oleObj spid="_x0000_s123952" name="Equation" r:id="rId7" imgW="2323800" imgH="431640" progId="Equation.3">
              <p:embed/>
            </p:oleObj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p:oleObj spid="_x0000_s123953" name="Equation" r:id="rId8" imgW="838080" imgH="761760" progId="Equation.3">
              <p:embed/>
            </p:oleObj>
          </a:graphicData>
        </a:graphic>
      </p:graphicFrame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+mj-lt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Model Selection &amp; Generalization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is an </a:t>
            </a:r>
            <a:r>
              <a:rPr lang="tr-TR" dirty="0">
                <a:solidFill>
                  <a:schemeClr val="accent1"/>
                </a:solidFill>
              </a:rPr>
              <a:t>ill-posed problem</a:t>
            </a:r>
            <a:r>
              <a:rPr lang="tr-TR" dirty="0">
                <a:solidFill>
                  <a:schemeClr val="bg2"/>
                </a:solidFill>
              </a:rPr>
              <a:t>;</a:t>
            </a:r>
            <a:r>
              <a:rPr lang="tr-TR" dirty="0"/>
              <a:t> 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endParaRPr lang="tr-TR" dirty="0">
              <a:solidFill>
                <a:schemeClr val="hlink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/>
              <a:t>Underfitting: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less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</a:t>
            </a:r>
            <a:endParaRPr lang="tr-TR" i="1" dirty="0">
              <a:solidFill>
                <a:srgbClr val="99003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26EC8-C52F-40DA-B769-489166C0D70A}" type="slidenum">
              <a:rPr lang="tr-TR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Triple Trade-Off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tr-TR"/>
              <a:t>There is a trade-off between three factors (Dietterich,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Complexity of 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 i="1"/>
              <a:t>, c </a:t>
            </a:r>
            <a:r>
              <a:rPr lang="tr-TR" sz="2400"/>
              <a:t>(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Training set size, </a:t>
            </a:r>
            <a:r>
              <a:rPr lang="tr-TR" sz="2400" i="1"/>
              <a:t>N, </a:t>
            </a:r>
            <a:endParaRPr lang="tr-TR" sz="240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Generalization error, </a:t>
            </a:r>
            <a:r>
              <a:rPr lang="tr-TR" sz="2400" i="1"/>
              <a:t>E</a:t>
            </a:r>
            <a:r>
              <a:rPr lang="tr-TR" sz="2400"/>
              <a:t>, on new data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N</a:t>
            </a:r>
            <a:r>
              <a:rPr lang="tr-TR">
                <a:latin typeface="Symbol" pitchFamily="18" charset="2"/>
              </a:rPr>
              <a:t>­,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</a:t>
            </a:r>
            <a:endParaRPr lang="tr-TR"/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c </a:t>
            </a:r>
            <a:r>
              <a:rPr lang="tr-TR"/>
              <a:t>(</a:t>
            </a:r>
            <a:r>
              <a:rPr lang="tr-TR">
                <a:latin typeface="Lucida Calligraphy" pitchFamily="66" charset="0"/>
              </a:rPr>
              <a:t>H</a:t>
            </a:r>
            <a:r>
              <a:rPr lang="tr-TR"/>
              <a:t>)</a:t>
            </a:r>
            <a:r>
              <a:rPr lang="tr-TR">
                <a:latin typeface="Symbol" pitchFamily="18" charset="2"/>
              </a:rPr>
              <a:t>­, </a:t>
            </a:r>
            <a:r>
              <a:rPr lang="tr-TR"/>
              <a:t>first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 </a:t>
            </a:r>
            <a:r>
              <a:rPr lang="tr-TR"/>
              <a:t>and then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­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D753-33B0-45DC-B91F-EDFAACD52824}" type="slidenum">
              <a:rPr lang="tr-TR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To estimate generalization error, we need data unseen during training. We split the data as</a:t>
            </a:r>
          </a:p>
          <a:p>
            <a:pPr lvl="1"/>
            <a:r>
              <a:rPr lang="tr-TR" sz="2400"/>
              <a:t>Training set (50%)</a:t>
            </a:r>
          </a:p>
          <a:p>
            <a:pPr lvl="1"/>
            <a:r>
              <a:rPr lang="tr-TR" sz="2400"/>
              <a:t>Validation set (25%)</a:t>
            </a:r>
          </a:p>
          <a:p>
            <a:pPr lvl="1"/>
            <a:r>
              <a:rPr lang="tr-TR" sz="2400"/>
              <a:t>Test (publication) set (25%)</a:t>
            </a:r>
          </a:p>
          <a:p>
            <a:r>
              <a:rPr lang="tr-TR"/>
              <a:t>Resampling when there is few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725E-4115-4786-8A56-EA4079F6953E}" type="slidenum">
              <a:rPr lang="tr-TR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Model: 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p:oleObj spid="_x0000_s128017" name="Equation" r:id="rId3" imgW="457200" imgH="203040" progId="Equation.3">
              <p:embed/>
            </p:oleObj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p:oleObj spid="_x0000_s128019" name="Equation" r:id="rId4" imgW="1612800" imgH="342720" progId="Equation.3">
              <p:embed/>
            </p:oleObj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17</a:t>
            </a:fld>
            <a:endParaRPr lang="tr-TR"/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p:oleObj spid="_x0000_s128021" name="Equation" r:id="rId5" imgW="1282680" imgH="266400" progId="Equation.3">
              <p:embed/>
            </p:oleObj>
          </a:graphicData>
        </a:graphic>
      </p:graphicFrame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2:</a:t>
            </a:r>
            <a:r>
              <a:rPr lang="tr-TR"/>
              <a:t> </a:t>
            </a:r>
            <a:br>
              <a:rPr lang="tr-TR"/>
            </a:br>
            <a:r>
              <a:rPr lang="tr-TR"/>
              <a:t>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a Class from Examples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44352-98EB-4C2F-B839-A2A12EA93647}" type="slidenum">
              <a:rPr lang="tr-TR"/>
              <a:pPr/>
              <a:t>3</a:t>
            </a:fld>
            <a:endParaRPr lang="tr-TR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857224" y="6429396"/>
            <a:ext cx="6572296" cy="292079"/>
          </a:xfrm>
        </p:spPr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457200"/>
            <a:ext cx="8229600" cy="828660"/>
          </a:xfrm>
        </p:spPr>
        <p:txBody>
          <a:bodyPr/>
          <a:lstStyle/>
          <a:p>
            <a:r>
              <a:rPr lang="tr-TR" dirty="0"/>
              <a:t>Training set </a:t>
            </a:r>
            <a:r>
              <a:rPr lang="tr-TR" i="0" dirty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p:oleObj spid="_x0000_s112665" name="Equation" r:id="rId4" imgW="0" imgH="0" progId="Equation.3">
              <p:embed/>
            </p:oleObj>
          </a:graphicData>
        </a:graphic>
      </p:graphicFrame>
      <p:graphicFrame>
        <p:nvGraphicFramePr>
          <p:cNvPr id="112667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6175375" y="1357313"/>
          <a:ext cx="1806575" cy="504825"/>
        </p:xfrm>
        <a:graphic>
          <a:graphicData uri="http://schemas.openxmlformats.org/presentationml/2006/ole">
            <p:oleObj spid="_x0000_s112667" name="Equation" r:id="rId5" imgW="863280" imgH="241200" progId="Equation.3">
              <p:embed/>
            </p:oleObj>
          </a:graphicData>
        </a:graphic>
      </p:graphicFrame>
      <p:graphicFrame>
        <p:nvGraphicFramePr>
          <p:cNvPr id="112671" name="Object 31"/>
          <p:cNvGraphicFramePr>
            <a:graphicFrameLocks noChangeAspect="1"/>
          </p:cNvGraphicFramePr>
          <p:nvPr>
            <p:ph sz="quarter" idx="3"/>
          </p:nvPr>
        </p:nvGraphicFramePr>
        <p:xfrm>
          <a:off x="4810125" y="2071688"/>
          <a:ext cx="3095625" cy="1031875"/>
        </p:xfrm>
        <a:graphic>
          <a:graphicData uri="http://schemas.openxmlformats.org/presentationml/2006/ole">
            <p:oleObj spid="_x0000_s112671" name="Equation" r:id="rId6" imgW="1371600" imgH="457200" progId="Equation.3">
              <p:embed/>
            </p:oleObj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0B84-E934-4CCF-852A-950DBD7D0868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6359525" y="3746500"/>
          <a:ext cx="1247775" cy="1068388"/>
        </p:xfrm>
        <a:graphic>
          <a:graphicData uri="http://schemas.openxmlformats.org/presentationml/2006/ole">
            <p:oleObj spid="_x0000_s112673" name="Equation" r:id="rId7" imgW="533160" imgH="457200" progId="Equation.3">
              <p:embed/>
            </p:oleObj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857224" y="6429396"/>
            <a:ext cx="6572296" cy="292079"/>
          </a:xfrm>
        </p:spPr>
        <p:txBody>
          <a:bodyPr/>
          <a:lstStyle/>
          <a:p>
            <a:r>
              <a:rPr lang="en-US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Lecture Notes for E </a:t>
            </a:r>
            <a:r>
              <a:rPr lang="en-US" dirty="0" err="1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Alpaydın</a:t>
            </a:r>
            <a:r>
              <a:rPr lang="en-US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 2010 Introduction to Machine Learning 2e © The MIT Press (V1.0)</a:t>
            </a:r>
            <a:endParaRPr lang="tr-TR" dirty="0">
              <a:solidFill>
                <a:srgbClr val="B2B2B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/>
          <a:lstStyle/>
          <a:p>
            <a:r>
              <a:rPr lang="tr-TR" dirty="0"/>
              <a:t>Class </a:t>
            </a:r>
            <a:r>
              <a:rPr lang="tr-TR" i="0" dirty="0">
                <a:latin typeface="Lucida Calligraphy" pitchFamily="66" charset="0"/>
              </a:rPr>
              <a:t>C</a:t>
            </a:r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>
            <p:ph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p:oleObj spid="_x0000_s115723" name="Equation" r:id="rId4" imgW="3022560" imgH="203040" progId="Equation.3">
              <p:embed/>
            </p:oleObj>
          </a:graphicData>
        </a:graphic>
      </p:graphicFrame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E7FC5-EBE2-4223-9934-12223D1105AE}" type="slidenum">
              <a:rPr lang="tr-TR"/>
              <a:pPr/>
              <a:t>5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r>
              <a:rPr lang="tr-TR" dirty="0"/>
              <a:t>Hypothesis class </a:t>
            </a:r>
            <a:r>
              <a:rPr lang="tr-TR" i="0" dirty="0">
                <a:latin typeface="Lucida Calligraphy" pitchFamily="66" charset="0"/>
              </a:rPr>
              <a:t>H</a:t>
            </a:r>
          </a:p>
        </p:txBody>
      </p:sp>
      <p:graphicFrame>
        <p:nvGraphicFramePr>
          <p:cNvPr id="114712" name="Object 24"/>
          <p:cNvGraphicFramePr>
            <a:graphicFrameLocks noChangeAspect="1"/>
          </p:cNvGraphicFramePr>
          <p:nvPr>
            <p:ph sz="half" idx="1"/>
          </p:nvPr>
        </p:nvGraphicFramePr>
        <p:xfrm>
          <a:off x="3922713" y="1543050"/>
          <a:ext cx="3689350" cy="835025"/>
        </p:xfrm>
        <a:graphic>
          <a:graphicData uri="http://schemas.openxmlformats.org/presentationml/2006/ole">
            <p:oleObj spid="_x0000_s114712" name="Equation" r:id="rId4" imgW="2019240" imgH="457200" progId="Equation.3">
              <p:embed/>
            </p:oleObj>
          </a:graphicData>
        </a:graphic>
      </p:graphicFrame>
      <p:graphicFrame>
        <p:nvGraphicFramePr>
          <p:cNvPr id="114714" name="Object 26"/>
          <p:cNvGraphicFramePr>
            <a:graphicFrameLocks noChangeAspect="1"/>
          </p:cNvGraphicFramePr>
          <p:nvPr>
            <p:ph sz="half" idx="2"/>
          </p:nvPr>
        </p:nvGraphicFramePr>
        <p:xfrm>
          <a:off x="5503863" y="4500563"/>
          <a:ext cx="3000375" cy="857250"/>
        </p:xfrm>
        <a:graphic>
          <a:graphicData uri="http://schemas.openxmlformats.org/presentationml/2006/ole">
            <p:oleObj spid="_x0000_s114714" name="Equation" r:id="rId5" imgW="1511280" imgH="431640" progId="Equation.3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044D3-A45A-49F6-AF6E-C0C10AACE9F4}" type="slidenum">
              <a:rPr lang="tr-TR"/>
              <a:pPr/>
              <a:t>6</a:t>
            </a:fld>
            <a:endParaRPr lang="tr-TR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148263" y="4000504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latin typeface="+mj-lt"/>
              </a:rPr>
              <a:t>Error 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on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i="0" dirty="0" smtClean="0">
                <a:latin typeface="Lucida Calligraphy" pitchFamily="66" charset="0"/>
              </a:rPr>
              <a:t>H</a:t>
            </a:r>
            <a:endParaRPr lang="en-GB" sz="2400" dirty="0">
              <a:latin typeface="+mj-lt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285852" y="6356350"/>
            <a:ext cx="6572296" cy="365125"/>
          </a:xfrm>
        </p:spPr>
        <p:txBody>
          <a:bodyPr/>
          <a:lstStyle/>
          <a:p>
            <a:r>
              <a:rPr lang="tr-TR" dirty="0" smtClean="0">
                <a:solidFill>
                  <a:srgbClr val="B2B2B2"/>
                </a:solidFill>
                <a:latin typeface="Calibri" pitchFamily="34" charset="0"/>
                <a:cs typeface="Calibri" pitchFamily="34" charset="0"/>
              </a:rPr>
              <a:t>Lecture Notes for E Alpaydın 2010 Introduction to Machine Learning 2e © The MIT Press (V1.0)</a:t>
            </a:r>
            <a:endParaRPr lang="tr-TR" dirty="0">
              <a:solidFill>
                <a:srgbClr val="B2B2B2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S, G, and the Version Space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78D9-B881-4104-A829-EC488FE52DF4}" type="slidenum">
              <a:rPr lang="tr-TR"/>
              <a:pPr/>
              <a:t>7</a:t>
            </a:fld>
            <a:endParaRPr lang="tr-TR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3" y="3482975"/>
            <a:ext cx="288373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consistent </a:t>
            </a:r>
          </a:p>
          <a:p>
            <a:r>
              <a:rPr lang="tr-TR" sz="2000" dirty="0" smtClean="0">
                <a:latin typeface="+mj-lt"/>
              </a:rPr>
              <a:t>and </a:t>
            </a:r>
            <a:r>
              <a:rPr lang="tr-TR" sz="2000" dirty="0">
                <a:latin typeface="+mj-lt"/>
              </a:rPr>
              <a:t>make up the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version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space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Margin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Choose </a:t>
            </a:r>
            <a:r>
              <a:rPr lang="tr-TR" i="1" dirty="0" smtClean="0"/>
              <a:t>h</a:t>
            </a:r>
            <a:r>
              <a:rPr lang="tr-TR" dirty="0" smtClean="0"/>
              <a:t> with largest margin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D210-71C6-4AB2-92CC-A96B65609C9A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643182"/>
            <a:ext cx="38290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VC Dimension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if there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exists </a:t>
            </a:r>
            <a:r>
              <a:rPr lang="tr-TR" i="1" dirty="0"/>
              <a:t>h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consistent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for any of these: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tr-TR" i="1" dirty="0"/>
              <a:t>N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72E8B-B100-44E8-A6FB-3C1D87C241FA}" type="slidenum">
              <a:rPr lang="tr-TR"/>
              <a:pPr/>
              <a:t>9</a:t>
            </a:fld>
            <a:endParaRPr lang="tr-TR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997200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3850" y="5876925"/>
            <a:ext cx="5218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rectangle shatters 4 points only !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3476</TotalTime>
  <Words>647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Flow</vt:lpstr>
      <vt:lpstr>Equation</vt:lpstr>
      <vt:lpstr>Microsoft Equation 3.0</vt:lpstr>
      <vt:lpstr>INTRODUCTION TO  Machine Learning</vt:lpstr>
      <vt:lpstr>CHAPTER 2:  Supervised Learning</vt:lpstr>
      <vt:lpstr>Learning a Class from Examples</vt:lpstr>
      <vt:lpstr>Training set X</vt:lpstr>
      <vt:lpstr>Class C</vt:lpstr>
      <vt:lpstr>Hypothesis class H</vt:lpstr>
      <vt:lpstr>S, G, and the Version Space</vt:lpstr>
      <vt:lpstr>Margin</vt:lpstr>
      <vt:lpstr>VC Dimension</vt:lpstr>
      <vt:lpstr>Probably Approximately Correct (PAC) Learning</vt:lpstr>
      <vt:lpstr>Noise and Model Complexity</vt:lpstr>
      <vt:lpstr>Multiple Classes, Ci i=1,...,K</vt:lpstr>
      <vt:lpstr>Regression</vt:lpstr>
      <vt:lpstr>Model Selection &amp; Generalization</vt:lpstr>
      <vt:lpstr>Triple Trade-Off</vt:lpstr>
      <vt:lpstr>Cross-Validation</vt:lpstr>
      <vt:lpstr>Dimensions of a Supervised Learner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207</cp:revision>
  <dcterms:created xsi:type="dcterms:W3CDTF">2005-01-24T14:46:28Z</dcterms:created>
  <dcterms:modified xsi:type="dcterms:W3CDTF">2010-03-03T09:29:04Z</dcterms:modified>
</cp:coreProperties>
</file>