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6" r:id="rId3"/>
    <p:sldId id="301" r:id="rId4"/>
    <p:sldId id="304" r:id="rId5"/>
    <p:sldId id="303" r:id="rId6"/>
    <p:sldId id="305" r:id="rId7"/>
    <p:sldId id="306" r:id="rId8"/>
    <p:sldId id="307" r:id="rId9"/>
    <p:sldId id="339" r:id="rId10"/>
    <p:sldId id="309" r:id="rId11"/>
    <p:sldId id="325" r:id="rId12"/>
    <p:sldId id="310" r:id="rId13"/>
    <p:sldId id="321" r:id="rId14"/>
    <p:sldId id="340" r:id="rId15"/>
    <p:sldId id="341" r:id="rId16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>
        <p:scale>
          <a:sx n="66" d="100"/>
          <a:sy n="66" d="100"/>
        </p:scale>
        <p:origin x="-2844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126C7BAC-60CE-4213-ADDB-C72BA79CD1AB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C36601B0-AFDF-4B84-851D-0DCCB39530EE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5DAD-6D11-4ACC-AD94-403F1413F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F509-12A3-4F3F-899B-F3A967CE323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2D57-F1E1-4002-8F3C-D10177A4A2C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C3109D-626F-4B87-B607-773472FB170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BC3C170-F6BF-474F-94BA-4476C884BB6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17439C8-341D-41B9-B9BD-7CFD0FBA0B7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2A7F945-CE03-4231-984A-DFA6DD1A9C7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>
            <a:lvl1pPr>
              <a:defRPr>
                <a:solidFill>
                  <a:srgbClr val="B2B2B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C58-C29B-48E6-9F8A-45CCD3A5AEE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9A24-76F9-47A2-B9CB-8525C76B13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E0C8-4298-4E3D-B2ED-353C97C6B22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95BC-ADBE-42C3-879F-11968476A57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B350-9C2B-4FB0-B653-A9B04F10EC1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A611-3C1D-45D2-99AF-0EC0ECD9A0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FA08-C035-4EFF-8328-0935E664D29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A3659E-42A3-4D8B-94DA-699422BA87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211EA7-300B-44FF-95C4-A755C5D353C4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tr-TR" dirty="0"/>
              <a:t>Discriminant Functions</a:t>
            </a:r>
          </a:p>
        </p:txBody>
      </p:sp>
      <p:graphicFrame>
        <p:nvGraphicFramePr>
          <p:cNvPr id="143385" name="Object 25"/>
          <p:cNvGraphicFramePr>
            <a:graphicFrameLocks noChangeAspect="1"/>
          </p:cNvGraphicFramePr>
          <p:nvPr>
            <p:ph sz="quarter" idx="1"/>
          </p:nvPr>
        </p:nvGraphicFramePr>
        <p:xfrm>
          <a:off x="6807200" y="1628775"/>
          <a:ext cx="1938338" cy="407988"/>
        </p:xfrm>
        <a:graphic>
          <a:graphicData uri="http://schemas.openxmlformats.org/presentationml/2006/ole">
            <p:oleObj spid="_x0000_s143385" name="Equation" r:id="rId3" imgW="965160" imgH="203040" progId="Equation.3">
              <p:embed/>
            </p:oleObj>
          </a:graphicData>
        </a:graphic>
      </p:graphicFrame>
      <p:graphicFrame>
        <p:nvGraphicFramePr>
          <p:cNvPr id="143387" name="Object 27"/>
          <p:cNvGraphicFramePr>
            <a:graphicFrameLocks noChangeAspect="1"/>
          </p:cNvGraphicFramePr>
          <p:nvPr>
            <p:ph sz="quarter" idx="2"/>
          </p:nvPr>
        </p:nvGraphicFramePr>
        <p:xfrm>
          <a:off x="706438" y="1641475"/>
          <a:ext cx="3986212" cy="419100"/>
        </p:xfrm>
        <a:graphic>
          <a:graphicData uri="http://schemas.openxmlformats.org/presentationml/2006/ole">
            <p:oleObj spid="_x0000_s143387" name="Equation" r:id="rId4" imgW="1930320" imgH="203040" progId="Equation.3">
              <p:embed/>
            </p:oleObj>
          </a:graphicData>
        </a:graphic>
      </p:graphicFrame>
      <p:graphicFrame>
        <p:nvGraphicFramePr>
          <p:cNvPr id="143390" name="Object 30"/>
          <p:cNvGraphicFramePr>
            <a:graphicFrameLocks noChangeAspect="1"/>
          </p:cNvGraphicFramePr>
          <p:nvPr>
            <p:ph sz="quarter" idx="3"/>
          </p:nvPr>
        </p:nvGraphicFramePr>
        <p:xfrm>
          <a:off x="666750" y="5229225"/>
          <a:ext cx="3560763" cy="434975"/>
        </p:xfrm>
        <a:graphic>
          <a:graphicData uri="http://schemas.openxmlformats.org/presentationml/2006/ole">
            <p:oleObj spid="_x0000_s143390" name="Equation" r:id="rId5" imgW="1663560" imgH="203040" progId="Equation.3">
              <p:embed/>
            </p:oleObj>
          </a:graphicData>
        </a:graphic>
      </p:graphicFrame>
      <p:graphicFrame>
        <p:nvGraphicFramePr>
          <p:cNvPr id="143392" name="Object 32"/>
          <p:cNvGraphicFramePr>
            <a:graphicFrameLocks noChangeAspect="1"/>
          </p:cNvGraphicFramePr>
          <p:nvPr>
            <p:ph sz="quarter" idx="4"/>
          </p:nvPr>
        </p:nvGraphicFramePr>
        <p:xfrm>
          <a:off x="1019175" y="2276475"/>
          <a:ext cx="2640013" cy="1435100"/>
        </p:xfrm>
        <a:graphic>
          <a:graphicData uri="http://schemas.openxmlformats.org/presentationml/2006/ole">
            <p:oleObj spid="_x0000_s143392" name="Equation" r:id="rId6" imgW="1307880" imgH="711000" progId="Equation.3">
              <p:embed/>
            </p:oleObj>
          </a:graphicData>
        </a:graphic>
      </p:graphicFrame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27197F-4566-49A5-BA65-1BE1B3EB2E8B}" type="slidenum">
              <a:rPr lang="tr-TR"/>
              <a:pPr/>
              <a:t>10</a:t>
            </a:fld>
            <a:endParaRPr lang="tr-TR"/>
          </a:p>
        </p:txBody>
      </p:sp>
      <p:pic>
        <p:nvPicPr>
          <p:cNvPr id="143372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3438" y="1989138"/>
            <a:ext cx="4500562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73" name="Line 13"/>
          <p:cNvSpPr>
            <a:spLocks noChangeShapeType="1"/>
          </p:cNvSpPr>
          <p:nvPr/>
        </p:nvSpPr>
        <p:spPr bwMode="auto">
          <a:xfrm flipH="1">
            <a:off x="7596188" y="2060575"/>
            <a:ext cx="288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>
            <a:off x="7956550" y="20605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43389" name="Text Box 29"/>
          <p:cNvSpPr txBox="1">
            <a:spLocks noChangeArrowheads="1"/>
          </p:cNvSpPr>
          <p:nvPr/>
        </p:nvSpPr>
        <p:spPr bwMode="auto">
          <a:xfrm>
            <a:off x="395288" y="4437063"/>
            <a:ext cx="37000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K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decision regions </a:t>
            </a:r>
            <a:r>
              <a:rPr lang="tr-TR" sz="2400" dirty="0">
                <a:latin typeface="Lucida Calligraphy" pitchFamily="66" charset="0"/>
              </a:rPr>
              <a:t>R</a:t>
            </a:r>
            <a:r>
              <a:rPr lang="tr-TR" sz="2400" baseline="-25000" dirty="0">
                <a:latin typeface="Lucida Bright" pitchFamily="18" charset="0"/>
              </a:rPr>
              <a:t>1</a:t>
            </a:r>
            <a:r>
              <a:rPr lang="tr-TR" sz="2400" dirty="0">
                <a:latin typeface="Lucida Bright" pitchFamily="18" charset="0"/>
              </a:rPr>
              <a:t>,...,</a:t>
            </a:r>
            <a:r>
              <a:rPr lang="tr-TR" sz="2400" dirty="0">
                <a:latin typeface="Lucida Calligraphy" pitchFamily="66" charset="0"/>
              </a:rPr>
              <a:t>R</a:t>
            </a:r>
            <a:r>
              <a:rPr lang="tr-TR" sz="2400" i="1" baseline="-25000" dirty="0">
                <a:latin typeface="Lucida Bright" pitchFamily="18" charset="0"/>
              </a:rPr>
              <a:t>K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K</a:t>
            </a:r>
            <a:r>
              <a:rPr lang="tr-TR" dirty="0"/>
              <a:t>=2 Classes</a:t>
            </a:r>
            <a:endParaRPr lang="en-GB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859713" cy="3968750"/>
          </a:xfrm>
        </p:spPr>
        <p:txBody>
          <a:bodyPr/>
          <a:lstStyle/>
          <a:p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Dichotomizer (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=2) vs Polychotomizer (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&gt;2)</a:t>
            </a:r>
          </a:p>
          <a:p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= 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 – </a:t>
            </a:r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tr-TR" sz="2800" baseline="-25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endParaRPr lang="tr-T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tr-TR" sz="28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Log odds:</a:t>
            </a:r>
            <a:r>
              <a:rPr lang="tr-TR" sz="28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GB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64875" name="Object 11"/>
          <p:cNvGraphicFramePr>
            <a:graphicFrameLocks noChangeAspect="1"/>
          </p:cNvGraphicFramePr>
          <p:nvPr>
            <p:ph sz="quarter" idx="2"/>
          </p:nvPr>
        </p:nvGraphicFramePr>
        <p:xfrm>
          <a:off x="2478088" y="3086100"/>
          <a:ext cx="2747962" cy="852488"/>
        </p:xfrm>
        <a:graphic>
          <a:graphicData uri="http://schemas.openxmlformats.org/presentationml/2006/ole">
            <p:oleObj spid="_x0000_s164875" name="Equation" r:id="rId3" imgW="1473120" imgH="457200" progId="Equation.3">
              <p:embed/>
            </p:oleObj>
          </a:graphicData>
        </a:graphic>
      </p:graphicFrame>
      <p:graphicFrame>
        <p:nvGraphicFramePr>
          <p:cNvPr id="164877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2559050" y="4581525"/>
          <a:ext cx="1360488" cy="784225"/>
        </p:xfrm>
        <a:graphic>
          <a:graphicData uri="http://schemas.openxmlformats.org/presentationml/2006/ole">
            <p:oleObj spid="_x0000_s164877" name="Equation" r:id="rId4" imgW="749160" imgH="43164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10CBB3-1A3C-4451-952A-321AA564EB22}" type="slidenum">
              <a:rPr lang="tr-TR"/>
              <a:pPr/>
              <a:t>11</a:t>
            </a:fld>
            <a:endParaRPr lang="tr-TR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Utility Theory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786688" cy="396875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Prob of state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given exidence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: 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Utility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when state is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k: U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ik</a:t>
            </a:r>
            <a:endParaRPr lang="tr-TR" i="1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Expected utility:</a:t>
            </a:r>
          </a:p>
        </p:txBody>
      </p:sp>
      <p:graphicFrame>
        <p:nvGraphicFramePr>
          <p:cNvPr id="144394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1930400" y="3478213"/>
          <a:ext cx="4851400" cy="1225550"/>
        </p:xfrm>
        <a:graphic>
          <a:graphicData uri="http://schemas.openxmlformats.org/presentationml/2006/ole">
            <p:oleObj spid="_x0000_s144394" name="Equation" r:id="rId3" imgW="2514600" imgH="63468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3220C6-2917-4B35-9280-2B4C30EB3D2E}" type="slidenum">
              <a:rPr lang="tr-TR"/>
              <a:pPr/>
              <a:t>12</a:t>
            </a:fld>
            <a:endParaRPr lang="tr-TR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Association Rules</a:t>
            </a:r>
            <a:endParaRPr lang="en-GB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5613" cy="396875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Association rule: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Y</a:t>
            </a:r>
          </a:p>
          <a:p>
            <a:r>
              <a:rPr lang="tr-TR" i="1" dirty="0" smtClean="0">
                <a:solidFill>
                  <a:schemeClr val="tx2"/>
                </a:solidFill>
                <a:latin typeface="+mj-lt"/>
              </a:rPr>
              <a:t>People who buy/click/visit/enjoy X are also likely to buy/click/visit/enjoy Y.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A rule implies association, not necessarily causation.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0CA4B-C25F-42D4-9729-F14F76BFC467}" type="slidenum">
              <a:rPr lang="tr-TR"/>
              <a:pPr/>
              <a:t>13</a:t>
            </a:fld>
            <a:endParaRPr lang="tr-TR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Association measures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</a:rPr>
              <a:t>Support (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i="1" dirty="0" smtClean="0">
                <a:solidFill>
                  <a:schemeClr val="tx2"/>
                </a:solidFill>
              </a:rPr>
              <a:t>Y</a:t>
            </a:r>
            <a:r>
              <a:rPr lang="tr-TR" dirty="0" smtClean="0">
                <a:solidFill>
                  <a:schemeClr val="tx2"/>
                </a:solidFill>
              </a:rPr>
              <a:t>): </a:t>
            </a:r>
          </a:p>
          <a:p>
            <a:pPr>
              <a:buFont typeface="Wingdings" pitchFamily="2" charset="2"/>
              <a:buNone/>
            </a:pPr>
            <a:r>
              <a:rPr lang="tr-TR" dirty="0" smtClean="0"/>
              <a:t>	</a:t>
            </a:r>
          </a:p>
          <a:p>
            <a:pPr>
              <a:buFont typeface="Wingdings" pitchFamily="2" charset="2"/>
              <a:buNone/>
            </a:pPr>
            <a:endParaRPr lang="tr-TR" dirty="0" smtClean="0"/>
          </a:p>
          <a:p>
            <a:r>
              <a:rPr lang="tr-TR" dirty="0" smtClean="0">
                <a:solidFill>
                  <a:schemeClr val="tx2"/>
                </a:solidFill>
              </a:rPr>
              <a:t>Confidence (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i="1" dirty="0" smtClean="0">
                <a:solidFill>
                  <a:schemeClr val="tx2"/>
                </a:solidFill>
              </a:rPr>
              <a:t>Y</a:t>
            </a:r>
            <a:r>
              <a:rPr lang="tr-TR" dirty="0" smtClean="0">
                <a:solidFill>
                  <a:schemeClr val="tx2"/>
                </a:solidFill>
              </a:rPr>
              <a:t>):</a:t>
            </a:r>
            <a:endParaRPr lang="en-GB" dirty="0" smtClean="0">
              <a:solidFill>
                <a:schemeClr val="tx2"/>
              </a:solidFill>
            </a:endParaRP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>
                <a:solidFill>
                  <a:schemeClr val="tx2"/>
                </a:solidFill>
              </a:rPr>
              <a:t>Lift (</a:t>
            </a:r>
            <a:r>
              <a:rPr lang="tr-TR" i="1" dirty="0" smtClean="0">
                <a:solidFill>
                  <a:schemeClr val="tx2"/>
                </a:solidFill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i="1" dirty="0" smtClean="0">
                <a:solidFill>
                  <a:schemeClr val="tx2"/>
                </a:solidFill>
              </a:rPr>
              <a:t>Y</a:t>
            </a:r>
            <a:r>
              <a:rPr lang="tr-TR" dirty="0" smtClean="0">
                <a:solidFill>
                  <a:schemeClr val="tx2"/>
                </a:solidFill>
              </a:rPr>
              <a:t>):</a:t>
            </a:r>
            <a:endParaRPr lang="en-GB" dirty="0" smtClean="0">
              <a:solidFill>
                <a:schemeClr val="tx2"/>
              </a:solidFill>
            </a:endParaRP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C58-C29B-48E6-9F8A-45CCD3A5AEE2}" type="slidenum">
              <a:rPr lang="tr-TR" smtClean="0"/>
              <a:pPr/>
              <a:t>14</a:t>
            </a:fld>
            <a:endParaRPr lang="tr-TR"/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2100263" y="2286000"/>
          <a:ext cx="5991225" cy="874713"/>
        </p:xfrm>
        <a:graphic>
          <a:graphicData uri="http://schemas.openxmlformats.org/presentationml/2006/ole">
            <p:oleObj spid="_x0000_s199682" name="Equation" r:id="rId3" imgW="2869920" imgH="419040" progId="Equation.3">
              <p:embed/>
            </p:oleObj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2882900" y="3630613"/>
          <a:ext cx="6189663" cy="1846262"/>
        </p:xfrm>
        <a:graphic>
          <a:graphicData uri="http://schemas.openxmlformats.org/presentationml/2006/ole">
            <p:oleObj spid="_x0000_s199683" name="Equation" r:id="rId4" imgW="2895480" imgH="863280" progId="Equation.3">
              <p:embed/>
            </p:oleObj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928662" y="5286388"/>
          <a:ext cx="2743200" cy="896938"/>
        </p:xfrm>
        <a:graphic>
          <a:graphicData uri="http://schemas.openxmlformats.org/presentationml/2006/ole">
            <p:oleObj spid="_x0000_s199684" name="Equation" r:id="rId5" imgW="12826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accent1"/>
                </a:solidFill>
              </a:rPr>
              <a:t>Apriori algorithm </a:t>
            </a:r>
            <a:r>
              <a:rPr lang="tr-TR" dirty="0" smtClean="0"/>
              <a:t>(Agrawal et al., 1996)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</a:rPr>
              <a:t>For (X,Y,Z), a 3-item set, to be </a:t>
            </a:r>
            <a:r>
              <a:rPr lang="tr-TR" dirty="0" smtClean="0">
                <a:solidFill>
                  <a:schemeClr val="accent1"/>
                </a:solidFill>
              </a:rPr>
              <a:t>frequent</a:t>
            </a:r>
            <a:r>
              <a:rPr lang="tr-TR" dirty="0" smtClean="0">
                <a:solidFill>
                  <a:schemeClr val="tx2"/>
                </a:solidFill>
              </a:rPr>
              <a:t> (have enough support), (X,Y), (X,Z), and (Y,Z) should be frequent.</a:t>
            </a:r>
          </a:p>
          <a:p>
            <a:r>
              <a:rPr lang="tr-TR" dirty="0" smtClean="0">
                <a:solidFill>
                  <a:schemeClr val="tx2"/>
                </a:solidFill>
              </a:rPr>
              <a:t>If (X,Y) is not frequent, none of its supersets can be frequent.</a:t>
            </a:r>
          </a:p>
          <a:p>
            <a:r>
              <a:rPr lang="tr-TR" dirty="0" smtClean="0">
                <a:solidFill>
                  <a:schemeClr val="tx2"/>
                </a:solidFill>
              </a:rPr>
              <a:t>Once we find the frequent </a:t>
            </a:r>
            <a:r>
              <a:rPr lang="tr-TR" i="1" dirty="0" smtClean="0">
                <a:solidFill>
                  <a:schemeClr val="tx2"/>
                </a:solidFill>
              </a:rPr>
              <a:t>k</a:t>
            </a:r>
            <a:r>
              <a:rPr lang="tr-TR" dirty="0" smtClean="0">
                <a:solidFill>
                  <a:schemeClr val="tx2"/>
                </a:solidFill>
              </a:rPr>
              <a:t>-item sets, we convert them to rules: X, Y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Z, ...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</a:rPr>
              <a:t>	and X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®</a:t>
            </a:r>
            <a:r>
              <a:rPr lang="tr-TR" dirty="0" smtClean="0">
                <a:solidFill>
                  <a:schemeClr val="tx2"/>
                </a:solidFill>
              </a:rPr>
              <a:t> Y, Z,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C58-C29B-48E6-9F8A-45CCD3A5AEE2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400" i="0"/>
              <a:t>CHAPTER 3:</a:t>
            </a:r>
            <a:br>
              <a:rPr lang="tr-TR" sz="2400" i="0"/>
            </a:br>
            <a:r>
              <a:rPr lang="tr-TR"/>
              <a:t>Bayesian Decision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Probability and Inference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</a:rPr>
              <a:t>Result of tossing a coin is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Î </a:t>
            </a:r>
            <a:r>
              <a:rPr lang="tr-TR" dirty="0">
                <a:solidFill>
                  <a:schemeClr val="tx2"/>
                </a:solidFill>
              </a:rPr>
              <a:t>{Heads,Tails}</a:t>
            </a:r>
          </a:p>
          <a:p>
            <a:r>
              <a:rPr lang="tr-TR" dirty="0">
                <a:solidFill>
                  <a:schemeClr val="tx2"/>
                </a:solidFill>
              </a:rPr>
              <a:t>Random var 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Î</a:t>
            </a:r>
            <a:r>
              <a:rPr lang="tr-TR" dirty="0">
                <a:solidFill>
                  <a:schemeClr val="tx2"/>
                </a:solidFill>
              </a:rPr>
              <a:t>{1,0}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Bernoulli: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{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=1} =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i="1" baseline="30000" dirty="0">
                <a:solidFill>
                  <a:schemeClr val="tx2"/>
                </a:solidFill>
              </a:rPr>
              <a:t>X </a:t>
            </a:r>
            <a:r>
              <a:rPr lang="tr-TR" dirty="0">
                <a:solidFill>
                  <a:schemeClr val="tx2"/>
                </a:solidFill>
              </a:rPr>
              <a:t>(1 ‒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dirty="0">
                <a:solidFill>
                  <a:schemeClr val="tx2"/>
                </a:solidFill>
              </a:rPr>
              <a:t>)</a:t>
            </a:r>
            <a:r>
              <a:rPr lang="tr-TR" i="1" baseline="30000" dirty="0">
                <a:solidFill>
                  <a:schemeClr val="tx2"/>
                </a:solidFill>
              </a:rPr>
              <a:t>(1 </a:t>
            </a:r>
            <a:r>
              <a:rPr lang="tr-TR" baseline="30000" dirty="0">
                <a:solidFill>
                  <a:schemeClr val="tx2"/>
                </a:solidFill>
              </a:rPr>
              <a:t>‒</a:t>
            </a:r>
            <a:r>
              <a:rPr lang="tr-TR" i="1" baseline="30000" dirty="0">
                <a:solidFill>
                  <a:schemeClr val="tx2"/>
                </a:solidFill>
              </a:rPr>
              <a:t> X)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tx2"/>
                </a:solidFill>
              </a:rPr>
              <a:t>Sample: </a:t>
            </a:r>
            <a:r>
              <a:rPr lang="tr-TR" b="1" i="1" dirty="0">
                <a:solidFill>
                  <a:schemeClr val="tx2"/>
                </a:solidFill>
              </a:rPr>
              <a:t>X </a:t>
            </a:r>
            <a:r>
              <a:rPr lang="tr-TR" dirty="0">
                <a:solidFill>
                  <a:schemeClr val="tx2"/>
                </a:solidFill>
              </a:rPr>
              <a:t>= {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}</a:t>
            </a:r>
            <a:r>
              <a:rPr lang="tr-TR" i="1" baseline="30000" dirty="0">
                <a:solidFill>
                  <a:schemeClr val="tx2"/>
                </a:solidFill>
              </a:rPr>
              <a:t>N</a:t>
            </a:r>
            <a:r>
              <a:rPr lang="tr-TR" i="1" baseline="-25000" dirty="0">
                <a:solidFill>
                  <a:schemeClr val="tx2"/>
                </a:solidFill>
              </a:rPr>
              <a:t>t </a:t>
            </a:r>
            <a:r>
              <a:rPr lang="tr-TR" baseline="-25000" dirty="0">
                <a:solidFill>
                  <a:schemeClr val="tx2"/>
                </a:solidFill>
              </a:rPr>
              <a:t>=1</a:t>
            </a:r>
            <a:endParaRPr lang="tr-TR" i="1" baseline="30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Estimation: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dirty="0">
                <a:solidFill>
                  <a:schemeClr val="tx2"/>
                </a:solidFill>
              </a:rPr>
              <a:t> = # {Heads}/#{Tosses} = ∑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i="1" baseline="-25000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/ </a:t>
            </a:r>
            <a:r>
              <a:rPr lang="tr-TR" i="1" dirty="0">
                <a:solidFill>
                  <a:schemeClr val="tx2"/>
                </a:solidFill>
              </a:rPr>
              <a:t>N</a:t>
            </a:r>
          </a:p>
          <a:p>
            <a:r>
              <a:rPr lang="tr-TR" dirty="0">
                <a:solidFill>
                  <a:schemeClr val="tx2"/>
                </a:solidFill>
              </a:rPr>
              <a:t>Prediction of next toss: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Heads if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i="1" baseline="-25000" dirty="0">
                <a:solidFill>
                  <a:schemeClr val="tx2"/>
                </a:solidFill>
              </a:rPr>
              <a:t>o</a:t>
            </a:r>
            <a:r>
              <a:rPr lang="tr-TR" baseline="-25000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&gt; ½, Tails otherwise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3B64-C785-44CA-8443-53C55DF4B013}" type="slidenum">
              <a:rPr lang="tr-TR"/>
              <a:pPr/>
              <a:t>3</a:t>
            </a:fld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Classification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643813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Credit scoring: Inputs are income and savings.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Output is low-risk vs high-risk</a:t>
            </a:r>
          </a:p>
          <a:p>
            <a:pPr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Input: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[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,Output: C Î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{0,1}</a:t>
            </a:r>
          </a:p>
          <a:p>
            <a:pPr>
              <a:lnSpc>
                <a:spcPct val="8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Prediction: 	</a:t>
            </a:r>
          </a:p>
        </p:txBody>
      </p:sp>
      <p:graphicFrame>
        <p:nvGraphicFramePr>
          <p:cNvPr id="138250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1643063" y="3621088"/>
          <a:ext cx="5995987" cy="2303462"/>
        </p:xfrm>
        <a:graphic>
          <a:graphicData uri="http://schemas.openxmlformats.org/presentationml/2006/ole">
            <p:oleObj spid="_x0000_s138250" name="Equation" r:id="rId3" imgW="3073320" imgH="11808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7A9BB6-0795-496E-A2D0-7546A1AF2870}" type="slidenum">
              <a:rPr lang="tr-TR">
                <a:latin typeface="+mj-lt"/>
              </a:rPr>
              <a:pPr/>
              <a:t>4</a:t>
            </a:fld>
            <a:endParaRPr lang="tr-TR">
              <a:latin typeface="+mj-lt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Bayes’ Rule</a:t>
            </a:r>
          </a:p>
        </p:txBody>
      </p:sp>
      <p:graphicFrame>
        <p:nvGraphicFramePr>
          <p:cNvPr id="137241" name="Object 25"/>
          <p:cNvGraphicFramePr>
            <a:graphicFrameLocks noChangeAspect="1"/>
          </p:cNvGraphicFramePr>
          <p:nvPr>
            <p:ph sz="half" idx="1"/>
          </p:nvPr>
        </p:nvGraphicFramePr>
        <p:xfrm>
          <a:off x="3036888" y="2492375"/>
          <a:ext cx="3284537" cy="976313"/>
        </p:xfrm>
        <a:graphic>
          <a:graphicData uri="http://schemas.openxmlformats.org/presentationml/2006/ole">
            <p:oleObj spid="_x0000_s137241" name="Equation" r:id="rId3" imgW="1409400" imgH="419040" progId="Equation.3">
              <p:embed/>
            </p:oleObj>
          </a:graphicData>
        </a:graphic>
      </p:graphicFrame>
      <p:graphicFrame>
        <p:nvGraphicFramePr>
          <p:cNvPr id="137243" name="Object 27"/>
          <p:cNvGraphicFramePr>
            <a:graphicFrameLocks noChangeAspect="1"/>
          </p:cNvGraphicFramePr>
          <p:nvPr>
            <p:ph sz="half" idx="2"/>
          </p:nvPr>
        </p:nvGraphicFramePr>
        <p:xfrm>
          <a:off x="1057275" y="4365625"/>
          <a:ext cx="6669088" cy="1541463"/>
        </p:xfrm>
        <a:graphic>
          <a:graphicData uri="http://schemas.openxmlformats.org/presentationml/2006/ole">
            <p:oleObj spid="_x0000_s137243" name="Equation" r:id="rId4" imgW="2857320" imgH="660240" progId="Equation.3">
              <p:embed/>
            </p:oleObj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07B4-FC13-4347-893B-755CC9BA2349}" type="slidenum">
              <a:rPr lang="tr-TR">
                <a:solidFill>
                  <a:schemeClr val="tx2"/>
                </a:solidFill>
                <a:latin typeface="+mj-lt"/>
              </a:rPr>
              <a:pPr/>
              <a:t>5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476375" y="20605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posterior</a:t>
            </a:r>
          </a:p>
        </p:txBody>
      </p:sp>
      <p:cxnSp>
        <p:nvCxnSpPr>
          <p:cNvPr id="137223" name="AutoShape 7"/>
          <p:cNvCxnSpPr>
            <a:cxnSpLocks noChangeShapeType="1"/>
          </p:cNvCxnSpPr>
          <p:nvPr/>
        </p:nvCxnSpPr>
        <p:spPr bwMode="auto">
          <a:xfrm rot="16200000" flipH="1">
            <a:off x="2368550" y="2536825"/>
            <a:ext cx="409575" cy="4667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219700" y="1665288"/>
            <a:ext cx="1178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likelihood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3995738" y="1665288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prior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148263" y="3860800"/>
            <a:ext cx="1090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evidence</a:t>
            </a: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H="1" flipV="1">
            <a:off x="5435600" y="35004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4500563" y="21336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H="1">
            <a:off x="5795963" y="2133600"/>
            <a:ext cx="144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tr-TR" dirty="0"/>
              <a:t>Bayes’ Rule: </a:t>
            </a:r>
            <a:r>
              <a:rPr lang="tr-TR" i="1" dirty="0"/>
              <a:t>K</a:t>
            </a:r>
            <a:r>
              <a:rPr lang="tr-TR" dirty="0"/>
              <a:t>&gt;2 Classes</a:t>
            </a:r>
          </a:p>
        </p:txBody>
      </p:sp>
      <p:graphicFrame>
        <p:nvGraphicFramePr>
          <p:cNvPr id="139281" name="Object 17"/>
          <p:cNvGraphicFramePr>
            <a:graphicFrameLocks noChangeAspect="1"/>
          </p:cNvGraphicFramePr>
          <p:nvPr>
            <p:ph sz="half" idx="1"/>
          </p:nvPr>
        </p:nvGraphicFramePr>
        <p:xfrm>
          <a:off x="2454275" y="1928813"/>
          <a:ext cx="3768725" cy="2395537"/>
        </p:xfrm>
        <a:graphic>
          <a:graphicData uri="http://schemas.openxmlformats.org/presentationml/2006/ole">
            <p:oleObj spid="_x0000_s139281" name="Equation" r:id="rId3" imgW="1638000" imgH="1041120" progId="Equation.3">
              <p:embed/>
            </p:oleObj>
          </a:graphicData>
        </a:graphic>
      </p:graphicFrame>
      <p:graphicFrame>
        <p:nvGraphicFramePr>
          <p:cNvPr id="139285" name="Object 21"/>
          <p:cNvGraphicFramePr>
            <a:graphicFrameLocks noChangeAspect="1"/>
          </p:cNvGraphicFramePr>
          <p:nvPr>
            <p:ph sz="half" idx="2"/>
          </p:nvPr>
        </p:nvGraphicFramePr>
        <p:xfrm>
          <a:off x="1444625" y="4484688"/>
          <a:ext cx="4959350" cy="1393825"/>
        </p:xfrm>
        <a:graphic>
          <a:graphicData uri="http://schemas.openxmlformats.org/presentationml/2006/ole">
            <p:oleObj spid="_x0000_s139285" name="Equation" r:id="rId4" imgW="2349360" imgH="66024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E897-6897-4F6B-B827-8D748011E4DF}" type="slidenum">
              <a:rPr lang="tr-TR"/>
              <a:pPr/>
              <a:t>6</a:t>
            </a:fld>
            <a:endParaRPr lang="tr-TR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Losses and Risks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715250" cy="3608388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Actions: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Loss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when the state is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λ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Expected risk (Duda and Hart, 1973)</a:t>
            </a:r>
          </a:p>
        </p:txBody>
      </p:sp>
      <p:graphicFrame>
        <p:nvGraphicFramePr>
          <p:cNvPr id="140296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2343150" y="3559175"/>
          <a:ext cx="4383088" cy="1258888"/>
        </p:xfrm>
        <a:graphic>
          <a:graphicData uri="http://schemas.openxmlformats.org/presentationml/2006/ole">
            <p:oleObj spid="_x0000_s140296" name="Equation" r:id="rId3" imgW="2298600" imgH="66024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55A17-3ACB-4EBD-84FB-B5DB317F51E3}" type="slidenum">
              <a:rPr lang="tr-TR">
                <a:solidFill>
                  <a:schemeClr val="tx2"/>
                </a:solidFill>
              </a:rPr>
              <a:pPr/>
              <a:t>7</a:t>
            </a:fld>
            <a:endParaRPr lang="tr-TR">
              <a:solidFill>
                <a:schemeClr val="tx2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Losses and Risks: 0/1 Loss</a:t>
            </a:r>
          </a:p>
        </p:txBody>
      </p:sp>
      <p:graphicFrame>
        <p:nvGraphicFramePr>
          <p:cNvPr id="141327" name="Object 15"/>
          <p:cNvGraphicFramePr>
            <a:graphicFrameLocks noChangeAspect="1"/>
          </p:cNvGraphicFramePr>
          <p:nvPr>
            <p:ph sz="half" idx="1"/>
          </p:nvPr>
        </p:nvGraphicFramePr>
        <p:xfrm>
          <a:off x="2314575" y="1649413"/>
          <a:ext cx="2065338" cy="1033462"/>
        </p:xfrm>
        <a:graphic>
          <a:graphicData uri="http://schemas.openxmlformats.org/presentationml/2006/ole">
            <p:oleObj spid="_x0000_s141327" name="Equation" r:id="rId3" imgW="914400" imgH="457200" progId="Equation.3">
              <p:embed/>
            </p:oleObj>
          </a:graphicData>
        </a:graphic>
      </p:graphicFrame>
      <p:graphicFrame>
        <p:nvGraphicFramePr>
          <p:cNvPr id="141329" name="Object 17"/>
          <p:cNvGraphicFramePr>
            <a:graphicFrameLocks noChangeAspect="1"/>
          </p:cNvGraphicFramePr>
          <p:nvPr>
            <p:ph sz="half" idx="2"/>
          </p:nvPr>
        </p:nvGraphicFramePr>
        <p:xfrm>
          <a:off x="2324100" y="2727325"/>
          <a:ext cx="3490913" cy="2428875"/>
        </p:xfrm>
        <a:graphic>
          <a:graphicData uri="http://schemas.openxmlformats.org/presentationml/2006/ole">
            <p:oleObj spid="_x0000_s141329" name="Equation" r:id="rId4" imgW="1460160" imgH="1015920" progId="Equation.3">
              <p:embed/>
            </p:oleObj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A4EB-B6A0-4D6E-A1AA-1C1C5AB94CC9}" type="slidenum">
              <a:rPr lang="tr-TR"/>
              <a:pPr/>
              <a:t>8</a:t>
            </a:fld>
            <a:endParaRPr lang="tr-TR"/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827088" y="5445125"/>
            <a:ext cx="63881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For minimum risk, choose the most probable class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tr-TR" dirty="0"/>
              <a:t>Losses and Risks: Reject</a:t>
            </a:r>
            <a:endParaRPr lang="en-GB" dirty="0"/>
          </a:p>
        </p:txBody>
      </p:sp>
      <p:graphicFrame>
        <p:nvGraphicFramePr>
          <p:cNvPr id="195593" name="Object 9"/>
          <p:cNvGraphicFramePr>
            <a:graphicFrameLocks noChangeAspect="1"/>
          </p:cNvGraphicFramePr>
          <p:nvPr>
            <p:ph sz="half" idx="1"/>
          </p:nvPr>
        </p:nvGraphicFramePr>
        <p:xfrm>
          <a:off x="1130300" y="1698625"/>
          <a:ext cx="3497263" cy="1279525"/>
        </p:xfrm>
        <a:graphic>
          <a:graphicData uri="http://schemas.openxmlformats.org/presentationml/2006/ole">
            <p:oleObj spid="_x0000_s195593" name="Equation" r:id="rId3" imgW="1942920" imgH="711000" progId="Equation.3">
              <p:embed/>
            </p:oleObj>
          </a:graphicData>
        </a:graphic>
      </p:graphicFrame>
      <p:graphicFrame>
        <p:nvGraphicFramePr>
          <p:cNvPr id="195595" name="Object 11"/>
          <p:cNvGraphicFramePr>
            <a:graphicFrameLocks noChangeAspect="1"/>
          </p:cNvGraphicFramePr>
          <p:nvPr>
            <p:ph sz="quarter" idx="2"/>
          </p:nvPr>
        </p:nvGraphicFramePr>
        <p:xfrm>
          <a:off x="1862138" y="3068638"/>
          <a:ext cx="4629150" cy="1771650"/>
        </p:xfrm>
        <a:graphic>
          <a:graphicData uri="http://schemas.openxmlformats.org/presentationml/2006/ole">
            <p:oleObj spid="_x0000_s195595" name="Equation" r:id="rId4" imgW="2057400" imgH="787320" progId="Equation.3">
              <p:embed/>
            </p:oleObj>
          </a:graphicData>
        </a:graphic>
      </p:graphicFrame>
      <p:graphicFrame>
        <p:nvGraphicFramePr>
          <p:cNvPr id="195597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1138238" y="5211763"/>
          <a:ext cx="6577012" cy="784225"/>
        </p:xfrm>
        <a:graphic>
          <a:graphicData uri="http://schemas.openxmlformats.org/presentationml/2006/ole">
            <p:oleObj spid="_x0000_s195597" name="Equation" r:id="rId5" imgW="3619440" imgH="43164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BC060-DC25-4AE6-9E32-CE653105CAC8}" type="slidenum">
              <a:rPr lang="tr-TR"/>
              <a:pPr/>
              <a:t>9</a:t>
            </a:fld>
            <a:endParaRPr lang="tr-TR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5786" y="6356350"/>
            <a:ext cx="6643734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3532</TotalTime>
  <Words>523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Flow</vt:lpstr>
      <vt:lpstr>Microsoft Equation 3.0</vt:lpstr>
      <vt:lpstr>Equation</vt:lpstr>
      <vt:lpstr>INTRODUCTION TO  Machine Learning 2nd Edition</vt:lpstr>
      <vt:lpstr>CHAPTER 3: Bayesian Decision Theory</vt:lpstr>
      <vt:lpstr>Probability and Inference</vt:lpstr>
      <vt:lpstr>Classification</vt:lpstr>
      <vt:lpstr>Bayes’ Rule</vt:lpstr>
      <vt:lpstr>Bayes’ Rule: K&gt;2 Classes</vt:lpstr>
      <vt:lpstr>Losses and Risks</vt:lpstr>
      <vt:lpstr>Losses and Risks: 0/1 Loss</vt:lpstr>
      <vt:lpstr>Losses and Risks: Reject</vt:lpstr>
      <vt:lpstr>Discriminant Functions</vt:lpstr>
      <vt:lpstr>K=2 Classes</vt:lpstr>
      <vt:lpstr>Utility Theory</vt:lpstr>
      <vt:lpstr>Association Rules</vt:lpstr>
      <vt:lpstr>Association measures</vt:lpstr>
      <vt:lpstr>Apriori algorithm (Agrawal et al., 1996)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210</cp:revision>
  <dcterms:created xsi:type="dcterms:W3CDTF">2005-01-24T14:46:28Z</dcterms:created>
  <dcterms:modified xsi:type="dcterms:W3CDTF">2010-03-03T09:36:06Z</dcterms:modified>
</cp:coreProperties>
</file>