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2" r:id="rId3"/>
    <p:sldId id="326" r:id="rId4"/>
    <p:sldId id="324" r:id="rId5"/>
    <p:sldId id="327" r:id="rId6"/>
    <p:sldId id="328" r:id="rId7"/>
    <p:sldId id="329" r:id="rId8"/>
    <p:sldId id="331" r:id="rId9"/>
    <p:sldId id="332" r:id="rId10"/>
    <p:sldId id="333" r:id="rId11"/>
    <p:sldId id="337" r:id="rId12"/>
    <p:sldId id="334" r:id="rId13"/>
    <p:sldId id="335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>
        <p:scale>
          <a:sx n="66" d="100"/>
          <a:sy n="66" d="100"/>
        </p:scale>
        <p:origin x="-2844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7FE083A0-67FC-49DF-ADB1-ED29AAC3040A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041B53A9-5532-470D-A5B7-843B2F4B1BCA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7D56-5731-4A3A-9775-621774C4CD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814-443C-417A-AA4B-9B9D547DB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CA00-A1F3-476D-9E29-EEA9F1C318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1502D1-CD83-4737-B87E-80B707E0A82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B81425-3619-4773-91F9-BD917B5FFDC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45BF1F5-6F3D-400E-8FF6-BF03DF78810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CE4DB31-8ADD-488E-AC8C-DB45AAFAC4E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71BCB6F-AE7E-4F0A-AE52-15619A6EE9D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D7C3-E12A-4BB1-B11B-67710BB9F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96EA-1CF6-4483-B73B-34565AA20A6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C541-84E3-4ED3-B76A-DF65146DD38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AA76-0507-4BC6-A75C-0794436E10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193-5921-4115-BC9E-B1007AB57D9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21F6-6338-4D91-B064-393C7C6EBF5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FD9D-C965-4A3C-8384-61E871CC7E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816A2C-9F8D-432D-A97E-B1FAA9C32B7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2/10/2010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EE1831-13C2-444A-A84C-65F6CF3AC939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Parametric Classification</a:t>
            </a:r>
            <a:endParaRPr lang="en-GB"/>
          </a:p>
        </p:txBody>
      </p:sp>
      <p:graphicFrame>
        <p:nvGraphicFramePr>
          <p:cNvPr id="180233" name="Object 9"/>
          <p:cNvGraphicFramePr>
            <a:graphicFrameLocks noChangeAspect="1"/>
          </p:cNvGraphicFramePr>
          <p:nvPr>
            <p:ph sz="half" idx="1"/>
          </p:nvPr>
        </p:nvGraphicFramePr>
        <p:xfrm>
          <a:off x="1139825" y="1844675"/>
          <a:ext cx="3983038" cy="1479550"/>
        </p:xfrm>
        <a:graphic>
          <a:graphicData uri="http://schemas.openxmlformats.org/presentationml/2006/ole">
            <p:oleObj spid="_x0000_s180233" name="Equation" r:id="rId3" imgW="1777680" imgH="660240" progId="Equation.3">
              <p:embed/>
            </p:oleObj>
          </a:graphicData>
        </a:graphic>
      </p:graphicFrame>
      <p:graphicFrame>
        <p:nvGraphicFramePr>
          <p:cNvPr id="180235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1266825" y="3644900"/>
          <a:ext cx="6538913" cy="2198688"/>
        </p:xfrm>
        <a:graphic>
          <a:graphicData uri="http://schemas.openxmlformats.org/presentationml/2006/ole">
            <p:oleObj spid="_x0000_s180235" name="Equation" r:id="rId4" imgW="2869920" imgH="96516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D1C6-154B-48BD-875B-DBDEBBA082BC}" type="slidenum">
              <a:rPr lang="tr-TR"/>
              <a:pPr/>
              <a:t>10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170B-1878-49C5-BC6B-5A6114880779}" type="slidenum">
              <a:rPr lang="tr-TR"/>
              <a:pPr/>
              <a:t>11</a:t>
            </a:fld>
            <a:endParaRPr lang="tr-TR"/>
          </a:p>
        </p:txBody>
      </p:sp>
      <p:sp>
        <p:nvSpPr>
          <p:cNvPr id="192522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9275"/>
            <a:ext cx="8207375" cy="5832475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Given the sample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ML estimates are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Discriminant becomes</a:t>
            </a:r>
          </a:p>
        </p:txBody>
      </p:sp>
      <p:graphicFrame>
        <p:nvGraphicFramePr>
          <p:cNvPr id="192528" name="Object 16"/>
          <p:cNvGraphicFramePr>
            <a:graphicFrameLocks noChangeAspect="1"/>
          </p:cNvGraphicFramePr>
          <p:nvPr>
            <p:ph sz="half" idx="4294967295"/>
          </p:nvPr>
        </p:nvGraphicFramePr>
        <p:xfrm>
          <a:off x="2928926" y="500042"/>
          <a:ext cx="2073275" cy="579438"/>
        </p:xfrm>
        <a:graphic>
          <a:graphicData uri="http://schemas.openxmlformats.org/presentationml/2006/ole">
            <p:oleObj spid="_x0000_s192528" name="Equation" r:id="rId3" imgW="863280" imgH="241200" progId="Equation.3">
              <p:embed/>
            </p:oleObj>
          </a:graphicData>
        </a:graphic>
      </p:graphicFrame>
      <p:graphicFrame>
        <p:nvGraphicFramePr>
          <p:cNvPr id="192535" name="Object 23"/>
          <p:cNvGraphicFramePr>
            <a:graphicFrameLocks noChangeAspect="1"/>
          </p:cNvGraphicFramePr>
          <p:nvPr/>
        </p:nvGraphicFramePr>
        <p:xfrm>
          <a:off x="1619250" y="1412875"/>
          <a:ext cx="1008063" cy="427038"/>
        </p:xfrm>
        <a:graphic>
          <a:graphicData uri="http://schemas.openxmlformats.org/presentationml/2006/ole">
            <p:oleObj spid="_x0000_s192535" name="Equation" r:id="rId4" imgW="419040" imgH="177480" progId="Equation.3">
              <p:embed/>
            </p:oleObj>
          </a:graphicData>
        </a:graphic>
      </p:graphicFrame>
      <p:graphicFrame>
        <p:nvGraphicFramePr>
          <p:cNvPr id="192536" name="Object 24"/>
          <p:cNvGraphicFramePr>
            <a:graphicFrameLocks noChangeAspect="1"/>
          </p:cNvGraphicFramePr>
          <p:nvPr/>
        </p:nvGraphicFramePr>
        <p:xfrm>
          <a:off x="3740150" y="1196975"/>
          <a:ext cx="2732088" cy="1041400"/>
        </p:xfrm>
        <a:graphic>
          <a:graphicData uri="http://schemas.openxmlformats.org/presentationml/2006/ole">
            <p:oleObj spid="_x0000_s192536" name="Equation" r:id="rId5" imgW="1333440" imgH="507960" progId="Equation.3">
              <p:embed/>
            </p:oleObj>
          </a:graphicData>
        </a:graphic>
      </p:graphicFrame>
      <p:graphicFrame>
        <p:nvGraphicFramePr>
          <p:cNvPr id="192537" name="Object 25"/>
          <p:cNvGraphicFramePr>
            <a:graphicFrameLocks noChangeAspect="1"/>
          </p:cNvGraphicFramePr>
          <p:nvPr/>
        </p:nvGraphicFramePr>
        <p:xfrm>
          <a:off x="1365250" y="2865438"/>
          <a:ext cx="6196013" cy="1465262"/>
        </p:xfrm>
        <a:graphic>
          <a:graphicData uri="http://schemas.openxmlformats.org/presentationml/2006/ole">
            <p:oleObj spid="_x0000_s192537" name="Equation" r:id="rId6" imgW="2895480" imgH="685800" progId="Equation.3">
              <p:embed/>
            </p:oleObj>
          </a:graphicData>
        </a:graphic>
      </p:graphicFrame>
      <p:graphicFrame>
        <p:nvGraphicFramePr>
          <p:cNvPr id="192539" name="Object 27"/>
          <p:cNvGraphicFramePr>
            <a:graphicFrameLocks noChangeAspect="1"/>
          </p:cNvGraphicFramePr>
          <p:nvPr/>
        </p:nvGraphicFramePr>
        <p:xfrm>
          <a:off x="1479550" y="5111750"/>
          <a:ext cx="6313488" cy="1014413"/>
        </p:xfrm>
        <a:graphic>
          <a:graphicData uri="http://schemas.openxmlformats.org/presentationml/2006/ole">
            <p:oleObj spid="_x0000_s192539" name="Equation" r:id="rId7" imgW="2844720" imgH="457200" progId="Equation.3">
              <p:embed/>
            </p:oleObj>
          </a:graphicData>
        </a:graphic>
      </p:graphicFrame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F2156-022F-4C6F-B06E-94B98A0B3906}" type="slidenum">
              <a:rPr lang="tr-TR"/>
              <a:pPr/>
              <a:t>12</a:t>
            </a:fld>
            <a:endParaRPr lang="tr-TR"/>
          </a:p>
        </p:txBody>
      </p:sp>
      <p:pic>
        <p:nvPicPr>
          <p:cNvPr id="181268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33375"/>
            <a:ext cx="77914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1259" name="Text Box 11"/>
          <p:cNvSpPr txBox="1">
            <a:spLocks noChangeArrowheads="1"/>
          </p:cNvSpPr>
          <p:nvPr/>
        </p:nvSpPr>
        <p:spPr bwMode="auto">
          <a:xfrm>
            <a:off x="6156325" y="1557338"/>
            <a:ext cx="163936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Equal variances</a:t>
            </a: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5076825" y="4797425"/>
            <a:ext cx="2825750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Single boundary at</a:t>
            </a:r>
          </a:p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halfway between means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4F2737-9DC8-4D3C-B4C3-09D12B27940B}" type="slidenum">
              <a:rPr lang="tr-TR"/>
              <a:pPr/>
              <a:t>13</a:t>
            </a:fld>
            <a:endParaRPr lang="tr-TR"/>
          </a:p>
        </p:txBody>
      </p:sp>
      <p:pic>
        <p:nvPicPr>
          <p:cNvPr id="18638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57166"/>
            <a:ext cx="7791450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4787900" y="1268413"/>
            <a:ext cx="230345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Variances are different</a:t>
            </a: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5219700" y="4797425"/>
            <a:ext cx="1666803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Two boundaries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Regression</a:t>
            </a:r>
            <a:endParaRPr lang="en-GB"/>
          </a:p>
        </p:txBody>
      </p:sp>
      <p:graphicFrame>
        <p:nvGraphicFramePr>
          <p:cNvPr id="193550" name="Object 14"/>
          <p:cNvGraphicFramePr>
            <a:graphicFrameLocks noChangeAspect="1"/>
          </p:cNvGraphicFramePr>
          <p:nvPr>
            <p:ph sz="half" idx="1"/>
          </p:nvPr>
        </p:nvGraphicFramePr>
        <p:xfrm>
          <a:off x="660400" y="1862138"/>
          <a:ext cx="3500438" cy="2195512"/>
        </p:xfrm>
        <a:graphic>
          <a:graphicData uri="http://schemas.openxmlformats.org/presentationml/2006/ole">
            <p:oleObj spid="_x0000_s193550" name="Equation" r:id="rId3" imgW="1498320" imgH="939600" progId="Equation.3">
              <p:embed/>
            </p:oleObj>
          </a:graphicData>
        </a:graphic>
      </p:graphicFrame>
      <p:graphicFrame>
        <p:nvGraphicFramePr>
          <p:cNvPr id="193552" name="Object 16"/>
          <p:cNvGraphicFramePr>
            <a:graphicFrameLocks noChangeAspect="1"/>
          </p:cNvGraphicFramePr>
          <p:nvPr>
            <p:ph sz="half" idx="2"/>
          </p:nvPr>
        </p:nvGraphicFramePr>
        <p:xfrm>
          <a:off x="866775" y="4292600"/>
          <a:ext cx="5681663" cy="2071688"/>
        </p:xfrm>
        <a:graphic>
          <a:graphicData uri="http://schemas.openxmlformats.org/presentationml/2006/ole">
            <p:oleObj spid="_x0000_s193552" name="Equation" r:id="rId4" imgW="2438280" imgH="888840" progId="Equation.3">
              <p:embed/>
            </p:oleObj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8A93-B8FE-4D39-817C-B50CD7D8D528}" type="slidenum">
              <a:rPr lang="tr-TR"/>
              <a:pPr/>
              <a:t>14</a:t>
            </a:fld>
            <a:endParaRPr lang="tr-TR"/>
          </a:p>
        </p:txBody>
      </p:sp>
      <p:pic>
        <p:nvPicPr>
          <p:cNvPr id="19354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0950" y="1412875"/>
            <a:ext cx="5029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Regression: From LogL to Error</a:t>
            </a:r>
          </a:p>
        </p:txBody>
      </p:sp>
      <p:graphicFrame>
        <p:nvGraphicFramePr>
          <p:cNvPr id="196614" name="Object 6"/>
          <p:cNvGraphicFramePr>
            <a:graphicFrameLocks noChangeAspect="1"/>
          </p:cNvGraphicFramePr>
          <p:nvPr>
            <p:ph idx="1"/>
          </p:nvPr>
        </p:nvGraphicFramePr>
        <p:xfrm>
          <a:off x="785786" y="2285992"/>
          <a:ext cx="7135813" cy="3552825"/>
        </p:xfrm>
        <a:graphic>
          <a:graphicData uri="http://schemas.openxmlformats.org/presentationml/2006/ole">
            <p:oleObj spid="_x0000_s196614" name="Equation" r:id="rId3" imgW="2933640" imgH="146016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7D6B-A9B7-45E1-8CE2-160916E46020}" type="slidenum">
              <a:rPr lang="tr-TR"/>
              <a:pPr/>
              <a:t>15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tr-TR" dirty="0"/>
              <a:t>Linear Regression</a:t>
            </a:r>
          </a:p>
        </p:txBody>
      </p:sp>
      <p:graphicFrame>
        <p:nvGraphicFramePr>
          <p:cNvPr id="197640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869950" y="1614488"/>
          <a:ext cx="3224213" cy="519112"/>
        </p:xfrm>
        <a:graphic>
          <a:graphicData uri="http://schemas.openxmlformats.org/presentationml/2006/ole">
            <p:oleObj spid="_x0000_s197640" name="Equation" r:id="rId3" imgW="1498320" imgH="241200" progId="Equation.3">
              <p:embed/>
            </p:oleObj>
          </a:graphicData>
        </a:graphic>
      </p:graphicFrame>
      <p:graphicFrame>
        <p:nvGraphicFramePr>
          <p:cNvPr id="197642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2608263" y="2276475"/>
          <a:ext cx="4429125" cy="1771650"/>
        </p:xfrm>
        <a:graphic>
          <a:graphicData uri="http://schemas.openxmlformats.org/presentationml/2006/ole">
            <p:oleObj spid="_x0000_s197642" name="Equation" r:id="rId4" imgW="1841400" imgH="736560" progId="Equation.3">
              <p:embed/>
            </p:oleObj>
          </a:graphicData>
        </a:graphic>
      </p:graphicFrame>
      <p:graphicFrame>
        <p:nvGraphicFramePr>
          <p:cNvPr id="197644" name="Object 12"/>
          <p:cNvGraphicFramePr>
            <a:graphicFrameLocks noChangeAspect="1"/>
          </p:cNvGraphicFramePr>
          <p:nvPr>
            <p:ph sz="quarter" idx="3"/>
          </p:nvPr>
        </p:nvGraphicFramePr>
        <p:xfrm>
          <a:off x="1109663" y="4149725"/>
          <a:ext cx="6176962" cy="1565275"/>
        </p:xfrm>
        <a:graphic>
          <a:graphicData uri="http://schemas.openxmlformats.org/presentationml/2006/ole">
            <p:oleObj spid="_x0000_s197644" name="Equation" r:id="rId5" imgW="2806560" imgH="711000" progId="Equation.3">
              <p:embed/>
            </p:oleObj>
          </a:graphicData>
        </a:graphic>
      </p:graphicFrame>
      <p:graphicFrame>
        <p:nvGraphicFramePr>
          <p:cNvPr id="197646" name="Object 14"/>
          <p:cNvGraphicFramePr>
            <a:graphicFrameLocks noChangeAspect="1"/>
          </p:cNvGraphicFramePr>
          <p:nvPr>
            <p:ph sz="quarter" idx="4"/>
          </p:nvPr>
        </p:nvGraphicFramePr>
        <p:xfrm>
          <a:off x="3722688" y="5734050"/>
          <a:ext cx="1408112" cy="517525"/>
        </p:xfrm>
        <a:graphic>
          <a:graphicData uri="http://schemas.openxmlformats.org/presentationml/2006/ole">
            <p:oleObj spid="_x0000_s197646" name="Equation" r:id="rId6" imgW="622080" imgH="228600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DF478-3E2D-40C3-95EC-6C47C3DEE589}" type="slidenum">
              <a:rPr lang="tr-TR"/>
              <a:pPr/>
              <a:t>16</a:t>
            </a:fld>
            <a:endParaRPr lang="tr-TR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00098"/>
          </a:xfrm>
        </p:spPr>
        <p:txBody>
          <a:bodyPr/>
          <a:lstStyle/>
          <a:p>
            <a:r>
              <a:rPr lang="tr-TR" dirty="0"/>
              <a:t>Polynomial Regression</a:t>
            </a:r>
          </a:p>
        </p:txBody>
      </p:sp>
      <p:graphicFrame>
        <p:nvGraphicFramePr>
          <p:cNvPr id="198666" name="Object 10"/>
          <p:cNvGraphicFramePr>
            <a:graphicFrameLocks noChangeAspect="1"/>
          </p:cNvGraphicFramePr>
          <p:nvPr>
            <p:ph sz="half" idx="1"/>
          </p:nvPr>
        </p:nvGraphicFramePr>
        <p:xfrm>
          <a:off x="527050" y="1703388"/>
          <a:ext cx="8050213" cy="601662"/>
        </p:xfrm>
        <a:graphic>
          <a:graphicData uri="http://schemas.openxmlformats.org/presentationml/2006/ole">
            <p:oleObj spid="_x0000_s198666" name="Equation" r:id="rId3" imgW="3568680" imgH="266400" progId="Equation.3">
              <p:embed/>
            </p:oleObj>
          </a:graphicData>
        </a:graphic>
      </p:graphicFrame>
      <p:graphicFrame>
        <p:nvGraphicFramePr>
          <p:cNvPr id="198668" name="Object 12"/>
          <p:cNvGraphicFramePr>
            <a:graphicFrameLocks noChangeAspect="1"/>
          </p:cNvGraphicFramePr>
          <p:nvPr>
            <p:ph sz="quarter" idx="2"/>
          </p:nvPr>
        </p:nvGraphicFramePr>
        <p:xfrm>
          <a:off x="1428750" y="2565400"/>
          <a:ext cx="5707063" cy="2168525"/>
        </p:xfrm>
        <a:graphic>
          <a:graphicData uri="http://schemas.openxmlformats.org/presentationml/2006/ole">
            <p:oleObj spid="_x0000_s198668" name="Equation" r:id="rId4" imgW="2539800" imgH="965160" progId="Equation.3">
              <p:embed/>
            </p:oleObj>
          </a:graphicData>
        </a:graphic>
      </p:graphicFrame>
      <p:graphicFrame>
        <p:nvGraphicFramePr>
          <p:cNvPr id="198670" name="Object 14"/>
          <p:cNvGraphicFramePr>
            <a:graphicFrameLocks noChangeAspect="1"/>
          </p:cNvGraphicFramePr>
          <p:nvPr>
            <p:ph sz="quarter" idx="3"/>
          </p:nvPr>
        </p:nvGraphicFramePr>
        <p:xfrm>
          <a:off x="2538413" y="5300663"/>
          <a:ext cx="2484437" cy="598487"/>
        </p:xfrm>
        <a:graphic>
          <a:graphicData uri="http://schemas.openxmlformats.org/presentationml/2006/ole">
            <p:oleObj spid="_x0000_s198670" name="Equation" r:id="rId5" imgW="1054080" imgH="2538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9A438-3A2C-46C3-A06F-44762B50EB47}" type="slidenum">
              <a:rPr lang="tr-TR"/>
              <a:pPr/>
              <a:t>17</a:t>
            </a:fld>
            <a:endParaRPr lang="tr-T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Other Error Measures</a:t>
            </a:r>
          </a:p>
        </p:txBody>
      </p:sp>
      <p:graphicFrame>
        <p:nvGraphicFramePr>
          <p:cNvPr id="199688" name="Object 8"/>
          <p:cNvGraphicFramePr>
            <a:graphicFrameLocks noChangeAspect="1"/>
          </p:cNvGraphicFramePr>
          <p:nvPr>
            <p:ph idx="1"/>
          </p:nvPr>
        </p:nvGraphicFramePr>
        <p:xfrm>
          <a:off x="3243263" y="1628775"/>
          <a:ext cx="4022725" cy="1027113"/>
        </p:xfrm>
        <a:graphic>
          <a:graphicData uri="http://schemas.openxmlformats.org/presentationml/2006/ole">
            <p:oleObj spid="_x0000_s199688" name="Equation" r:id="rId3" imgW="1790640" imgH="45720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A283-1E54-4BCA-8BA3-566622128B8E}" type="slidenum">
              <a:rPr lang="tr-TR"/>
              <a:pPr/>
              <a:t>18</a:t>
            </a:fld>
            <a:endParaRPr lang="tr-TR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Square Error: 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Relative Square Error: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Absolute Error: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en-GB" sz="2800" i="1" dirty="0" smtClean="0">
                <a:solidFill>
                  <a:schemeClr val="tx2"/>
                </a:solidFill>
              </a:rPr>
              <a:t>θ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X) = </a:t>
            </a:r>
            <a:r>
              <a:rPr lang="tr-TR" sz="4800" baseline="-10000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en-GB" sz="2800" i="1" dirty="0" smtClean="0">
                <a:solidFill>
                  <a:schemeClr val="tx2"/>
                </a:solidFill>
              </a:rPr>
              <a:t> θ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)|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ε-sensitive Error: </a:t>
            </a:r>
          </a:p>
          <a:p>
            <a:pPr lvl="1">
              <a:buFont typeface="Wingdings" pitchFamily="2" charset="2"/>
              <a:buNone/>
            </a:pPr>
            <a:r>
              <a:rPr lang="tr-TR" sz="2400" i="1" dirty="0"/>
              <a:t>			</a:t>
            </a:r>
            <a:r>
              <a:rPr lang="tr-TR" sz="2400" i="1" dirty="0">
                <a:latin typeface="+mj-lt"/>
              </a:rPr>
              <a:t>E </a:t>
            </a:r>
            <a:r>
              <a:rPr lang="tr-TR" sz="2400" dirty="0" smtClean="0">
                <a:latin typeface="+mj-lt"/>
              </a:rPr>
              <a:t>(</a:t>
            </a:r>
            <a:r>
              <a:rPr lang="en-GB" i="1" dirty="0" smtClean="0"/>
              <a:t>θ </a:t>
            </a:r>
            <a:r>
              <a:rPr lang="tr-TR" sz="2400" dirty="0" smtClean="0">
                <a:latin typeface="+mj-lt"/>
              </a:rPr>
              <a:t>|</a:t>
            </a:r>
            <a:r>
              <a:rPr lang="tr-TR" sz="2400" dirty="0">
                <a:latin typeface="+mj-lt"/>
              </a:rPr>
              <a:t>X) = </a:t>
            </a:r>
            <a:r>
              <a:rPr lang="tr-TR" sz="4400" baseline="-10000" dirty="0">
                <a:latin typeface="+mj-lt"/>
              </a:rPr>
              <a:t>∑</a:t>
            </a:r>
            <a:r>
              <a:rPr lang="tr-TR" sz="2400" baseline="-10000" dirty="0">
                <a:latin typeface="+mj-lt"/>
              </a:rPr>
              <a:t> </a:t>
            </a:r>
            <a:r>
              <a:rPr lang="tr-TR" sz="2400" i="1" baseline="-40000" dirty="0">
                <a:latin typeface="+mj-lt"/>
              </a:rPr>
              <a:t>t</a:t>
            </a:r>
            <a:r>
              <a:rPr lang="tr-TR" sz="2400" dirty="0">
                <a:latin typeface="+mj-lt"/>
              </a:rPr>
              <a:t> 1(|</a:t>
            </a:r>
            <a:r>
              <a:rPr lang="tr-TR" sz="2400" i="1" dirty="0">
                <a:latin typeface="+mj-lt"/>
              </a:rPr>
              <a:t>r</a:t>
            </a:r>
            <a:r>
              <a:rPr lang="tr-TR" sz="2400" i="1" baseline="30000" dirty="0">
                <a:latin typeface="+mj-lt"/>
              </a:rPr>
              <a:t>t </a:t>
            </a:r>
            <a:r>
              <a:rPr lang="tr-TR" sz="2400" dirty="0">
                <a:latin typeface="+mj-lt"/>
              </a:rPr>
              <a:t>–</a:t>
            </a:r>
            <a:r>
              <a:rPr lang="tr-TR" sz="2400" i="1" baseline="30000" dirty="0">
                <a:latin typeface="+mj-lt"/>
              </a:rPr>
              <a:t> </a:t>
            </a:r>
            <a:r>
              <a:rPr lang="tr-TR" sz="2400" i="1" dirty="0">
                <a:latin typeface="+mj-lt"/>
              </a:rPr>
              <a:t>g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x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dirty="0" smtClean="0">
                <a:latin typeface="+mj-lt"/>
              </a:rPr>
              <a:t>|</a:t>
            </a:r>
            <a:r>
              <a:rPr lang="en-GB" i="1" dirty="0" smtClean="0"/>
              <a:t> θ</a:t>
            </a:r>
            <a:r>
              <a:rPr lang="tr-TR" sz="2400" dirty="0" smtClean="0">
                <a:latin typeface="+mj-lt"/>
              </a:rPr>
              <a:t>)|&gt;</a:t>
            </a:r>
            <a:r>
              <a:rPr lang="tr-TR" sz="2400" dirty="0">
                <a:latin typeface="+mj-lt"/>
              </a:rPr>
              <a:t>ε) (|</a:t>
            </a:r>
            <a:r>
              <a:rPr lang="tr-TR" sz="2400" i="1" dirty="0">
                <a:latin typeface="+mj-lt"/>
              </a:rPr>
              <a:t>r</a:t>
            </a:r>
            <a:r>
              <a:rPr lang="tr-TR" sz="2400" i="1" baseline="30000" dirty="0">
                <a:latin typeface="+mj-lt"/>
              </a:rPr>
              <a:t>t </a:t>
            </a:r>
            <a:r>
              <a:rPr lang="tr-TR" sz="2400" dirty="0">
                <a:latin typeface="+mj-lt"/>
              </a:rPr>
              <a:t>–</a:t>
            </a:r>
            <a:r>
              <a:rPr lang="tr-TR" sz="2400" i="1" baseline="30000" dirty="0">
                <a:latin typeface="+mj-lt"/>
              </a:rPr>
              <a:t> </a:t>
            </a:r>
            <a:r>
              <a:rPr lang="tr-TR" sz="2400" i="1" dirty="0">
                <a:latin typeface="+mj-lt"/>
              </a:rPr>
              <a:t>g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x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dirty="0">
                <a:latin typeface="+mj-lt"/>
              </a:rPr>
              <a:t>|</a:t>
            </a:r>
            <a:r>
              <a:rPr lang="en-GB" sz="2400" i="1" dirty="0">
                <a:latin typeface="+mj-lt"/>
              </a:rPr>
              <a:t>θ</a:t>
            </a:r>
            <a:r>
              <a:rPr lang="tr-TR" sz="2400" dirty="0">
                <a:latin typeface="+mj-lt"/>
              </a:rPr>
              <a:t>)| – ε)</a:t>
            </a:r>
          </a:p>
          <a:p>
            <a:pPr>
              <a:buFont typeface="Wingdings" pitchFamily="2" charset="2"/>
              <a:buNone/>
            </a:pPr>
            <a:endParaRPr lang="tr-TR" dirty="0"/>
          </a:p>
          <a:p>
            <a:endParaRPr lang="tr-TR" dirty="0"/>
          </a:p>
        </p:txBody>
      </p:sp>
      <p:graphicFrame>
        <p:nvGraphicFramePr>
          <p:cNvPr id="199690" name="Object 10"/>
          <p:cNvGraphicFramePr>
            <a:graphicFrameLocks noChangeAspect="1"/>
          </p:cNvGraphicFramePr>
          <p:nvPr>
            <p:ph sz="half" idx="4294967295"/>
          </p:nvPr>
        </p:nvGraphicFramePr>
        <p:xfrm>
          <a:off x="4602163" y="2500313"/>
          <a:ext cx="3619500" cy="1822450"/>
        </p:xfrm>
        <a:graphic>
          <a:graphicData uri="http://schemas.openxmlformats.org/presentationml/2006/ole">
            <p:oleObj spid="_x0000_s199690" name="Equation" r:id="rId4" imgW="1765080" imgH="88884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Bias and Variance</a:t>
            </a:r>
          </a:p>
        </p:txBody>
      </p:sp>
      <p:graphicFrame>
        <p:nvGraphicFramePr>
          <p:cNvPr id="200717" name="Object 13"/>
          <p:cNvGraphicFramePr>
            <a:graphicFrameLocks noChangeAspect="1"/>
          </p:cNvGraphicFramePr>
          <p:nvPr>
            <p:ph idx="1"/>
          </p:nvPr>
        </p:nvGraphicFramePr>
        <p:xfrm>
          <a:off x="0" y="3816350"/>
          <a:ext cx="114300" cy="215900"/>
        </p:xfrm>
        <a:graphic>
          <a:graphicData uri="http://schemas.openxmlformats.org/presentationml/2006/ole">
            <p:oleObj spid="_x0000_s200717" name="Equation" r:id="rId3" imgW="114120" imgH="215640" progId="Equation.3">
              <p:embed/>
            </p:oleObj>
          </a:graphicData>
        </a:graphic>
      </p:graphicFrame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1E6A-6C53-4A9D-A5C2-B99419ADC8C8}" type="slidenum">
              <a:rPr lang="tr-TR">
                <a:latin typeface="+mj-lt"/>
              </a:rPr>
              <a:pPr/>
              <a:t>19</a:t>
            </a:fld>
            <a:endParaRPr lang="tr-TR">
              <a:latin typeface="+mj-lt"/>
            </a:endParaRPr>
          </a:p>
        </p:txBody>
      </p:sp>
      <p:grpSp>
        <p:nvGrpSpPr>
          <p:cNvPr id="200732" name="Group 28"/>
          <p:cNvGrpSpPr>
            <a:grpSpLocks/>
          </p:cNvGrpSpPr>
          <p:nvPr/>
        </p:nvGrpSpPr>
        <p:grpSpPr bwMode="auto">
          <a:xfrm>
            <a:off x="107950" y="3805238"/>
            <a:ext cx="8820150" cy="884237"/>
            <a:chOff x="68" y="2397"/>
            <a:chExt cx="5556" cy="557"/>
          </a:xfrm>
        </p:grpSpPr>
        <p:graphicFrame>
          <p:nvGraphicFramePr>
            <p:cNvPr id="200722" name="Object 18"/>
            <p:cNvGraphicFramePr>
              <a:graphicFrameLocks noChangeAspect="1"/>
            </p:cNvGraphicFramePr>
            <p:nvPr/>
          </p:nvGraphicFramePr>
          <p:xfrm>
            <a:off x="68" y="2397"/>
            <a:ext cx="5556" cy="307"/>
          </p:xfrm>
          <a:graphic>
            <a:graphicData uri="http://schemas.openxmlformats.org/presentationml/2006/ole">
              <p:oleObj spid="_x0000_s200722" name="Equation" r:id="rId4" imgW="4597200" imgH="253800" progId="Equation.3">
                <p:embed/>
              </p:oleObj>
            </a:graphicData>
          </a:graphic>
        </p:graphicFrame>
        <p:sp>
          <p:nvSpPr>
            <p:cNvPr id="200724" name="Text Box 20"/>
            <p:cNvSpPr txBox="1">
              <a:spLocks noChangeArrowheads="1"/>
            </p:cNvSpPr>
            <p:nvPr/>
          </p:nvSpPr>
          <p:spPr bwMode="auto">
            <a:xfrm>
              <a:off x="2562" y="2721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800" i="1" dirty="0">
                  <a:solidFill>
                    <a:schemeClr val="tx2"/>
                  </a:solidFill>
                  <a:latin typeface="+mj-lt"/>
                </a:rPr>
                <a:t>bias</a:t>
              </a:r>
            </a:p>
          </p:txBody>
        </p:sp>
        <p:sp>
          <p:nvSpPr>
            <p:cNvPr id="200725" name="Text Box 21"/>
            <p:cNvSpPr txBox="1">
              <a:spLocks noChangeArrowheads="1"/>
            </p:cNvSpPr>
            <p:nvPr/>
          </p:nvSpPr>
          <p:spPr bwMode="auto">
            <a:xfrm>
              <a:off x="4339" y="2721"/>
              <a:ext cx="61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800" i="1" dirty="0">
                  <a:solidFill>
                    <a:schemeClr val="tx2"/>
                  </a:solidFill>
                  <a:latin typeface="+mj-lt"/>
                </a:rPr>
                <a:t>variance</a:t>
              </a:r>
            </a:p>
          </p:txBody>
        </p:sp>
      </p:grpSp>
      <p:grpSp>
        <p:nvGrpSpPr>
          <p:cNvPr id="200727" name="Group 23"/>
          <p:cNvGrpSpPr>
            <a:grpSpLocks/>
          </p:cNvGrpSpPr>
          <p:nvPr/>
        </p:nvGrpSpPr>
        <p:grpSpPr bwMode="auto">
          <a:xfrm>
            <a:off x="1041400" y="2212978"/>
            <a:ext cx="6986588" cy="1003300"/>
            <a:chOff x="611" y="3122"/>
            <a:chExt cx="4401" cy="632"/>
          </a:xfrm>
        </p:grpSpPr>
        <p:graphicFrame>
          <p:nvGraphicFramePr>
            <p:cNvPr id="200728" name="Object 24"/>
            <p:cNvGraphicFramePr>
              <a:graphicFrameLocks noChangeAspect="1"/>
            </p:cNvGraphicFramePr>
            <p:nvPr/>
          </p:nvGraphicFramePr>
          <p:xfrm>
            <a:off x="611" y="3122"/>
            <a:ext cx="4401" cy="317"/>
          </p:xfrm>
          <a:graphic>
            <a:graphicData uri="http://schemas.openxmlformats.org/presentationml/2006/ole">
              <p:oleObj spid="_x0000_s200728" name="Equation" r:id="rId5" imgW="3174840" imgH="228600" progId="Equation.3">
                <p:embed/>
              </p:oleObj>
            </a:graphicData>
          </a:graphic>
        </p:graphicFrame>
        <p:sp>
          <p:nvSpPr>
            <p:cNvPr id="200729" name="Text Box 25"/>
            <p:cNvSpPr txBox="1">
              <a:spLocks noChangeArrowheads="1"/>
            </p:cNvSpPr>
            <p:nvPr/>
          </p:nvSpPr>
          <p:spPr bwMode="auto">
            <a:xfrm>
              <a:off x="2562" y="3521"/>
              <a:ext cx="4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800" i="1" dirty="0">
                  <a:solidFill>
                    <a:schemeClr val="tx2"/>
                  </a:solidFill>
                  <a:latin typeface="+mj-lt"/>
                </a:rPr>
                <a:t>noise</a:t>
              </a:r>
            </a:p>
          </p:txBody>
        </p:sp>
        <p:sp>
          <p:nvSpPr>
            <p:cNvPr id="200730" name="Text Box 26"/>
            <p:cNvSpPr txBox="1">
              <a:spLocks noChangeArrowheads="1"/>
            </p:cNvSpPr>
            <p:nvPr/>
          </p:nvSpPr>
          <p:spPr bwMode="auto">
            <a:xfrm>
              <a:off x="4059" y="3521"/>
              <a:ext cx="91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800" i="1" dirty="0">
                  <a:solidFill>
                    <a:schemeClr val="tx2"/>
                  </a:solidFill>
                  <a:latin typeface="+mj-lt"/>
                </a:rPr>
                <a:t>squared error</a:t>
              </a:r>
            </a:p>
          </p:txBody>
        </p:sp>
      </p:grp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4:</a:t>
            </a:r>
            <a:r>
              <a:rPr lang="tr-TR"/>
              <a:t> </a:t>
            </a:r>
            <a:br>
              <a:rPr lang="tr-TR"/>
            </a:br>
            <a:r>
              <a:rPr lang="tr-TR"/>
              <a:t>Parametric Methods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Estimating Bias and Variance</a:t>
            </a:r>
          </a:p>
        </p:txBody>
      </p:sp>
      <p:graphicFrame>
        <p:nvGraphicFramePr>
          <p:cNvPr id="203788" name="Object 12"/>
          <p:cNvGraphicFramePr>
            <a:graphicFrameLocks noChangeAspect="1"/>
          </p:cNvGraphicFramePr>
          <p:nvPr>
            <p:ph idx="1"/>
          </p:nvPr>
        </p:nvGraphicFramePr>
        <p:xfrm>
          <a:off x="1981200" y="3213100"/>
          <a:ext cx="4933950" cy="2595563"/>
        </p:xfrm>
        <a:graphic>
          <a:graphicData uri="http://schemas.openxmlformats.org/presentationml/2006/ole">
            <p:oleObj spid="_x0000_s203788" name="Equation" r:id="rId3" imgW="2438280" imgH="128268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C56A-10CA-4B09-9ADB-456312E58732}" type="slidenum">
              <a:rPr lang="tr-TR">
                <a:latin typeface="+mj-lt"/>
              </a:rPr>
              <a:pPr/>
              <a:t>20</a:t>
            </a:fld>
            <a:endParaRPr lang="tr-TR">
              <a:latin typeface="+mj-lt"/>
            </a:endParaRPr>
          </a:p>
        </p:txBody>
      </p:sp>
      <p:sp>
        <p:nvSpPr>
          <p:cNvPr id="203785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/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samples 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M 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	are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used to fit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Bias/Variance Dilemma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Example: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)=2 has no variance and high bias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 </a:t>
            </a:r>
            <a:r>
              <a:rPr lang="tr-TR" sz="4800" baseline="-10000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/N has lower bias with variance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As we increase complexity,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bias decreases (a better fit to data) and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variance increases (fit varies more with data)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Bias/Variance dilemma: (Geman et al., 1992)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611B-9ADB-4B57-86F8-8A35B7E08561}" type="slidenum">
              <a:rPr lang="tr-TR"/>
              <a:pPr/>
              <a:t>21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5F0F-24EB-4AC7-B66D-107FCC1570C8}" type="slidenum">
              <a:rPr lang="tr-TR"/>
              <a:pPr/>
              <a:t>22</a:t>
            </a:fld>
            <a:endParaRPr lang="tr-TR"/>
          </a:p>
        </p:txBody>
      </p:sp>
      <p:pic>
        <p:nvPicPr>
          <p:cNvPr id="205841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414338"/>
            <a:ext cx="713422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836" name="Line 12"/>
          <p:cNvSpPr>
            <a:spLocks noChangeShapeType="1"/>
          </p:cNvSpPr>
          <p:nvPr/>
        </p:nvSpPr>
        <p:spPr bwMode="auto">
          <a:xfrm flipH="1">
            <a:off x="7885113" y="16287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8101013" y="1617663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bias</a:t>
            </a:r>
          </a:p>
        </p:txBody>
      </p:sp>
      <p:sp>
        <p:nvSpPr>
          <p:cNvPr id="205838" name="Line 14"/>
          <p:cNvSpPr>
            <a:spLocks noChangeShapeType="1"/>
          </p:cNvSpPr>
          <p:nvPr/>
        </p:nvSpPr>
        <p:spPr bwMode="auto">
          <a:xfrm>
            <a:off x="5003800" y="44370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5839" name="Text Box 15"/>
          <p:cNvSpPr txBox="1">
            <a:spLocks noChangeArrowheads="1"/>
          </p:cNvSpPr>
          <p:nvPr/>
        </p:nvSpPr>
        <p:spPr bwMode="auto">
          <a:xfrm>
            <a:off x="3924300" y="5373688"/>
            <a:ext cx="979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variance</a:t>
            </a: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1692275" y="968375"/>
            <a:ext cx="30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solidFill>
                  <a:srgbClr val="66FF33"/>
                </a:solidFill>
                <a:latin typeface="Lucida Bright" pitchFamily="18" charset="0"/>
              </a:rPr>
              <a:t>f</a:t>
            </a: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5940425" y="197643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rgbClr val="3333FF"/>
                </a:solidFill>
                <a:latin typeface="+mj-lt"/>
              </a:rPr>
              <a:t>g</a:t>
            </a:r>
            <a:r>
              <a:rPr lang="tr-TR" sz="2400" i="1" baseline="-25000" dirty="0">
                <a:solidFill>
                  <a:srgbClr val="3333FF"/>
                </a:solidFill>
                <a:latin typeface="+mj-lt"/>
              </a:rPr>
              <a:t>i</a:t>
            </a: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8101013" y="2047875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rgbClr val="FF0000"/>
                </a:solidFill>
                <a:latin typeface="+mj-lt"/>
              </a:rPr>
              <a:t>g</a:t>
            </a:r>
            <a:endParaRPr lang="tr-TR" sz="2400" i="1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5845" name="Line 21"/>
          <p:cNvSpPr>
            <a:spLocks noChangeShapeType="1"/>
          </p:cNvSpPr>
          <p:nvPr/>
        </p:nvSpPr>
        <p:spPr bwMode="auto">
          <a:xfrm>
            <a:off x="8243888" y="2133600"/>
            <a:ext cx="1444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8101013" y="1184275"/>
            <a:ext cx="30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solidFill>
                  <a:srgbClr val="66FF33"/>
                </a:solidFill>
                <a:latin typeface="Lucida Bright" pitchFamily="18" charset="0"/>
              </a:rPr>
              <a:t>f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Polynomial Regression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6FC5-0337-43BE-B707-24F4E94448E5}" type="slidenum">
              <a:rPr lang="tr-TR"/>
              <a:pPr/>
              <a:t>23</a:t>
            </a:fld>
            <a:endParaRPr lang="tr-TR"/>
          </a:p>
        </p:txBody>
      </p:sp>
      <p:pic>
        <p:nvPicPr>
          <p:cNvPr id="2068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571612"/>
            <a:ext cx="54768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4356100" y="3213100"/>
            <a:ext cx="1963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Best fit “min error”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4859338" y="3644900"/>
            <a:ext cx="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CB49-70D8-4C15-89A6-E9AEDD8E63B1}" type="slidenum">
              <a:rPr lang="tr-TR"/>
              <a:pPr/>
              <a:t>24</a:t>
            </a:fld>
            <a:endParaRPr lang="tr-TR"/>
          </a:p>
        </p:txBody>
      </p:sp>
      <p:pic>
        <p:nvPicPr>
          <p:cNvPr id="2089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400050"/>
            <a:ext cx="722947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3276600" y="4713288"/>
            <a:ext cx="1704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Best fit, “elbow”</a:t>
            </a:r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 flipH="1">
            <a:off x="3203575" y="443706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Selection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Cross-validation: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Measure generalization accuracy by testing on data unused during training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Regularization: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Penalize complex models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E’=error on data + λ model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complexity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Akaike’s information criterion (AIC), Bayesian information criterion (BIC)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Minimum description length (MDL):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Kolmogorov complexity, shortest description of data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Structural risk minimization (SRM)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6712-1969-48E5-B41B-1EADF359533A}" type="slidenum">
              <a:rPr lang="tr-TR"/>
              <a:pPr/>
              <a:t>25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Bayesian Model Selection</a:t>
            </a:r>
          </a:p>
        </p:txBody>
      </p:sp>
      <p:graphicFrame>
        <p:nvGraphicFramePr>
          <p:cNvPr id="210949" name="Object 5"/>
          <p:cNvGraphicFramePr>
            <a:graphicFrameLocks noChangeAspect="1"/>
          </p:cNvGraphicFramePr>
          <p:nvPr>
            <p:ph idx="1"/>
          </p:nvPr>
        </p:nvGraphicFramePr>
        <p:xfrm>
          <a:off x="1655763" y="2570163"/>
          <a:ext cx="5689600" cy="915987"/>
        </p:xfrm>
        <a:graphic>
          <a:graphicData uri="http://schemas.openxmlformats.org/presentationml/2006/ole">
            <p:oleObj spid="_x0000_s210949" name="Equation" r:id="rId3" imgW="2603160" imgH="41904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43BF-00AD-474E-B2EC-6D3F6FA21203}" type="slidenum">
              <a:rPr lang="tr-TR"/>
              <a:pPr/>
              <a:t>26</a:t>
            </a:fld>
            <a:endParaRPr lang="tr-T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7167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Prior on models,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(model)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Regularization, when prior favors simpler models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Bayes, MAP of the posterior,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(model|data)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Average over a number of models with high posterior (voting, ensembles: Chapter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17)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Regression example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D7C3-E12A-4BB1-B11B-67710BB9F2EE}" type="slidenum">
              <a:rPr lang="tr-TR" smtClean="0"/>
              <a:pPr/>
              <a:t>27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4942" y="1571612"/>
            <a:ext cx="3663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Coefficients increase in magnitude as order increases: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1: [-0.0769, 0.0016]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2: [0.1682, -0.6657, 0.0080]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3: [0.4238, -2.5778, 3.4675, -0.0002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4: [-0.1093, 1.4356, 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-5.5007, 6.0454, -0.0019]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25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643050"/>
            <a:ext cx="45434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25989" name="Object 5"/>
          <p:cNvGraphicFramePr>
            <a:graphicFrameLocks noChangeAspect="1"/>
          </p:cNvGraphicFramePr>
          <p:nvPr/>
        </p:nvGraphicFramePr>
        <p:xfrm>
          <a:off x="503238" y="5429250"/>
          <a:ext cx="7700962" cy="1027113"/>
        </p:xfrm>
        <a:graphic>
          <a:graphicData uri="http://schemas.openxmlformats.org/presentationml/2006/ole">
            <p:oleObj spid="_x0000_s425989" name="Equation" r:id="rId4" imgW="342900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Parametric Estimation</a:t>
            </a:r>
            <a:endParaRPr lang="en-GB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b="1" i="1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= { 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}</a:t>
            </a:r>
            <a:r>
              <a:rPr lang="tr-TR" i="1" baseline="-25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~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Parametric estimation: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Assume a form for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and estimate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i="1" dirty="0" smtClean="0">
                <a:solidFill>
                  <a:schemeClr val="tx2"/>
                </a:solidFill>
              </a:rPr>
              <a:t>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4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its sufficient statistics, using X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e.g., N (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where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{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8607-7BAB-4C63-A5F0-47F027AB4319}" type="slidenum">
              <a:rPr lang="tr-TR">
                <a:solidFill>
                  <a:schemeClr val="tx2"/>
                </a:solidFill>
              </a:rPr>
              <a:pPr/>
              <a:t>3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Maximum Likelihood Estimation</a:t>
            </a:r>
            <a:endParaRPr lang="en-GB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Likelihood</a:t>
            </a:r>
            <a:r>
              <a:rPr lang="tr-TR" dirty="0"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of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given the sample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</a:t>
            </a:r>
            <a:r>
              <a:rPr lang="tr-TR" i="1" dirty="0">
                <a:solidFill>
                  <a:schemeClr val="tx2"/>
                </a:solidFill>
              </a:rPr>
              <a:t>l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b="1" i="1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= ∏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Log likelihood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L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log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l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∑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 log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Maximum likelihood estimator (MLE)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30000" dirty="0">
                <a:solidFill>
                  <a:schemeClr val="tx2"/>
                </a:solidFill>
              </a:rPr>
              <a:t>*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argmax</a:t>
            </a:r>
            <a:r>
              <a:rPr lang="en-GB" i="1" baseline="-25000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L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448B-E8AA-4D1F-9506-381EAEFE5035}" type="slidenum">
              <a:rPr lang="tr-TR"/>
              <a:pPr/>
              <a:t>4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Examples: Bernoulli/Multinomial</a:t>
            </a:r>
            <a:endParaRPr lang="en-GB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Bernoulli:</a:t>
            </a:r>
            <a:r>
              <a:rPr lang="tr-TR" dirty="0"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Two states, failure/success,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 {0,1} </a:t>
            </a:r>
          </a:p>
          <a:p>
            <a:pPr lvl="1">
              <a:buFont typeface="Wingdings" pitchFamily="2" charset="2"/>
              <a:buNone/>
            </a:pPr>
            <a:r>
              <a:rPr lang="tr-TR" sz="2400" i="1" dirty="0">
                <a:solidFill>
                  <a:schemeClr val="tx2"/>
                </a:solidFill>
              </a:rPr>
              <a:t>P </a:t>
            </a:r>
            <a:r>
              <a:rPr lang="tr-TR" sz="2400" dirty="0">
                <a:solidFill>
                  <a:schemeClr val="tx2"/>
                </a:solidFill>
              </a:rPr>
              <a:t>(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dirty="0">
                <a:solidFill>
                  <a:schemeClr val="tx2"/>
                </a:solidFill>
              </a:rPr>
              <a:t>) =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baseline="30000" dirty="0">
                <a:solidFill>
                  <a:schemeClr val="tx2"/>
                </a:solidFill>
              </a:rPr>
              <a:t> </a:t>
            </a:r>
            <a:r>
              <a:rPr lang="tr-TR" sz="2400" dirty="0">
                <a:solidFill>
                  <a:schemeClr val="tx2"/>
                </a:solidFill>
              </a:rPr>
              <a:t>(1 –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 </a:t>
            </a:r>
            <a:r>
              <a:rPr lang="tr-TR" sz="2400" dirty="0">
                <a:solidFill>
                  <a:schemeClr val="tx2"/>
                </a:solidFill>
              </a:rPr>
              <a:t>)</a:t>
            </a:r>
            <a:r>
              <a:rPr lang="tr-TR" sz="2400" i="1" baseline="-25000" dirty="0">
                <a:solidFill>
                  <a:schemeClr val="tx2"/>
                </a:solidFill>
              </a:rPr>
              <a:t> </a:t>
            </a:r>
            <a:r>
              <a:rPr lang="tr-TR" sz="2400" baseline="30000" dirty="0">
                <a:solidFill>
                  <a:schemeClr val="tx2"/>
                </a:solidFill>
              </a:rPr>
              <a:t>(1 – 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baseline="30000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				L </a:t>
            </a:r>
            <a:r>
              <a:rPr lang="tr-TR" sz="2400" dirty="0">
                <a:solidFill>
                  <a:schemeClr val="tx2"/>
                </a:solidFill>
              </a:rPr>
              <a:t>(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</a:t>
            </a:r>
            <a:r>
              <a:rPr lang="tr-TR" sz="2400" dirty="0">
                <a:solidFill>
                  <a:schemeClr val="tx2"/>
                </a:solidFill>
              </a:rPr>
              <a:t>|</a:t>
            </a: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sz="2400" dirty="0">
                <a:solidFill>
                  <a:schemeClr val="tx2"/>
                </a:solidFill>
              </a:rPr>
              <a:t>) = log ∏</a:t>
            </a:r>
            <a:r>
              <a:rPr lang="tr-TR" sz="2400" i="1" baseline="-40000" dirty="0">
                <a:solidFill>
                  <a:schemeClr val="tx2"/>
                </a:solidFill>
              </a:rPr>
              <a:t>t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i="1" baseline="50000" dirty="0">
                <a:solidFill>
                  <a:schemeClr val="tx2"/>
                </a:solidFill>
              </a:rPr>
              <a:t>t</a:t>
            </a:r>
            <a:r>
              <a:rPr lang="tr-TR" sz="2400" baseline="30000" dirty="0">
                <a:solidFill>
                  <a:schemeClr val="tx2"/>
                </a:solidFill>
              </a:rPr>
              <a:t> </a:t>
            </a:r>
            <a:r>
              <a:rPr lang="tr-TR" sz="2400" dirty="0">
                <a:solidFill>
                  <a:schemeClr val="tx2"/>
                </a:solidFill>
              </a:rPr>
              <a:t>(1 –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 </a:t>
            </a:r>
            <a:r>
              <a:rPr lang="tr-TR" sz="2400" dirty="0">
                <a:solidFill>
                  <a:schemeClr val="tx2"/>
                </a:solidFill>
              </a:rPr>
              <a:t>)</a:t>
            </a:r>
            <a:r>
              <a:rPr lang="tr-TR" sz="2400" i="1" baseline="-25000" dirty="0">
                <a:solidFill>
                  <a:schemeClr val="tx2"/>
                </a:solidFill>
              </a:rPr>
              <a:t> </a:t>
            </a:r>
            <a:r>
              <a:rPr lang="tr-TR" sz="2400" baseline="30000" dirty="0">
                <a:solidFill>
                  <a:schemeClr val="tx2"/>
                </a:solidFill>
              </a:rPr>
              <a:t>(1 – 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i="1" baseline="50000" dirty="0">
                <a:solidFill>
                  <a:schemeClr val="tx2"/>
                </a:solidFill>
              </a:rPr>
              <a:t>t</a:t>
            </a:r>
            <a:r>
              <a:rPr lang="tr-TR" sz="2400" baseline="30000" dirty="0">
                <a:solidFill>
                  <a:schemeClr val="tx2"/>
                </a:solidFill>
              </a:rPr>
              <a:t>) </a:t>
            </a:r>
            <a:endParaRPr lang="tr-TR" sz="24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MLE</a:t>
            </a:r>
            <a:r>
              <a:rPr lang="tr-TR" sz="2400" dirty="0">
                <a:solidFill>
                  <a:schemeClr val="tx2"/>
                </a:solidFill>
              </a:rPr>
              <a:t>: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 </a:t>
            </a:r>
            <a:r>
              <a:rPr lang="tr-TR" sz="2400" dirty="0">
                <a:solidFill>
                  <a:schemeClr val="tx2"/>
                </a:solidFill>
              </a:rPr>
              <a:t>= ∑</a:t>
            </a:r>
            <a:r>
              <a:rPr lang="tr-TR" sz="2400" i="1" baseline="-40000" dirty="0">
                <a:solidFill>
                  <a:schemeClr val="tx2"/>
                </a:solidFill>
              </a:rPr>
              <a:t>t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i="1" baseline="30000" dirty="0">
                <a:solidFill>
                  <a:schemeClr val="tx2"/>
                </a:solidFill>
              </a:rPr>
              <a:t>t </a:t>
            </a:r>
            <a:r>
              <a:rPr lang="tr-TR" sz="2400" dirty="0">
                <a:solidFill>
                  <a:schemeClr val="tx2"/>
                </a:solidFill>
              </a:rPr>
              <a:t>/ </a:t>
            </a:r>
            <a:r>
              <a:rPr lang="tr-TR" sz="2400" i="1" dirty="0">
                <a:solidFill>
                  <a:schemeClr val="tx2"/>
                </a:solidFill>
              </a:rPr>
              <a:t>N</a:t>
            </a:r>
            <a:r>
              <a:rPr lang="tr-TR" sz="2400" i="1" baseline="30000" dirty="0">
                <a:solidFill>
                  <a:schemeClr val="tx2"/>
                </a:solidFill>
              </a:rPr>
              <a:t> </a:t>
            </a:r>
          </a:p>
          <a:p>
            <a:pPr lvl="1">
              <a:buFont typeface="Wingdings" pitchFamily="2" charset="2"/>
              <a:buNone/>
            </a:pPr>
            <a:endParaRPr lang="tr-TR" sz="2400" i="1" baseline="30000" dirty="0"/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Multinomial: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&gt;2 states,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 {0,1}</a:t>
            </a:r>
          </a:p>
          <a:p>
            <a:pPr lvl="1">
              <a:buFont typeface="Wingdings" pitchFamily="2" charset="2"/>
              <a:buNone/>
            </a:pPr>
            <a:r>
              <a:rPr lang="tr-TR" sz="2400" i="1" dirty="0">
                <a:solidFill>
                  <a:schemeClr val="tx2"/>
                </a:solidFill>
              </a:rPr>
              <a:t>P </a:t>
            </a:r>
            <a:r>
              <a:rPr lang="tr-TR" sz="2400" dirty="0">
                <a:solidFill>
                  <a:schemeClr val="tx2"/>
                </a:solidFill>
              </a:rPr>
              <a:t>(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</a:rPr>
              <a:t>1</a:t>
            </a:r>
            <a:r>
              <a:rPr lang="tr-TR" sz="2400" dirty="0">
                <a:solidFill>
                  <a:schemeClr val="tx2"/>
                </a:solidFill>
              </a:rPr>
              <a:t>,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</a:rPr>
              <a:t>2</a:t>
            </a:r>
            <a:r>
              <a:rPr lang="tr-TR" sz="2400" dirty="0">
                <a:solidFill>
                  <a:schemeClr val="tx2"/>
                </a:solidFill>
              </a:rPr>
              <a:t>,...,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</a:rPr>
              <a:t>K</a:t>
            </a:r>
            <a:r>
              <a:rPr lang="tr-TR" sz="2400" dirty="0">
                <a:solidFill>
                  <a:schemeClr val="tx2"/>
                </a:solidFill>
              </a:rPr>
              <a:t>) = ∏</a:t>
            </a:r>
            <a:r>
              <a:rPr lang="tr-TR" sz="2400" i="1" baseline="-40000" dirty="0">
                <a:solidFill>
                  <a:schemeClr val="tx2"/>
                </a:solidFill>
              </a:rPr>
              <a:t>i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i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i="1" baseline="10000" dirty="0">
                <a:solidFill>
                  <a:schemeClr val="tx2"/>
                </a:solidFill>
              </a:rPr>
              <a:t>i</a:t>
            </a:r>
            <a:endParaRPr lang="tr-TR" sz="24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				L</a:t>
            </a:r>
            <a:r>
              <a:rPr lang="tr-TR" sz="2400" dirty="0">
                <a:solidFill>
                  <a:schemeClr val="tx2"/>
                </a:solidFill>
              </a:rPr>
              <a:t>(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baseline="-25000" dirty="0">
                <a:solidFill>
                  <a:schemeClr val="tx2"/>
                </a:solidFill>
              </a:rPr>
              <a:t>1</a:t>
            </a:r>
            <a:r>
              <a:rPr lang="tr-TR" sz="2400" dirty="0">
                <a:solidFill>
                  <a:schemeClr val="tx2"/>
                </a:solidFill>
              </a:rPr>
              <a:t>,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baseline="-25000" dirty="0">
                <a:solidFill>
                  <a:schemeClr val="tx2"/>
                </a:solidFill>
              </a:rPr>
              <a:t>2</a:t>
            </a:r>
            <a:r>
              <a:rPr lang="tr-TR" sz="2400" dirty="0">
                <a:solidFill>
                  <a:schemeClr val="tx2"/>
                </a:solidFill>
              </a:rPr>
              <a:t>,...,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K</a:t>
            </a:r>
            <a:r>
              <a:rPr lang="tr-TR" sz="2400" dirty="0">
                <a:solidFill>
                  <a:schemeClr val="tx2"/>
                </a:solidFill>
              </a:rPr>
              <a:t>|</a:t>
            </a: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sz="2400" dirty="0">
                <a:solidFill>
                  <a:schemeClr val="tx2"/>
                </a:solidFill>
              </a:rPr>
              <a:t>) = log ∏</a:t>
            </a:r>
            <a:r>
              <a:rPr lang="tr-TR" sz="2400" i="1" baseline="-40000" dirty="0">
                <a:solidFill>
                  <a:schemeClr val="tx2"/>
                </a:solidFill>
              </a:rPr>
              <a:t>t </a:t>
            </a:r>
            <a:r>
              <a:rPr lang="tr-TR" sz="2400" dirty="0">
                <a:solidFill>
                  <a:schemeClr val="tx2"/>
                </a:solidFill>
              </a:rPr>
              <a:t>∏</a:t>
            </a:r>
            <a:r>
              <a:rPr lang="tr-TR" sz="2400" i="1" baseline="-40000" dirty="0">
                <a:solidFill>
                  <a:schemeClr val="tx2"/>
                </a:solidFill>
              </a:rPr>
              <a:t>i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i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i="1" baseline="10000" dirty="0">
                <a:solidFill>
                  <a:schemeClr val="tx2"/>
                </a:solidFill>
              </a:rPr>
              <a:t>i</a:t>
            </a:r>
            <a:r>
              <a:rPr lang="tr-TR" sz="2400" i="1" baseline="50000" dirty="0">
                <a:solidFill>
                  <a:schemeClr val="tx2"/>
                </a:solidFill>
              </a:rPr>
              <a:t>t</a:t>
            </a:r>
            <a:r>
              <a:rPr lang="tr-TR" sz="2400" i="1" dirty="0">
                <a:solidFill>
                  <a:schemeClr val="tx2"/>
                </a:solidFill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MLE</a:t>
            </a:r>
            <a:r>
              <a:rPr lang="tr-TR" sz="2400" dirty="0">
                <a:solidFill>
                  <a:schemeClr val="tx2"/>
                </a:solidFill>
              </a:rPr>
              <a:t>: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i </a:t>
            </a:r>
            <a:r>
              <a:rPr lang="tr-TR" sz="2400" dirty="0">
                <a:solidFill>
                  <a:schemeClr val="tx2"/>
                </a:solidFill>
              </a:rPr>
              <a:t>= ∑</a:t>
            </a:r>
            <a:r>
              <a:rPr lang="tr-TR" sz="2400" i="1" baseline="-40000" dirty="0">
                <a:solidFill>
                  <a:schemeClr val="tx2"/>
                </a:solidFill>
              </a:rPr>
              <a:t>t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</a:rPr>
              <a:t>i</a:t>
            </a:r>
            <a:r>
              <a:rPr lang="tr-TR" sz="2400" i="1" baseline="30000" dirty="0">
                <a:solidFill>
                  <a:schemeClr val="tx2"/>
                </a:solidFill>
              </a:rPr>
              <a:t>t </a:t>
            </a:r>
            <a:r>
              <a:rPr lang="tr-TR" sz="2400" dirty="0">
                <a:solidFill>
                  <a:schemeClr val="tx2"/>
                </a:solidFill>
              </a:rPr>
              <a:t>/ </a:t>
            </a:r>
            <a:r>
              <a:rPr lang="tr-TR" sz="2400" i="1" dirty="0">
                <a:solidFill>
                  <a:schemeClr val="tx2"/>
                </a:solidFill>
              </a:rPr>
              <a:t>N</a:t>
            </a:r>
            <a:endParaRPr lang="en-GB" sz="2400" i="1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82E6-4B38-4D0E-9016-1BB8613DC4D4}" type="slidenum">
              <a:rPr lang="tr-TR"/>
              <a:pPr/>
              <a:t>5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Gaussian (Normal) Distribution</a:t>
            </a:r>
            <a:endParaRPr lang="en-GB" dirty="0"/>
          </a:p>
        </p:txBody>
      </p:sp>
      <p:graphicFrame>
        <p:nvGraphicFramePr>
          <p:cNvPr id="167956" name="Object 20"/>
          <p:cNvGraphicFramePr>
            <a:graphicFrameLocks noChangeAspect="1"/>
          </p:cNvGraphicFramePr>
          <p:nvPr>
            <p:ph sz="quarter" idx="1"/>
          </p:nvPr>
        </p:nvGraphicFramePr>
        <p:xfrm>
          <a:off x="1549400" y="2660650"/>
          <a:ext cx="1854200" cy="508000"/>
        </p:xfrm>
        <a:graphic>
          <a:graphicData uri="http://schemas.openxmlformats.org/presentationml/2006/ole">
            <p:oleObj spid="_x0000_s167956" name="Equation" r:id="rId3" imgW="1854000" imgH="507960" progId="Equation.3">
              <p:embed/>
            </p:oleObj>
          </a:graphicData>
        </a:graphic>
      </p:graphicFrame>
      <p:graphicFrame>
        <p:nvGraphicFramePr>
          <p:cNvPr id="167958" name="Object 22"/>
          <p:cNvGraphicFramePr>
            <a:graphicFrameLocks noChangeAspect="1"/>
          </p:cNvGraphicFramePr>
          <p:nvPr>
            <p:ph sz="quarter" idx="2"/>
          </p:nvPr>
        </p:nvGraphicFramePr>
        <p:xfrm>
          <a:off x="5232400" y="4357688"/>
          <a:ext cx="2130425" cy="2206625"/>
        </p:xfrm>
        <a:graphic>
          <a:graphicData uri="http://schemas.openxmlformats.org/presentationml/2006/ole">
            <p:oleObj spid="_x0000_s167958" name="Equation" r:id="rId4" imgW="1054080" imgH="1091880" progId="Equation.3">
              <p:embed/>
            </p:oleObj>
          </a:graphicData>
        </a:graphic>
      </p:graphicFrame>
      <p:sp>
        <p:nvSpPr>
          <p:cNvPr id="167942" name="Rectangle 6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N </a:t>
            </a:r>
            <a:r>
              <a:rPr lang="tr-TR" dirty="0">
                <a:solidFill>
                  <a:schemeClr val="tx2"/>
                </a:solidFill>
              </a:rPr>
              <a:t>(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,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</a:endParaRPr>
          </a:p>
          <a:p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MLE for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:</a:t>
            </a:r>
            <a:endParaRPr lang="en-GB" i="1" dirty="0">
              <a:solidFill>
                <a:schemeClr val="tx2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4D488-F7A5-446C-AFA1-DF2ECD17B2E9}" type="slidenum">
              <a:rPr lang="tr-TR"/>
              <a:pPr/>
              <a:t>6</a:t>
            </a:fld>
            <a:endParaRPr lang="tr-TR"/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2339975" y="43656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μ</a:t>
            </a:r>
            <a:endParaRPr lang="en-GB" sz="2400" i="1">
              <a:latin typeface="Lucida Bright" pitchFamily="18" charset="0"/>
            </a:endParaRPr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 flipH="1" flipV="1">
            <a:off x="2339975" y="43656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>
            <a:off x="2339975" y="486886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3132138" y="4495800"/>
            <a:ext cx="334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σ</a:t>
            </a:r>
            <a:endParaRPr lang="en-GB" sz="2400" i="1">
              <a:latin typeface="Lucida Bright" pitchFamily="18" charset="0"/>
            </a:endParaRPr>
          </a:p>
        </p:txBody>
      </p:sp>
      <p:pic>
        <p:nvPicPr>
          <p:cNvPr id="167955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1844675"/>
            <a:ext cx="33242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7960" name="Object 24"/>
          <p:cNvGraphicFramePr>
            <a:graphicFrameLocks noChangeAspect="1"/>
          </p:cNvGraphicFramePr>
          <p:nvPr/>
        </p:nvGraphicFramePr>
        <p:xfrm>
          <a:off x="4664075" y="2590800"/>
          <a:ext cx="3846513" cy="1016000"/>
        </p:xfrm>
        <a:graphic>
          <a:graphicData uri="http://schemas.openxmlformats.org/presentationml/2006/ole">
            <p:oleObj spid="_x0000_s167960" name="Equation" r:id="rId6" imgW="1828800" imgH="482400" progId="Equation.3">
              <p:embed/>
            </p:oleObj>
          </a:graphicData>
        </a:graphic>
      </p:graphicFrame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Bias and Variance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5309-7D62-4CB4-AC5F-9F81C23AB40C}" type="slidenum">
              <a:rPr lang="tr-TR"/>
              <a:pPr/>
              <a:t>7</a:t>
            </a:fld>
            <a:endParaRPr lang="tr-TR"/>
          </a:p>
        </p:txBody>
      </p:sp>
      <p:pic>
        <p:nvPicPr>
          <p:cNvPr id="16999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2428868"/>
            <a:ext cx="4505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539750" y="1844675"/>
            <a:ext cx="452239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Unknown parameter 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endParaRPr lang="tr-TR" sz="2400" i="1" dirty="0">
              <a:solidFill>
                <a:schemeClr val="tx2"/>
              </a:solidFill>
              <a:latin typeface="Symbol" pitchFamily="18" charset="2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Estimator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 = d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on sample 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Bias: 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b</a:t>
            </a:r>
            <a:r>
              <a:rPr lang="tr-TR" sz="2400" i="1" baseline="-25000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 – 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endParaRPr lang="tr-TR" sz="2400" i="1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Variance: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])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Mean square error: </a:t>
            </a:r>
          </a:p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r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[(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–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400" baseline="30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	= 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 – 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400" baseline="30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+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])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</a:t>
            </a:r>
          </a:p>
          <a:p>
            <a:r>
              <a:rPr lang="tr-TR" sz="2400" dirty="0">
                <a:latin typeface="+mj-lt"/>
              </a:rPr>
              <a:t>	= 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Bias</a:t>
            </a:r>
            <a:r>
              <a:rPr lang="tr-TR" sz="2400" baseline="30000" dirty="0">
                <a:solidFill>
                  <a:srgbClr val="FF0000"/>
                </a:solidFill>
                <a:latin typeface="+mj-lt"/>
              </a:rPr>
              <a:t>2</a:t>
            </a:r>
            <a:r>
              <a:rPr lang="tr-TR" sz="2400" dirty="0">
                <a:latin typeface="+mj-lt"/>
              </a:rPr>
              <a:t> + </a:t>
            </a:r>
            <a:r>
              <a:rPr lang="tr-TR" sz="2400" dirty="0">
                <a:solidFill>
                  <a:srgbClr val="3333FF"/>
                </a:solidFill>
                <a:latin typeface="+mj-lt"/>
              </a:rPr>
              <a:t>Variance</a:t>
            </a:r>
            <a:r>
              <a:rPr lang="tr-TR" sz="2400" dirty="0">
                <a:latin typeface="+mj-lt"/>
              </a:rPr>
              <a:t> </a:t>
            </a:r>
            <a:endParaRPr lang="en-GB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 flipV="1">
            <a:off x="6858016" y="371475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i="1" dirty="0" smtClean="0">
                <a:latin typeface="Symbol" pitchFamily="18" charset="2"/>
              </a:rPr>
              <a:t>q</a:t>
            </a:r>
            <a:endParaRPr lang="tr-TR" sz="18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Bayes’ Estimator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Treat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as a random var with prior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Bayes’ rule</a:t>
            </a:r>
            <a:r>
              <a:rPr lang="tr-TR" dirty="0">
                <a:solidFill>
                  <a:schemeClr val="tx2"/>
                </a:solidFill>
              </a:rPr>
              <a:t>: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/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Full: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sz="3200" dirty="0">
                <a:solidFill>
                  <a:schemeClr val="tx2"/>
                </a:solidFill>
              </a:rPr>
              <a:t>∫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d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endParaRPr lang="tr-TR" i="1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Maximum a Posteriori (MAP):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MAP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argmax</a:t>
            </a:r>
            <a:r>
              <a:rPr lang="en-GB" i="1" baseline="-25000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Maximum Likelihood (ML):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ML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argmax</a:t>
            </a:r>
            <a:r>
              <a:rPr lang="en-GB" i="1" baseline="-25000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Bayes’: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Bayes’</a:t>
            </a:r>
            <a:r>
              <a:rPr lang="tr-TR" dirty="0">
                <a:solidFill>
                  <a:schemeClr val="tx2"/>
                </a:solidFill>
              </a:rPr>
              <a:t> = E[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] = </a:t>
            </a:r>
            <a:r>
              <a:rPr lang="tr-TR" sz="3200" dirty="0">
                <a:solidFill>
                  <a:schemeClr val="tx2"/>
                </a:solidFill>
              </a:rPr>
              <a:t>∫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d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A59C-DDAE-4347-9095-17E6B1F05CA2}" type="slidenum">
              <a:rPr lang="tr-TR"/>
              <a:pPr/>
              <a:t>8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Bayes’ Estimator: Example</a:t>
            </a:r>
            <a:endParaRPr lang="en-GB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5613" cy="4040188"/>
          </a:xfrm>
        </p:spPr>
        <p:txBody>
          <a:bodyPr/>
          <a:lstStyle/>
          <a:p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~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N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, σ</a:t>
            </a:r>
            <a:r>
              <a:rPr lang="tr-TR" baseline="-25000" dirty="0">
                <a:solidFill>
                  <a:schemeClr val="tx2"/>
                </a:solidFill>
              </a:rPr>
              <a:t>o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~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N </a:t>
            </a:r>
            <a:r>
              <a:rPr lang="tr-TR" dirty="0">
                <a:solidFill>
                  <a:schemeClr val="tx2"/>
                </a:solidFill>
              </a:rPr>
              <a:t>(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,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ML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MAP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Bayes’</a:t>
            </a:r>
            <a:r>
              <a:rPr lang="tr-TR" dirty="0">
                <a:solidFill>
                  <a:schemeClr val="tx2"/>
                </a:solidFill>
              </a:rPr>
              <a:t> =</a:t>
            </a:r>
            <a:endParaRPr lang="en-GB" dirty="0">
              <a:solidFill>
                <a:schemeClr val="tx2"/>
              </a:solidFill>
            </a:endParaRPr>
          </a:p>
        </p:txBody>
      </p:sp>
      <p:graphicFrame>
        <p:nvGraphicFramePr>
          <p:cNvPr id="179207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527175" y="3429000"/>
          <a:ext cx="6196013" cy="1123950"/>
        </p:xfrm>
        <a:graphic>
          <a:graphicData uri="http://schemas.openxmlformats.org/presentationml/2006/ole">
            <p:oleObj spid="_x0000_s179207" name="Equation" r:id="rId3" imgW="2730240" imgH="4950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EF91E-EBD6-4DBB-8B45-AC5FF2FF4F04}" type="slidenum">
              <a:rPr lang="tr-TR"/>
              <a:pPr/>
              <a:t>9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3542</TotalTime>
  <Words>989</Words>
  <Application>Microsoft Office PowerPoint</Application>
  <PresentationFormat>On-screen Show (4:3)</PresentationFormat>
  <Paragraphs>189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Flow</vt:lpstr>
      <vt:lpstr>Equation</vt:lpstr>
      <vt:lpstr>Microsoft Equation 3.0</vt:lpstr>
      <vt:lpstr>INTRODUCTION TO  Machine Learning 2nd Edition</vt:lpstr>
      <vt:lpstr>CHAPTER 4:  Parametric Methods</vt:lpstr>
      <vt:lpstr>Parametric Estimation</vt:lpstr>
      <vt:lpstr>Maximum Likelihood Estimation</vt:lpstr>
      <vt:lpstr>Examples: Bernoulli/Multinomial</vt:lpstr>
      <vt:lpstr>Gaussian (Normal) Distribution</vt:lpstr>
      <vt:lpstr>Bias and Variance</vt:lpstr>
      <vt:lpstr>Bayes’ Estimator</vt:lpstr>
      <vt:lpstr>Bayes’ Estimator: Example</vt:lpstr>
      <vt:lpstr>Parametric Classification</vt:lpstr>
      <vt:lpstr>Slide 11</vt:lpstr>
      <vt:lpstr>Slide 12</vt:lpstr>
      <vt:lpstr>Slide 13</vt:lpstr>
      <vt:lpstr>Regression</vt:lpstr>
      <vt:lpstr>Regression: From LogL to Error</vt:lpstr>
      <vt:lpstr>Linear Regression</vt:lpstr>
      <vt:lpstr>Polynomial Regression</vt:lpstr>
      <vt:lpstr>Other Error Measures</vt:lpstr>
      <vt:lpstr>Bias and Variance</vt:lpstr>
      <vt:lpstr>Estimating Bias and Variance</vt:lpstr>
      <vt:lpstr>Bias/Variance Dilemma</vt:lpstr>
      <vt:lpstr>Slide 22</vt:lpstr>
      <vt:lpstr>Polynomial Regression</vt:lpstr>
      <vt:lpstr>Slide 24</vt:lpstr>
      <vt:lpstr>Model Selection</vt:lpstr>
      <vt:lpstr>Bayesian Model Selection</vt:lpstr>
      <vt:lpstr>Regression example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201</cp:revision>
  <dcterms:created xsi:type="dcterms:W3CDTF">2005-01-24T14:46:28Z</dcterms:created>
  <dcterms:modified xsi:type="dcterms:W3CDTF">2010-03-01T18:22:08Z</dcterms:modified>
</cp:coreProperties>
</file>