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352" r:id="rId4"/>
    <p:sldId id="353" r:id="rId5"/>
    <p:sldId id="354" r:id="rId6"/>
    <p:sldId id="355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2" r:id="rId25"/>
    <p:sldId id="373" r:id="rId26"/>
    <p:sldId id="374" r:id="rId2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09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3286B5-297C-4D3F-9C4E-A5687512703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506FD6-8F6E-4C06-8964-22E83D2C06A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11D-E6EE-4133-BEA3-53A572EC1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2A4F-994D-4E1E-8679-69E95688B3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D0E-840A-4C7B-8731-3F4AC8F773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DE53-2D62-46ED-A14C-DA14665A4C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8941-ED15-400D-9DFF-D7D6E93C31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8F2-206D-4639-AED9-617C993353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A4DB-EAF0-41A7-A367-CE13A9BBAAC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5D5A-30CD-4816-9B40-2F1B21FC75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0507-3438-4F96-AD9D-2CA96FA74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EFC679-59F3-4488-94E1-7C9C803A23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42DF75-D6D9-46A3-83C5-13E8096430D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EF4-207C-4F6D-882D-044F2E2B6F4F}" type="slidenum">
              <a:rPr lang="tr-TR"/>
              <a:pPr/>
              <a:t>10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3723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independent, offdiagonals of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0, Mahalanobis distance reduces to weighted (by 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Euclidean distance: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variances are also equal, reduces to Euclidean distance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Independent Inputs: Naive Bayes</a:t>
            </a:r>
          </a:p>
        </p:txBody>
      </p:sp>
      <p:graphicFrame>
        <p:nvGraphicFramePr>
          <p:cNvPr id="219142" name="Object 6"/>
          <p:cNvGraphicFramePr>
            <a:graphicFrameLocks noChangeAspect="1"/>
          </p:cNvGraphicFramePr>
          <p:nvPr>
            <p:ph idx="1"/>
          </p:nvPr>
        </p:nvGraphicFramePr>
        <p:xfrm>
          <a:off x="1000100" y="3357562"/>
          <a:ext cx="7208838" cy="1519238"/>
        </p:xfrm>
        <a:graphic>
          <a:graphicData uri="http://schemas.openxmlformats.org/presentationml/2006/ole">
            <p:oleObj spid="_x0000_s219142" name="Equation" r:id="rId3" imgW="3314520" imgH="6984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A215-60DD-4387-9842-6FD10EB5354D}" type="slidenum">
              <a:rPr lang="tr-TR"/>
              <a:pPr/>
              <a:t>11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Classification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functions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073150" y="2433638"/>
          <a:ext cx="7023100" cy="1027112"/>
        </p:xfrm>
        <a:graphic>
          <a:graphicData uri="http://schemas.openxmlformats.org/presentationml/2006/ole">
            <p:oleObj spid="_x0000_s221193" name="Equation" r:id="rId3" imgW="3213000" imgH="469800" progId="Equation.3">
              <p:embed/>
            </p:oleObj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644525" y="4162425"/>
          <a:ext cx="7889875" cy="1279525"/>
        </p:xfrm>
        <a:graphic>
          <a:graphicData uri="http://schemas.openxmlformats.org/presentationml/2006/ole">
            <p:oleObj spid="_x0000_s221195" name="Equation" r:id="rId4" imgW="3759120" imgH="6094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C4004-C347-45D8-90E1-BDDF4F9783AA}" type="slidenum">
              <a:rPr lang="tr-TR"/>
              <a:pPr/>
              <a:t>12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Estimation of Parameters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1071538" y="2071678"/>
          <a:ext cx="4210050" cy="3225800"/>
        </p:xfrm>
        <a:graphic>
          <a:graphicData uri="http://schemas.openxmlformats.org/presentationml/2006/ole">
            <p:oleObj spid="_x0000_s222215" name="Equation" r:id="rId3" imgW="1955520" imgH="1498320" progId="Equation.3">
              <p:embed/>
            </p:oleObj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214414" y="5357826"/>
          <a:ext cx="6904037" cy="849312"/>
        </p:xfrm>
        <a:graphic>
          <a:graphicData uri="http://schemas.openxmlformats.org/presentationml/2006/ole">
            <p:oleObj spid="_x0000_s222217" name="Equation" r:id="rId4" imgW="3200400" imgH="3934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DE4-3C38-4D55-87C0-550690D3BF90}" type="slidenum">
              <a:rPr lang="tr-TR"/>
              <a:pPr/>
              <a:t>13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</a:t>
            </a:r>
            <a:r>
              <a:rPr lang="tr-TR" sz="4400" b="1" dirty="0"/>
              <a:t>S</a:t>
            </a:r>
            <a:r>
              <a:rPr lang="tr-TR" baseline="-25000" dirty="0"/>
              <a:t>i</a:t>
            </a:r>
            <a:r>
              <a:rPr lang="tr-TR" dirty="0"/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p:oleObj spid="_x0000_s223240" name="Equation" r:id="rId3" imgW="114120" imgH="215640" progId="Equation.3">
              <p:embed/>
            </p:oleObj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1087438" y="2516188"/>
          <a:ext cx="7329487" cy="3594100"/>
        </p:xfrm>
        <a:graphic>
          <a:graphicData uri="http://schemas.openxmlformats.org/presentationml/2006/ole">
            <p:oleObj spid="_x0000_s223242" name="Equation" r:id="rId4" imgW="3936960" imgH="193032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DDC88-9079-44E0-9D05-64830EAF71EA}" type="slidenum">
              <a:rPr lang="tr-TR"/>
              <a:pPr/>
              <a:t>14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F87-273E-43FD-8ADA-A6BEAA7F5465}" type="slidenum">
              <a:rPr lang="tr-TR"/>
              <a:pPr/>
              <a:t>15</a:t>
            </a:fld>
            <a:endParaRPr lang="tr-TR"/>
          </a:p>
        </p:txBody>
      </p:sp>
      <p:pic>
        <p:nvPicPr>
          <p:cNvPr id="224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76250"/>
            <a:ext cx="5086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284538"/>
            <a:ext cx="3676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50825" y="1916113"/>
            <a:ext cx="116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likelihoods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250825" y="4292600"/>
            <a:ext cx="1592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posterior for C</a:t>
            </a:r>
            <a:r>
              <a:rPr lang="tr-TR" sz="1800" i="1" baseline="-25000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6443663" y="1773238"/>
            <a:ext cx="1616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discriminant: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0.5</a:t>
            </a: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7019925" y="2708275"/>
            <a:ext cx="288925" cy="720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H="1">
            <a:off x="3995738" y="2708275"/>
            <a:ext cx="2663825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Shared common sample covariance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reduces to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is a linear discriminant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graphicFrame>
        <p:nvGraphicFramePr>
          <p:cNvPr id="225293" name="Object 13"/>
          <p:cNvGraphicFramePr>
            <a:graphicFrameLocks noChangeAspect="1"/>
          </p:cNvGraphicFramePr>
          <p:nvPr>
            <p:ph idx="1"/>
          </p:nvPr>
        </p:nvGraphicFramePr>
        <p:xfrm>
          <a:off x="4500562" y="2428868"/>
          <a:ext cx="1871663" cy="708025"/>
        </p:xfrm>
        <a:graphic>
          <a:graphicData uri="http://schemas.openxmlformats.org/presentationml/2006/ole">
            <p:oleObj spid="_x0000_s225293" name="Equation" r:id="rId3" imgW="939600" imgH="35532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B68-4BD1-42A1-B61C-5C1DD361CBE8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000232" y="3500438"/>
          <a:ext cx="5608638" cy="776287"/>
        </p:xfrm>
        <a:graphic>
          <a:graphicData uri="http://schemas.openxmlformats.org/presentationml/2006/ole">
            <p:oleObj spid="_x0000_s225295" name="Equation" r:id="rId4" imgW="2844720" imgH="393480" progId="Equation.3">
              <p:embed/>
            </p:oleObj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1500166" y="4786322"/>
          <a:ext cx="5598508" cy="1857388"/>
        </p:xfrm>
        <a:graphic>
          <a:graphicData uri="http://schemas.openxmlformats.org/presentationml/2006/ole">
            <p:oleObj spid="_x0000_s225297" name="Equation" r:id="rId5" imgW="2603160" imgH="86328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CF7-3E0A-4742-9B79-32F08AE5C93E}" type="slidenum">
              <a:rPr lang="tr-TR"/>
              <a:pPr/>
              <a:t>17</a:t>
            </a:fld>
            <a:endParaRPr lang="tr-TR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133600"/>
            <a:ext cx="4457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1,..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are independent,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diagonal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(Naive Bayes’ assumption)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Classify based on weighted Euclidean distance (in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units) to the nearest mean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r>
              <a:rPr lang="tr-TR"/>
              <a:t> </a:t>
            </a:r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>
            <p:ph idx="1"/>
          </p:nvPr>
        </p:nvGraphicFramePr>
        <p:xfrm>
          <a:off x="1922463" y="3116263"/>
          <a:ext cx="4865687" cy="1181100"/>
        </p:xfrm>
        <a:graphic>
          <a:graphicData uri="http://schemas.openxmlformats.org/presentationml/2006/ole">
            <p:oleObj spid="_x0000_s227334" name="Equation" r:id="rId3" imgW="2197080" imgH="5331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035D-134F-4CDA-BF8B-7F250D5FBDCF}" type="slidenum">
              <a:rPr lang="tr-TR"/>
              <a:pPr/>
              <a:t>18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endParaRPr lang="tr-TR" b="1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C24B-71B2-4564-8D45-10B1708DD8D1}" type="slidenum">
              <a:rPr lang="tr-TR"/>
              <a:pPr/>
              <a:t>19</a:t>
            </a:fld>
            <a:endParaRPr lang="tr-TR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844675"/>
            <a:ext cx="4429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227763" y="3716338"/>
            <a:ext cx="2117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variances may be</a:t>
            </a:r>
          </a:p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different</a:t>
            </a: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5724525" y="3429000"/>
            <a:ext cx="0" cy="14398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4572000" y="5157788"/>
            <a:ext cx="1008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5:</a:t>
            </a:r>
            <a:r>
              <a:rPr lang="tr-TR" sz="2800"/>
              <a:t> </a:t>
            </a:r>
            <a:br>
              <a:rPr lang="tr-TR" sz="2800"/>
            </a:br>
            <a:r>
              <a:rPr lang="tr-TR"/>
              <a:t>Multivariate Methods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Nearest mean classifier: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Classify based on Euclidean distance to the nearest mean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Each mean can be considered a prototype or template and this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template matching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>
            <p:ph idx="1"/>
          </p:nvPr>
        </p:nvGraphicFramePr>
        <p:xfrm>
          <a:off x="1925638" y="2852738"/>
          <a:ext cx="4930775" cy="2073275"/>
        </p:xfrm>
        <a:graphic>
          <a:graphicData uri="http://schemas.openxmlformats.org/presentationml/2006/ole">
            <p:oleObj spid="_x0000_s229382" name="Equation" r:id="rId3" imgW="2234880" imgH="9396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D9F2-FD96-48A9-A97B-643AA45BE71E}" type="slidenum">
              <a:rPr lang="tr-TR"/>
              <a:pPr/>
              <a:t>20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BF20-73D6-45BA-8EB7-DB97D16C09D7}" type="slidenum">
              <a:rPr lang="tr-TR"/>
              <a:pPr/>
              <a:t>21</a:t>
            </a:fld>
            <a:endParaRPr lang="tr-TR"/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916113"/>
            <a:ext cx="43338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211638" y="2133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3779838" y="2420938"/>
            <a:ext cx="576262" cy="1008062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flipH="1" flipV="1">
            <a:off x="4356100" y="2349500"/>
            <a:ext cx="360363" cy="208756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427538" y="2043113"/>
            <a:ext cx="379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  <a:latin typeface="Lucida Bright" pitchFamily="18" charset="0"/>
              </a:rPr>
              <a:t>?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</a:t>
            </a:r>
          </a:p>
        </p:txBody>
      </p:sp>
      <p:graphicFrame>
        <p:nvGraphicFramePr>
          <p:cNvPr id="232503" name="Group 55"/>
          <p:cNvGraphicFramePr>
            <a:graphicFrameLocks noGrp="1"/>
          </p:cNvGraphicFramePr>
          <p:nvPr>
            <p:ph idx="1"/>
          </p:nvPr>
        </p:nvGraphicFramePr>
        <p:xfrm>
          <a:off x="323850" y="1773238"/>
          <a:ext cx="8569325" cy="2196465"/>
        </p:xfrm>
        <a:graphic>
          <a:graphicData uri="http://schemas.openxmlformats.org/drawingml/2006/table">
            <a:tbl>
              <a:tblPr/>
              <a:tblGrid>
                <a:gridCol w="3498850"/>
                <a:gridCol w="2549525"/>
                <a:gridCol w="252095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Assumption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Covariance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 of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Hyperspheric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Axis-aligned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with </a:t>
                      </a:r>
                      <a:r>
                        <a:rPr kumimoji="0" lang="tr-T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ij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=0</a:t>
                      </a:r>
                      <a:endParaRPr kumimoji="0" 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Different,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K 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A13-7088-4BC0-900B-96D87967EDE9}" type="slidenum">
              <a:rPr lang="tr-TR"/>
              <a:pPr/>
              <a:t>22</a:t>
            </a:fld>
            <a:endParaRPr lang="tr-TR"/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 (less restricted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bias decreases and variance increases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Assume simple models (allow some bias) to control variance (regularization)</a:t>
            </a: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28604"/>
            <a:ext cx="60674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Discrete Features</a:t>
            </a:r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>
            <p:ph idx="1"/>
          </p:nvPr>
        </p:nvGraphicFramePr>
        <p:xfrm>
          <a:off x="1306513" y="4365625"/>
          <a:ext cx="6242050" cy="1206500"/>
        </p:xfrm>
        <a:graphic>
          <a:graphicData uri="http://schemas.openxmlformats.org/presentationml/2006/ole">
            <p:oleObj spid="_x0000_s233488" name="Equation" r:id="rId3" imgW="3022560" imgH="583920" progId="Equation.3">
              <p:embed/>
            </p:oleObj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590A-4414-4CD3-8DB6-AAB08F2761A4}" type="slidenum">
              <a:rPr lang="tr-TR"/>
              <a:pPr/>
              <a:t>24</a:t>
            </a:fld>
            <a:endParaRPr lang="tr-T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Binary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features: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 (Naive Bayes’)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the discriminant is linear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3214678" y="2000240"/>
          <a:ext cx="2119312" cy="488950"/>
        </p:xfrm>
        <a:graphic>
          <a:graphicData uri="http://schemas.openxmlformats.org/presentationml/2006/ole">
            <p:oleObj spid="_x0000_s233483" name="Equation" r:id="rId4" imgW="990360" imgH="228600" progId="Equation.3">
              <p:embed/>
            </p:oleObj>
          </a:graphicData>
        </a:graphic>
      </p:graphicFrame>
      <p:graphicFrame>
        <p:nvGraphicFramePr>
          <p:cNvPr id="233485" name="Object 13"/>
          <p:cNvGraphicFramePr>
            <a:graphicFrameLocks noChangeAspect="1"/>
          </p:cNvGraphicFramePr>
          <p:nvPr>
            <p:ph sz="half" idx="4294967295"/>
          </p:nvPr>
        </p:nvGraphicFramePr>
        <p:xfrm>
          <a:off x="2786050" y="2928934"/>
          <a:ext cx="3532187" cy="936625"/>
        </p:xfrm>
        <a:graphic>
          <a:graphicData uri="http://schemas.openxmlformats.org/presentationml/2006/ole">
            <p:oleObj spid="_x0000_s233485" name="Equation" r:id="rId5" imgW="1676160" imgH="444240" progId="Equation.3">
              <p:embed/>
            </p:oleObj>
          </a:graphicData>
        </a:graphic>
      </p:graphicFrame>
      <p:graphicFrame>
        <p:nvGraphicFramePr>
          <p:cNvPr id="233490" name="Object 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500562" y="5286388"/>
          <a:ext cx="1685925" cy="1054100"/>
        </p:xfrm>
        <a:graphic>
          <a:graphicData uri="http://schemas.openxmlformats.org/presentationml/2006/ole">
            <p:oleObj spid="_x0000_s233490" name="Equation" r:id="rId6" imgW="812520" imgH="507960" progId="Equation.3">
              <p:embed/>
            </p:oleObj>
          </a:graphicData>
        </a:graphic>
      </p:graphicFrame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476375" y="5661025"/>
            <a:ext cx="2930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Estimated parameters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(1-of-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features: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Î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5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Features</a:t>
            </a:r>
          </a:p>
        </p:txBody>
      </p:sp>
      <p:graphicFrame>
        <p:nvGraphicFramePr>
          <p:cNvPr id="234505" name="Object 9"/>
          <p:cNvGraphicFramePr>
            <a:graphicFrameLocks noChangeAspect="1"/>
          </p:cNvGraphicFramePr>
          <p:nvPr>
            <p:ph idx="1"/>
          </p:nvPr>
        </p:nvGraphicFramePr>
        <p:xfrm>
          <a:off x="1906588" y="2636838"/>
          <a:ext cx="4683125" cy="550862"/>
        </p:xfrm>
        <a:graphic>
          <a:graphicData uri="http://schemas.openxmlformats.org/presentationml/2006/ole">
            <p:oleObj spid="_x0000_s234505" name="Equation" r:id="rId3" imgW="1942920" imgH="2286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7EAA-DCEE-44A3-9544-765A8D2C5AB4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234507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00298" y="3714752"/>
          <a:ext cx="4549775" cy="2708275"/>
        </p:xfrm>
        <a:graphic>
          <a:graphicData uri="http://schemas.openxmlformats.org/presentationml/2006/ole">
            <p:oleObj spid="_x0000_s234507" name="Equation" r:id="rId4" imgW="2133360" imgH="126972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Regression</a:t>
            </a: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>
            <p:ph idx="1"/>
          </p:nvPr>
        </p:nvGraphicFramePr>
        <p:xfrm>
          <a:off x="2214546" y="1928802"/>
          <a:ext cx="4887382" cy="714380"/>
        </p:xfrm>
        <a:graphic>
          <a:graphicData uri="http://schemas.openxmlformats.org/presentationml/2006/ole">
            <p:oleObj spid="_x0000_s235529" name="Equation" r:id="rId3" imgW="1650960" imgH="2412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229D-2240-4590-86F3-B438EB8F8B34}" type="slidenum">
              <a:rPr lang="tr-TR">
                <a:latin typeface="+mj-lt"/>
              </a:rPr>
              <a:pPr/>
              <a:t>26</a:t>
            </a:fld>
            <a:endParaRPr lang="tr-TR">
              <a:latin typeface="+mj-lt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571744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linear model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polynomial model: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Define new higher-order variables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4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5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and use the linear model in this new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space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(basis functions, kernel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trick: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Chapter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13)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5531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581150" y="3143250"/>
          <a:ext cx="7275513" cy="1393825"/>
        </p:xfrm>
        <a:graphic>
          <a:graphicData uri="http://schemas.openxmlformats.org/presentationml/2006/ole">
            <p:oleObj spid="_x0000_s235531" name="Equation" r:id="rId4" imgW="3314520" imgH="63468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>
            <p:ph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p:oleObj spid="_x0000_s211973" name="Equation" r:id="rId3" imgW="1536480" imgH="9396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E8B0-0E84-4385-9558-F606E6E587BE}" type="slidenum">
              <a:rPr lang="tr-TR"/>
              <a:pPr/>
              <a:t>3</a:t>
            </a:fld>
            <a:endParaRPr lang="tr-TR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Parameters</a:t>
            </a: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1142975" y="4429132"/>
          <a:ext cx="6443873" cy="1785950"/>
        </p:xfrm>
        <a:graphic>
          <a:graphicData uri="http://schemas.openxmlformats.org/presentationml/2006/ole">
            <p:oleObj spid="_x0000_s213005" name="Equation" r:id="rId3" imgW="3390840" imgH="939600" progId="Equation.3">
              <p:embed/>
            </p:oleObj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738313" y="2257425"/>
          <a:ext cx="4768850" cy="1933575"/>
        </p:xfrm>
        <a:graphic>
          <a:graphicData uri="http://schemas.openxmlformats.org/presentationml/2006/ole">
            <p:oleObj spid="_x0000_s213003" name="Equation" r:id="rId4" imgW="2349360" imgH="9522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4DE1-5D12-4E18-96D8-5E2BE0E4D2AC}" type="slidenum">
              <a:rPr lang="tr-TR"/>
              <a:pPr/>
              <a:t>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Parameter Estimation</a:t>
            </a: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155700" y="2138363"/>
          <a:ext cx="6400800" cy="2935287"/>
        </p:xfrm>
        <a:graphic>
          <a:graphicData uri="http://schemas.openxmlformats.org/presentationml/2006/ole">
            <p:oleObj spid="_x0000_s214025" name="Equation" r:id="rId3" imgW="3073320" imgH="1409400" progId="Equation.3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Estimation of Missing Values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What to do if certain instances have missing attributes?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Ignore those instances: not a good idea if the sample is small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‘missing’ as an attribute: may give information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Imputation: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Fill in the missing value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Mean imputation: Use the most likely value (e.g., mean)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Imputation by regression: Predict based on other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2D61-2319-49BA-B585-00F0178B2A9F}" type="slidenum">
              <a:rPr lang="tr-TR"/>
              <a:pPr/>
              <a:t>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071546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tr-TR" dirty="0"/>
              <a:t>Multivariate Normal Distribution</a:t>
            </a: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>
            <p:ph idx="1"/>
          </p:nvPr>
        </p:nvGraphicFramePr>
        <p:xfrm>
          <a:off x="428596" y="4572008"/>
          <a:ext cx="6904038" cy="1663700"/>
        </p:xfrm>
        <a:graphic>
          <a:graphicData uri="http://schemas.openxmlformats.org/presentationml/2006/ole">
            <p:oleObj spid="_x0000_s216072" name="Equation" r:id="rId4" imgW="2844720" imgH="68580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61D-F8EE-469B-918C-005E7D032ACF}" type="slidenum">
              <a:rPr lang="tr-TR"/>
              <a:pPr/>
              <a:t>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Multivariate Normal Distribution</a:t>
            </a: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ph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p:oleObj spid="_x0000_s217101" name="Equation" r:id="rId3" imgW="114120" imgH="21564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5B4F-5919-4910-9122-A076B4399795}" type="slidenum">
              <a:rPr lang="tr-TR"/>
              <a:pPr/>
              <a:t>8</a:t>
            </a:fld>
            <a:endParaRPr lang="tr-TR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Mahalanobis distance: 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measures the distance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in terms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(normalizes for difference in variances and correlations)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Bivariate: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57620" y="3500438"/>
          <a:ext cx="3313112" cy="1187450"/>
        </p:xfrm>
        <a:graphic>
          <a:graphicData uri="http://schemas.openxmlformats.org/presentationml/2006/ole">
            <p:oleObj spid="_x0000_s217103" name="Equation" r:id="rId4" imgW="1346040" imgH="482400" progId="Equation.3">
              <p:embed/>
            </p:oleObj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963613" y="4881563"/>
          <a:ext cx="7359650" cy="1425575"/>
        </p:xfrm>
        <a:graphic>
          <a:graphicData uri="http://schemas.openxmlformats.org/presentationml/2006/ole">
            <p:oleObj spid="_x0000_s217105" name="Equation" r:id="rId5" imgW="3670200" imgH="7110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84313"/>
            <a:ext cx="60579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928694"/>
          </a:xfrm>
        </p:spPr>
        <p:txBody>
          <a:bodyPr>
            <a:normAutofit/>
          </a:bodyPr>
          <a:lstStyle/>
          <a:p>
            <a:r>
              <a:rPr lang="tr-TR" dirty="0"/>
              <a:t>Bivariate Normal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A06F-D51B-44D4-A139-D23E3421C7E4}" type="slidenum">
              <a:rPr lang="tr-TR"/>
              <a:pPr/>
              <a:t>9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3600</TotalTime>
  <Words>840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Flow</vt:lpstr>
      <vt:lpstr>Equation</vt:lpstr>
      <vt:lpstr>Microsoft Equation 3.0</vt:lpstr>
      <vt:lpstr>INTRODUCTION TO  Machine Learning 2nd Edition</vt:lpstr>
      <vt:lpstr>CHAPTER 5:  Multivariate Methods</vt:lpstr>
      <vt:lpstr>Multivariate Data</vt:lpstr>
      <vt:lpstr>Multivariate Parameters</vt:lpstr>
      <vt:lpstr>Parameter Estimation</vt:lpstr>
      <vt:lpstr>Estimation of Missing Values</vt:lpstr>
      <vt:lpstr>Multivariate Normal Distribution</vt:lpstr>
      <vt:lpstr>Multivariate Normal Distribution</vt:lpstr>
      <vt:lpstr>Bivariate Normal</vt:lpstr>
      <vt:lpstr>Slide 10</vt:lpstr>
      <vt:lpstr>Independent Inputs: Naive Bayes</vt:lpstr>
      <vt:lpstr>Parametric Classification</vt:lpstr>
      <vt:lpstr>Estimation of Parameters</vt:lpstr>
      <vt:lpstr>Different Si </vt:lpstr>
      <vt:lpstr>Slide 15</vt:lpstr>
      <vt:lpstr>Common Covariance Matrix S</vt:lpstr>
      <vt:lpstr>Common Covariance Matrix S</vt:lpstr>
      <vt:lpstr>Diagonal S </vt:lpstr>
      <vt:lpstr>Diagonal S</vt:lpstr>
      <vt:lpstr>Diagonal S, equal variances</vt:lpstr>
      <vt:lpstr>Diagonal S, equal variances</vt:lpstr>
      <vt:lpstr>Model Selection</vt:lpstr>
      <vt:lpstr>Slide 23</vt:lpstr>
      <vt:lpstr>Discrete Features</vt:lpstr>
      <vt:lpstr>Discrete Features</vt:lpstr>
      <vt:lpstr>Multivariate Regression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204</cp:revision>
  <dcterms:created xsi:type="dcterms:W3CDTF">2005-01-24T14:46:28Z</dcterms:created>
  <dcterms:modified xsi:type="dcterms:W3CDTF">2010-03-03T09:40:01Z</dcterms:modified>
</cp:coreProperties>
</file>