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5" r:id="rId3"/>
    <p:sldId id="376" r:id="rId4"/>
    <p:sldId id="377" r:id="rId5"/>
    <p:sldId id="380" r:id="rId6"/>
    <p:sldId id="378" r:id="rId7"/>
    <p:sldId id="379" r:id="rId8"/>
    <p:sldId id="382" r:id="rId9"/>
    <p:sldId id="383" r:id="rId10"/>
    <p:sldId id="381" r:id="rId11"/>
    <p:sldId id="384" r:id="rId12"/>
    <p:sldId id="385" r:id="rId13"/>
    <p:sldId id="394" r:id="rId14"/>
    <p:sldId id="395" r:id="rId15"/>
    <p:sldId id="387" r:id="rId16"/>
    <p:sldId id="393" r:id="rId17"/>
    <p:sldId id="388" r:id="rId18"/>
    <p:sldId id="396" r:id="rId19"/>
    <p:sldId id="397" r:id="rId20"/>
    <p:sldId id="418" r:id="rId21"/>
    <p:sldId id="392" r:id="rId22"/>
    <p:sldId id="419" r:id="rId23"/>
    <p:sldId id="420" r:id="rId24"/>
    <p:sldId id="421" r:id="rId25"/>
    <p:sldId id="422" r:id="rId26"/>
    <p:sldId id="423" r:id="rId27"/>
    <p:sldId id="424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BC11A9F-4027-4C50-9DCD-8F5E718BA692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B6B20D-05A6-4B82-9D45-65E0BD76587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D4A37-34DE-483F-83FD-D3D0A321AEBA}" type="slidenum">
              <a:rPr lang="tr-TR"/>
              <a:pPr/>
              <a:t>16</a:t>
            </a:fld>
            <a:endParaRPr lang="tr-TR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3B4-8E1C-4BB4-A9F0-96A3297EA3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FA3A-7F09-4378-8CCE-75DD04780B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AAE8-10D0-4C60-8993-6A95B6D708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50502E-9377-44BB-889B-D6DA86F78E0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9B1B96-5973-4EBF-B0D3-246E6240B6E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D41C-38D9-485D-B8C6-78C1158C28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D6A3-888F-47F5-8D89-1E885B6C903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FF8A-76CC-4847-B979-C5626477A5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42-5806-4FBA-8418-A6ABB705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BB0E6E-1C81-4185-881E-6831851AEF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E140C-EF74-476D-A834-A2740ADD7A1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D5DB-3B91-4E4C-8533-47F2F4EB48A3}" type="slidenum">
              <a:rPr lang="tr-TR"/>
              <a:pPr/>
              <a:t>10</a:t>
            </a:fld>
            <a:endParaRPr lang="tr-TR"/>
          </a:p>
        </p:txBody>
      </p:sp>
      <p:pic>
        <p:nvPicPr>
          <p:cNvPr id="2437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490538"/>
            <a:ext cx="73056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7F3-7367-4AC5-8F6B-94B9C59BC1C7}" type="slidenum">
              <a:rPr lang="tr-TR"/>
              <a:pPr/>
              <a:t>11</a:t>
            </a:fld>
            <a:endParaRPr lang="tr-TR"/>
          </a:p>
        </p:txBody>
      </p:sp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485775"/>
            <a:ext cx="72866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Factor Analysis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small number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factors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which when combined generate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i2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...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latent factors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with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E[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]=0,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)=1, Cov(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noise sources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E[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]=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 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factor loadings</a:t>
            </a:r>
          </a:p>
          <a:p>
            <a:pPr>
              <a:lnSpc>
                <a:spcPct val="90000"/>
              </a:lnSpc>
            </a:pPr>
            <a:endParaRPr lang="tr-TR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448-A276-4D67-A221-362235BA0889}" type="slidenum">
              <a:rPr lang="tr-TR"/>
              <a:pPr/>
              <a:t>12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PCA vs FA</a:t>
            </a:r>
          </a:p>
        </p:txBody>
      </p:sp>
      <p:sp>
        <p:nvSpPr>
          <p:cNvPr id="2703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PCA	From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  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FA		From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		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tr-TR" b="1" i="1" dirty="0"/>
          </a:p>
          <a:p>
            <a:endParaRPr lang="tr-TR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4F6-99EF-46D2-941A-22D6CD14A9FA}" type="slidenum">
              <a:rPr lang="tr-TR"/>
              <a:pPr/>
              <a:t>13</a:t>
            </a:fld>
            <a:endParaRPr lang="tr-TR"/>
          </a:p>
        </p:txBody>
      </p:sp>
      <p:pic>
        <p:nvPicPr>
          <p:cNvPr id="270349" name="Picture 13" descr="Drfa2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997200"/>
            <a:ext cx="8101013" cy="3378200"/>
          </a:xfrm>
          <a:prstGeom prst="rect">
            <a:avLst/>
          </a:prstGeom>
          <a:noFill/>
        </p:spPr>
      </p:pic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x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8027988" y="3500438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z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39750" y="5516563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z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8027988" y="5445125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x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Factor Analysis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FA, factors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stretched, rotated and translated to generate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6995-6D6A-4B8C-9FF9-20CAE49542B1}" type="slidenum">
              <a:rPr lang="tr-TR"/>
              <a:pPr/>
              <a:t>14</a:t>
            </a:fld>
            <a:endParaRPr lang="tr-TR"/>
          </a:p>
        </p:txBody>
      </p:sp>
      <p:pic>
        <p:nvPicPr>
          <p:cNvPr id="272391" name="Picture 7" descr="Drf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068638"/>
            <a:ext cx="7667625" cy="3316287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Multidimensional Scaling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ph idx="1"/>
          </p:nvPr>
        </p:nvGraphicFramePr>
        <p:xfrm>
          <a:off x="1357290" y="3714752"/>
          <a:ext cx="6073775" cy="2606675"/>
        </p:xfrm>
        <a:graphic>
          <a:graphicData uri="http://schemas.openxmlformats.org/presentationml/2006/ole">
            <p:oleObj spid="_x0000_s260102" name="Equation" r:id="rId3" imgW="2781000" imgH="11937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9A0-B930-459B-97BA-9E001DE132FB}" type="slidenum">
              <a:rPr lang="tr-TR"/>
              <a:pPr/>
              <a:t>15</a:t>
            </a:fld>
            <a:endParaRPr lang="tr-TR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428736"/>
            <a:ext cx="8435975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pairwise distances between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points,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i,j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place on a low-dim map s.t. distances are preserved.</a:t>
            </a:r>
          </a:p>
          <a:p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g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Find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min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Sammon stress</a:t>
            </a:r>
            <a:r>
              <a:rPr lang="tr-TR" dirty="0"/>
              <a:t>	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Map of Europe by MDS</a:t>
            </a:r>
          </a:p>
        </p:txBody>
      </p:sp>
      <p:pic>
        <p:nvPicPr>
          <p:cNvPr id="268296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571472" y="2000240"/>
            <a:ext cx="4038600" cy="3018209"/>
          </a:xfrm>
          <a:noFill/>
          <a:ln/>
        </p:spPr>
      </p:pic>
      <p:pic>
        <p:nvPicPr>
          <p:cNvPr id="268295" name="Picture 7" descr="europ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tretch>
            <a:fillRect/>
          </a:stretch>
        </p:blipFill>
        <p:spPr>
          <a:xfrm>
            <a:off x="4929190" y="1500174"/>
            <a:ext cx="3355196" cy="4433888"/>
          </a:xfrm>
          <a:noFill/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47C7-F828-4755-B379-583A20AEF886}" type="slidenum">
              <a:rPr lang="tr-TR"/>
              <a:pPr/>
              <a:t>16</a:t>
            </a:fld>
            <a:endParaRPr lang="tr-TR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5076825" y="6092825"/>
            <a:ext cx="349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000" dirty="0">
                <a:solidFill>
                  <a:schemeClr val="tx2"/>
                </a:solidFill>
              </a:rPr>
              <a:t>Map from CIA – The World Factbook: http://www.cia.gov/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36"/>
          </a:xfrm>
        </p:spPr>
        <p:txBody>
          <a:bodyPr/>
          <a:lstStyle/>
          <a:p>
            <a:r>
              <a:rPr lang="tr-TR" dirty="0"/>
              <a:t>Linear Discriminant Analysis 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643050"/>
            <a:ext cx="4038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projected, classes are well-separated.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maximizes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1130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00562" y="1714488"/>
            <a:ext cx="3959225" cy="3409950"/>
          </a:xfrm>
          <a:noFill/>
          <a:ln/>
        </p:spPr>
      </p:pic>
      <p:graphicFrame>
        <p:nvGraphicFramePr>
          <p:cNvPr id="261139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1147763" y="3857625"/>
          <a:ext cx="5899150" cy="2287588"/>
        </p:xfrm>
        <a:graphic>
          <a:graphicData uri="http://schemas.openxmlformats.org/presentationml/2006/ole">
            <p:oleObj spid="_x0000_s261139" name="Equation" r:id="rId4" imgW="2489040" imgH="96516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F14503-09CB-4834-88EF-8C161816F91B}" type="slidenum">
              <a:rPr lang="tr-TR"/>
              <a:pPr/>
              <a:t>17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73" name="Object 17"/>
          <p:cNvGraphicFramePr>
            <a:graphicFrameLocks noChangeAspect="1"/>
          </p:cNvGraphicFramePr>
          <p:nvPr>
            <p:ph idx="1"/>
          </p:nvPr>
        </p:nvGraphicFramePr>
        <p:xfrm>
          <a:off x="1214414" y="1142984"/>
          <a:ext cx="7016750" cy="1646238"/>
        </p:xfrm>
        <a:graphic>
          <a:graphicData uri="http://schemas.openxmlformats.org/presentationml/2006/ole">
            <p:oleObj spid="_x0000_s275473" name="Equation" r:id="rId3" imgW="3301920" imgH="7743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215C-1825-4A04-9517-39CDBFF1462B}" type="slidenum">
              <a:rPr lang="tr-TR"/>
              <a:pPr/>
              <a:t>18</a:t>
            </a:fld>
            <a:endParaRPr lang="tr-TR"/>
          </a:p>
        </p:txBody>
      </p:sp>
      <p:sp>
        <p:nvSpPr>
          <p:cNvPr id="275482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571480"/>
            <a:ext cx="8229600" cy="53911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Between-class scatter: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Within-class scatter:</a:t>
            </a:r>
          </a:p>
        </p:txBody>
      </p:sp>
      <p:graphicFrame>
        <p:nvGraphicFramePr>
          <p:cNvPr id="275475" name="Object 19"/>
          <p:cNvGraphicFramePr>
            <a:graphicFrameLocks noChangeAspect="1"/>
          </p:cNvGraphicFramePr>
          <p:nvPr>
            <p:ph sz="half" idx="4294967295"/>
          </p:nvPr>
        </p:nvGraphicFramePr>
        <p:xfrm>
          <a:off x="1025525" y="3500438"/>
          <a:ext cx="6723063" cy="2500312"/>
        </p:xfrm>
        <a:graphic>
          <a:graphicData uri="http://schemas.openxmlformats.org/presentationml/2006/ole">
            <p:oleObj spid="_x0000_s275475" name="Equation" r:id="rId4" imgW="3073320" imgH="114300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Fisher’s Linear Discriminant</a:t>
            </a:r>
          </a:p>
        </p:txBody>
      </p:sp>
      <p:graphicFrame>
        <p:nvGraphicFramePr>
          <p:cNvPr id="276507" name="Object 27"/>
          <p:cNvGraphicFramePr>
            <a:graphicFrameLocks noChangeAspect="1"/>
          </p:cNvGraphicFramePr>
          <p:nvPr>
            <p:ph idx="1"/>
          </p:nvPr>
        </p:nvGraphicFramePr>
        <p:xfrm>
          <a:off x="2771775" y="3522663"/>
          <a:ext cx="3097213" cy="574675"/>
        </p:xfrm>
        <a:graphic>
          <a:graphicData uri="http://schemas.openxmlformats.org/presentationml/2006/ole">
            <p:oleObj spid="_x0000_s276507" name="Equation" r:id="rId3" imgW="1231560" imgH="22860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1CD2-8BBE-431A-803A-51D74656ABD0}" type="slidenum">
              <a:rPr lang="tr-TR"/>
              <a:pPr/>
              <a:t>19</a:t>
            </a:fld>
            <a:endParaRPr lang="tr-TR"/>
          </a:p>
        </p:txBody>
      </p:sp>
      <p:sp>
        <p:nvSpPr>
          <p:cNvPr id="27649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LDA soln: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soln: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76505" name="Object 25"/>
          <p:cNvGraphicFramePr>
            <a:graphicFrameLocks noChangeAspect="1"/>
          </p:cNvGraphicFramePr>
          <p:nvPr>
            <p:ph sz="half" idx="4294967295"/>
          </p:nvPr>
        </p:nvGraphicFramePr>
        <p:xfrm>
          <a:off x="2330450" y="2357438"/>
          <a:ext cx="4376738" cy="1128712"/>
        </p:xfrm>
        <a:graphic>
          <a:graphicData uri="http://schemas.openxmlformats.org/presentationml/2006/ole">
            <p:oleObj spid="_x0000_s276505" name="Equation" r:id="rId4" imgW="2019240" imgH="520560" progId="Equation.3">
              <p:embed/>
            </p:oleObj>
          </a:graphicData>
        </a:graphic>
      </p:graphicFrame>
      <p:graphicFrame>
        <p:nvGraphicFramePr>
          <p:cNvPr id="276509" name="Object 2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33650" y="4786313"/>
          <a:ext cx="4724400" cy="1181100"/>
        </p:xfrm>
        <a:graphic>
          <a:graphicData uri="http://schemas.openxmlformats.org/presentationml/2006/ole">
            <p:oleObj spid="_x0000_s276509" name="Equation" r:id="rId5" imgW="1828800" imgH="4572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6:</a:t>
            </a:r>
            <a:r>
              <a:rPr lang="tr-TR"/>
              <a:t/>
            </a:r>
            <a:br>
              <a:rPr lang="tr-TR"/>
            </a:br>
            <a:r>
              <a:rPr lang="tr-TR"/>
              <a:t>Dimensionality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K&gt;2 Classes</a:t>
            </a:r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>
            <p:ph idx="1"/>
          </p:nvPr>
        </p:nvGraphicFramePr>
        <p:xfrm>
          <a:off x="1730375" y="2349500"/>
          <a:ext cx="5970588" cy="1004888"/>
        </p:xfrm>
        <a:graphic>
          <a:graphicData uri="http://schemas.openxmlformats.org/presentationml/2006/ole">
            <p:oleObj spid="_x0000_s309263" name="Equation" r:id="rId3" imgW="2565360" imgH="43164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460-A53D-42DC-BB7E-D34AEE6D7AE1}" type="slidenum">
              <a:rPr lang="tr-TR"/>
              <a:pPr/>
              <a:t>20</a:t>
            </a:fld>
            <a:endParaRPr lang="tr-TR"/>
          </a:p>
        </p:txBody>
      </p:sp>
      <p:sp>
        <p:nvSpPr>
          <p:cNvPr id="3092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Within-class scatter: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Between-class scatter: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</a:t>
            </a:r>
          </a:p>
        </p:txBody>
      </p:sp>
      <p:graphicFrame>
        <p:nvGraphicFramePr>
          <p:cNvPr id="309265" name="Object 1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643042" y="3857628"/>
          <a:ext cx="6254750" cy="993775"/>
        </p:xfrm>
        <a:graphic>
          <a:graphicData uri="http://schemas.openxmlformats.org/presentationml/2006/ole">
            <p:oleObj spid="_x0000_s309265" name="Equation" r:id="rId4" imgW="2717640" imgH="431640" progId="Equation.3">
              <p:embed/>
            </p:oleObj>
          </a:graphicData>
        </a:graphic>
      </p:graphicFrame>
      <p:graphicFrame>
        <p:nvGraphicFramePr>
          <p:cNvPr id="309267" name="Object 19"/>
          <p:cNvGraphicFramePr>
            <a:graphicFrameLocks noChangeAspect="1"/>
          </p:cNvGraphicFramePr>
          <p:nvPr/>
        </p:nvGraphicFramePr>
        <p:xfrm>
          <a:off x="1142976" y="5214950"/>
          <a:ext cx="2154238" cy="1039812"/>
        </p:xfrm>
        <a:graphic>
          <a:graphicData uri="http://schemas.openxmlformats.org/presentationml/2006/ole">
            <p:oleObj spid="_x0000_s309267" name="Equation" r:id="rId5" imgW="1104840" imgH="533160" progId="Equation.3">
              <p:embed/>
            </p:oleObj>
          </a:graphicData>
        </a:graphic>
      </p:graphicFrame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635375" y="5084763"/>
            <a:ext cx="43536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The largest eigenvectors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Maximum rank of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-1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8C8D-6CBF-469F-8F51-F42F745878D1}" type="slidenum">
              <a:rPr lang="tr-TR"/>
              <a:pPr/>
              <a:t>21</a:t>
            </a:fld>
            <a:endParaRPr lang="tr-TR"/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76250"/>
            <a:ext cx="74295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Isomap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Geodesic distance is the distance along the manifold that the data lies in, as opposed to the Euclidean distance in the input space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357562"/>
            <a:ext cx="38385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Isomap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Instances r and s are connected in the graph if </a:t>
            </a:r>
          </a:p>
          <a:p>
            <a:pPr lvl="1"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||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||&lt;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or if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is one of the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neighbors of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r </a:t>
            </a:r>
          </a:p>
          <a:p>
            <a:pPr lvl="1"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edge length is 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r>
              <a:rPr lang="tr-TR" sz="2000" b="1" i="1" dirty="0" smtClean="0">
                <a:solidFill>
                  <a:schemeClr val="tx2"/>
                </a:solidFill>
              </a:rPr>
              <a:t>x</a:t>
            </a:r>
            <a:r>
              <a:rPr lang="tr-TR" sz="2000" baseline="30000" dirty="0" smtClean="0">
                <a:solidFill>
                  <a:schemeClr val="tx2"/>
                </a:solidFill>
              </a:rPr>
              <a:t>r</a:t>
            </a:r>
            <a:r>
              <a:rPr lang="tr-TR" sz="2000" dirty="0" smtClean="0">
                <a:solidFill>
                  <a:schemeClr val="tx2"/>
                </a:solidFill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endParaRPr lang="tr-TR" baseline="30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For two nodes r and s not connected, the distance is equal to the shortest path between them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Once the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distance matrix is thus formed, use MDS to find a lower-dimensional mapping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642918"/>
            <a:ext cx="7286677" cy="54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00496" y="5929330"/>
            <a:ext cx="457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/>
                </a:solidFill>
                <a:latin typeface="+mj-lt"/>
              </a:rPr>
              <a:t>Matlab source from http://web.mit.edu/cocosci/isomap/isomap.html</a:t>
            </a:r>
            <a:endParaRPr lang="tr-TR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Locally Linear Embedding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find its neighbors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</a:rPr>
              <a:t>(r)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that minimize</a:t>
            </a:r>
          </a:p>
          <a:p>
            <a:pPr marL="514350" indent="-514350"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Find the new coordinates </a:t>
            </a:r>
            <a:r>
              <a:rPr lang="tr-TR" b="1" i="1" dirty="0" smtClean="0">
                <a:solidFill>
                  <a:schemeClr val="tx2"/>
                </a:solidFill>
              </a:rPr>
              <a:t>z</a:t>
            </a:r>
            <a:r>
              <a:rPr lang="tr-TR" i="1" baseline="30000" dirty="0" smtClean="0">
                <a:solidFill>
                  <a:schemeClr val="tx2"/>
                </a:solidFill>
              </a:rPr>
              <a:t>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that minimize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25</a:t>
            </a:fld>
            <a:endParaRPr lang="tr-T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71735" y="2928934"/>
          <a:ext cx="4117085" cy="1071570"/>
        </p:xfrm>
        <a:graphic>
          <a:graphicData uri="http://schemas.openxmlformats.org/presentationml/2006/ole">
            <p:oleObj spid="_x0000_s415746" name="Equation" r:id="rId3" imgW="1854000" imgH="482400" progId="Equation.3">
              <p:embed/>
            </p:oleObj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714612" y="4929198"/>
          <a:ext cx="4003675" cy="1071563"/>
        </p:xfrm>
        <a:graphic>
          <a:graphicData uri="http://schemas.openxmlformats.org/presentationml/2006/ole">
            <p:oleObj spid="_x0000_s415747" name="Equation" r:id="rId4" imgW="1803240" imgH="4824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1500174"/>
            <a:ext cx="840156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LLE on Optdigits</a:t>
            </a:r>
            <a:endParaRPr lang="tr-TR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4480" y="6356350"/>
            <a:ext cx="600079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7286676" cy="44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5929330"/>
            <a:ext cx="45720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/>
                </a:solidFill>
                <a:latin typeface="+mj-lt"/>
              </a:rPr>
              <a:t>Matlab source from </a:t>
            </a:r>
            <a:r>
              <a:rPr lang="tr-TR" sz="1200" dirty="0">
                <a:solidFill>
                  <a:schemeClr val="tx2"/>
                </a:solidFill>
                <a:latin typeface="+mj-lt"/>
              </a:rPr>
              <a:t>http://www.cs.toronto.edu/~</a:t>
            </a:r>
            <a:r>
              <a:rPr lang="tr-TR" sz="1200" dirty="0" smtClean="0">
                <a:solidFill>
                  <a:schemeClr val="tx2"/>
                </a:solidFill>
                <a:latin typeface="+mj-lt"/>
              </a:rPr>
              <a:t>roweis/lle/code.html</a:t>
            </a:r>
            <a:endParaRPr lang="tr-TR" sz="1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Reduce Dimensionality?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time complexity: Less computation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space complexity: Less parameters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Saves the cost of observing the feature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Simpler models are more robust on small datasets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More interpretable; simpler explanation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Data visualization (structure, groups, outliers, etc) if plotted in 2 or 3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294-AD54-4CC2-8E84-5196584982F9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Feature Selection vs Extraction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selection: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Choosing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important features, ignoring the remaining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Subset selection algorithms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extraction: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Project the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original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 to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Principal components analysis (PCA), linear 	discriminant analysis (LDA), factor analysis (FA)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462-5859-4E27-AA02-6930017F098C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Subset Selection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1200"/>
            <a:ext cx="8218487" cy="4327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There are 2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subsets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Forward search: Add the best feature at each step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Set of features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initially Ø.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At each iteration, find the best new feature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000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= argmin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000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) &lt;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Hill-climbing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algorithm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Backward search: Start with all features and remove 	one at a time, if possible.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Floating search (Add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remove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0296-6021-4E17-9A02-41E52B1962B8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tr-TR" sz="4000" dirty="0"/>
              <a:t>Principal Components Analysis (PCA)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 there, information loss is minimized.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 projection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the direction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) is maximized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Var(z) =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=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DD7-CC76-4976-87C6-E7CD323B5252}" type="slidenum">
              <a:rPr lang="tr-TR"/>
              <a:pPr/>
              <a:t>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214422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Maximize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subject to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b="1" i="1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sz="24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Choose the one with the largest eigenvalue for Var(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to be max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Second principal component: Max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s.t.,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 and orthogonal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another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so on.</a:t>
            </a:r>
          </a:p>
        </p:txBody>
      </p:sp>
      <p:graphicFrame>
        <p:nvGraphicFramePr>
          <p:cNvPr id="241677" name="Object 13"/>
          <p:cNvGraphicFramePr>
            <a:graphicFrameLocks noChangeAspect="1"/>
          </p:cNvGraphicFramePr>
          <p:nvPr>
            <p:ph/>
          </p:nvPr>
        </p:nvGraphicFramePr>
        <p:xfrm>
          <a:off x="2057400" y="4286250"/>
          <a:ext cx="5111750" cy="674688"/>
        </p:xfrm>
        <a:graphic>
          <a:graphicData uri="http://schemas.openxmlformats.org/presentationml/2006/ole">
            <p:oleObj spid="_x0000_s241677" name="Equation" r:id="rId3" imgW="2501640" imgH="330120" progId="Equation.3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8CF7A-341F-468C-869A-686985111E1D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24167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2222500" y="1857375"/>
          <a:ext cx="3284538" cy="677863"/>
        </p:xfrm>
        <a:graphic>
          <a:graphicData uri="http://schemas.openxmlformats.org/presentationml/2006/ole">
            <p:oleObj spid="_x0000_s241672" name="Equation" r:id="rId4" imgW="1600200" imgH="33012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What PCA does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b="1" i="1" dirty="0"/>
              <a:t>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	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the columns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eigenvectors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sample mean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Centers the data at the origin and rotates the axes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C978-AD2A-4E2F-87BE-FD1D1C6B961A}" type="slidenum">
              <a:rPr lang="tr-TR"/>
              <a:pPr/>
              <a:t>8</a:t>
            </a:fld>
            <a:endParaRPr lang="tr-TR"/>
          </a:p>
        </p:txBody>
      </p:sp>
      <p:pic>
        <p:nvPicPr>
          <p:cNvPr id="245765" name="Picture 5" descr="Drpc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8020050" cy="3068637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Proportion of Variance (PoV) explained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when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are sorted in descending order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Typically, stop at PoV&gt;0.9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Scree graph plots of PoV vs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stop at “elbow”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choose k ?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>
            <p:ph idx="1"/>
          </p:nvPr>
        </p:nvGraphicFramePr>
        <p:xfrm>
          <a:off x="2387600" y="2636838"/>
          <a:ext cx="3652838" cy="1009650"/>
        </p:xfrm>
        <a:graphic>
          <a:graphicData uri="http://schemas.openxmlformats.org/presentationml/2006/ole">
            <p:oleObj spid="_x0000_s246789" name="Equation" r:id="rId3" imgW="1562040" imgH="4316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D163-896A-41D3-93BE-7AB456A8E57A}" type="slidenum">
              <a:rPr lang="tr-TR"/>
              <a:pPr/>
              <a:t>9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3614</TotalTime>
  <Words>1029</Words>
  <Application>Microsoft Office PowerPoint</Application>
  <PresentationFormat>On-screen Show (4:3)</PresentationFormat>
  <Paragraphs>188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Equation</vt:lpstr>
      <vt:lpstr>INTRODUCTION TO  Machine Learning 2nd Edition</vt:lpstr>
      <vt:lpstr>CHAPTER 6: Dimensionality Reduction</vt:lpstr>
      <vt:lpstr>Why Reduce Dimensionality?</vt:lpstr>
      <vt:lpstr>Feature Selection vs Extraction</vt:lpstr>
      <vt:lpstr>Subset Selection</vt:lpstr>
      <vt:lpstr>Principal Components Analysis (PCA)</vt:lpstr>
      <vt:lpstr>Slide 7</vt:lpstr>
      <vt:lpstr>What PCA does</vt:lpstr>
      <vt:lpstr>How to choose k ?</vt:lpstr>
      <vt:lpstr>Slide 10</vt:lpstr>
      <vt:lpstr>Slide 11</vt:lpstr>
      <vt:lpstr>Factor Analysis</vt:lpstr>
      <vt:lpstr>PCA vs FA</vt:lpstr>
      <vt:lpstr>Factor Analysis</vt:lpstr>
      <vt:lpstr>Multidimensional Scaling</vt:lpstr>
      <vt:lpstr>Map of Europe by MDS</vt:lpstr>
      <vt:lpstr>Linear Discriminant Analysis </vt:lpstr>
      <vt:lpstr>Slide 18</vt:lpstr>
      <vt:lpstr>Fisher’s Linear Discriminant</vt:lpstr>
      <vt:lpstr>K&gt;2 Classes</vt:lpstr>
      <vt:lpstr>Slide 21</vt:lpstr>
      <vt:lpstr>Isomap</vt:lpstr>
      <vt:lpstr>Isomap </vt:lpstr>
      <vt:lpstr>Slide 24</vt:lpstr>
      <vt:lpstr>Locally Linear Embedding</vt:lpstr>
      <vt:lpstr>Slide 26</vt:lpstr>
      <vt:lpstr>LLE on Optdigits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205</cp:revision>
  <dcterms:created xsi:type="dcterms:W3CDTF">2005-01-24T14:46:28Z</dcterms:created>
  <dcterms:modified xsi:type="dcterms:W3CDTF">2010-03-01T18:27:40Z</dcterms:modified>
</cp:coreProperties>
</file>