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705" r:id="rId2"/>
  </p:sldMasterIdLst>
  <p:notesMasterIdLst>
    <p:notesMasterId r:id="rId24"/>
  </p:notesMasterIdLst>
  <p:handoutMasterIdLst>
    <p:handoutMasterId r:id="rId25"/>
  </p:handoutMasterIdLst>
  <p:sldIdLst>
    <p:sldId id="256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0" r:id="rId15"/>
    <p:sldId id="409" r:id="rId16"/>
    <p:sldId id="411" r:id="rId17"/>
    <p:sldId id="412" r:id="rId18"/>
    <p:sldId id="413" r:id="rId19"/>
    <p:sldId id="414" r:id="rId20"/>
    <p:sldId id="419" r:id="rId21"/>
    <p:sldId id="420" r:id="rId22"/>
    <p:sldId id="421" r:id="rId23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22A889-E6ED-4B6E-AA09-6400B457CD24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BCC23F6-2F92-42E3-99E7-DB79313FEF23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C23F6-2F92-42E3-99E7-DB79313FEF23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2/24/2010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2/24/2010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Log likelihood with a mixture model</a:t>
            </a: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Assume hidden variables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which when known, make optimization much simpler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Complete likelihood, 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(Φ |X,Z), in terms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Incomplete likelihood, L(Φ |X), in terms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Expectation-Maximization (EM)</a:t>
            </a:r>
          </a:p>
        </p:txBody>
      </p:sp>
      <p:graphicFrame>
        <p:nvGraphicFramePr>
          <p:cNvPr id="292869" name="Object 5"/>
          <p:cNvGraphicFramePr>
            <a:graphicFrameLocks noChangeAspect="1"/>
          </p:cNvGraphicFramePr>
          <p:nvPr>
            <p:ph idx="1"/>
          </p:nvPr>
        </p:nvGraphicFramePr>
        <p:xfrm>
          <a:off x="2032000" y="2492375"/>
          <a:ext cx="4430713" cy="1635125"/>
        </p:xfrm>
        <a:graphic>
          <a:graphicData uri="http://schemas.openxmlformats.org/presentationml/2006/ole">
            <p:oleObj spid="_x0000_s292869" name="Equation" r:id="rId4" imgW="2133360" imgH="78732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E4F-AE7A-4FEA-A95F-7457F2F5D414}" type="slidenum">
              <a:rPr lang="tr-TR"/>
              <a:pPr/>
              <a:t>10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Iterate the two steps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E-step: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X and current Φ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M-step: Find new Φ’ given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X, and old Φ.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 increase in Q increases incomplete likelihood 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E- and M-steps</a:t>
            </a:r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>
            <p:ph idx="1"/>
          </p:nvPr>
        </p:nvGraphicFramePr>
        <p:xfrm>
          <a:off x="1855788" y="3571875"/>
          <a:ext cx="5407025" cy="1096963"/>
        </p:xfrm>
        <a:graphic>
          <a:graphicData uri="http://schemas.openxmlformats.org/presentationml/2006/ole">
            <p:oleObj spid="_x0000_s293894" name="Equation" r:id="rId3" imgW="2628720" imgH="53316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6109-BBFA-4172-9ADB-F9228FD34F64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2678113" y="5643563"/>
          <a:ext cx="3387725" cy="539750"/>
        </p:xfrm>
        <a:graphic>
          <a:graphicData uri="http://schemas.openxmlformats.org/presentationml/2006/ole">
            <p:oleObj spid="_x0000_s293896" name="Equation" r:id="rId4" imgW="1434960" imgH="22860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1 if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belongs to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0 otherwise (labels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of supervised learning); assume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)~N(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E-step: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M-step: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 in Gaussian Mixtures</a:t>
            </a:r>
          </a:p>
        </p:txBody>
      </p:sp>
      <p:graphicFrame>
        <p:nvGraphicFramePr>
          <p:cNvPr id="294927" name="Object 15"/>
          <p:cNvGraphicFramePr>
            <a:graphicFrameLocks noChangeAspect="1"/>
          </p:cNvGraphicFramePr>
          <p:nvPr>
            <p:ph idx="1"/>
          </p:nvPr>
        </p:nvGraphicFramePr>
        <p:xfrm>
          <a:off x="2298700" y="2857500"/>
          <a:ext cx="4465638" cy="1541463"/>
        </p:xfrm>
        <a:graphic>
          <a:graphicData uri="http://schemas.openxmlformats.org/presentationml/2006/ole">
            <p:oleObj spid="_x0000_s294927" name="Equation" r:id="rId3" imgW="2133360" imgH="73656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13BB-A320-49B0-962B-3516497FCBF9}" type="slidenum">
              <a:rPr lang="tr-TR"/>
              <a:pPr/>
              <a:t>12</a:t>
            </a:fld>
            <a:endParaRPr lang="tr-TR"/>
          </a:p>
        </p:txBody>
      </p:sp>
      <p:graphicFrame>
        <p:nvGraphicFramePr>
          <p:cNvPr id="294929" name="Object 17"/>
          <p:cNvGraphicFramePr>
            <a:graphicFrameLocks noChangeAspect="1"/>
          </p:cNvGraphicFramePr>
          <p:nvPr>
            <p:ph sz="half" idx="4294967295"/>
          </p:nvPr>
        </p:nvGraphicFramePr>
        <p:xfrm>
          <a:off x="2071670" y="4643446"/>
          <a:ext cx="3744913" cy="1895475"/>
        </p:xfrm>
        <a:graphic>
          <a:graphicData uri="http://schemas.openxmlformats.org/presentationml/2006/ole">
            <p:oleObj spid="_x0000_s294929" name="Equation" r:id="rId4" imgW="2057400" imgH="1041120" progId="Equation.3">
              <p:embed/>
            </p:oleObj>
          </a:graphicData>
        </a:graphic>
      </p:graphicFrame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72198" y="4643446"/>
            <a:ext cx="241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Use estimated labels in place of unknown labels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0688-DE84-494D-A418-0D11784EA736}" type="slidenum">
              <a:rPr lang="tr-TR"/>
              <a:pPr/>
              <a:t>13</a:t>
            </a:fld>
            <a:endParaRPr lang="tr-TR"/>
          </a:p>
        </p:txBody>
      </p:sp>
      <p:pic>
        <p:nvPicPr>
          <p:cNvPr id="29697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0350"/>
            <a:ext cx="7734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651500" y="4221163"/>
            <a:ext cx="17508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=0.5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6732588" y="3500438"/>
            <a:ext cx="714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Regularize clusters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Assume shared/diagonal covariance matrices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Use PCA/FA to decrease dimensionality: Mixtures of PCA/FA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Can use EM to learn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(Ghahramani and Hinton, 1997; Tipping and Bishop, 1999)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Mixtures of Latent Variable Models</a:t>
            </a: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>
            <p:ph idx="1"/>
          </p:nvPr>
        </p:nvGraphicFramePr>
        <p:xfrm>
          <a:off x="2357423" y="3714752"/>
          <a:ext cx="4857784" cy="636496"/>
        </p:xfrm>
        <a:graphic>
          <a:graphicData uri="http://schemas.openxmlformats.org/presentationml/2006/ole">
            <p:oleObj spid="_x0000_s295941" name="Equation" r:id="rId3" imgW="1841400" imgH="2412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C55D-593D-435C-9680-D3A33250FB6E}" type="slidenum">
              <a:rPr lang="tr-TR"/>
              <a:pPr/>
              <a:t>14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After Clustering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Dimensionality reduction methods find correlations between features and group features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Clustering methods find similarities between instances and group instances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Allows knowledge extraction through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number of clusters,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prior probabilities,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cluster parameters, i.e., center, range of features.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Example: CRM, customer segmentation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A747-6D22-4DEF-B94D-CC1AA0C3EFC6}" type="slidenum">
              <a:rPr lang="tr-TR"/>
              <a:pPr/>
              <a:t>15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Clustering as Preprocessing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Estimated group labels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(soft)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(hard) may be seen as the dimensions of a 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dimensional space, where we can then learn our discriminant or regressor.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Local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representation (only one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1, all others are 0; only few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nonzero) vs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Distributed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representation (After PCA; all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nonzero)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B6CE-E087-45C6-80FE-8631D072CCEE}" type="slidenum">
              <a:rPr lang="tr-TR"/>
              <a:pPr/>
              <a:t>16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Mixture of Mixtures</a:t>
            </a:r>
          </a:p>
        </p:txBody>
      </p:sp>
      <p:graphicFrame>
        <p:nvGraphicFramePr>
          <p:cNvPr id="300037" name="Object 5"/>
          <p:cNvGraphicFramePr>
            <a:graphicFrameLocks noChangeAspect="1"/>
          </p:cNvGraphicFramePr>
          <p:nvPr>
            <p:ph idx="1"/>
          </p:nvPr>
        </p:nvGraphicFramePr>
        <p:xfrm>
          <a:off x="2354263" y="3716338"/>
          <a:ext cx="3714750" cy="2016125"/>
        </p:xfrm>
        <a:graphic>
          <a:graphicData uri="http://schemas.openxmlformats.org/presentationml/2006/ole">
            <p:oleObj spid="_x0000_s300037" name="Equation" r:id="rId3" imgW="1638000" imgH="8888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81A1-B777-4C74-846D-88E498A7DF32}" type="slidenum">
              <a:rPr lang="tr-TR"/>
              <a:pPr/>
              <a:t>17</a:t>
            </a:fld>
            <a:endParaRPr lang="tr-TR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 classification, the input comes from a mixture of classes (supervised).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each class is also a mixture, e.g., of Gaussians, (unsupervised), we have a mixture of mixtures</a:t>
            </a:r>
            <a:r>
              <a:rPr lang="tr-TR" dirty="0">
                <a:latin typeface="+mj-lt"/>
              </a:rPr>
              <a:t>: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Cluster based on similarities/distances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measure between instances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Minkowski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(Euclidean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City-block distance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Hierarchical Clustering</a:t>
            </a:r>
          </a:p>
        </p:txBody>
      </p:sp>
      <p:graphicFrame>
        <p:nvGraphicFramePr>
          <p:cNvPr id="301062" name="Object 6"/>
          <p:cNvGraphicFramePr>
            <a:graphicFrameLocks noChangeAspect="1"/>
          </p:cNvGraphicFramePr>
          <p:nvPr>
            <p:ph idx="1"/>
          </p:nvPr>
        </p:nvGraphicFramePr>
        <p:xfrm>
          <a:off x="2017713" y="3429000"/>
          <a:ext cx="4387850" cy="792163"/>
        </p:xfrm>
        <a:graphic>
          <a:graphicData uri="http://schemas.openxmlformats.org/presentationml/2006/ole">
            <p:oleObj spid="_x0000_s301062" name="Equation" r:id="rId3" imgW="1828800" imgH="33012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408-36AE-4326-9810-427385DA04D2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301064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773363" y="5357813"/>
          <a:ext cx="3554412" cy="704850"/>
        </p:xfrm>
        <a:graphic>
          <a:graphicData uri="http://schemas.openxmlformats.org/presentationml/2006/ole">
            <p:oleObj spid="_x0000_s301064" name="Equation" r:id="rId4" imgW="1536480" imgH="30456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Start with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groups each with one instance and merge two closest groups at each iteration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between two groups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Single-link: </a:t>
            </a: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Complete-link:</a:t>
            </a: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Average-link, centroid</a:t>
            </a:r>
          </a:p>
          <a:p>
            <a:endParaRPr lang="tr-TR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Agglomerative Clustering</a:t>
            </a:r>
          </a:p>
        </p:txBody>
      </p:sp>
      <p:graphicFrame>
        <p:nvGraphicFramePr>
          <p:cNvPr id="314375" name="Object 7"/>
          <p:cNvGraphicFramePr>
            <a:graphicFrameLocks noChangeAspect="1"/>
          </p:cNvGraphicFramePr>
          <p:nvPr>
            <p:ph idx="1"/>
          </p:nvPr>
        </p:nvGraphicFramePr>
        <p:xfrm>
          <a:off x="3108325" y="3500438"/>
          <a:ext cx="3646488" cy="712787"/>
        </p:xfrm>
        <a:graphic>
          <a:graphicData uri="http://schemas.openxmlformats.org/presentationml/2006/ole">
            <p:oleObj spid="_x0000_s314375" name="Equation" r:id="rId3" imgW="1688760" imgH="33012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8080-AFDC-4EDD-8317-2EB2D3BADE45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314377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328988" y="4500563"/>
          <a:ext cx="3516312" cy="687387"/>
        </p:xfrm>
        <a:graphic>
          <a:graphicData uri="http://schemas.openxmlformats.org/presentationml/2006/ole">
            <p:oleObj spid="_x0000_s314377" name="Equation" r:id="rId4" imgW="1688760" imgH="33012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7:</a:t>
            </a:r>
            <a:br>
              <a:rPr lang="tr-TR" sz="2000" i="0"/>
            </a:br>
            <a:r>
              <a:rPr lang="tr-TR"/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305800" cy="1143000"/>
          </a:xfrm>
        </p:spPr>
        <p:txBody>
          <a:bodyPr/>
          <a:lstStyle/>
          <a:p>
            <a:r>
              <a:rPr lang="tr-TR" dirty="0"/>
              <a:t>Example: Single-Link Clustering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12CD-7447-44FE-ABA6-23023D16790B}" type="slidenum">
              <a:rPr lang="tr-TR"/>
              <a:pPr/>
              <a:t>20</a:t>
            </a:fld>
            <a:endParaRPr lang="tr-TR"/>
          </a:p>
        </p:txBody>
      </p:sp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38313"/>
            <a:ext cx="8763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5632450" y="5259388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Dendrogram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39750" y="2276475"/>
            <a:ext cx="1223963" cy="1943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3924300" y="3573463"/>
            <a:ext cx="360363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2627313" y="3429000"/>
            <a:ext cx="720725" cy="1152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Choosing </a:t>
            </a:r>
            <a:r>
              <a:rPr lang="tr-TR" i="1" dirty="0"/>
              <a:t>k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Defined by the application, e.g., image quantization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Plot data (after PCA) and check for clusters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Incremental (leader-cluster) algorithm: Add one at a time until “elbow” (reconstruction error/log likelihood/intergroup distances)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Manually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check for meaning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90-E46A-4D4C-9202-C7641C20880F}" type="slidenum">
              <a:rPr lang="tr-TR"/>
              <a:pPr/>
              <a:t>21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Semiparametric Density Estimation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Parametric: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single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(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Chapters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4 and 5)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Semiparametric: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is a mixture of densities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Multiple possible explanations/prototypes: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Different handwriting styles, accents in speech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Nonparametric: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No model; data speaks for itself (Chapter 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8D60-13A4-44EC-A048-175375B63A0F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Mixture Densities</a:t>
            </a:r>
          </a:p>
        </p:txBody>
      </p:sp>
      <p:graphicFrame>
        <p:nvGraphicFramePr>
          <p:cNvPr id="284677" name="Object 5"/>
          <p:cNvGraphicFramePr>
            <a:graphicFrameLocks noChangeAspect="1"/>
          </p:cNvGraphicFramePr>
          <p:nvPr>
            <p:ph idx="1"/>
          </p:nvPr>
        </p:nvGraphicFramePr>
        <p:xfrm>
          <a:off x="2357422" y="1785926"/>
          <a:ext cx="3466921" cy="1071558"/>
        </p:xfrm>
        <a:graphic>
          <a:graphicData uri="http://schemas.openxmlformats.org/presentationml/2006/ole">
            <p:oleObj spid="_x0000_s284677" name="Equation" r:id="rId3" imgW="1396800" imgH="4316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58D5-46E9-4C8F-AB78-B70BC8556A1A}" type="slidenum">
              <a:rPr lang="tr-TR"/>
              <a:pPr/>
              <a:t>4</a:t>
            </a:fld>
            <a:endParaRPr lang="tr-T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where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the components/groups/clusters,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mixture proportions (priors),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component densities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Gaussian mixture where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parameters Φ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i=1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unlabeled sample X={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(unsupervised learning)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Classes vs. Clusters </a:t>
            </a:r>
          </a:p>
        </p:txBody>
      </p:sp>
      <p:sp>
        <p:nvSpPr>
          <p:cNvPr id="28570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95288" y="1700213"/>
            <a:ext cx="4038600" cy="3886200"/>
          </a:xfrm>
        </p:spPr>
        <p:txBody>
          <a:bodyPr/>
          <a:lstStyle/>
          <a:p>
            <a:r>
              <a:rPr lang="tr-TR" sz="2000" dirty="0">
                <a:solidFill>
                  <a:schemeClr val="accent1"/>
                </a:solidFill>
                <a:latin typeface="+mj-lt"/>
              </a:rPr>
              <a:t>Supervised: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Classes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i="1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572000" y="1700213"/>
            <a:ext cx="4038600" cy="3886200"/>
          </a:xfrm>
        </p:spPr>
        <p:txBody>
          <a:bodyPr/>
          <a:lstStyle/>
          <a:p>
            <a:r>
              <a:rPr lang="tr-TR" sz="2000" dirty="0">
                <a:solidFill>
                  <a:schemeClr val="accent1"/>
                </a:solidFill>
                <a:latin typeface="+mj-lt"/>
              </a:rPr>
              <a:t>Unsupervised 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Clusters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Labels,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6CF-0EF6-4447-BE38-20EA05A16AC1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5146675" y="2420938"/>
          <a:ext cx="2879725" cy="890587"/>
        </p:xfrm>
        <a:graphic>
          <a:graphicData uri="http://schemas.openxmlformats.org/presentationml/2006/ole">
            <p:oleObj spid="_x0000_s285708" name="Equation" r:id="rId3" imgW="1396800" imgH="431640" progId="Equation.3">
              <p:embed/>
            </p:oleObj>
          </a:graphicData>
        </a:graphic>
      </p:graphicFrame>
      <p:graphicFrame>
        <p:nvGraphicFramePr>
          <p:cNvPr id="285709" name="Object 13"/>
          <p:cNvGraphicFramePr>
            <a:graphicFrameLocks noChangeAspect="1"/>
          </p:cNvGraphicFramePr>
          <p:nvPr/>
        </p:nvGraphicFramePr>
        <p:xfrm>
          <a:off x="1141413" y="2500313"/>
          <a:ext cx="2814637" cy="871537"/>
        </p:xfrm>
        <a:graphic>
          <a:graphicData uri="http://schemas.openxmlformats.org/presentationml/2006/ole">
            <p:oleObj spid="_x0000_s285709" name="Equation" r:id="rId4" imgW="1396800" imgH="431640" progId="Equation.3">
              <p:embed/>
            </p:oleObj>
          </a:graphicData>
        </a:graphic>
      </p:graphicFrame>
      <p:graphicFrame>
        <p:nvGraphicFramePr>
          <p:cNvPr id="285710" name="Object 14"/>
          <p:cNvGraphicFramePr>
            <a:graphicFrameLocks noChangeAspect="1"/>
          </p:cNvGraphicFramePr>
          <p:nvPr/>
        </p:nvGraphicFramePr>
        <p:xfrm>
          <a:off x="968375" y="4457700"/>
          <a:ext cx="3044825" cy="1784350"/>
        </p:xfrm>
        <a:graphic>
          <a:graphicData uri="http://schemas.openxmlformats.org/presentationml/2006/ole">
            <p:oleObj spid="_x0000_s285710" name="Equation" r:id="rId5" imgW="1777680" imgH="1041120" progId="Equation.3">
              <p:embed/>
            </p:oleObj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6430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reference vectors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(prototypes/codebook vectors/codewords) which best represent data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Reference vectors,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nearest (most similar) reference: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Reconstruction error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i="1" dirty="0"/>
              <a:t>k</a:t>
            </a:r>
            <a:r>
              <a:rPr lang="tr-TR" dirty="0"/>
              <a:t>-Means Clustering</a:t>
            </a:r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>
            <p:ph idx="1"/>
          </p:nvPr>
        </p:nvGraphicFramePr>
        <p:xfrm>
          <a:off x="2444750" y="3429000"/>
          <a:ext cx="3387725" cy="736600"/>
        </p:xfrm>
        <a:graphic>
          <a:graphicData uri="http://schemas.openxmlformats.org/presentationml/2006/ole">
            <p:oleObj spid="_x0000_s287753" name="Equation" r:id="rId3" imgW="1460160" imgH="31716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104-A68B-46D5-89D2-6E34BBBCBCD4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287755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28860" y="4857760"/>
          <a:ext cx="4518025" cy="1720850"/>
        </p:xfrm>
        <a:graphic>
          <a:graphicData uri="http://schemas.openxmlformats.org/presentationml/2006/ole">
            <p:oleObj spid="_x0000_s287755" name="Equation" r:id="rId4" imgW="2133360" imgH="81252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Encoding/Decoding</a:t>
            </a:r>
          </a:p>
        </p:txBody>
      </p:sp>
      <p:graphicFrame>
        <p:nvGraphicFramePr>
          <p:cNvPr id="288776" name="Object 8"/>
          <p:cNvGraphicFramePr>
            <a:graphicFrameLocks noChangeAspect="1"/>
          </p:cNvGraphicFramePr>
          <p:nvPr>
            <p:ph idx="1"/>
          </p:nvPr>
        </p:nvGraphicFramePr>
        <p:xfrm>
          <a:off x="3346450" y="3862388"/>
          <a:ext cx="2451100" cy="533400"/>
        </p:xfrm>
        <a:graphic>
          <a:graphicData uri="http://schemas.openxmlformats.org/presentationml/2006/ole">
            <p:oleObj spid="_x0000_s288776" name="Equation" r:id="rId3" imgW="2450880" imgH="5331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A348-22D0-48F6-A892-B89F8BBB4A7D}" type="slidenum">
              <a:rPr lang="tr-TR"/>
              <a:pPr/>
              <a:t>7</a:t>
            </a:fld>
            <a:endParaRPr lang="tr-TR"/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916113"/>
            <a:ext cx="8705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/>
              <a:t>k-means Clustering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A32-A1E8-428C-9FD7-BEC6C1C634E1}" type="slidenum">
              <a:rPr lang="tr-TR"/>
              <a:pPr/>
              <a:t>8</a:t>
            </a:fld>
            <a:endParaRPr lang="tr-TR"/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671638"/>
            <a:ext cx="75723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331913" y="3933825"/>
            <a:ext cx="3600450" cy="790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331913" y="2565400"/>
            <a:ext cx="5976937" cy="1295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B977-02A7-4005-96C4-5962BF1E4A31}" type="slidenum">
              <a:rPr lang="tr-TR"/>
              <a:pPr/>
              <a:t>9</a:t>
            </a:fld>
            <a:endParaRPr lang="tr-TR"/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419100"/>
            <a:ext cx="7277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3603</TotalTime>
  <Words>860</Words>
  <Application>Microsoft Office PowerPoint</Application>
  <PresentationFormat>On-screen Show (4:3)</PresentationFormat>
  <Paragraphs>163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Flow</vt:lpstr>
      <vt:lpstr>1_Flow</vt:lpstr>
      <vt:lpstr>Equation</vt:lpstr>
      <vt:lpstr>INTRODUCTION TO  Machine Learning 2nd Edition</vt:lpstr>
      <vt:lpstr>CHAPTER 7: Clustering</vt:lpstr>
      <vt:lpstr>Semiparametric Density Estimation</vt:lpstr>
      <vt:lpstr>Mixture Densities</vt:lpstr>
      <vt:lpstr>Classes vs. Clusters </vt:lpstr>
      <vt:lpstr>k-Means Clustering</vt:lpstr>
      <vt:lpstr>Encoding/Decoding</vt:lpstr>
      <vt:lpstr>k-means Clustering</vt:lpstr>
      <vt:lpstr>Slide 9</vt:lpstr>
      <vt:lpstr>Expectation-Maximization (EM)</vt:lpstr>
      <vt:lpstr>E- and M-steps</vt:lpstr>
      <vt:lpstr>EM in Gaussian Mixtures</vt:lpstr>
      <vt:lpstr>Slide 13</vt:lpstr>
      <vt:lpstr>Mixtures of Latent Variable Models</vt:lpstr>
      <vt:lpstr>After Clustering</vt:lpstr>
      <vt:lpstr>Clustering as Preprocessing</vt:lpstr>
      <vt:lpstr>Mixture of Mixtures</vt:lpstr>
      <vt:lpstr>Hierarchical Clustering</vt:lpstr>
      <vt:lpstr>Agglomerative Clustering</vt:lpstr>
      <vt:lpstr>Example: Single-Link Clustering</vt:lpstr>
      <vt:lpstr>Choosing k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199</cp:revision>
  <dcterms:created xsi:type="dcterms:W3CDTF">2005-01-24T14:46:28Z</dcterms:created>
  <dcterms:modified xsi:type="dcterms:W3CDTF">2010-02-24T16:29:26Z</dcterms:modified>
</cp:coreProperties>
</file>