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52" r:id="rId18"/>
    <p:sldId id="438" r:id="rId19"/>
    <p:sldId id="439" r:id="rId20"/>
    <p:sldId id="440" r:id="rId21"/>
    <p:sldId id="441" r:id="rId22"/>
    <p:sldId id="442" r:id="rId23"/>
    <p:sldId id="453" r:id="rId24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84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6EA8A16-011D-4E2E-9687-DEF1631FCF6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D805E358-E3DA-4891-80A7-EFACE7062687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FF5B-2492-4D49-8D8A-7696FD86ED9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DBE03-2F63-4C3C-93EB-24ADD30B452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F7E4-0F78-4909-B8EB-7EF604016F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3778-06C0-4309-BC62-17E91E2C9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69AAD-EB70-4BF5-9675-B6C9F0FC1F8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A25-DB6C-4DF8-BD21-32996D1C41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852D-4A4E-476D-AB30-5153462917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44F51-CD0E-4B2C-914B-8F299439219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DD95-4AB4-4072-ABC2-A332E64C5F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FEEA33-800B-4FEC-A5DF-4F06E8B7C0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3/3/2010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Alpaydın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72463D-86BE-4EF3-BB23-E317EFFD9E3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E9426-5653-42DF-9C39-A8A7A9500CFE}" type="slidenum">
              <a:rPr lang="tr-TR"/>
              <a:pPr/>
              <a:t>10</a:t>
            </a:fld>
            <a:endParaRPr lang="tr-TR"/>
          </a:p>
        </p:txBody>
      </p:sp>
      <p:pic>
        <p:nvPicPr>
          <p:cNvPr id="3287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604838"/>
            <a:ext cx="69723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Kernel density estimator</a:t>
            </a: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Multivariate Gaussian kernel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spheric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ellipsoid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graphicFrame>
        <p:nvGraphicFramePr>
          <p:cNvPr id="329736" name="Object 8"/>
          <p:cNvGraphicFramePr>
            <a:graphicFrameLocks noChangeAspect="1"/>
          </p:cNvGraphicFramePr>
          <p:nvPr>
            <p:ph idx="1"/>
          </p:nvPr>
        </p:nvGraphicFramePr>
        <p:xfrm>
          <a:off x="2693988" y="2492375"/>
          <a:ext cx="3325812" cy="1062038"/>
        </p:xfrm>
        <a:graphic>
          <a:graphicData uri="http://schemas.openxmlformats.org/presentationml/2006/ole">
            <p:oleObj spid="_x0000_s329736" name="Equation" r:id="rId3" imgW="1511280" imgH="4824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AD51-2664-4174-A0D2-E23252F8B5AA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329738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695575" y="4000500"/>
          <a:ext cx="4792663" cy="2216150"/>
        </p:xfrm>
        <a:graphic>
          <a:graphicData uri="http://schemas.openxmlformats.org/presentationml/2006/ole">
            <p:oleObj spid="_x0000_s329738" name="Equation" r:id="rId4" imgW="2197080" imgH="101592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Estimate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and use Bayes’ rule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Kernel estimator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estimator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Nonparametric Classification</a:t>
            </a:r>
          </a:p>
        </p:txBody>
      </p:sp>
      <p:graphicFrame>
        <p:nvGraphicFramePr>
          <p:cNvPr id="330764" name="Object 12"/>
          <p:cNvGraphicFramePr>
            <a:graphicFrameLocks noChangeAspect="1"/>
          </p:cNvGraphicFramePr>
          <p:nvPr>
            <p:ph idx="1"/>
          </p:nvPr>
        </p:nvGraphicFramePr>
        <p:xfrm>
          <a:off x="1863725" y="2924175"/>
          <a:ext cx="5272088" cy="2003425"/>
        </p:xfrm>
        <a:graphic>
          <a:graphicData uri="http://schemas.openxmlformats.org/presentationml/2006/ole">
            <p:oleObj spid="_x0000_s330764" name="Equation" r:id="rId3" imgW="2539800" imgH="96516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E3C7-05BA-4AEC-AAB9-135CEEEEA60E}" type="slidenum">
              <a:rPr lang="tr-TR"/>
              <a:pPr/>
              <a:t>12</a:t>
            </a:fld>
            <a:endParaRPr lang="tr-TR"/>
          </a:p>
        </p:txBody>
      </p:sp>
      <p:graphicFrame>
        <p:nvGraphicFramePr>
          <p:cNvPr id="330766" name="Object 1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1668463" y="5357813"/>
          <a:ext cx="6078537" cy="968375"/>
        </p:xfrm>
        <a:graphic>
          <a:graphicData uri="http://schemas.openxmlformats.org/presentationml/2006/ole">
            <p:oleObj spid="_x0000_s330766" name="Equation" r:id="rId4" imgW="2869920" imgH="45720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7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214686"/>
            <a:ext cx="37719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Condensed Nearest Neighbor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B7B9-FA78-4E01-BB64-7476A9CD60CC}" type="slidenum">
              <a:rPr lang="tr-TR"/>
              <a:pPr/>
              <a:t>13</a:t>
            </a:fld>
            <a:endParaRPr lang="tr-TR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Time/space complexity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-NN is O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Find a subset Z of X that is small and is accurate in classifying X (Hart, 1968)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sp>
        <p:nvSpPr>
          <p:cNvPr id="331784" name="Oval 8"/>
          <p:cNvSpPr>
            <a:spLocks noChangeArrowheads="1"/>
          </p:cNvSpPr>
          <p:nvPr/>
        </p:nvSpPr>
        <p:spPr bwMode="auto">
          <a:xfrm>
            <a:off x="2268538" y="5084763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31785" name="Oval 9"/>
          <p:cNvSpPr>
            <a:spLocks noChangeArrowheads="1"/>
          </p:cNvSpPr>
          <p:nvPr/>
        </p:nvSpPr>
        <p:spPr bwMode="auto">
          <a:xfrm>
            <a:off x="4716463" y="5373688"/>
            <a:ext cx="431800" cy="4318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31786" name="Object 10"/>
          <p:cNvGraphicFramePr>
            <a:graphicFrameLocks noChangeAspect="1"/>
          </p:cNvGraphicFramePr>
          <p:nvPr>
            <p:ph idx="1"/>
          </p:nvPr>
        </p:nvGraphicFramePr>
        <p:xfrm>
          <a:off x="4067175" y="3435350"/>
          <a:ext cx="4038600" cy="568325"/>
        </p:xfrm>
        <a:graphic>
          <a:graphicData uri="http://schemas.openxmlformats.org/presentationml/2006/ole">
            <p:oleObj spid="_x0000_s331786" name="Equation" r:id="rId4" imgW="1625400" imgH="228600" progId="Equation.3">
              <p:embed/>
            </p:oleObj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Condensed Nearest Neighbor</a:t>
            </a:r>
          </a:p>
        </p:txBody>
      </p:sp>
      <p:sp>
        <p:nvSpPr>
          <p:cNvPr id="33280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Incremental algorithm: Add instance if needed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F097-9E1F-4F31-A35E-5F44FF2DD30E}" type="slidenum">
              <a:rPr lang="tr-TR"/>
              <a:pPr/>
              <a:t>14</a:t>
            </a:fld>
            <a:endParaRPr lang="tr-TR"/>
          </a:p>
        </p:txBody>
      </p:sp>
      <p:pic>
        <p:nvPicPr>
          <p:cNvPr id="33280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636838"/>
            <a:ext cx="74485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2807" name="Rectangle 7"/>
          <p:cNvSpPr>
            <a:spLocks noChangeArrowheads="1"/>
          </p:cNvSpPr>
          <p:nvPr/>
        </p:nvSpPr>
        <p:spPr bwMode="auto">
          <a:xfrm>
            <a:off x="2051050" y="4292600"/>
            <a:ext cx="45370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Nonparametric Regression</a:t>
            </a: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>
            <p:ph idx="1"/>
          </p:nvPr>
        </p:nvGraphicFramePr>
        <p:xfrm>
          <a:off x="1879600" y="3011488"/>
          <a:ext cx="5454650" cy="2551112"/>
        </p:xfrm>
        <a:graphic>
          <a:graphicData uri="http://schemas.openxmlformats.org/presentationml/2006/ole">
            <p:oleObj spid="_x0000_s333830" name="Equation" r:id="rId3" imgW="2743200" imgH="128268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72D4-88DD-4125-B504-B06B8410C2E3}" type="slidenum">
              <a:rPr lang="tr-TR"/>
              <a:pPr/>
              <a:t>15</a:t>
            </a:fld>
            <a:endParaRPr lang="tr-T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28802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Aka smoothing models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Regressogram</a:t>
            </a:r>
          </a:p>
          <a:p>
            <a:endParaRPr lang="tr-TR" dirty="0">
              <a:latin typeface="+mj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CAA-1A5D-4F69-8684-7749E87CC136}" type="slidenum">
              <a:rPr lang="tr-TR"/>
              <a:pPr/>
              <a:t>16</a:t>
            </a:fld>
            <a:endParaRPr lang="tr-TR"/>
          </a:p>
        </p:txBody>
      </p:sp>
      <p:pic>
        <p:nvPicPr>
          <p:cNvPr id="3348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533400"/>
            <a:ext cx="68770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EBEF-E365-4964-A1DE-AF97ADAB370B}" type="slidenum">
              <a:rPr lang="tr-TR"/>
              <a:pPr/>
              <a:t>17</a:t>
            </a:fld>
            <a:endParaRPr lang="tr-TR"/>
          </a:p>
        </p:txBody>
      </p:sp>
      <p:pic>
        <p:nvPicPr>
          <p:cNvPr id="3522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500063"/>
            <a:ext cx="6915150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Running Mean/Kernel Smoother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8600" cy="4256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Running mean smoother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Running line smoother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Kernel smoother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where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) is Gaussian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Additive models (Hastie and Tibshirani, 1990)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2E2E-7D77-476C-A02C-75D170E1B23F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933450" y="2360613"/>
          <a:ext cx="2882900" cy="3070225"/>
        </p:xfrm>
        <a:graphic>
          <a:graphicData uri="http://schemas.openxmlformats.org/presentationml/2006/ole">
            <p:oleObj spid="_x0000_s335879" name="Equation" r:id="rId3" imgW="1536480" imgH="1638000" progId="Equation.3">
              <p:embed/>
            </p:oleObj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4779963" y="2357438"/>
          <a:ext cx="2967037" cy="1792287"/>
        </p:xfrm>
        <a:graphic>
          <a:graphicData uri="http://schemas.openxmlformats.org/presentationml/2006/ole">
            <p:oleObj spid="_x0000_s335880" name="Equation" r:id="rId4" imgW="1511280" imgH="9144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E476-9FE9-43F9-8E51-1EE33ABA5054}" type="slidenum">
              <a:rPr lang="tr-TR"/>
              <a:pPr/>
              <a:t>19</a:t>
            </a:fld>
            <a:endParaRPr lang="tr-TR"/>
          </a:p>
        </p:txBody>
      </p:sp>
      <p:pic>
        <p:nvPicPr>
          <p:cNvPr id="3379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552450"/>
            <a:ext cx="68865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8:</a:t>
            </a:r>
            <a:br>
              <a:rPr lang="tr-TR" sz="2000" i="0"/>
            </a:br>
            <a:r>
              <a:rPr lang="tr-TR"/>
              <a:t>Nonparametric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EB72-0BBD-4D3B-8818-7FFB6ED6B9CC}" type="slidenum">
              <a:rPr lang="tr-TR"/>
              <a:pPr/>
              <a:t>20</a:t>
            </a:fld>
            <a:endParaRPr lang="tr-TR"/>
          </a:p>
        </p:txBody>
      </p:sp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33400"/>
            <a:ext cx="68961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565A-AD77-4A3E-B80B-1590C00CBFAB}" type="slidenum">
              <a:rPr lang="tr-TR"/>
              <a:pPr/>
              <a:t>21</a:t>
            </a:fld>
            <a:endParaRPr lang="tr-TR"/>
          </a:p>
        </p:txBody>
      </p:sp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528638"/>
            <a:ext cx="6838950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How to Choose k or h?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When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small, single instances matter; bias is small, variance is large (undersmoothing): High complexity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increases, we average over more instances and variance decreases but bias increases (oversmoothing): Low complexity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Cross-validation is used to finetune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C291D-0A20-4016-B521-4B446035541D}" type="slidenum">
              <a:rPr lang="tr-TR"/>
              <a:pPr/>
              <a:t>22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F4CC-46E2-4D2B-BDD7-A929928ADDBB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408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000108"/>
            <a:ext cx="59531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Nonparametric Estimation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Parametric (single global model), semiparametric (small number of local models)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Nonparametric: Similar inputs have similar outputs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Functions (pdf, discriminant, regression) change smoothly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Keep the training data;“let the data speak for itself”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Given x, find a small number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closest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training instances and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interpolate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from these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Aka lazy/memory-based/case-based/instance-based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74A7-8DFE-4C64-9381-AFD17CCA421B}" type="slidenum">
              <a:rPr lang="tr-TR"/>
              <a:pPr/>
              <a:t>3</a:t>
            </a:fld>
            <a:endParaRPr lang="tr-T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Given the training set X={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drawn iid from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Divide data into bins of size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h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Histogram: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Naive estimator:</a:t>
            </a:r>
          </a:p>
          <a:p>
            <a:endParaRPr lang="tr-TR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latin typeface="+mj-lt"/>
              </a:rPr>
              <a:t>	or</a:t>
            </a:r>
          </a:p>
          <a:p>
            <a:endParaRPr lang="tr-TR" dirty="0">
              <a:latin typeface="+mj-lt"/>
            </a:endParaRPr>
          </a:p>
          <a:p>
            <a:endParaRPr lang="tr-TR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Density Estimation</a:t>
            </a:r>
          </a:p>
        </p:txBody>
      </p:sp>
      <p:graphicFrame>
        <p:nvGraphicFramePr>
          <p:cNvPr id="321544" name="Object 8"/>
          <p:cNvGraphicFramePr>
            <a:graphicFrameLocks noChangeAspect="1"/>
          </p:cNvGraphicFramePr>
          <p:nvPr>
            <p:ph idx="1"/>
          </p:nvPr>
        </p:nvGraphicFramePr>
        <p:xfrm>
          <a:off x="3157538" y="2954338"/>
          <a:ext cx="3836987" cy="762000"/>
        </p:xfrm>
        <a:graphic>
          <a:graphicData uri="http://schemas.openxmlformats.org/presentationml/2006/ole">
            <p:oleObj spid="_x0000_s321544" name="Equation" r:id="rId3" imgW="2108160" imgH="419040" progId="Equation.3">
              <p:embed/>
            </p:oleObj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1A43-47DF-4BE2-9E45-CA68E79E2833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321546" name="Object 10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00430" y="4071942"/>
          <a:ext cx="3449638" cy="882650"/>
        </p:xfrm>
        <a:graphic>
          <a:graphicData uri="http://schemas.openxmlformats.org/presentationml/2006/ole">
            <p:oleObj spid="_x0000_s321546" name="Equation" r:id="rId4" imgW="1638000" imgH="419040" progId="Equation.3">
              <p:embed/>
            </p:oleObj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1495425" y="5157788"/>
          <a:ext cx="6367463" cy="995362"/>
        </p:xfrm>
        <a:graphic>
          <a:graphicData uri="http://schemas.openxmlformats.org/presentationml/2006/ole">
            <p:oleObj spid="_x0000_s321548" name="Equation" r:id="rId5" imgW="3085920" imgH="482400" progId="Equation.3">
              <p:embed/>
            </p:oleObj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9D30-29A7-4E30-9B16-2A33E59E2F6E}" type="slidenum">
              <a:rPr lang="tr-TR"/>
              <a:pPr/>
              <a:t>5</a:t>
            </a:fld>
            <a:endParaRPr lang="tr-TR"/>
          </a:p>
        </p:txBody>
      </p:sp>
      <p:pic>
        <p:nvPicPr>
          <p:cNvPr id="323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576263"/>
            <a:ext cx="68961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8849-2BF5-4FFE-8457-B84FAEC9FF8C}" type="slidenum">
              <a:rPr lang="tr-TR"/>
              <a:pPr/>
              <a:t>6</a:t>
            </a:fld>
            <a:endParaRPr lang="tr-TR"/>
          </a:p>
        </p:txBody>
      </p:sp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549275"/>
            <a:ext cx="700087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Kernel Estimator</a:t>
            </a:r>
          </a:p>
        </p:txBody>
      </p:sp>
      <p:graphicFrame>
        <p:nvGraphicFramePr>
          <p:cNvPr id="325638" name="Object 6"/>
          <p:cNvGraphicFramePr>
            <a:graphicFrameLocks noChangeAspect="1"/>
          </p:cNvGraphicFramePr>
          <p:nvPr>
            <p:ph idx="1"/>
          </p:nvPr>
        </p:nvGraphicFramePr>
        <p:xfrm>
          <a:off x="2500298" y="4429132"/>
          <a:ext cx="3243263" cy="1090613"/>
        </p:xfrm>
        <a:graphic>
          <a:graphicData uri="http://schemas.openxmlformats.org/presentationml/2006/ole">
            <p:oleObj spid="_x0000_s325638" name="Equation" r:id="rId3" imgW="1434960" imgH="482400" progId="Equation.3">
              <p:embed/>
            </p:oleObj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91D-469A-4DA8-9093-B2326E1E731B}" type="slidenum">
              <a:rPr lang="tr-TR"/>
              <a:pPr/>
              <a:t>7</a:t>
            </a:fld>
            <a:endParaRPr lang="tr-TR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Kernel function, e.g., Gaussian kernel: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Kernel estimator (Parzen windows)</a:t>
            </a:r>
          </a:p>
        </p:txBody>
      </p:sp>
      <p:graphicFrame>
        <p:nvGraphicFramePr>
          <p:cNvPr id="325640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285984" y="2571744"/>
          <a:ext cx="3263900" cy="1117600"/>
        </p:xfrm>
        <a:graphic>
          <a:graphicData uri="http://schemas.openxmlformats.org/presentationml/2006/ole">
            <p:oleObj spid="_x0000_s325640" name="Equation" r:id="rId4" imgW="1409400" imgH="482400" progId="Equation.3">
              <p:embed/>
            </p:oleObj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9A76-80D9-4B2D-B331-4EE4B4027FBC}" type="slidenum">
              <a:rPr lang="tr-TR"/>
              <a:pPr/>
              <a:t>8</a:t>
            </a:fld>
            <a:endParaRPr lang="tr-TR"/>
          </a:p>
        </p:txBody>
      </p:sp>
      <p:pic>
        <p:nvPicPr>
          <p:cNvPr id="326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549275"/>
            <a:ext cx="69056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Instead of fixing bin width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counting the number of instances, fix the instances (neighbors)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 check bin width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distance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th closest instance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k-Nearest Neighbor Estimator</a:t>
            </a:r>
          </a:p>
        </p:txBody>
      </p:sp>
      <p:graphicFrame>
        <p:nvGraphicFramePr>
          <p:cNvPr id="327685" name="Object 5"/>
          <p:cNvGraphicFramePr>
            <a:graphicFrameLocks noChangeAspect="1"/>
          </p:cNvGraphicFramePr>
          <p:nvPr>
            <p:ph idx="1"/>
          </p:nvPr>
        </p:nvGraphicFramePr>
        <p:xfrm>
          <a:off x="3101975" y="3213100"/>
          <a:ext cx="2146300" cy="973138"/>
        </p:xfrm>
        <a:graphic>
          <a:graphicData uri="http://schemas.openxmlformats.org/presentationml/2006/ole">
            <p:oleObj spid="_x0000_s327685" name="Equation" r:id="rId3" imgW="952200" imgH="4316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9676-9D34-48E9-ABC7-6A487049019F}" type="slidenum">
              <a:rPr lang="tr-TR"/>
              <a:pPr/>
              <a:t>9</a:t>
            </a:fld>
            <a:endParaRPr lang="tr-TR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472" y="6356350"/>
            <a:ext cx="7072362" cy="365125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3610</TotalTime>
  <Words>692</Words>
  <Application>Microsoft Office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Flow</vt:lpstr>
      <vt:lpstr>Microsoft Equation 3.0</vt:lpstr>
      <vt:lpstr>Equation</vt:lpstr>
      <vt:lpstr>INTRODUCTION TO  Machine Learning 2nd Edition</vt:lpstr>
      <vt:lpstr>CHAPTER 8: Nonparametric Methods</vt:lpstr>
      <vt:lpstr>Nonparametric Estimation</vt:lpstr>
      <vt:lpstr>Density Estimation</vt:lpstr>
      <vt:lpstr>Slide 5</vt:lpstr>
      <vt:lpstr>Slide 6</vt:lpstr>
      <vt:lpstr>Kernel Estimator</vt:lpstr>
      <vt:lpstr>Slide 8</vt:lpstr>
      <vt:lpstr>k-Nearest Neighbor Estimator</vt:lpstr>
      <vt:lpstr>Slide 10</vt:lpstr>
      <vt:lpstr>Multivariate Data</vt:lpstr>
      <vt:lpstr>Nonparametric Classification</vt:lpstr>
      <vt:lpstr>Condensed Nearest Neighbor</vt:lpstr>
      <vt:lpstr>Condensed Nearest Neighbor</vt:lpstr>
      <vt:lpstr>Nonparametric Regression</vt:lpstr>
      <vt:lpstr>Slide 16</vt:lpstr>
      <vt:lpstr>Slide 17</vt:lpstr>
      <vt:lpstr>Running Mean/Kernel Smoother</vt:lpstr>
      <vt:lpstr>Slide 19</vt:lpstr>
      <vt:lpstr>Slide 20</vt:lpstr>
      <vt:lpstr>Slide 21</vt:lpstr>
      <vt:lpstr>How to Choose k or h?</vt:lpstr>
      <vt:lpstr>Slide 23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193</cp:revision>
  <dcterms:created xsi:type="dcterms:W3CDTF">2005-01-24T14:46:28Z</dcterms:created>
  <dcterms:modified xsi:type="dcterms:W3CDTF">2010-03-03T09:41:57Z</dcterms:modified>
</cp:coreProperties>
</file>