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3" r:id="rId11"/>
    <p:sldId id="454" r:id="rId12"/>
    <p:sldId id="455" r:id="rId13"/>
    <p:sldId id="456" r:id="rId14"/>
    <p:sldId id="457" r:id="rId15"/>
    <p:sldId id="458" r:id="rId1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1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42F0651-F5AB-4EDD-8C78-B12F3F76FA3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8F51E51-6DC7-4CA1-8A8F-82DB4643576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AB97-8F36-489E-8A64-706447532B5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F45-A588-4152-AAC7-4F42118A66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E9B8-D8F7-44D5-BF27-FFA4500163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D403AC-9078-4DA8-BA6A-5464FC0DE60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61B6-7633-4332-AB96-4AD3D3A8CA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1E9-CF0A-4B92-A961-D453C471B4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A640-DF6F-4C3C-A5BF-9DBF2280E91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838-DBE3-40B1-95B0-072D2E83B5F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F64-D606-463F-A15D-27ACF4C93F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EA2F-70B5-43AC-84A5-E9190F81136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2A7C0C-CCC5-4C64-A910-7CA63844D2F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2/24/2010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E3F91-FB8E-4EFC-B477-EC6F2EB8FD83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Pruning Trees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Remove subtrees for better generalization (decrease variance)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Prepruning: Early stopping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Postpruning: Grow the whole tree then prune subtrees which overfit on the pruning set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Prepruning is faster, postpruning is more accurate (requires a separate pruning set)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795-7180-4348-84C5-5ED87E19885F}" type="slidenum">
              <a:rPr lang="tr-TR"/>
              <a:pPr/>
              <a:t>10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Rule Extraction from Trees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9F14D-66E7-45A5-BAE5-6480C3BEF473}" type="slidenum">
              <a:rPr lang="tr-TR"/>
              <a:pPr/>
              <a:t>11</a:t>
            </a:fld>
            <a:endParaRPr lang="tr-TR"/>
          </a:p>
        </p:txBody>
      </p:sp>
      <p:pic>
        <p:nvPicPr>
          <p:cNvPr id="35431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84313"/>
            <a:ext cx="539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31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652963"/>
            <a:ext cx="6677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468313" y="1628775"/>
            <a:ext cx="1805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C4.5Rules 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(Quinlan, 1993</a:t>
            </a:r>
            <a:r>
              <a:rPr lang="tr-TR" sz="2000" dirty="0" smtClean="0">
                <a:latin typeface="Lucida Bright" pitchFamily="18" charset="0"/>
              </a:rPr>
              <a:t>)</a:t>
            </a:r>
            <a:endParaRPr lang="tr-TR" sz="2000" dirty="0">
              <a:latin typeface="Lucida Bright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Rules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Rule induction is similar to tree induction but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tree induction is breadth-first,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rule induction is depth-first; one rule at a time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set contains rules; rules are conjunctions of terms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covers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 example if all terms of the rule evaluate to true for the example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Sequential covering: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Generate rules one at a time until all positive examples are covered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IREP (Fürnkrantz and Widmer, 1994), Ripper (Cohen, 1995)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934-DEA6-4CDC-9B4E-0357D5472E38}" type="slidenum">
              <a:rPr lang="tr-TR"/>
              <a:pPr/>
              <a:t>12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7EE-B4B2-49A8-8D76-67732C3B7067}" type="slidenum">
              <a:rPr lang="tr-TR"/>
              <a:pPr/>
              <a:t>13</a:t>
            </a:fld>
            <a:endParaRPr lang="tr-TR"/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628650"/>
            <a:ext cx="59626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203575" y="3141663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2771775" y="2492375"/>
            <a:ext cx="2952750" cy="2889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CDBD-E050-4A88-8BE9-D40E61E59E51}" type="slidenum">
              <a:rPr lang="tr-TR"/>
              <a:pPr/>
              <a:t>14</a:t>
            </a:fld>
            <a:endParaRPr lang="tr-TR"/>
          </a:p>
        </p:txBody>
      </p:sp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57188"/>
            <a:ext cx="59817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2627313" y="3429000"/>
            <a:ext cx="13684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627313" y="4005263"/>
            <a:ext cx="1223962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Multivariate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421-2700-448A-8780-9CA23CA9BE65}" type="slidenum">
              <a:rPr lang="tr-TR"/>
              <a:pPr/>
              <a:t>15</a:t>
            </a:fld>
            <a:endParaRPr lang="tr-TR"/>
          </a:p>
        </p:txBody>
      </p:sp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31925"/>
            <a:ext cx="86487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9:</a:t>
            </a:r>
            <a:br>
              <a:rPr lang="tr-TR" sz="2000" i="0"/>
            </a:br>
            <a:r>
              <a:rPr lang="tr-TR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Tree Uses Nodes, and Leaves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A6B0-4C2B-4BEB-965A-763CA3DC063E}" type="slidenum">
              <a:rPr lang="tr-TR"/>
              <a:pPr/>
              <a:t>3</a:t>
            </a:fld>
            <a:endParaRPr lang="tr-TR"/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Internal decision nodes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Univariate: Uses a single attribute,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Numeric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: Binary split 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 &gt;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m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Discrete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-way split for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possible values</a:t>
            </a:r>
            <a:endParaRPr lang="tr-TR" sz="2000" i="1" baseline="-250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Multivariate: Uses all attributes,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sz="2400" b="1" i="1" baseline="-25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Classification: Class labels, or proportions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Regression: Numeric;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average, or local fit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greedy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find the best split recursively (Breiman et al, 1984; Quinlan, 1986, 1993)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9178-3801-442D-9A2F-5D922A383BA0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 reach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pure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0 or 1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Measure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impurity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entropy</a:t>
            </a:r>
          </a:p>
          <a:p>
            <a:pPr>
              <a:buFont typeface="Wingdings" pitchFamily="2" charset="2"/>
              <a:buNone/>
            </a:pP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Classification Trees </a:t>
            </a:r>
            <a:br>
              <a:rPr lang="tr-TR" dirty="0"/>
            </a:br>
            <a:r>
              <a:rPr lang="tr-TR" dirty="0"/>
              <a:t>(ID3, CART, C4.5)</a:t>
            </a:r>
          </a:p>
        </p:txBody>
      </p:sp>
      <p:graphicFrame>
        <p:nvGraphicFramePr>
          <p:cNvPr id="347145" name="Object 9"/>
          <p:cNvGraphicFramePr>
            <a:graphicFrameLocks noChangeAspect="1"/>
          </p:cNvGraphicFramePr>
          <p:nvPr>
            <p:ph idx="1"/>
          </p:nvPr>
        </p:nvGraphicFramePr>
        <p:xfrm>
          <a:off x="2006600" y="2420938"/>
          <a:ext cx="2681288" cy="919162"/>
        </p:xfrm>
        <a:graphic>
          <a:graphicData uri="http://schemas.openxmlformats.org/presentationml/2006/ole">
            <p:oleObj spid="_x0000_s347145" name="Equation" r:id="rId3" imgW="1333440" imgH="45720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DC87-3DF8-4536-96F3-3C9B9F8DA82B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47147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1863725" y="4786313"/>
          <a:ext cx="2579688" cy="942975"/>
        </p:xfrm>
        <a:graphic>
          <a:graphicData uri="http://schemas.openxmlformats.org/presentationml/2006/ole">
            <p:oleObj spid="_x0000_s347147" name="Equation" r:id="rId4" imgW="1180800" imgH="431640" progId="Equation.3">
              <p:embed/>
            </p:oleObj>
          </a:graphicData>
        </a:graphic>
      </p:graphicFrame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3357562"/>
            <a:ext cx="366406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fontScale="925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pure, generate a leaf and stop, otherwise split and continue recursively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Impurity after split: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take branch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j. N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the variable and split that min impurity (among all variables -- and split positions for numeric variables)</a:t>
            </a: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 Split</a:t>
            </a: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>
            <p:ph idx="1"/>
          </p:nvPr>
        </p:nvGraphicFramePr>
        <p:xfrm>
          <a:off x="3143240" y="3214686"/>
          <a:ext cx="2913063" cy="938213"/>
        </p:xfrm>
        <a:graphic>
          <a:graphicData uri="http://schemas.openxmlformats.org/presentationml/2006/ole">
            <p:oleObj spid="_x0000_s348166" name="Equation" r:id="rId3" imgW="1498320" imgH="4824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AAF-5E6B-4622-8B02-2B6C4703C2FB}" type="slidenum">
              <a:rPr lang="tr-TR"/>
              <a:pPr/>
              <a:t>6</a:t>
            </a:fld>
            <a:endParaRPr lang="tr-TR" dirty="0"/>
          </a:p>
        </p:txBody>
      </p:sp>
      <p:graphicFrame>
        <p:nvGraphicFramePr>
          <p:cNvPr id="348168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786050" y="4071942"/>
          <a:ext cx="3433763" cy="917575"/>
        </p:xfrm>
        <a:graphic>
          <a:graphicData uri="http://schemas.openxmlformats.org/presentationml/2006/ole">
            <p:oleObj spid="_x0000_s348168" name="Equation" r:id="rId4" imgW="1663560" imgH="44424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D801-1E90-4A63-9439-3761963EB16D}" type="slidenum">
              <a:rPr lang="tr-TR"/>
              <a:pPr/>
              <a:t>7</a:t>
            </a:fld>
            <a:endParaRPr lang="tr-TR"/>
          </a:p>
        </p:txBody>
      </p:sp>
      <p:pic>
        <p:nvPicPr>
          <p:cNvPr id="349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8913"/>
            <a:ext cx="6200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2555875" y="234950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908175" y="26035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2987675" y="4149725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3276600" y="5589588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2916238" y="5013325"/>
            <a:ext cx="2519362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</a:p>
        </p:txBody>
      </p:sp>
      <p:graphicFrame>
        <p:nvGraphicFramePr>
          <p:cNvPr id="350220" name="Object 12"/>
          <p:cNvGraphicFramePr>
            <a:graphicFrameLocks noChangeAspect="1"/>
          </p:cNvGraphicFramePr>
          <p:nvPr>
            <p:ph idx="1"/>
          </p:nvPr>
        </p:nvGraphicFramePr>
        <p:xfrm>
          <a:off x="1652588" y="2409825"/>
          <a:ext cx="5549900" cy="1811338"/>
        </p:xfrm>
        <a:graphic>
          <a:graphicData uri="http://schemas.openxmlformats.org/presentationml/2006/ole">
            <p:oleObj spid="_x0000_s350220" name="Equation" r:id="rId3" imgW="3035160" imgH="9903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B6B-CF6E-4E38-9FD8-0AC3375AF730}" type="slidenum">
              <a:rPr lang="tr-TR"/>
              <a:pPr/>
              <a:t>8</a:t>
            </a:fld>
            <a:endParaRPr lang="tr-TR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Error at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After splitting:</a:t>
            </a:r>
          </a:p>
        </p:txBody>
      </p:sp>
      <p:graphicFrame>
        <p:nvGraphicFramePr>
          <p:cNvPr id="350222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643063" y="4754563"/>
          <a:ext cx="6249987" cy="1779587"/>
        </p:xfrm>
        <a:graphic>
          <a:graphicData uri="http://schemas.openxmlformats.org/presentationml/2006/ole">
            <p:oleObj spid="_x0000_s350222" name="Equation" r:id="rId4" imgW="3479760" imgH="99036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93B3-8CCC-4DCE-B45C-F736180C1980}" type="slidenum">
              <a:rPr lang="tr-TR"/>
              <a:pPr/>
              <a:t>9</a:t>
            </a:fld>
            <a:endParaRPr lang="tr-TR"/>
          </a:p>
        </p:txBody>
      </p:sp>
      <p:pic>
        <p:nvPicPr>
          <p:cNvPr id="351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404813"/>
            <a:ext cx="32861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95288" y="847725"/>
            <a:ext cx="3281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Model Selection in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512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73238"/>
            <a:ext cx="4772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3477</TotalTime>
  <Words>519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Flow</vt:lpstr>
      <vt:lpstr>Equation</vt:lpstr>
      <vt:lpstr>INTRODUCTION TO  Machine Learning 2nd Edition</vt:lpstr>
      <vt:lpstr>CHAPTER 9: Decision Trees</vt:lpstr>
      <vt:lpstr>Tree Uses Nodes, and Leaves</vt:lpstr>
      <vt:lpstr>Divide and Conquer</vt:lpstr>
      <vt:lpstr>Classification Trees  (ID3, CART, C4.5)</vt:lpstr>
      <vt:lpstr>Best Split</vt:lpstr>
      <vt:lpstr>Slide 7</vt:lpstr>
      <vt:lpstr>Regression Trees</vt:lpstr>
      <vt:lpstr>Slide 9</vt:lpstr>
      <vt:lpstr>Pruning Trees</vt:lpstr>
      <vt:lpstr>Rule Extraction from Trees</vt:lpstr>
      <vt:lpstr>Learning Rules</vt:lpstr>
      <vt:lpstr>Slide 13</vt:lpstr>
      <vt:lpstr>Slide 14</vt:lpstr>
      <vt:lpstr>Multivariate Trees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182</cp:revision>
  <dcterms:created xsi:type="dcterms:W3CDTF">2005-01-24T14:46:28Z</dcterms:created>
  <dcterms:modified xsi:type="dcterms:W3CDTF">2010-02-24T16:30:06Z</dcterms:modified>
</cp:coreProperties>
</file>