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316" r:id="rId31"/>
    <p:sldId id="317" r:id="rId32"/>
    <p:sldId id="318" r:id="rId33"/>
    <p:sldId id="319" r:id="rId34"/>
    <p:sldId id="320" r:id="rId35"/>
    <p:sldId id="321" r:id="rId36"/>
    <p:sldId id="322" r:id="rId37"/>
    <p:sldId id="323" r:id="rId38"/>
    <p:sldId id="324" r:id="rId39"/>
    <p:sldId id="325" r:id="rId40"/>
    <p:sldId id="289" r:id="rId41"/>
    <p:sldId id="290" r:id="rId42"/>
    <p:sldId id="291" r:id="rId43"/>
    <p:sldId id="344" r:id="rId44"/>
    <p:sldId id="345" r:id="rId45"/>
    <p:sldId id="346" r:id="rId46"/>
    <p:sldId id="347" r:id="rId47"/>
    <p:sldId id="292" r:id="rId48"/>
    <p:sldId id="348" r:id="rId49"/>
    <p:sldId id="349" r:id="rId50"/>
    <p:sldId id="293" r:id="rId51"/>
    <p:sldId id="294" r:id="rId52"/>
    <p:sldId id="356" r:id="rId53"/>
    <p:sldId id="357" r:id="rId54"/>
    <p:sldId id="295" r:id="rId55"/>
    <p:sldId id="297" r:id="rId56"/>
    <p:sldId id="350" r:id="rId57"/>
    <p:sldId id="296" r:id="rId58"/>
    <p:sldId id="351" r:id="rId59"/>
    <p:sldId id="352" r:id="rId60"/>
    <p:sldId id="353" r:id="rId61"/>
    <p:sldId id="300" r:id="rId62"/>
    <p:sldId id="354" r:id="rId63"/>
    <p:sldId id="355" r:id="rId64"/>
    <p:sldId id="301" r:id="rId65"/>
    <p:sldId id="302" r:id="rId66"/>
    <p:sldId id="358" r:id="rId67"/>
    <p:sldId id="359" r:id="rId68"/>
    <p:sldId id="360" r:id="rId69"/>
    <p:sldId id="361" r:id="rId70"/>
    <p:sldId id="362" r:id="rId71"/>
    <p:sldId id="363" r:id="rId72"/>
    <p:sldId id="303" r:id="rId73"/>
    <p:sldId id="304" r:id="rId74"/>
    <p:sldId id="305" r:id="rId75"/>
    <p:sldId id="34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BE94B-AA2A-470F-83B3-8E784C166F6B}" type="datetimeFigureOut">
              <a:rPr lang="en-US" smtClean="0"/>
              <a:t>1/31/2018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3A6D3-DE9E-4637-8C1C-11504CC4CA07}" type="slidenum">
              <a:rPr lang="en-US" smtClean="0"/>
              <a:t>‹#›</a:t>
            </a:fld>
            <a:endParaRPr lang="en-US"/>
          </a:p>
        </p:txBody>
      </p:sp>
    </p:spTree>
    <p:extLst>
      <p:ext uri="{BB962C8B-B14F-4D97-AF65-F5344CB8AC3E}">
        <p14:creationId xmlns:p14="http://schemas.microsoft.com/office/powerpoint/2010/main" val="1594960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2</a:t>
            </a:fld>
            <a:endParaRPr lang="en-US"/>
          </a:p>
        </p:txBody>
      </p:sp>
    </p:spTree>
    <p:extLst>
      <p:ext uri="{BB962C8B-B14F-4D97-AF65-F5344CB8AC3E}">
        <p14:creationId xmlns:p14="http://schemas.microsoft.com/office/powerpoint/2010/main" val="3345523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a:t>
            </a:r>
          </a:p>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16</a:t>
            </a:fld>
            <a:endParaRPr lang="en-US"/>
          </a:p>
        </p:txBody>
      </p:sp>
    </p:spTree>
    <p:extLst>
      <p:ext uri="{BB962C8B-B14F-4D97-AF65-F5344CB8AC3E}">
        <p14:creationId xmlns:p14="http://schemas.microsoft.com/office/powerpoint/2010/main" val="104048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17</a:t>
            </a:fld>
            <a:endParaRPr lang="en-US"/>
          </a:p>
        </p:txBody>
      </p:sp>
    </p:spTree>
    <p:extLst>
      <p:ext uri="{BB962C8B-B14F-4D97-AF65-F5344CB8AC3E}">
        <p14:creationId xmlns:p14="http://schemas.microsoft.com/office/powerpoint/2010/main" val="13548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18</a:t>
            </a:fld>
            <a:endParaRPr lang="en-US"/>
          </a:p>
        </p:txBody>
      </p:sp>
    </p:spTree>
    <p:extLst>
      <p:ext uri="{BB962C8B-B14F-4D97-AF65-F5344CB8AC3E}">
        <p14:creationId xmlns:p14="http://schemas.microsoft.com/office/powerpoint/2010/main" val="1220249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23</a:t>
            </a:fld>
            <a:endParaRPr lang="en-US"/>
          </a:p>
        </p:txBody>
      </p:sp>
    </p:spTree>
    <p:extLst>
      <p:ext uri="{BB962C8B-B14F-4D97-AF65-F5344CB8AC3E}">
        <p14:creationId xmlns:p14="http://schemas.microsoft.com/office/powerpoint/2010/main" val="3733808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24</a:t>
            </a:fld>
            <a:endParaRPr lang="en-US"/>
          </a:p>
        </p:txBody>
      </p:sp>
    </p:spTree>
    <p:extLst>
      <p:ext uri="{BB962C8B-B14F-4D97-AF65-F5344CB8AC3E}">
        <p14:creationId xmlns:p14="http://schemas.microsoft.com/office/powerpoint/2010/main" val="116584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52B38AA-7CCC-4D6F-8444-BC6E563BEEFF}" type="slidenum">
              <a:rPr lang="en-US" smtClean="0"/>
              <a:t>25</a:t>
            </a:fld>
            <a:endParaRPr lang="en-US"/>
          </a:p>
        </p:txBody>
      </p:sp>
    </p:spTree>
    <p:extLst>
      <p:ext uri="{BB962C8B-B14F-4D97-AF65-F5344CB8AC3E}">
        <p14:creationId xmlns:p14="http://schemas.microsoft.com/office/powerpoint/2010/main" val="305570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26</a:t>
            </a:fld>
            <a:endParaRPr lang="en-US"/>
          </a:p>
        </p:txBody>
      </p:sp>
    </p:spTree>
    <p:extLst>
      <p:ext uri="{BB962C8B-B14F-4D97-AF65-F5344CB8AC3E}">
        <p14:creationId xmlns:p14="http://schemas.microsoft.com/office/powerpoint/2010/main" val="123884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F72B276-43DB-44DF-98E0-6A2F8207B794}" type="slidenum">
              <a:rPr lang="en-US" sz="1200" smtClean="0"/>
              <a:pPr eaLnBrk="1" hangingPunct="1"/>
              <a:t>42</a:t>
            </a:fld>
            <a:endParaRPr 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0533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47</a:t>
            </a:fld>
            <a:endParaRPr lang="en-US"/>
          </a:p>
        </p:txBody>
      </p:sp>
    </p:spTree>
    <p:extLst>
      <p:ext uri="{BB962C8B-B14F-4D97-AF65-F5344CB8AC3E}">
        <p14:creationId xmlns:p14="http://schemas.microsoft.com/office/powerpoint/2010/main" val="1040939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51</a:t>
            </a:fld>
            <a:endParaRPr lang="en-US"/>
          </a:p>
        </p:txBody>
      </p:sp>
    </p:spTree>
    <p:extLst>
      <p:ext uri="{BB962C8B-B14F-4D97-AF65-F5344CB8AC3E}">
        <p14:creationId xmlns:p14="http://schemas.microsoft.com/office/powerpoint/2010/main" val="267886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lvl1pPr defTabSz="914460">
              <a:defRPr sz="2400">
                <a:solidFill>
                  <a:schemeClr val="tx1"/>
                </a:solidFill>
                <a:latin typeface="Helvetica" pitchFamily="34" charset="0"/>
              </a:defRPr>
            </a:lvl1pPr>
            <a:lvl2pPr marL="730320" indent="-280892" defTabSz="914460">
              <a:defRPr sz="2400">
                <a:solidFill>
                  <a:schemeClr val="tx1"/>
                </a:solidFill>
                <a:latin typeface="Helvetica" pitchFamily="34" charset="0"/>
              </a:defRPr>
            </a:lvl2pPr>
            <a:lvl3pPr marL="1123569" indent="-224714" defTabSz="914460">
              <a:defRPr sz="2400">
                <a:solidFill>
                  <a:schemeClr val="tx1"/>
                </a:solidFill>
                <a:latin typeface="Helvetica" pitchFamily="34" charset="0"/>
              </a:defRPr>
            </a:lvl3pPr>
            <a:lvl4pPr marL="1572997" indent="-224714" defTabSz="914460">
              <a:defRPr sz="2400">
                <a:solidFill>
                  <a:schemeClr val="tx1"/>
                </a:solidFill>
                <a:latin typeface="Helvetica" pitchFamily="34" charset="0"/>
              </a:defRPr>
            </a:lvl4pPr>
            <a:lvl5pPr marL="2022424" indent="-224714" defTabSz="914460">
              <a:defRPr sz="2400">
                <a:solidFill>
                  <a:schemeClr val="tx1"/>
                </a:solidFill>
                <a:latin typeface="Helvetica" pitchFamily="34" charset="0"/>
              </a:defRPr>
            </a:lvl5pPr>
            <a:lvl6pPr marL="2471852" indent="-224714" defTabSz="914460" eaLnBrk="0" fontAlgn="base" hangingPunct="0">
              <a:spcBef>
                <a:spcPct val="0"/>
              </a:spcBef>
              <a:spcAft>
                <a:spcPct val="0"/>
              </a:spcAft>
              <a:defRPr sz="2400">
                <a:solidFill>
                  <a:schemeClr val="tx1"/>
                </a:solidFill>
                <a:latin typeface="Helvetica" pitchFamily="34" charset="0"/>
              </a:defRPr>
            </a:lvl6pPr>
            <a:lvl7pPr marL="2921279" indent="-224714" defTabSz="914460" eaLnBrk="0" fontAlgn="base" hangingPunct="0">
              <a:spcBef>
                <a:spcPct val="0"/>
              </a:spcBef>
              <a:spcAft>
                <a:spcPct val="0"/>
              </a:spcAft>
              <a:defRPr sz="2400">
                <a:solidFill>
                  <a:schemeClr val="tx1"/>
                </a:solidFill>
                <a:latin typeface="Helvetica" pitchFamily="34" charset="0"/>
              </a:defRPr>
            </a:lvl7pPr>
            <a:lvl8pPr marL="3370707" indent="-224714" defTabSz="914460" eaLnBrk="0" fontAlgn="base" hangingPunct="0">
              <a:spcBef>
                <a:spcPct val="0"/>
              </a:spcBef>
              <a:spcAft>
                <a:spcPct val="0"/>
              </a:spcAft>
              <a:defRPr sz="2400">
                <a:solidFill>
                  <a:schemeClr val="tx1"/>
                </a:solidFill>
                <a:latin typeface="Helvetica" pitchFamily="34" charset="0"/>
              </a:defRPr>
            </a:lvl8pPr>
            <a:lvl9pPr marL="3820135" indent="-224714" defTabSz="914460" eaLnBrk="0" fontAlgn="base" hangingPunct="0">
              <a:spcBef>
                <a:spcPct val="0"/>
              </a:spcBef>
              <a:spcAft>
                <a:spcPct val="0"/>
              </a:spcAft>
              <a:defRPr sz="2400">
                <a:solidFill>
                  <a:schemeClr val="tx1"/>
                </a:solidFill>
                <a:latin typeface="Helvetica" pitchFamily="34" charset="0"/>
              </a:defRPr>
            </a:lvl9pPr>
          </a:lstStyle>
          <a:p>
            <a:fld id="{8AD0F312-B2FF-452B-B67E-0594DE5EE77A}" type="slidenum">
              <a:rPr lang="en-US" sz="1200"/>
              <a:pPr/>
              <a:t>4</a:t>
            </a:fld>
            <a:endParaRPr lang="en-US" sz="1200"/>
          </a:p>
        </p:txBody>
      </p:sp>
      <p:sp>
        <p:nvSpPr>
          <p:cNvPr id="26627" name="Rectangle 2"/>
          <p:cNvSpPr>
            <a:spLocks noGrp="1" noRot="1" noChangeAspect="1" noChangeArrowheads="1" noTextEdit="1"/>
          </p:cNvSpPr>
          <p:nvPr>
            <p:ph type="sldImg"/>
          </p:nvPr>
        </p:nvSpPr>
        <p:spPr>
          <a:xfrm>
            <a:off x="1144588" y="685800"/>
            <a:ext cx="4570412" cy="3429000"/>
          </a:xfrm>
          <a:ln/>
        </p:spPr>
      </p:sp>
      <p:sp>
        <p:nvSpPr>
          <p:cNvPr id="26628" name="Rectangle 3"/>
          <p:cNvSpPr>
            <a:spLocks noGrp="1" noChangeArrowheads="1"/>
          </p:cNvSpPr>
          <p:nvPr>
            <p:ph type="body" idx="1"/>
          </p:nvPr>
        </p:nvSpPr>
        <p:spPr>
          <a:noFill/>
        </p:spPr>
        <p:txBody>
          <a:bodyPr/>
          <a:lstStyle/>
          <a:p>
            <a:r>
              <a:rPr lang="en-US" sz="2800" dirty="0" smtClean="0"/>
              <a:t> </a:t>
            </a:r>
          </a:p>
          <a:p>
            <a:endParaRPr lang="en-US" dirty="0" smtClean="0"/>
          </a:p>
        </p:txBody>
      </p:sp>
    </p:spTree>
    <p:extLst>
      <p:ext uri="{BB962C8B-B14F-4D97-AF65-F5344CB8AC3E}">
        <p14:creationId xmlns:p14="http://schemas.microsoft.com/office/powerpoint/2010/main" val="3891307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54</a:t>
            </a:fld>
            <a:endParaRPr lang="en-US"/>
          </a:p>
        </p:txBody>
      </p:sp>
    </p:spTree>
    <p:extLst>
      <p:ext uri="{BB962C8B-B14F-4D97-AF65-F5344CB8AC3E}">
        <p14:creationId xmlns:p14="http://schemas.microsoft.com/office/powerpoint/2010/main" val="3856217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elapsed (wall-clock) time between two points in an MPI program can be computed using </a:t>
            </a:r>
            <a:r>
              <a:rPr lang="en-US" sz="1200" dirty="0" err="1" smtClean="0"/>
              <a:t>MPI_Wtime</a:t>
            </a:r>
            <a:endParaRPr lang="en-US" sz="1200" b="1" dirty="0" smtClean="0"/>
          </a:p>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66</a:t>
            </a:fld>
            <a:endParaRPr lang="en-US"/>
          </a:p>
        </p:txBody>
      </p:sp>
    </p:spTree>
    <p:extLst>
      <p:ext uri="{BB962C8B-B14F-4D97-AF65-F5344CB8AC3E}">
        <p14:creationId xmlns:p14="http://schemas.microsoft.com/office/powerpoint/2010/main" val="2071267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Every error code, must belong to some error class, and the error class for a given error code can be obtained by calling function </a:t>
            </a:r>
            <a:r>
              <a:rPr lang="en-US" sz="1200" b="1" dirty="0" err="1" smtClean="0"/>
              <a:t>MPI_Error_class</a:t>
            </a:r>
            <a:r>
              <a:rPr lang="en-US"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Error classes can be converted to comprehensible error messages by calling </a:t>
            </a:r>
            <a:r>
              <a:rPr lang="en-US" sz="1200" dirty="0" err="1" smtClean="0"/>
              <a:t>MPI_Error_string</a:t>
            </a:r>
            <a:r>
              <a:rPr lang="en-US" sz="1200" dirty="0" smtClean="0"/>
              <a:t>. </a:t>
            </a:r>
          </a:p>
          <a:p>
            <a:r>
              <a:rPr lang="en-US" dirty="0" err="1" smtClean="0"/>
              <a:t>Error_string</a:t>
            </a:r>
            <a:r>
              <a:rPr lang="en-US" dirty="0" smtClean="0"/>
              <a:t> is user friendly error message such as invalid error ex: invalid</a:t>
            </a:r>
            <a:r>
              <a:rPr lang="en-US" baseline="0" dirty="0" smtClean="0"/>
              <a:t> communicator.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71</a:t>
            </a:fld>
            <a:endParaRPr lang="en-US"/>
          </a:p>
        </p:txBody>
      </p:sp>
    </p:spTree>
    <p:extLst>
      <p:ext uri="{BB962C8B-B14F-4D97-AF65-F5344CB8AC3E}">
        <p14:creationId xmlns:p14="http://schemas.microsoft.com/office/powerpoint/2010/main" val="311824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5</a:t>
            </a:fld>
            <a:endParaRPr lang="en-US"/>
          </a:p>
        </p:txBody>
      </p:sp>
    </p:spTree>
    <p:extLst>
      <p:ext uri="{BB962C8B-B14F-4D97-AF65-F5344CB8AC3E}">
        <p14:creationId xmlns:p14="http://schemas.microsoft.com/office/powerpoint/2010/main" val="295570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1BF6D32-B63B-4318-BC76-E0F912D45CDB}" type="slidenum">
              <a:rPr lang="en-US" sz="1200" smtClean="0"/>
              <a:pPr eaLnBrk="1" hangingPunct="1"/>
              <a:t>6</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2800" dirty="0" smtClean="0">
                <a:solidFill>
                  <a:schemeClr val="accent2"/>
                </a:solidFill>
              </a:rPr>
              <a:t> </a:t>
            </a:r>
            <a:endParaRPr lang="en-US" dirty="0" smtClean="0"/>
          </a:p>
        </p:txBody>
      </p:sp>
    </p:spTree>
    <p:extLst>
      <p:ext uri="{BB962C8B-B14F-4D97-AF65-F5344CB8AC3E}">
        <p14:creationId xmlns:p14="http://schemas.microsoft.com/office/powerpoint/2010/main" val="387057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7</a:t>
            </a:fld>
            <a:endParaRPr lang="en-US"/>
          </a:p>
        </p:txBody>
      </p:sp>
    </p:spTree>
    <p:extLst>
      <p:ext uri="{BB962C8B-B14F-4D97-AF65-F5344CB8AC3E}">
        <p14:creationId xmlns:p14="http://schemas.microsoft.com/office/powerpoint/2010/main" val="122075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smtClean="0"/>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8</a:t>
            </a:fld>
            <a:endParaRPr lang="en-US"/>
          </a:p>
        </p:txBody>
      </p:sp>
    </p:spTree>
    <p:extLst>
      <p:ext uri="{BB962C8B-B14F-4D97-AF65-F5344CB8AC3E}">
        <p14:creationId xmlns:p14="http://schemas.microsoft.com/office/powerpoint/2010/main" val="1030743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 </a:t>
            </a:r>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10</a:t>
            </a:fld>
            <a:endParaRPr lang="en-US"/>
          </a:p>
        </p:txBody>
      </p:sp>
    </p:spTree>
    <p:extLst>
      <p:ext uri="{BB962C8B-B14F-4D97-AF65-F5344CB8AC3E}">
        <p14:creationId xmlns:p14="http://schemas.microsoft.com/office/powerpoint/2010/main" val="113766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 </a:t>
            </a:r>
          </a:p>
          <a:p>
            <a:endParaRPr lang="en-US" dirty="0"/>
          </a:p>
        </p:txBody>
      </p:sp>
      <p:sp>
        <p:nvSpPr>
          <p:cNvPr id="4" name="Slide Number Placeholder 3"/>
          <p:cNvSpPr>
            <a:spLocks noGrp="1"/>
          </p:cNvSpPr>
          <p:nvPr>
            <p:ph type="sldNum" sz="quarter" idx="10"/>
          </p:nvPr>
        </p:nvSpPr>
        <p:spPr/>
        <p:txBody>
          <a:bodyPr/>
          <a:lstStyle/>
          <a:p>
            <a:fld id="{152B38AA-7CCC-4D6F-8444-BC6E563BEEFF}" type="slidenum">
              <a:rPr lang="en-US" smtClean="0"/>
              <a:t>14</a:t>
            </a:fld>
            <a:endParaRPr lang="en-US"/>
          </a:p>
        </p:txBody>
      </p:sp>
    </p:spTree>
    <p:extLst>
      <p:ext uri="{BB962C8B-B14F-4D97-AF65-F5344CB8AC3E}">
        <p14:creationId xmlns:p14="http://schemas.microsoft.com/office/powerpoint/2010/main" val="146474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zh-TW" dirty="0" smtClean="0"/>
              <a:t> </a:t>
            </a:r>
            <a:endParaRPr lang="en-US" altLang="zh-TW" sz="3200" dirty="0" smtClean="0"/>
          </a:p>
        </p:txBody>
      </p:sp>
      <p:sp>
        <p:nvSpPr>
          <p:cNvPr id="4" name="Slide Number Placeholder 3"/>
          <p:cNvSpPr>
            <a:spLocks noGrp="1"/>
          </p:cNvSpPr>
          <p:nvPr>
            <p:ph type="sldNum" sz="quarter" idx="10"/>
          </p:nvPr>
        </p:nvSpPr>
        <p:spPr/>
        <p:txBody>
          <a:bodyPr/>
          <a:lstStyle/>
          <a:p>
            <a:fld id="{152B38AA-7CCC-4D6F-8444-BC6E563BEEFF}" type="slidenum">
              <a:rPr lang="en-US" smtClean="0"/>
              <a:t>15</a:t>
            </a:fld>
            <a:endParaRPr lang="en-US"/>
          </a:p>
        </p:txBody>
      </p:sp>
    </p:spTree>
    <p:extLst>
      <p:ext uri="{BB962C8B-B14F-4D97-AF65-F5344CB8AC3E}">
        <p14:creationId xmlns:p14="http://schemas.microsoft.com/office/powerpoint/2010/main" val="252931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199A1-1AFD-490E-9EB3-4195140A7143}"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28352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199A1-1AFD-490E-9EB3-4195140A7143}"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306059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199A1-1AFD-490E-9EB3-4195140A7143}"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96688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199A1-1AFD-490E-9EB3-4195140A7143}"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379525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B199A1-1AFD-490E-9EB3-4195140A7143}"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31086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B199A1-1AFD-490E-9EB3-4195140A7143}"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371776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B199A1-1AFD-490E-9EB3-4195140A7143}"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134047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B199A1-1AFD-490E-9EB3-4195140A7143}"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6025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199A1-1AFD-490E-9EB3-4195140A7143}"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11237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199A1-1AFD-490E-9EB3-4195140A7143}"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24173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199A1-1AFD-490E-9EB3-4195140A7143}"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E1DF-8175-43D0-B1F0-5A1B2D24FAD1}" type="slidenum">
              <a:rPr lang="en-US" smtClean="0"/>
              <a:t>‹#›</a:t>
            </a:fld>
            <a:endParaRPr lang="en-US"/>
          </a:p>
        </p:txBody>
      </p:sp>
    </p:spTree>
    <p:extLst>
      <p:ext uri="{BB962C8B-B14F-4D97-AF65-F5344CB8AC3E}">
        <p14:creationId xmlns:p14="http://schemas.microsoft.com/office/powerpoint/2010/main" val="202812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199A1-1AFD-490E-9EB3-4195140A7143}" type="datetimeFigureOut">
              <a:rPr lang="en-US" smtClean="0"/>
              <a:t>1/31/2018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E1DF-8175-43D0-B1F0-5A1B2D24FAD1}" type="slidenum">
              <a:rPr lang="en-US" smtClean="0"/>
              <a:t>‹#›</a:t>
            </a:fld>
            <a:endParaRPr lang="en-US"/>
          </a:p>
        </p:txBody>
      </p:sp>
    </p:spTree>
    <p:extLst>
      <p:ext uri="{BB962C8B-B14F-4D97-AF65-F5344CB8AC3E}">
        <p14:creationId xmlns:p14="http://schemas.microsoft.com/office/powerpoint/2010/main" val="100679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computing.llnl.gov/tutorials/mpi/man/MPI_Send.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mputing.llnl.gov/tutorials/mpi/man/MPI_Recv.tx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omputing.llnl.gov/tutorials/mpi/man/MPI_Ssend.tx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mputing.llnl.gov/tutorials/mpi/man/MPI_Buffer_detach.txt" TargetMode="External"/><Relationship Id="rId2" Type="http://schemas.openxmlformats.org/officeDocument/2006/relationships/hyperlink" Target="https://computing.llnl.gov/tutorials/mpi/man/MPI_Buffer_attach.tx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computing.llnl.gov/tutorials/mpi/man/MPI_Barrier.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computing.llnl.gov/tutorials/mpi/man/MPI_Bcast.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computing.llnl.gov/tutorials/mpi/man/MPI_Scatter.tx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computing.llnl.gov/tutorials/mpi/man/MPI_Gather.tx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mpi.deino.net/mpi_functions/MPI_Wtime.html" TargetMode="External"/><Relationship Id="rId2" Type="http://schemas.openxmlformats.org/officeDocument/2006/relationships/hyperlink" Target="http://mpi.deino.net/mpi_functions/MPI_Init.html" TargetMode="External"/><Relationship Id="rId1" Type="http://schemas.openxmlformats.org/officeDocument/2006/relationships/slideLayout" Target="../slideLayouts/slideLayout7.xml"/><Relationship Id="rId4" Type="http://schemas.openxmlformats.org/officeDocument/2006/relationships/hyperlink" Target="http://mpi.deino.net/mpi_functions/MPI_Finalize.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computing.llnl.gov/tutorials/m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MPI PROGRAMMING</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817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MPI Routines and Return Values</a:t>
            </a:r>
          </a:p>
        </p:txBody>
      </p:sp>
      <p:sp>
        <p:nvSpPr>
          <p:cNvPr id="12291" name="Rectangle 3"/>
          <p:cNvSpPr>
            <a:spLocks noGrp="1" noChangeArrowheads="1"/>
          </p:cNvSpPr>
          <p:nvPr>
            <p:ph type="body" idx="1"/>
          </p:nvPr>
        </p:nvSpPr>
        <p:spPr/>
        <p:txBody>
          <a:bodyPr>
            <a:normAutofit lnSpcReduction="10000"/>
          </a:bodyPr>
          <a:lstStyle/>
          <a:p>
            <a:r>
              <a:rPr lang="en-US" altLang="zh-TW" dirty="0"/>
              <a:t>MPI routines are implemented as </a:t>
            </a:r>
            <a:r>
              <a:rPr lang="en-US" altLang="zh-TW" b="1" dirty="0"/>
              <a:t>functions</a:t>
            </a:r>
            <a:r>
              <a:rPr lang="en-US" altLang="zh-TW" dirty="0"/>
              <a:t> in C. In either case generally an error code is returned, enabling you to test for the successful operation of the routine.</a:t>
            </a:r>
          </a:p>
          <a:p>
            <a:r>
              <a:rPr lang="en-US" altLang="zh-TW" dirty="0"/>
              <a:t>In C, MPI functions return an </a:t>
            </a:r>
            <a:r>
              <a:rPr lang="en-US" altLang="zh-TW" dirty="0" err="1"/>
              <a:t>int</a:t>
            </a:r>
            <a:r>
              <a:rPr lang="en-US" altLang="zh-TW" dirty="0"/>
              <a:t>, which indicates the exit status of the call.</a:t>
            </a:r>
          </a:p>
          <a:p>
            <a:pPr lvl="2">
              <a:buFontTx/>
              <a:buNone/>
            </a:pPr>
            <a:r>
              <a:rPr lang="de-DE" altLang="zh-TW" dirty="0">
                <a:solidFill>
                  <a:schemeClr val="accent1"/>
                </a:solidFill>
              </a:rPr>
              <a:t>int ierr;</a:t>
            </a:r>
          </a:p>
          <a:p>
            <a:pPr lvl="2">
              <a:buFontTx/>
              <a:buNone/>
            </a:pPr>
            <a:r>
              <a:rPr lang="de-DE" altLang="zh-TW" dirty="0">
                <a:solidFill>
                  <a:schemeClr val="accent1"/>
                </a:solidFill>
              </a:rPr>
              <a:t>...</a:t>
            </a:r>
          </a:p>
          <a:p>
            <a:pPr lvl="2">
              <a:buFontTx/>
              <a:buNone/>
            </a:pPr>
            <a:r>
              <a:rPr lang="de-DE" altLang="zh-TW" dirty="0">
                <a:solidFill>
                  <a:schemeClr val="accent1"/>
                </a:solidFill>
              </a:rPr>
              <a:t>ierr = MPI_Init(&amp;argc, &amp;argv);</a:t>
            </a:r>
          </a:p>
          <a:p>
            <a:pPr lvl="2">
              <a:buFontTx/>
              <a:buNone/>
            </a:pPr>
            <a:r>
              <a:rPr lang="de-DE" altLang="zh-TW" dirty="0">
                <a:solidFill>
                  <a:schemeClr val="accent1"/>
                </a:solidFill>
              </a:rPr>
              <a:t>...</a:t>
            </a:r>
            <a:endParaRPr lang="en-US" altLang="zh-TW" dirty="0">
              <a:solidFill>
                <a:schemeClr val="accent1"/>
              </a:solidFill>
            </a:endParaRPr>
          </a:p>
        </p:txBody>
      </p:sp>
    </p:spTree>
    <p:extLst>
      <p:ext uri="{BB962C8B-B14F-4D97-AF65-F5344CB8AC3E}">
        <p14:creationId xmlns:p14="http://schemas.microsoft.com/office/powerpoint/2010/main" val="268364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a:t>MPI Routines and Return Values</a:t>
            </a:r>
          </a:p>
        </p:txBody>
      </p:sp>
      <p:sp>
        <p:nvSpPr>
          <p:cNvPr id="14339" name="Rectangle 3"/>
          <p:cNvSpPr>
            <a:spLocks noGrp="1" noChangeArrowheads="1"/>
          </p:cNvSpPr>
          <p:nvPr>
            <p:ph type="body" idx="1"/>
          </p:nvPr>
        </p:nvSpPr>
        <p:spPr/>
        <p:txBody>
          <a:bodyPr>
            <a:normAutofit lnSpcReduction="10000"/>
          </a:bodyPr>
          <a:lstStyle/>
          <a:p>
            <a:pPr>
              <a:lnSpc>
                <a:spcPct val="90000"/>
              </a:lnSpc>
            </a:pPr>
            <a:r>
              <a:rPr lang="en-US" altLang="zh-TW" dirty="0"/>
              <a:t>The error code returned is MPI_SUCCESS if the routine ran successfully (that is, the integer returned is equal to the pre-defined integer constant MPI_SUCCESS). Thus, you can test for successful operation with</a:t>
            </a:r>
          </a:p>
          <a:p>
            <a:pPr lvl="2">
              <a:lnSpc>
                <a:spcPct val="90000"/>
              </a:lnSpc>
              <a:buFontTx/>
              <a:buNone/>
            </a:pPr>
            <a:r>
              <a:rPr lang="en-US" altLang="zh-TW" dirty="0">
                <a:solidFill>
                  <a:schemeClr val="accent1"/>
                </a:solidFill>
              </a:rPr>
              <a:t>if (</a:t>
            </a:r>
            <a:r>
              <a:rPr lang="en-US" altLang="zh-TW" dirty="0" err="1">
                <a:solidFill>
                  <a:schemeClr val="accent1"/>
                </a:solidFill>
              </a:rPr>
              <a:t>ierr</a:t>
            </a:r>
            <a:r>
              <a:rPr lang="en-US" altLang="zh-TW" dirty="0">
                <a:solidFill>
                  <a:schemeClr val="accent1"/>
                </a:solidFill>
              </a:rPr>
              <a:t> == MPI_SUCCESS) {</a:t>
            </a:r>
          </a:p>
          <a:p>
            <a:pPr lvl="2">
              <a:lnSpc>
                <a:spcPct val="90000"/>
              </a:lnSpc>
              <a:buFontTx/>
              <a:buNone/>
            </a:pPr>
            <a:r>
              <a:rPr lang="en-US" altLang="zh-TW" dirty="0">
                <a:solidFill>
                  <a:schemeClr val="accent1"/>
                </a:solidFill>
              </a:rPr>
              <a:t>	...routine ran correctly...</a:t>
            </a:r>
          </a:p>
          <a:p>
            <a:pPr lvl="2">
              <a:lnSpc>
                <a:spcPct val="90000"/>
              </a:lnSpc>
              <a:buFontTx/>
              <a:buNone/>
            </a:pPr>
            <a:r>
              <a:rPr lang="en-US" altLang="zh-TW" dirty="0">
                <a:solidFill>
                  <a:schemeClr val="accent1"/>
                </a:solidFill>
              </a:rPr>
              <a:t>}</a:t>
            </a:r>
          </a:p>
          <a:p>
            <a:pPr>
              <a:lnSpc>
                <a:spcPct val="90000"/>
              </a:lnSpc>
            </a:pPr>
            <a:r>
              <a:rPr lang="en-US" altLang="zh-TW" dirty="0"/>
              <a:t>If an error occurred, then the integer returned has an implementation-dependent value indicating the specific error.</a:t>
            </a:r>
          </a:p>
        </p:txBody>
      </p:sp>
    </p:spTree>
    <p:extLst>
      <p:ext uri="{BB962C8B-B14F-4D97-AF65-F5344CB8AC3E}">
        <p14:creationId xmlns:p14="http://schemas.microsoft.com/office/powerpoint/2010/main" val="11776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lstStyle/>
          <a:p>
            <a:r>
              <a:rPr lang="en-US" altLang="zh-TW" dirty="0"/>
              <a:t>Special MPI </a:t>
            </a:r>
            <a:r>
              <a:rPr lang="en-US" altLang="zh-TW" dirty="0" err="1"/>
              <a:t>Datatypes</a:t>
            </a:r>
            <a:r>
              <a:rPr lang="en-US" altLang="zh-TW" dirty="0"/>
              <a:t> (C)</a:t>
            </a:r>
          </a:p>
        </p:txBody>
      </p:sp>
      <p:sp>
        <p:nvSpPr>
          <p:cNvPr id="19459" name="Rectangle 3"/>
          <p:cNvSpPr>
            <a:spLocks noGrp="1" noChangeArrowheads="1"/>
          </p:cNvSpPr>
          <p:nvPr>
            <p:ph type="body" idx="1"/>
          </p:nvPr>
        </p:nvSpPr>
        <p:spPr>
          <a:xfrm>
            <a:off x="457200" y="990600"/>
            <a:ext cx="8229600" cy="4525963"/>
          </a:xfrm>
        </p:spPr>
        <p:txBody>
          <a:bodyPr>
            <a:noAutofit/>
          </a:bodyPr>
          <a:lstStyle/>
          <a:p>
            <a:r>
              <a:rPr lang="en-US" altLang="zh-TW" sz="2800" dirty="0"/>
              <a:t>In C, MPI provides several special </a:t>
            </a:r>
            <a:r>
              <a:rPr lang="en-US" altLang="zh-TW" sz="2800" dirty="0" err="1"/>
              <a:t>datatypes</a:t>
            </a:r>
            <a:r>
              <a:rPr lang="en-US" altLang="zh-TW" sz="2800" dirty="0"/>
              <a:t> (structures). Examples include</a:t>
            </a:r>
          </a:p>
          <a:p>
            <a:pPr lvl="1"/>
            <a:r>
              <a:rPr lang="en-US" altLang="zh-TW" dirty="0" err="1">
                <a:solidFill>
                  <a:schemeClr val="accent1"/>
                </a:solidFill>
              </a:rPr>
              <a:t>MPI_Comm</a:t>
            </a:r>
            <a:r>
              <a:rPr lang="en-US" altLang="zh-TW" dirty="0">
                <a:solidFill>
                  <a:schemeClr val="accent1"/>
                </a:solidFill>
              </a:rPr>
              <a:t> - a communicator</a:t>
            </a:r>
          </a:p>
          <a:p>
            <a:pPr lvl="1"/>
            <a:r>
              <a:rPr lang="en-US" altLang="zh-TW" dirty="0" err="1">
                <a:solidFill>
                  <a:schemeClr val="accent1"/>
                </a:solidFill>
              </a:rPr>
              <a:t>MPI_Status</a:t>
            </a:r>
            <a:r>
              <a:rPr lang="en-US" altLang="zh-TW" dirty="0">
                <a:solidFill>
                  <a:schemeClr val="accent1"/>
                </a:solidFill>
              </a:rPr>
              <a:t> - a structure containing several pieces of status information for MPI calls</a:t>
            </a:r>
          </a:p>
          <a:p>
            <a:pPr lvl="1"/>
            <a:r>
              <a:rPr lang="en-US" altLang="zh-TW" dirty="0" err="1">
                <a:solidFill>
                  <a:schemeClr val="accent1"/>
                </a:solidFill>
              </a:rPr>
              <a:t>MPI_Datatype</a:t>
            </a:r>
            <a:endParaRPr lang="en-US" altLang="zh-TW" dirty="0">
              <a:solidFill>
                <a:schemeClr val="accent1"/>
              </a:solidFill>
            </a:endParaRPr>
          </a:p>
          <a:p>
            <a:r>
              <a:rPr lang="en-US" altLang="zh-TW" sz="2800" dirty="0"/>
              <a:t>These are used in variable declarations, for example,</a:t>
            </a:r>
          </a:p>
          <a:p>
            <a:pPr>
              <a:buFontTx/>
              <a:buNone/>
            </a:pPr>
            <a:r>
              <a:rPr lang="en-US" altLang="zh-TW" sz="2800" dirty="0"/>
              <a:t>		</a:t>
            </a:r>
            <a:r>
              <a:rPr lang="en-US" altLang="zh-TW" sz="2800" dirty="0" err="1">
                <a:solidFill>
                  <a:schemeClr val="accent1"/>
                </a:solidFill>
              </a:rPr>
              <a:t>MPI_Comm</a:t>
            </a:r>
            <a:r>
              <a:rPr lang="en-US" altLang="zh-TW" sz="2800" dirty="0">
                <a:solidFill>
                  <a:schemeClr val="accent1"/>
                </a:solidFill>
              </a:rPr>
              <a:t> </a:t>
            </a:r>
            <a:r>
              <a:rPr lang="en-US" altLang="zh-TW" sz="2800" dirty="0" err="1">
                <a:solidFill>
                  <a:schemeClr val="accent1"/>
                </a:solidFill>
              </a:rPr>
              <a:t>some_comm</a:t>
            </a:r>
            <a:r>
              <a:rPr lang="en-US" altLang="zh-TW" sz="2800" dirty="0">
                <a:solidFill>
                  <a:schemeClr val="accent1"/>
                </a:solidFill>
              </a:rPr>
              <a:t>;</a:t>
            </a:r>
          </a:p>
          <a:p>
            <a:pPr marL="0" indent="0">
              <a:buNone/>
            </a:pPr>
            <a:r>
              <a:rPr lang="en-US" altLang="zh-TW" sz="2800" dirty="0" smtClean="0"/>
              <a:t> declares </a:t>
            </a:r>
            <a:r>
              <a:rPr lang="en-US" altLang="zh-TW" sz="2800" dirty="0"/>
              <a:t>a variable called </a:t>
            </a:r>
            <a:r>
              <a:rPr lang="en-US" altLang="zh-TW" sz="2800" dirty="0" err="1"/>
              <a:t>some_comm</a:t>
            </a:r>
            <a:r>
              <a:rPr lang="en-US" altLang="zh-TW" sz="2800" dirty="0"/>
              <a:t>, which is of type </a:t>
            </a:r>
            <a:r>
              <a:rPr lang="en-US" altLang="zh-TW" sz="2800" dirty="0" err="1"/>
              <a:t>MPI_Comm</a:t>
            </a:r>
            <a:r>
              <a:rPr lang="en-US" altLang="zh-TW" sz="2800" dirty="0"/>
              <a:t> (i.e. a communicator).</a:t>
            </a:r>
          </a:p>
        </p:txBody>
      </p:sp>
    </p:spTree>
    <p:extLst>
      <p:ext uri="{BB962C8B-B14F-4D97-AF65-F5344CB8AC3E}">
        <p14:creationId xmlns:p14="http://schemas.microsoft.com/office/powerpoint/2010/main" val="2662311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143000"/>
          </a:xfrm>
        </p:spPr>
        <p:txBody>
          <a:bodyPr/>
          <a:lstStyle/>
          <a:p>
            <a:r>
              <a:rPr lang="en-US" altLang="zh-TW" dirty="0"/>
              <a:t>Initializing MPI</a:t>
            </a:r>
          </a:p>
        </p:txBody>
      </p:sp>
      <p:sp>
        <p:nvSpPr>
          <p:cNvPr id="20483" name="Rectangle 3"/>
          <p:cNvSpPr>
            <a:spLocks noGrp="1" noChangeArrowheads="1"/>
          </p:cNvSpPr>
          <p:nvPr>
            <p:ph type="body" idx="1"/>
          </p:nvPr>
        </p:nvSpPr>
        <p:spPr/>
        <p:txBody>
          <a:bodyPr>
            <a:normAutofit fontScale="92500" lnSpcReduction="10000"/>
          </a:bodyPr>
          <a:lstStyle/>
          <a:p>
            <a:pPr>
              <a:lnSpc>
                <a:spcPct val="90000"/>
              </a:lnSpc>
            </a:pPr>
            <a:r>
              <a:rPr lang="en-US" altLang="zh-TW" dirty="0"/>
              <a:t>The first MPI routine called in any MPI program must be the initialization routine </a:t>
            </a:r>
            <a:r>
              <a:rPr lang="en-US" altLang="zh-TW" dirty="0" err="1" smtClean="0"/>
              <a:t>MPI_Init</a:t>
            </a:r>
            <a:r>
              <a:rPr lang="en-US" altLang="zh-TW" dirty="0" smtClean="0"/>
              <a:t>. </a:t>
            </a:r>
            <a:r>
              <a:rPr lang="en-US" altLang="zh-TW" dirty="0"/>
              <a:t>This routine establishes the MPI environment, returning an error code if there is a problem.</a:t>
            </a:r>
          </a:p>
          <a:p>
            <a:pPr lvl="2">
              <a:lnSpc>
                <a:spcPct val="90000"/>
              </a:lnSpc>
              <a:buFontTx/>
              <a:buNone/>
            </a:pPr>
            <a:r>
              <a:rPr lang="de-DE" altLang="zh-TW" dirty="0">
                <a:solidFill>
                  <a:schemeClr val="accent1"/>
                </a:solidFill>
              </a:rPr>
              <a:t>int ierr;</a:t>
            </a:r>
          </a:p>
          <a:p>
            <a:pPr lvl="2">
              <a:lnSpc>
                <a:spcPct val="90000"/>
              </a:lnSpc>
              <a:buFontTx/>
              <a:buNone/>
            </a:pPr>
            <a:r>
              <a:rPr lang="de-DE" altLang="zh-TW" dirty="0">
                <a:solidFill>
                  <a:schemeClr val="accent1"/>
                </a:solidFill>
              </a:rPr>
              <a:t>...</a:t>
            </a:r>
          </a:p>
          <a:p>
            <a:pPr lvl="2">
              <a:lnSpc>
                <a:spcPct val="90000"/>
              </a:lnSpc>
              <a:buFontTx/>
              <a:buNone/>
            </a:pPr>
            <a:r>
              <a:rPr lang="de-DE" altLang="zh-TW" dirty="0">
                <a:solidFill>
                  <a:schemeClr val="accent1"/>
                </a:solidFill>
              </a:rPr>
              <a:t>ierr = MPI_Init(&amp;argc, &amp;argv);</a:t>
            </a:r>
            <a:endParaRPr lang="en-US" altLang="zh-TW" dirty="0">
              <a:solidFill>
                <a:schemeClr val="accent1"/>
              </a:solidFill>
            </a:endParaRPr>
          </a:p>
          <a:p>
            <a:pPr>
              <a:lnSpc>
                <a:spcPct val="90000"/>
              </a:lnSpc>
            </a:pPr>
            <a:r>
              <a:rPr lang="en-US" altLang="zh-TW" dirty="0"/>
              <a:t>Note that the arguments to </a:t>
            </a:r>
            <a:r>
              <a:rPr lang="en-US" altLang="zh-TW" dirty="0" err="1"/>
              <a:t>MPI_Init</a:t>
            </a:r>
            <a:r>
              <a:rPr lang="en-US" altLang="zh-TW" dirty="0"/>
              <a:t> are the addresses of </a:t>
            </a:r>
            <a:r>
              <a:rPr lang="en-US" altLang="zh-TW" dirty="0" err="1"/>
              <a:t>argc</a:t>
            </a:r>
            <a:r>
              <a:rPr lang="en-US" altLang="zh-TW" dirty="0"/>
              <a:t> and </a:t>
            </a:r>
            <a:r>
              <a:rPr lang="en-US" altLang="zh-TW" dirty="0" err="1"/>
              <a:t>argv</a:t>
            </a:r>
            <a:r>
              <a:rPr lang="en-US" altLang="zh-TW" dirty="0"/>
              <a:t>, the variables that contain the command-line arguments for the program.</a:t>
            </a:r>
          </a:p>
        </p:txBody>
      </p:sp>
    </p:spTree>
    <p:extLst>
      <p:ext uri="{BB962C8B-B14F-4D97-AF65-F5344CB8AC3E}">
        <p14:creationId xmlns:p14="http://schemas.microsoft.com/office/powerpoint/2010/main" val="3178417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altLang="zh-TW" dirty="0"/>
              <a:t>Communicators</a:t>
            </a:r>
          </a:p>
        </p:txBody>
      </p:sp>
      <p:sp>
        <p:nvSpPr>
          <p:cNvPr id="21507" name="Rectangle 3"/>
          <p:cNvSpPr>
            <a:spLocks noGrp="1" noChangeArrowheads="1"/>
          </p:cNvSpPr>
          <p:nvPr>
            <p:ph type="body" idx="1"/>
          </p:nvPr>
        </p:nvSpPr>
        <p:spPr>
          <a:xfrm>
            <a:off x="0" y="3429000"/>
            <a:ext cx="8893175" cy="1143000"/>
          </a:xfrm>
        </p:spPr>
        <p:txBody>
          <a:bodyPr>
            <a:normAutofit/>
          </a:bodyPr>
          <a:lstStyle/>
          <a:p>
            <a:r>
              <a:rPr lang="en-US" altLang="zh-TW" dirty="0"/>
              <a:t>The </a:t>
            </a:r>
            <a:r>
              <a:rPr lang="en-US" altLang="zh-TW" b="1" dirty="0"/>
              <a:t>communicator name</a:t>
            </a:r>
            <a:r>
              <a:rPr lang="en-US" altLang="zh-TW" dirty="0"/>
              <a:t> is required as an </a:t>
            </a:r>
            <a:r>
              <a:rPr lang="en-US" altLang="zh-TW" dirty="0" smtClean="0"/>
              <a:t>argument.</a:t>
            </a:r>
            <a:endParaRPr lang="en-US" altLang="zh-TW" dirty="0"/>
          </a:p>
        </p:txBody>
      </p:sp>
      <p:sp>
        <p:nvSpPr>
          <p:cNvPr id="21521" name="Text Box 17"/>
          <p:cNvSpPr txBox="1">
            <a:spLocks noChangeArrowheads="1"/>
          </p:cNvSpPr>
          <p:nvPr/>
        </p:nvSpPr>
        <p:spPr bwMode="auto">
          <a:xfrm>
            <a:off x="323850" y="838200"/>
            <a:ext cx="8516938"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27025">
              <a:defRPr kumimoji="1">
                <a:solidFill>
                  <a:schemeClr val="tx1"/>
                </a:solidFill>
                <a:latin typeface="Arial" charset="0"/>
                <a:ea typeface="新細明體" pitchFamily="18" charset="-120"/>
              </a:defRPr>
            </a:lvl1pPr>
            <a:lvl2pPr marL="506413">
              <a:defRPr kumimoji="1">
                <a:solidFill>
                  <a:schemeClr val="tx1"/>
                </a:solidFill>
                <a:latin typeface="Arial" charset="0"/>
                <a:ea typeface="新細明體" pitchFamily="18" charset="-120"/>
              </a:defRPr>
            </a:lvl2pPr>
            <a:lvl3pPr>
              <a:defRPr kumimoji="1">
                <a:solidFill>
                  <a:schemeClr val="tx1"/>
                </a:solidFill>
                <a:latin typeface="Arial" charset="0"/>
                <a:ea typeface="新細明體" pitchFamily="18" charset="-120"/>
              </a:defRPr>
            </a:lvl3pPr>
            <a:lvl4pPr>
              <a:defRPr kumimoji="1">
                <a:solidFill>
                  <a:schemeClr val="tx1"/>
                </a:solidFill>
                <a:latin typeface="Arial" charset="0"/>
                <a:ea typeface="新細明體" pitchFamily="18" charset="-120"/>
              </a:defRPr>
            </a:lvl4pPr>
            <a:lvl5pPr>
              <a:defRPr kumimoji="1">
                <a:solidFill>
                  <a:schemeClr val="tx1"/>
                </a:solidFill>
                <a:latin typeface="Arial" charset="0"/>
                <a:ea typeface="新細明體" pitchFamily="18" charset="-120"/>
              </a:defRPr>
            </a:lvl5pPr>
            <a:lvl6pPr fontAlgn="base">
              <a:spcBef>
                <a:spcPct val="0"/>
              </a:spcBef>
              <a:spcAft>
                <a:spcPct val="0"/>
              </a:spcAft>
              <a:defRPr kumimoji="1">
                <a:solidFill>
                  <a:schemeClr val="tx1"/>
                </a:solidFill>
                <a:latin typeface="Arial" charset="0"/>
                <a:ea typeface="新細明體" pitchFamily="18" charset="-120"/>
              </a:defRPr>
            </a:lvl6pPr>
            <a:lvl7pPr fontAlgn="base">
              <a:spcBef>
                <a:spcPct val="0"/>
              </a:spcBef>
              <a:spcAft>
                <a:spcPct val="0"/>
              </a:spcAft>
              <a:defRPr kumimoji="1">
                <a:solidFill>
                  <a:schemeClr val="tx1"/>
                </a:solidFill>
                <a:latin typeface="Arial" charset="0"/>
                <a:ea typeface="新細明體" pitchFamily="18" charset="-120"/>
              </a:defRPr>
            </a:lvl7pPr>
            <a:lvl8pPr fontAlgn="base">
              <a:spcBef>
                <a:spcPct val="0"/>
              </a:spcBef>
              <a:spcAft>
                <a:spcPct val="0"/>
              </a:spcAft>
              <a:defRPr kumimoji="1">
                <a:solidFill>
                  <a:schemeClr val="tx1"/>
                </a:solidFill>
                <a:latin typeface="Arial" charset="0"/>
                <a:ea typeface="新細明體" pitchFamily="18" charset="-120"/>
              </a:defRPr>
            </a:lvl8pPr>
            <a:lvl9pPr fontAlgn="base">
              <a:spcBef>
                <a:spcPct val="0"/>
              </a:spcBef>
              <a:spcAft>
                <a:spcPct val="0"/>
              </a:spcAft>
              <a:defRPr kumimoji="1">
                <a:solidFill>
                  <a:schemeClr val="tx1"/>
                </a:solidFill>
                <a:latin typeface="Arial" charset="0"/>
                <a:ea typeface="新細明體" pitchFamily="18" charset="-120"/>
              </a:defRPr>
            </a:lvl9pPr>
          </a:lstStyle>
          <a:p>
            <a:pPr>
              <a:spcBef>
                <a:spcPct val="20000"/>
              </a:spcBef>
              <a:buFontTx/>
              <a:buChar char="•"/>
            </a:pPr>
            <a:r>
              <a:rPr lang="en-US" altLang="zh-TW" sz="2900" dirty="0">
                <a:solidFill>
                  <a:srgbClr val="003399"/>
                </a:solidFill>
              </a:rPr>
              <a:t>A </a:t>
            </a:r>
            <a:r>
              <a:rPr lang="en-US" altLang="zh-TW" sz="2900" b="1" dirty="0">
                <a:solidFill>
                  <a:srgbClr val="003399"/>
                </a:solidFill>
              </a:rPr>
              <a:t>communicator</a:t>
            </a:r>
            <a:r>
              <a:rPr lang="en-US" altLang="zh-TW" sz="2900" dirty="0">
                <a:solidFill>
                  <a:srgbClr val="003399"/>
                </a:solidFill>
              </a:rPr>
              <a:t> is a handle representing a group of processors that can communicate with one another</a:t>
            </a:r>
            <a:r>
              <a:rPr lang="en-US" altLang="zh-TW" sz="2900" dirty="0" smtClean="0">
                <a:solidFill>
                  <a:srgbClr val="003399"/>
                </a:solidFill>
              </a:rPr>
              <a:t>.</a:t>
            </a:r>
            <a:endParaRPr lang="en-US" altLang="zh-TW" sz="2900" dirty="0">
              <a:solidFill>
                <a:srgbClr val="003399"/>
              </a:solidFill>
            </a:endParaRPr>
          </a:p>
        </p:txBody>
      </p:sp>
      <p:grpSp>
        <p:nvGrpSpPr>
          <p:cNvPr id="21523" name="Group 19"/>
          <p:cNvGrpSpPr>
            <a:grpSpLocks/>
          </p:cNvGrpSpPr>
          <p:nvPr/>
        </p:nvGrpSpPr>
        <p:grpSpPr bwMode="auto">
          <a:xfrm>
            <a:off x="4067175" y="1905000"/>
            <a:ext cx="3889375" cy="1512888"/>
            <a:chOff x="2562" y="1298"/>
            <a:chExt cx="2450" cy="953"/>
          </a:xfrm>
        </p:grpSpPr>
        <p:sp>
          <p:nvSpPr>
            <p:cNvPr id="21509" name="Oval 5"/>
            <p:cNvSpPr>
              <a:spLocks noChangeArrowheads="1"/>
            </p:cNvSpPr>
            <p:nvPr/>
          </p:nvSpPr>
          <p:spPr bwMode="auto">
            <a:xfrm>
              <a:off x="2562" y="1298"/>
              <a:ext cx="1860" cy="886"/>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10" name="Oval 6"/>
            <p:cNvSpPr>
              <a:spLocks noChangeArrowheads="1"/>
            </p:cNvSpPr>
            <p:nvPr/>
          </p:nvSpPr>
          <p:spPr bwMode="auto">
            <a:xfrm>
              <a:off x="3147" y="1369"/>
              <a:ext cx="177" cy="177"/>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1</a:t>
              </a:r>
            </a:p>
          </p:txBody>
        </p:sp>
        <p:sp>
          <p:nvSpPr>
            <p:cNvPr id="21511" name="Oval 7"/>
            <p:cNvSpPr>
              <a:spLocks noChangeArrowheads="1"/>
            </p:cNvSpPr>
            <p:nvPr/>
          </p:nvSpPr>
          <p:spPr bwMode="auto">
            <a:xfrm>
              <a:off x="3696" y="1369"/>
              <a:ext cx="177" cy="177"/>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3</a:t>
              </a:r>
            </a:p>
          </p:txBody>
        </p:sp>
        <p:sp>
          <p:nvSpPr>
            <p:cNvPr id="21512" name="Oval 8"/>
            <p:cNvSpPr>
              <a:spLocks noChangeArrowheads="1"/>
            </p:cNvSpPr>
            <p:nvPr/>
          </p:nvSpPr>
          <p:spPr bwMode="auto">
            <a:xfrm>
              <a:off x="2757" y="1653"/>
              <a:ext cx="177" cy="177"/>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0</a:t>
              </a:r>
            </a:p>
          </p:txBody>
        </p:sp>
        <p:sp>
          <p:nvSpPr>
            <p:cNvPr id="21513" name="Oval 9"/>
            <p:cNvSpPr>
              <a:spLocks noChangeArrowheads="1"/>
            </p:cNvSpPr>
            <p:nvPr/>
          </p:nvSpPr>
          <p:spPr bwMode="auto">
            <a:xfrm>
              <a:off x="3198" y="1752"/>
              <a:ext cx="177" cy="177"/>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2</a:t>
              </a:r>
            </a:p>
          </p:txBody>
        </p:sp>
        <p:sp>
          <p:nvSpPr>
            <p:cNvPr id="21514" name="Oval 10"/>
            <p:cNvSpPr>
              <a:spLocks noChangeArrowheads="1"/>
            </p:cNvSpPr>
            <p:nvPr/>
          </p:nvSpPr>
          <p:spPr bwMode="auto">
            <a:xfrm>
              <a:off x="3926" y="1617"/>
              <a:ext cx="177" cy="17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4</a:t>
              </a:r>
            </a:p>
          </p:txBody>
        </p:sp>
        <p:sp>
          <p:nvSpPr>
            <p:cNvPr id="21515" name="Oval 11"/>
            <p:cNvSpPr>
              <a:spLocks noChangeArrowheads="1"/>
            </p:cNvSpPr>
            <p:nvPr/>
          </p:nvSpPr>
          <p:spPr bwMode="auto">
            <a:xfrm>
              <a:off x="3660" y="1901"/>
              <a:ext cx="178" cy="177"/>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5</a:t>
              </a:r>
            </a:p>
          </p:txBody>
        </p:sp>
        <p:cxnSp>
          <p:nvCxnSpPr>
            <p:cNvPr id="21516" name="AutoShape 12"/>
            <p:cNvCxnSpPr>
              <a:cxnSpLocks noChangeShapeType="1"/>
              <a:stCxn id="21513" idx="0"/>
              <a:endCxn id="21511" idx="2"/>
            </p:cNvCxnSpPr>
            <p:nvPr/>
          </p:nvCxnSpPr>
          <p:spPr bwMode="auto">
            <a:xfrm rot="16200000">
              <a:off x="3345" y="1400"/>
              <a:ext cx="294" cy="409"/>
            </a:xfrm>
            <a:prstGeom prst="curvedConnector2">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7" name="Text Box 13"/>
            <p:cNvSpPr txBox="1">
              <a:spLocks noChangeArrowheads="1"/>
            </p:cNvSpPr>
            <p:nvPr/>
          </p:nvSpPr>
          <p:spPr bwMode="auto">
            <a:xfrm>
              <a:off x="3993" y="2039"/>
              <a:ext cx="10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1600" b="1"/>
                <a:t>Communicator</a:t>
              </a:r>
            </a:p>
          </p:txBody>
        </p:sp>
        <p:sp>
          <p:nvSpPr>
            <p:cNvPr id="21518" name="Text Box 14"/>
            <p:cNvSpPr txBox="1">
              <a:spLocks noChangeArrowheads="1"/>
            </p:cNvSpPr>
            <p:nvPr/>
          </p:nvSpPr>
          <p:spPr bwMode="auto">
            <a:xfrm>
              <a:off x="2936" y="190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1600"/>
                <a:t>source</a:t>
              </a:r>
            </a:p>
          </p:txBody>
        </p:sp>
        <p:sp>
          <p:nvSpPr>
            <p:cNvPr id="21519" name="Text Box 15"/>
            <p:cNvSpPr txBox="1">
              <a:spLocks noChangeArrowheads="1"/>
            </p:cNvSpPr>
            <p:nvPr/>
          </p:nvSpPr>
          <p:spPr bwMode="auto">
            <a:xfrm>
              <a:off x="3504" y="1515"/>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sz="1600"/>
                <a:t>dest</a:t>
              </a:r>
            </a:p>
          </p:txBody>
        </p:sp>
      </p:grpSp>
    </p:spTree>
    <p:extLst>
      <p:ext uri="{BB962C8B-B14F-4D97-AF65-F5344CB8AC3E}">
        <p14:creationId xmlns:p14="http://schemas.microsoft.com/office/powerpoint/2010/main" val="3682284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r>
              <a:rPr lang="en-US" altLang="zh-TW" dirty="0"/>
              <a:t>Communicators</a:t>
            </a:r>
            <a:endParaRPr lang="en-US" altLang="zh-TW" b="0" dirty="0"/>
          </a:p>
        </p:txBody>
      </p:sp>
      <p:sp>
        <p:nvSpPr>
          <p:cNvPr id="22531" name="Rectangle 3"/>
          <p:cNvSpPr>
            <a:spLocks noGrp="1" noChangeArrowheads="1"/>
          </p:cNvSpPr>
          <p:nvPr>
            <p:ph type="body" idx="1"/>
          </p:nvPr>
        </p:nvSpPr>
        <p:spPr>
          <a:xfrm>
            <a:off x="457200" y="838200"/>
            <a:ext cx="8229600" cy="4525963"/>
          </a:xfrm>
        </p:spPr>
        <p:txBody>
          <a:bodyPr>
            <a:noAutofit/>
          </a:bodyPr>
          <a:lstStyle/>
          <a:p>
            <a:pPr>
              <a:lnSpc>
                <a:spcPct val="90000"/>
              </a:lnSpc>
            </a:pPr>
            <a:r>
              <a:rPr lang="en-US" altLang="zh-TW" dirty="0"/>
              <a:t>There can be many communicators, and a given processor can be a member of a number of different communicators. </a:t>
            </a:r>
            <a:endParaRPr lang="en-US" altLang="zh-TW" dirty="0" smtClean="0"/>
          </a:p>
          <a:p>
            <a:pPr>
              <a:lnSpc>
                <a:spcPct val="90000"/>
              </a:lnSpc>
            </a:pPr>
            <a:r>
              <a:rPr lang="en-US" altLang="zh-TW" dirty="0" smtClean="0"/>
              <a:t>Within </a:t>
            </a:r>
            <a:r>
              <a:rPr lang="en-US" altLang="zh-TW" dirty="0"/>
              <a:t>each communicator, processors are numbered consecutively (starting at 0). </a:t>
            </a:r>
            <a:r>
              <a:rPr lang="en-US" altLang="zh-TW" dirty="0" smtClean="0"/>
              <a:t>known </a:t>
            </a:r>
            <a:r>
              <a:rPr lang="en-US" altLang="zh-TW" dirty="0"/>
              <a:t>as the </a:t>
            </a:r>
            <a:r>
              <a:rPr lang="en-US" altLang="zh-TW" b="1" dirty="0"/>
              <a:t>rank</a:t>
            </a:r>
            <a:r>
              <a:rPr lang="en-US" altLang="zh-TW" dirty="0"/>
              <a:t> of the processor in that communicator</a:t>
            </a:r>
            <a:r>
              <a:rPr lang="en-US" altLang="zh-TW" dirty="0" smtClean="0"/>
              <a:t>.</a:t>
            </a:r>
          </a:p>
        </p:txBody>
      </p:sp>
    </p:spTree>
    <p:extLst>
      <p:ext uri="{BB962C8B-B14F-4D97-AF65-F5344CB8AC3E}">
        <p14:creationId xmlns:p14="http://schemas.microsoft.com/office/powerpoint/2010/main" val="2227904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a:t>Communicators</a:t>
            </a:r>
            <a:endParaRPr lang="en-US" altLang="zh-TW" b="0"/>
          </a:p>
        </p:txBody>
      </p:sp>
      <p:sp>
        <p:nvSpPr>
          <p:cNvPr id="23555" name="Rectangle 3"/>
          <p:cNvSpPr>
            <a:spLocks noGrp="1" noChangeArrowheads="1"/>
          </p:cNvSpPr>
          <p:nvPr>
            <p:ph type="body" idx="1"/>
          </p:nvPr>
        </p:nvSpPr>
        <p:spPr>
          <a:xfrm>
            <a:off x="274638" y="1196975"/>
            <a:ext cx="8648700" cy="4719638"/>
          </a:xfrm>
        </p:spPr>
        <p:txBody>
          <a:bodyPr/>
          <a:lstStyle/>
          <a:p>
            <a:r>
              <a:rPr lang="en-US" altLang="zh-TW" sz="2400" dirty="0"/>
              <a:t>MPI automatically provides a basic communicator called MPI_COMM_WORLD. </a:t>
            </a:r>
          </a:p>
        </p:txBody>
      </p:sp>
      <p:grpSp>
        <p:nvGrpSpPr>
          <p:cNvPr id="23584" name="Group 32"/>
          <p:cNvGrpSpPr>
            <a:grpSpLocks/>
          </p:cNvGrpSpPr>
          <p:nvPr/>
        </p:nvGrpSpPr>
        <p:grpSpPr bwMode="auto">
          <a:xfrm>
            <a:off x="107950" y="3497263"/>
            <a:ext cx="8023225" cy="3257550"/>
            <a:chOff x="68" y="2203"/>
            <a:chExt cx="5054" cy="2052"/>
          </a:xfrm>
        </p:grpSpPr>
        <p:sp>
          <p:nvSpPr>
            <p:cNvPr id="23557" name="Oval 5"/>
            <p:cNvSpPr>
              <a:spLocks noChangeArrowheads="1"/>
            </p:cNvSpPr>
            <p:nvPr/>
          </p:nvSpPr>
          <p:spPr bwMode="auto">
            <a:xfrm>
              <a:off x="68" y="2203"/>
              <a:ext cx="4310" cy="2052"/>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3558" name="Oval 6"/>
            <p:cNvSpPr>
              <a:spLocks noChangeArrowheads="1"/>
            </p:cNvSpPr>
            <p:nvPr/>
          </p:nvSpPr>
          <p:spPr bwMode="auto">
            <a:xfrm>
              <a:off x="975" y="2568"/>
              <a:ext cx="429"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1</a:t>
              </a:r>
            </a:p>
          </p:txBody>
        </p:sp>
        <p:sp>
          <p:nvSpPr>
            <p:cNvPr id="23559" name="Oval 7"/>
            <p:cNvSpPr>
              <a:spLocks noChangeArrowheads="1"/>
            </p:cNvSpPr>
            <p:nvPr/>
          </p:nvSpPr>
          <p:spPr bwMode="auto">
            <a:xfrm>
              <a:off x="1837" y="3294"/>
              <a:ext cx="428"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3</a:t>
              </a:r>
            </a:p>
          </p:txBody>
        </p:sp>
        <p:sp>
          <p:nvSpPr>
            <p:cNvPr id="23560" name="Oval 8"/>
            <p:cNvSpPr>
              <a:spLocks noChangeArrowheads="1"/>
            </p:cNvSpPr>
            <p:nvPr/>
          </p:nvSpPr>
          <p:spPr bwMode="auto">
            <a:xfrm>
              <a:off x="295" y="2976"/>
              <a:ext cx="429"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0</a:t>
              </a:r>
            </a:p>
          </p:txBody>
        </p:sp>
        <p:sp>
          <p:nvSpPr>
            <p:cNvPr id="23561" name="Oval 9"/>
            <p:cNvSpPr>
              <a:spLocks noChangeArrowheads="1"/>
            </p:cNvSpPr>
            <p:nvPr/>
          </p:nvSpPr>
          <p:spPr bwMode="auto">
            <a:xfrm>
              <a:off x="1157" y="3475"/>
              <a:ext cx="428"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2</a:t>
              </a:r>
            </a:p>
          </p:txBody>
        </p:sp>
        <p:sp>
          <p:nvSpPr>
            <p:cNvPr id="23562" name="Oval 10"/>
            <p:cNvSpPr>
              <a:spLocks noChangeArrowheads="1"/>
            </p:cNvSpPr>
            <p:nvPr/>
          </p:nvSpPr>
          <p:spPr bwMode="auto">
            <a:xfrm>
              <a:off x="2744" y="2478"/>
              <a:ext cx="428"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4</a:t>
              </a:r>
            </a:p>
          </p:txBody>
        </p:sp>
        <p:sp>
          <p:nvSpPr>
            <p:cNvPr id="23563" name="Oval 11"/>
            <p:cNvSpPr>
              <a:spLocks noChangeArrowheads="1"/>
            </p:cNvSpPr>
            <p:nvPr/>
          </p:nvSpPr>
          <p:spPr bwMode="auto">
            <a:xfrm>
              <a:off x="3561" y="2886"/>
              <a:ext cx="428"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5</a:t>
              </a:r>
            </a:p>
          </p:txBody>
        </p:sp>
        <p:sp>
          <p:nvSpPr>
            <p:cNvPr id="23565" name="Text Box 13"/>
            <p:cNvSpPr txBox="1">
              <a:spLocks noChangeArrowheads="1"/>
            </p:cNvSpPr>
            <p:nvPr/>
          </p:nvSpPr>
          <p:spPr bwMode="auto">
            <a:xfrm>
              <a:off x="3590" y="3970"/>
              <a:ext cx="1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1"/>
                <a:t>MPI_COMM_WORLD</a:t>
              </a:r>
            </a:p>
          </p:txBody>
        </p:sp>
        <p:sp>
          <p:nvSpPr>
            <p:cNvPr id="23568" name="Oval 16"/>
            <p:cNvSpPr>
              <a:spLocks noChangeArrowheads="1"/>
            </p:cNvSpPr>
            <p:nvPr/>
          </p:nvSpPr>
          <p:spPr bwMode="auto">
            <a:xfrm>
              <a:off x="2971" y="3410"/>
              <a:ext cx="428" cy="428"/>
            </a:xfrm>
            <a:prstGeom prst="ellipse">
              <a:avLst/>
            </a:prstGeom>
            <a:solidFill>
              <a:srgbClr val="FFFF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6</a:t>
              </a:r>
            </a:p>
          </p:txBody>
        </p:sp>
        <p:sp>
          <p:nvSpPr>
            <p:cNvPr id="23571" name="Freeform 19"/>
            <p:cNvSpPr>
              <a:spLocks/>
            </p:cNvSpPr>
            <p:nvPr/>
          </p:nvSpPr>
          <p:spPr bwMode="auto">
            <a:xfrm>
              <a:off x="172" y="2465"/>
              <a:ext cx="2300" cy="1666"/>
            </a:xfrm>
            <a:custGeom>
              <a:avLst/>
              <a:gdLst>
                <a:gd name="T0" fmla="*/ 2059 w 2300"/>
                <a:gd name="T1" fmla="*/ 230 h 1666"/>
                <a:gd name="T2" fmla="*/ 1863 w 2300"/>
                <a:gd name="T3" fmla="*/ 122 h 1666"/>
                <a:gd name="T4" fmla="*/ 1331 w 2300"/>
                <a:gd name="T5" fmla="*/ 2 h 1666"/>
                <a:gd name="T6" fmla="*/ 809 w 2300"/>
                <a:gd name="T7" fmla="*/ 45 h 1666"/>
                <a:gd name="T8" fmla="*/ 635 w 2300"/>
                <a:gd name="T9" fmla="*/ 143 h 1666"/>
                <a:gd name="T10" fmla="*/ 527 w 2300"/>
                <a:gd name="T11" fmla="*/ 219 h 1666"/>
                <a:gd name="T12" fmla="*/ 440 w 2300"/>
                <a:gd name="T13" fmla="*/ 306 h 1666"/>
                <a:gd name="T14" fmla="*/ 309 w 2300"/>
                <a:gd name="T15" fmla="*/ 382 h 1666"/>
                <a:gd name="T16" fmla="*/ 277 w 2300"/>
                <a:gd name="T17" fmla="*/ 404 h 1666"/>
                <a:gd name="T18" fmla="*/ 244 w 2300"/>
                <a:gd name="T19" fmla="*/ 415 h 1666"/>
                <a:gd name="T20" fmla="*/ 179 w 2300"/>
                <a:gd name="T21" fmla="*/ 458 h 1666"/>
                <a:gd name="T22" fmla="*/ 146 w 2300"/>
                <a:gd name="T23" fmla="*/ 480 h 1666"/>
                <a:gd name="T24" fmla="*/ 81 w 2300"/>
                <a:gd name="T25" fmla="*/ 545 h 1666"/>
                <a:gd name="T26" fmla="*/ 179 w 2300"/>
                <a:gd name="T27" fmla="*/ 1045 h 1666"/>
                <a:gd name="T28" fmla="*/ 288 w 2300"/>
                <a:gd name="T29" fmla="*/ 1121 h 1666"/>
                <a:gd name="T30" fmla="*/ 418 w 2300"/>
                <a:gd name="T31" fmla="*/ 1187 h 1666"/>
                <a:gd name="T32" fmla="*/ 559 w 2300"/>
                <a:gd name="T33" fmla="*/ 1241 h 1666"/>
                <a:gd name="T34" fmla="*/ 646 w 2300"/>
                <a:gd name="T35" fmla="*/ 1274 h 1666"/>
                <a:gd name="T36" fmla="*/ 777 w 2300"/>
                <a:gd name="T37" fmla="*/ 1339 h 1666"/>
                <a:gd name="T38" fmla="*/ 929 w 2300"/>
                <a:gd name="T39" fmla="*/ 1458 h 1666"/>
                <a:gd name="T40" fmla="*/ 1440 w 2300"/>
                <a:gd name="T41" fmla="*/ 1643 h 1666"/>
                <a:gd name="T42" fmla="*/ 1874 w 2300"/>
                <a:gd name="T43" fmla="*/ 1621 h 1666"/>
                <a:gd name="T44" fmla="*/ 1961 w 2300"/>
                <a:gd name="T45" fmla="*/ 1589 h 1666"/>
                <a:gd name="T46" fmla="*/ 2070 w 2300"/>
                <a:gd name="T47" fmla="*/ 1480 h 1666"/>
                <a:gd name="T48" fmla="*/ 2102 w 2300"/>
                <a:gd name="T49" fmla="*/ 1437 h 1666"/>
                <a:gd name="T50" fmla="*/ 2146 w 2300"/>
                <a:gd name="T51" fmla="*/ 1404 h 1666"/>
                <a:gd name="T52" fmla="*/ 2179 w 2300"/>
                <a:gd name="T53" fmla="*/ 1328 h 1666"/>
                <a:gd name="T54" fmla="*/ 2222 w 2300"/>
                <a:gd name="T55" fmla="*/ 1252 h 1666"/>
                <a:gd name="T56" fmla="*/ 2255 w 2300"/>
                <a:gd name="T57" fmla="*/ 1089 h 1666"/>
                <a:gd name="T58" fmla="*/ 2189 w 2300"/>
                <a:gd name="T59" fmla="*/ 448 h 1666"/>
                <a:gd name="T60" fmla="*/ 2146 w 2300"/>
                <a:gd name="T61" fmla="*/ 393 h 1666"/>
                <a:gd name="T62" fmla="*/ 2092 w 2300"/>
                <a:gd name="T63" fmla="*/ 339 h 1666"/>
                <a:gd name="T64" fmla="*/ 2059 w 2300"/>
                <a:gd name="T65" fmla="*/ 230 h 1666"/>
                <a:gd name="T66" fmla="*/ 2037 w 2300"/>
                <a:gd name="T67" fmla="*/ 198 h 1666"/>
                <a:gd name="T68" fmla="*/ 2059 w 2300"/>
                <a:gd name="T69" fmla="*/ 230 h 1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00" h="1666">
                  <a:moveTo>
                    <a:pt x="2059" y="230"/>
                  </a:moveTo>
                  <a:cubicBezTo>
                    <a:pt x="2030" y="147"/>
                    <a:pt x="1937" y="140"/>
                    <a:pt x="1863" y="122"/>
                  </a:cubicBezTo>
                  <a:cubicBezTo>
                    <a:pt x="1686" y="79"/>
                    <a:pt x="1514" y="22"/>
                    <a:pt x="1331" y="2"/>
                  </a:cubicBezTo>
                  <a:cubicBezTo>
                    <a:pt x="1043" y="10"/>
                    <a:pt x="1006" y="0"/>
                    <a:pt x="809" y="45"/>
                  </a:cubicBezTo>
                  <a:cubicBezTo>
                    <a:pt x="749" y="76"/>
                    <a:pt x="699" y="122"/>
                    <a:pt x="635" y="143"/>
                  </a:cubicBezTo>
                  <a:cubicBezTo>
                    <a:pt x="598" y="172"/>
                    <a:pt x="572" y="205"/>
                    <a:pt x="527" y="219"/>
                  </a:cubicBezTo>
                  <a:cubicBezTo>
                    <a:pt x="474" y="298"/>
                    <a:pt x="507" y="273"/>
                    <a:pt x="440" y="306"/>
                  </a:cubicBezTo>
                  <a:cubicBezTo>
                    <a:pt x="398" y="348"/>
                    <a:pt x="365" y="365"/>
                    <a:pt x="309" y="382"/>
                  </a:cubicBezTo>
                  <a:cubicBezTo>
                    <a:pt x="298" y="389"/>
                    <a:pt x="289" y="398"/>
                    <a:pt x="277" y="404"/>
                  </a:cubicBezTo>
                  <a:cubicBezTo>
                    <a:pt x="267" y="409"/>
                    <a:pt x="254" y="409"/>
                    <a:pt x="244" y="415"/>
                  </a:cubicBezTo>
                  <a:cubicBezTo>
                    <a:pt x="165" y="468"/>
                    <a:pt x="254" y="435"/>
                    <a:pt x="179" y="458"/>
                  </a:cubicBezTo>
                  <a:cubicBezTo>
                    <a:pt x="168" y="465"/>
                    <a:pt x="156" y="471"/>
                    <a:pt x="146" y="480"/>
                  </a:cubicBezTo>
                  <a:cubicBezTo>
                    <a:pt x="123" y="500"/>
                    <a:pt x="81" y="545"/>
                    <a:pt x="81" y="545"/>
                  </a:cubicBezTo>
                  <a:cubicBezTo>
                    <a:pt x="0" y="787"/>
                    <a:pt x="39" y="903"/>
                    <a:pt x="179" y="1045"/>
                  </a:cubicBezTo>
                  <a:cubicBezTo>
                    <a:pt x="213" y="1079"/>
                    <a:pt x="240" y="1106"/>
                    <a:pt x="288" y="1121"/>
                  </a:cubicBezTo>
                  <a:cubicBezTo>
                    <a:pt x="379" y="1187"/>
                    <a:pt x="333" y="1170"/>
                    <a:pt x="418" y="1187"/>
                  </a:cubicBezTo>
                  <a:cubicBezTo>
                    <a:pt x="464" y="1216"/>
                    <a:pt x="510" y="1220"/>
                    <a:pt x="559" y="1241"/>
                  </a:cubicBezTo>
                  <a:cubicBezTo>
                    <a:pt x="637" y="1275"/>
                    <a:pt x="568" y="1254"/>
                    <a:pt x="646" y="1274"/>
                  </a:cubicBezTo>
                  <a:cubicBezTo>
                    <a:pt x="686" y="1300"/>
                    <a:pt x="732" y="1324"/>
                    <a:pt x="777" y="1339"/>
                  </a:cubicBezTo>
                  <a:cubicBezTo>
                    <a:pt x="801" y="1376"/>
                    <a:pt x="884" y="1443"/>
                    <a:pt x="929" y="1458"/>
                  </a:cubicBezTo>
                  <a:cubicBezTo>
                    <a:pt x="1075" y="1570"/>
                    <a:pt x="1261" y="1613"/>
                    <a:pt x="1440" y="1643"/>
                  </a:cubicBezTo>
                  <a:cubicBezTo>
                    <a:pt x="1585" y="1639"/>
                    <a:pt x="1736" y="1666"/>
                    <a:pt x="1874" y="1621"/>
                  </a:cubicBezTo>
                  <a:cubicBezTo>
                    <a:pt x="2045" y="1565"/>
                    <a:pt x="1722" y="1638"/>
                    <a:pt x="1961" y="1589"/>
                  </a:cubicBezTo>
                  <a:cubicBezTo>
                    <a:pt x="1999" y="1551"/>
                    <a:pt x="2026" y="1509"/>
                    <a:pt x="2070" y="1480"/>
                  </a:cubicBezTo>
                  <a:cubicBezTo>
                    <a:pt x="2081" y="1466"/>
                    <a:pt x="2089" y="1450"/>
                    <a:pt x="2102" y="1437"/>
                  </a:cubicBezTo>
                  <a:cubicBezTo>
                    <a:pt x="2115" y="1424"/>
                    <a:pt x="2134" y="1418"/>
                    <a:pt x="2146" y="1404"/>
                  </a:cubicBezTo>
                  <a:cubicBezTo>
                    <a:pt x="2172" y="1374"/>
                    <a:pt x="2164" y="1360"/>
                    <a:pt x="2179" y="1328"/>
                  </a:cubicBezTo>
                  <a:cubicBezTo>
                    <a:pt x="2192" y="1302"/>
                    <a:pt x="2209" y="1278"/>
                    <a:pt x="2222" y="1252"/>
                  </a:cubicBezTo>
                  <a:cubicBezTo>
                    <a:pt x="2230" y="1196"/>
                    <a:pt x="2237" y="1142"/>
                    <a:pt x="2255" y="1089"/>
                  </a:cubicBezTo>
                  <a:cubicBezTo>
                    <a:pt x="2252" y="979"/>
                    <a:pt x="2300" y="610"/>
                    <a:pt x="2189" y="448"/>
                  </a:cubicBezTo>
                  <a:cubicBezTo>
                    <a:pt x="2170" y="386"/>
                    <a:pt x="2194" y="440"/>
                    <a:pt x="2146" y="393"/>
                  </a:cubicBezTo>
                  <a:cubicBezTo>
                    <a:pt x="2070" y="318"/>
                    <a:pt x="2182" y="401"/>
                    <a:pt x="2092" y="339"/>
                  </a:cubicBezTo>
                  <a:cubicBezTo>
                    <a:pt x="2080" y="304"/>
                    <a:pt x="2076" y="263"/>
                    <a:pt x="2059" y="230"/>
                  </a:cubicBezTo>
                  <a:cubicBezTo>
                    <a:pt x="2053" y="218"/>
                    <a:pt x="2037" y="198"/>
                    <a:pt x="2037" y="198"/>
                  </a:cubicBezTo>
                  <a:cubicBezTo>
                    <a:pt x="2037" y="198"/>
                    <a:pt x="2052" y="219"/>
                    <a:pt x="2059" y="230"/>
                  </a:cubicBezTo>
                  <a:close/>
                </a:path>
              </a:pathLst>
            </a:custGeom>
            <a:noFill/>
            <a:ln w="9525" cap="flat">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Text Box 20"/>
            <p:cNvSpPr txBox="1">
              <a:spLocks noChangeArrowheads="1"/>
            </p:cNvSpPr>
            <p:nvPr/>
          </p:nvSpPr>
          <p:spPr bwMode="auto">
            <a:xfrm>
              <a:off x="1701" y="2795"/>
              <a:ext cx="6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chemeClr val="accent2"/>
                  </a:solidFill>
                </a:rPr>
                <a:t>Comm1</a:t>
              </a:r>
            </a:p>
          </p:txBody>
        </p:sp>
        <p:sp>
          <p:nvSpPr>
            <p:cNvPr id="23573" name="Freeform 21"/>
            <p:cNvSpPr>
              <a:spLocks/>
            </p:cNvSpPr>
            <p:nvPr/>
          </p:nvSpPr>
          <p:spPr bwMode="auto">
            <a:xfrm>
              <a:off x="2487" y="2343"/>
              <a:ext cx="1698" cy="1613"/>
            </a:xfrm>
            <a:custGeom>
              <a:avLst/>
              <a:gdLst>
                <a:gd name="T0" fmla="*/ 739 w 1698"/>
                <a:gd name="T1" fmla="*/ 91 h 1613"/>
                <a:gd name="T2" fmla="*/ 609 w 1698"/>
                <a:gd name="T3" fmla="*/ 26 h 1613"/>
                <a:gd name="T4" fmla="*/ 576 w 1698"/>
                <a:gd name="T5" fmla="*/ 15 h 1613"/>
                <a:gd name="T6" fmla="*/ 543 w 1698"/>
                <a:gd name="T7" fmla="*/ 4 h 1613"/>
                <a:gd name="T8" fmla="*/ 261 w 1698"/>
                <a:gd name="T9" fmla="*/ 15 h 1613"/>
                <a:gd name="T10" fmla="*/ 196 w 1698"/>
                <a:gd name="T11" fmla="*/ 59 h 1613"/>
                <a:gd name="T12" fmla="*/ 109 w 1698"/>
                <a:gd name="T13" fmla="*/ 135 h 1613"/>
                <a:gd name="T14" fmla="*/ 76 w 1698"/>
                <a:gd name="T15" fmla="*/ 157 h 1613"/>
                <a:gd name="T16" fmla="*/ 76 w 1698"/>
                <a:gd name="T17" fmla="*/ 526 h 1613"/>
                <a:gd name="T18" fmla="*/ 119 w 1698"/>
                <a:gd name="T19" fmla="*/ 657 h 1613"/>
                <a:gd name="T20" fmla="*/ 174 w 1698"/>
                <a:gd name="T21" fmla="*/ 809 h 1613"/>
                <a:gd name="T22" fmla="*/ 185 w 1698"/>
                <a:gd name="T23" fmla="*/ 1363 h 1613"/>
                <a:gd name="T24" fmla="*/ 228 w 1698"/>
                <a:gd name="T25" fmla="*/ 1428 h 1613"/>
                <a:gd name="T26" fmla="*/ 576 w 1698"/>
                <a:gd name="T27" fmla="*/ 1613 h 1613"/>
                <a:gd name="T28" fmla="*/ 935 w 1698"/>
                <a:gd name="T29" fmla="*/ 1569 h 1613"/>
                <a:gd name="T30" fmla="*/ 1054 w 1698"/>
                <a:gd name="T31" fmla="*/ 1515 h 1613"/>
                <a:gd name="T32" fmla="*/ 1185 w 1698"/>
                <a:gd name="T33" fmla="*/ 1428 h 1613"/>
                <a:gd name="T34" fmla="*/ 1326 w 1698"/>
                <a:gd name="T35" fmla="*/ 1330 h 1613"/>
                <a:gd name="T36" fmla="*/ 1489 w 1698"/>
                <a:gd name="T37" fmla="*/ 1167 h 1613"/>
                <a:gd name="T38" fmla="*/ 1511 w 1698"/>
                <a:gd name="T39" fmla="*/ 1135 h 1613"/>
                <a:gd name="T40" fmla="*/ 1576 w 1698"/>
                <a:gd name="T41" fmla="*/ 1091 h 1613"/>
                <a:gd name="T42" fmla="*/ 1608 w 1698"/>
                <a:gd name="T43" fmla="*/ 1059 h 1613"/>
                <a:gd name="T44" fmla="*/ 1652 w 1698"/>
                <a:gd name="T45" fmla="*/ 950 h 1613"/>
                <a:gd name="T46" fmla="*/ 1456 w 1698"/>
                <a:gd name="T47" fmla="*/ 483 h 1613"/>
                <a:gd name="T48" fmla="*/ 1293 w 1698"/>
                <a:gd name="T49" fmla="*/ 407 h 1613"/>
                <a:gd name="T50" fmla="*/ 1217 w 1698"/>
                <a:gd name="T51" fmla="*/ 374 h 1613"/>
                <a:gd name="T52" fmla="*/ 1185 w 1698"/>
                <a:gd name="T53" fmla="*/ 352 h 1613"/>
                <a:gd name="T54" fmla="*/ 1098 w 1698"/>
                <a:gd name="T55" fmla="*/ 320 h 1613"/>
                <a:gd name="T56" fmla="*/ 956 w 1698"/>
                <a:gd name="T57" fmla="*/ 254 h 1613"/>
                <a:gd name="T58" fmla="*/ 837 w 1698"/>
                <a:gd name="T59" fmla="*/ 146 h 1613"/>
                <a:gd name="T60" fmla="*/ 739 w 1698"/>
                <a:gd name="T61" fmla="*/ 91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8" h="1613">
                  <a:moveTo>
                    <a:pt x="739" y="91"/>
                  </a:moveTo>
                  <a:cubicBezTo>
                    <a:pt x="655" y="36"/>
                    <a:pt x="698" y="56"/>
                    <a:pt x="609" y="26"/>
                  </a:cubicBezTo>
                  <a:cubicBezTo>
                    <a:pt x="598" y="22"/>
                    <a:pt x="587" y="19"/>
                    <a:pt x="576" y="15"/>
                  </a:cubicBezTo>
                  <a:cubicBezTo>
                    <a:pt x="565" y="11"/>
                    <a:pt x="543" y="4"/>
                    <a:pt x="543" y="4"/>
                  </a:cubicBezTo>
                  <a:cubicBezTo>
                    <a:pt x="449" y="8"/>
                    <a:pt x="354" y="0"/>
                    <a:pt x="261" y="15"/>
                  </a:cubicBezTo>
                  <a:cubicBezTo>
                    <a:pt x="235" y="19"/>
                    <a:pt x="196" y="59"/>
                    <a:pt x="196" y="59"/>
                  </a:cubicBezTo>
                  <a:cubicBezTo>
                    <a:pt x="159" y="112"/>
                    <a:pt x="184" y="84"/>
                    <a:pt x="109" y="135"/>
                  </a:cubicBezTo>
                  <a:cubicBezTo>
                    <a:pt x="98" y="142"/>
                    <a:pt x="76" y="157"/>
                    <a:pt x="76" y="157"/>
                  </a:cubicBezTo>
                  <a:cubicBezTo>
                    <a:pt x="0" y="267"/>
                    <a:pt x="45" y="405"/>
                    <a:pt x="76" y="526"/>
                  </a:cubicBezTo>
                  <a:cubicBezTo>
                    <a:pt x="89" y="576"/>
                    <a:pt x="91" y="613"/>
                    <a:pt x="119" y="657"/>
                  </a:cubicBezTo>
                  <a:cubicBezTo>
                    <a:pt x="133" y="711"/>
                    <a:pt x="160" y="754"/>
                    <a:pt x="174" y="809"/>
                  </a:cubicBezTo>
                  <a:cubicBezTo>
                    <a:pt x="178" y="994"/>
                    <a:pt x="169" y="1179"/>
                    <a:pt x="185" y="1363"/>
                  </a:cubicBezTo>
                  <a:cubicBezTo>
                    <a:pt x="187" y="1389"/>
                    <a:pt x="214" y="1406"/>
                    <a:pt x="228" y="1428"/>
                  </a:cubicBezTo>
                  <a:cubicBezTo>
                    <a:pt x="297" y="1532"/>
                    <a:pt x="462" y="1585"/>
                    <a:pt x="576" y="1613"/>
                  </a:cubicBezTo>
                  <a:cubicBezTo>
                    <a:pt x="740" y="1605"/>
                    <a:pt x="801" y="1602"/>
                    <a:pt x="935" y="1569"/>
                  </a:cubicBezTo>
                  <a:cubicBezTo>
                    <a:pt x="973" y="1544"/>
                    <a:pt x="1013" y="1536"/>
                    <a:pt x="1054" y="1515"/>
                  </a:cubicBezTo>
                  <a:cubicBezTo>
                    <a:pt x="1084" y="1471"/>
                    <a:pt x="1134" y="1445"/>
                    <a:pt x="1185" y="1428"/>
                  </a:cubicBezTo>
                  <a:cubicBezTo>
                    <a:pt x="1220" y="1403"/>
                    <a:pt x="1292" y="1364"/>
                    <a:pt x="1326" y="1330"/>
                  </a:cubicBezTo>
                  <a:cubicBezTo>
                    <a:pt x="1380" y="1276"/>
                    <a:pt x="1435" y="1221"/>
                    <a:pt x="1489" y="1167"/>
                  </a:cubicBezTo>
                  <a:cubicBezTo>
                    <a:pt x="1498" y="1158"/>
                    <a:pt x="1501" y="1144"/>
                    <a:pt x="1511" y="1135"/>
                  </a:cubicBezTo>
                  <a:cubicBezTo>
                    <a:pt x="1531" y="1118"/>
                    <a:pt x="1557" y="1110"/>
                    <a:pt x="1576" y="1091"/>
                  </a:cubicBezTo>
                  <a:cubicBezTo>
                    <a:pt x="1587" y="1080"/>
                    <a:pt x="1597" y="1070"/>
                    <a:pt x="1608" y="1059"/>
                  </a:cubicBezTo>
                  <a:cubicBezTo>
                    <a:pt x="1619" y="1015"/>
                    <a:pt x="1627" y="987"/>
                    <a:pt x="1652" y="950"/>
                  </a:cubicBezTo>
                  <a:cubicBezTo>
                    <a:pt x="1698" y="772"/>
                    <a:pt x="1645" y="546"/>
                    <a:pt x="1456" y="483"/>
                  </a:cubicBezTo>
                  <a:cubicBezTo>
                    <a:pt x="1408" y="450"/>
                    <a:pt x="1349" y="424"/>
                    <a:pt x="1293" y="407"/>
                  </a:cubicBezTo>
                  <a:cubicBezTo>
                    <a:pt x="1213" y="352"/>
                    <a:pt x="1315" y="416"/>
                    <a:pt x="1217" y="374"/>
                  </a:cubicBezTo>
                  <a:cubicBezTo>
                    <a:pt x="1205" y="369"/>
                    <a:pt x="1197" y="358"/>
                    <a:pt x="1185" y="352"/>
                  </a:cubicBezTo>
                  <a:cubicBezTo>
                    <a:pt x="1157" y="338"/>
                    <a:pt x="1126" y="332"/>
                    <a:pt x="1098" y="320"/>
                  </a:cubicBezTo>
                  <a:cubicBezTo>
                    <a:pt x="1046" y="297"/>
                    <a:pt x="1012" y="273"/>
                    <a:pt x="956" y="254"/>
                  </a:cubicBezTo>
                  <a:cubicBezTo>
                    <a:pt x="904" y="237"/>
                    <a:pt x="881" y="175"/>
                    <a:pt x="837" y="146"/>
                  </a:cubicBezTo>
                  <a:cubicBezTo>
                    <a:pt x="805" y="98"/>
                    <a:pt x="790" y="108"/>
                    <a:pt x="739" y="91"/>
                  </a:cubicBezTo>
                  <a:close/>
                </a:path>
              </a:pathLst>
            </a:custGeom>
            <a:noFill/>
            <a:ln w="9525" cap="flat">
              <a:solidFill>
                <a:srgbClr val="FF66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Text Box 22"/>
            <p:cNvSpPr txBox="1">
              <a:spLocks noChangeArrowheads="1"/>
            </p:cNvSpPr>
            <p:nvPr/>
          </p:nvSpPr>
          <p:spPr bwMode="auto">
            <a:xfrm>
              <a:off x="2641" y="3080"/>
              <a:ext cx="6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66FF"/>
                  </a:solidFill>
                </a:rPr>
                <a:t>Comm2</a:t>
              </a:r>
            </a:p>
          </p:txBody>
        </p:sp>
        <p:sp>
          <p:nvSpPr>
            <p:cNvPr id="23575" name="Text Box 23"/>
            <p:cNvSpPr txBox="1">
              <a:spLocks noChangeArrowheads="1"/>
            </p:cNvSpPr>
            <p:nvPr/>
          </p:nvSpPr>
          <p:spPr bwMode="auto">
            <a:xfrm>
              <a:off x="1338" y="284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accent2"/>
                  </a:solidFill>
                </a:rPr>
                <a:t>0</a:t>
              </a:r>
            </a:p>
          </p:txBody>
        </p:sp>
        <p:sp>
          <p:nvSpPr>
            <p:cNvPr id="23576" name="Text Box 24"/>
            <p:cNvSpPr txBox="1">
              <a:spLocks noChangeArrowheads="1"/>
            </p:cNvSpPr>
            <p:nvPr/>
          </p:nvSpPr>
          <p:spPr bwMode="auto">
            <a:xfrm>
              <a:off x="691" y="321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accent2"/>
                  </a:solidFill>
                </a:rPr>
                <a:t>1</a:t>
              </a:r>
            </a:p>
          </p:txBody>
        </p:sp>
        <p:sp>
          <p:nvSpPr>
            <p:cNvPr id="23577" name="Text Box 25"/>
            <p:cNvSpPr txBox="1">
              <a:spLocks noChangeArrowheads="1"/>
            </p:cNvSpPr>
            <p:nvPr/>
          </p:nvSpPr>
          <p:spPr bwMode="auto">
            <a:xfrm>
              <a:off x="1565" y="370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accent2"/>
                  </a:solidFill>
                </a:rPr>
                <a:t>2</a:t>
              </a:r>
            </a:p>
          </p:txBody>
        </p:sp>
        <p:sp>
          <p:nvSpPr>
            <p:cNvPr id="23578" name="Text Box 26"/>
            <p:cNvSpPr txBox="1">
              <a:spLocks noChangeArrowheads="1"/>
            </p:cNvSpPr>
            <p:nvPr/>
          </p:nvSpPr>
          <p:spPr bwMode="auto">
            <a:xfrm>
              <a:off x="2231" y="352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accent2"/>
                  </a:solidFill>
                </a:rPr>
                <a:t>3</a:t>
              </a:r>
            </a:p>
          </p:txBody>
        </p:sp>
        <p:sp>
          <p:nvSpPr>
            <p:cNvPr id="23579" name="Text Box 27"/>
            <p:cNvSpPr txBox="1">
              <a:spLocks noChangeArrowheads="1"/>
            </p:cNvSpPr>
            <p:nvPr/>
          </p:nvSpPr>
          <p:spPr bwMode="auto">
            <a:xfrm>
              <a:off x="3365" y="36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66FF"/>
                  </a:solidFill>
                </a:rPr>
                <a:t>0</a:t>
              </a:r>
            </a:p>
          </p:txBody>
        </p:sp>
        <p:sp>
          <p:nvSpPr>
            <p:cNvPr id="23580" name="Text Box 28"/>
            <p:cNvSpPr txBox="1">
              <a:spLocks noChangeArrowheads="1"/>
            </p:cNvSpPr>
            <p:nvPr/>
          </p:nvSpPr>
          <p:spPr bwMode="auto">
            <a:xfrm>
              <a:off x="3924" y="31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66FF"/>
                  </a:solidFill>
                </a:rPr>
                <a:t>1</a:t>
              </a:r>
            </a:p>
          </p:txBody>
        </p:sp>
        <p:sp>
          <p:nvSpPr>
            <p:cNvPr id="23581" name="Text Box 29"/>
            <p:cNvSpPr txBox="1">
              <a:spLocks noChangeArrowheads="1"/>
            </p:cNvSpPr>
            <p:nvPr/>
          </p:nvSpPr>
          <p:spPr bwMode="auto">
            <a:xfrm>
              <a:off x="3107" y="275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66FF"/>
                  </a:solidFill>
                </a:rPr>
                <a:t>2</a:t>
              </a:r>
            </a:p>
          </p:txBody>
        </p:sp>
      </p:grpSp>
      <p:sp>
        <p:nvSpPr>
          <p:cNvPr id="23583" name="Text Box 31"/>
          <p:cNvSpPr txBox="1">
            <a:spLocks noChangeArrowheads="1"/>
          </p:cNvSpPr>
          <p:nvPr/>
        </p:nvSpPr>
        <p:spPr bwMode="auto">
          <a:xfrm>
            <a:off x="6732588" y="3429000"/>
            <a:ext cx="2351087" cy="11001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charset="0"/>
                <a:ea typeface="新細明體" pitchFamily="18" charset="-120"/>
              </a:defRPr>
            </a:lvl1pPr>
            <a:lvl2pPr marL="179388">
              <a:defRPr kumimoji="1">
                <a:solidFill>
                  <a:schemeClr val="tx1"/>
                </a:solidFill>
                <a:latin typeface="Arial" charset="0"/>
                <a:ea typeface="新細明體" pitchFamily="18" charset="-120"/>
              </a:defRPr>
            </a:lvl2pPr>
            <a:lvl3pPr>
              <a:defRPr kumimoji="1">
                <a:solidFill>
                  <a:schemeClr val="tx1"/>
                </a:solidFill>
                <a:latin typeface="Arial" charset="0"/>
                <a:ea typeface="新細明體" pitchFamily="18" charset="-120"/>
              </a:defRPr>
            </a:lvl3pPr>
            <a:lvl4pPr>
              <a:defRPr kumimoji="1">
                <a:solidFill>
                  <a:schemeClr val="tx1"/>
                </a:solidFill>
                <a:latin typeface="Arial" charset="0"/>
                <a:ea typeface="新細明體" pitchFamily="18" charset="-120"/>
              </a:defRPr>
            </a:lvl4pPr>
            <a:lvl5pPr>
              <a:defRPr kumimoji="1">
                <a:solidFill>
                  <a:schemeClr val="tx1"/>
                </a:solidFill>
                <a:latin typeface="Arial" charset="0"/>
                <a:ea typeface="新細明體" pitchFamily="18" charset="-120"/>
              </a:defRPr>
            </a:lvl5pPr>
            <a:lvl6pPr fontAlgn="base">
              <a:spcBef>
                <a:spcPct val="0"/>
              </a:spcBef>
              <a:spcAft>
                <a:spcPct val="0"/>
              </a:spcAft>
              <a:defRPr kumimoji="1">
                <a:solidFill>
                  <a:schemeClr val="tx1"/>
                </a:solidFill>
                <a:latin typeface="Arial" charset="0"/>
                <a:ea typeface="新細明體" pitchFamily="18" charset="-120"/>
              </a:defRPr>
            </a:lvl6pPr>
            <a:lvl7pPr fontAlgn="base">
              <a:spcBef>
                <a:spcPct val="0"/>
              </a:spcBef>
              <a:spcAft>
                <a:spcPct val="0"/>
              </a:spcAft>
              <a:defRPr kumimoji="1">
                <a:solidFill>
                  <a:schemeClr val="tx1"/>
                </a:solidFill>
                <a:latin typeface="Arial" charset="0"/>
                <a:ea typeface="新細明體" pitchFamily="18" charset="-120"/>
              </a:defRPr>
            </a:lvl7pPr>
            <a:lvl8pPr fontAlgn="base">
              <a:spcBef>
                <a:spcPct val="0"/>
              </a:spcBef>
              <a:spcAft>
                <a:spcPct val="0"/>
              </a:spcAft>
              <a:defRPr kumimoji="1">
                <a:solidFill>
                  <a:schemeClr val="tx1"/>
                </a:solidFill>
                <a:latin typeface="Arial" charset="0"/>
                <a:ea typeface="新細明體" pitchFamily="18" charset="-120"/>
              </a:defRPr>
            </a:lvl8pPr>
            <a:lvl9pPr fontAlgn="base">
              <a:spcBef>
                <a:spcPct val="0"/>
              </a:spcBef>
              <a:spcAft>
                <a:spcPct val="0"/>
              </a:spcAft>
              <a:defRPr kumimoji="1">
                <a:solidFill>
                  <a:schemeClr val="tx1"/>
                </a:solidFill>
                <a:latin typeface="Arial" charset="0"/>
                <a:ea typeface="新細明體" pitchFamily="18" charset="-120"/>
              </a:defRPr>
            </a:lvl9pPr>
          </a:lstStyle>
          <a:p>
            <a:r>
              <a:rPr lang="en-US" altLang="zh-TW" b="1" dirty="0"/>
              <a:t>Communicator:</a:t>
            </a:r>
          </a:p>
          <a:p>
            <a:pPr lvl="1"/>
            <a:r>
              <a:rPr lang="en-US" altLang="zh-TW" sz="1600" dirty="0"/>
              <a:t>MPI_COMM_WORLD</a:t>
            </a:r>
          </a:p>
          <a:p>
            <a:pPr lvl="1"/>
            <a:r>
              <a:rPr lang="en-US" altLang="zh-TW" sz="1600" dirty="0">
                <a:solidFill>
                  <a:schemeClr val="accent2"/>
                </a:solidFill>
              </a:rPr>
              <a:t>Comm1</a:t>
            </a:r>
          </a:p>
          <a:p>
            <a:pPr lvl="1"/>
            <a:r>
              <a:rPr lang="en-US" altLang="zh-TW" sz="1600" dirty="0">
                <a:solidFill>
                  <a:srgbClr val="FF66FF"/>
                </a:solidFill>
              </a:rPr>
              <a:t>Comm2</a:t>
            </a:r>
          </a:p>
        </p:txBody>
      </p:sp>
    </p:spTree>
    <p:extLst>
      <p:ext uri="{BB962C8B-B14F-4D97-AF65-F5344CB8AC3E}">
        <p14:creationId xmlns:p14="http://schemas.microsoft.com/office/powerpoint/2010/main" val="306679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1143000"/>
          </a:xfrm>
        </p:spPr>
        <p:txBody>
          <a:bodyPr/>
          <a:lstStyle/>
          <a:p>
            <a:r>
              <a:rPr lang="en-US" altLang="zh-TW" sz="3200" dirty="0"/>
              <a:t>Getting Communicator Information: Rank</a:t>
            </a:r>
          </a:p>
        </p:txBody>
      </p:sp>
      <p:sp>
        <p:nvSpPr>
          <p:cNvPr id="24579" name="Rectangle 3"/>
          <p:cNvSpPr>
            <a:spLocks noGrp="1" noChangeArrowheads="1"/>
          </p:cNvSpPr>
          <p:nvPr>
            <p:ph type="body" idx="1"/>
          </p:nvPr>
        </p:nvSpPr>
        <p:spPr>
          <a:xfrm>
            <a:off x="381000" y="838200"/>
            <a:ext cx="8610600" cy="6248400"/>
          </a:xfrm>
        </p:spPr>
        <p:txBody>
          <a:bodyPr>
            <a:normAutofit/>
          </a:bodyPr>
          <a:lstStyle/>
          <a:p>
            <a:pPr>
              <a:lnSpc>
                <a:spcPct val="90000"/>
              </a:lnSpc>
            </a:pPr>
            <a:r>
              <a:rPr lang="en-US" altLang="zh-TW" sz="2800" dirty="0"/>
              <a:t>A processor can determine its rank in a communicator with a call to </a:t>
            </a:r>
            <a:r>
              <a:rPr lang="en-US" altLang="zh-TW" sz="2800" dirty="0" err="1" smtClean="0"/>
              <a:t>MPI_Comm_rank</a:t>
            </a:r>
            <a:r>
              <a:rPr lang="en-US" altLang="zh-TW" sz="2800" dirty="0" smtClean="0"/>
              <a:t>.</a:t>
            </a:r>
            <a:endParaRPr lang="en-US" altLang="zh-TW" sz="2800" dirty="0"/>
          </a:p>
          <a:p>
            <a:pPr lvl="2">
              <a:lnSpc>
                <a:spcPct val="90000"/>
              </a:lnSpc>
              <a:buFontTx/>
              <a:buNone/>
            </a:pPr>
            <a:r>
              <a:rPr lang="en-US" altLang="zh-TW" sz="2000" dirty="0" err="1" smtClean="0">
                <a:solidFill>
                  <a:schemeClr val="accent1"/>
                </a:solidFill>
              </a:rPr>
              <a:t>int</a:t>
            </a:r>
            <a:r>
              <a:rPr lang="en-US" altLang="zh-TW" sz="2000" dirty="0" smtClean="0">
                <a:solidFill>
                  <a:schemeClr val="accent1"/>
                </a:solidFill>
              </a:rPr>
              <a:t> </a:t>
            </a:r>
            <a:r>
              <a:rPr lang="en-US" altLang="zh-TW" sz="2000" dirty="0" err="1">
                <a:solidFill>
                  <a:schemeClr val="accent1"/>
                </a:solidFill>
              </a:rPr>
              <a:t>MPI_Comm_rank</a:t>
            </a:r>
            <a:r>
              <a:rPr lang="en-US" altLang="zh-TW" sz="2000" dirty="0">
                <a:solidFill>
                  <a:schemeClr val="accent1"/>
                </a:solidFill>
              </a:rPr>
              <a:t>(</a:t>
            </a:r>
            <a:r>
              <a:rPr lang="en-US" altLang="zh-TW" sz="2000" dirty="0" err="1">
                <a:solidFill>
                  <a:schemeClr val="accent1"/>
                </a:solidFill>
              </a:rPr>
              <a:t>MPI_Comm</a:t>
            </a:r>
            <a:r>
              <a:rPr lang="en-US" altLang="zh-TW" sz="2000" dirty="0">
                <a:solidFill>
                  <a:schemeClr val="accent1"/>
                </a:solidFill>
              </a:rPr>
              <a:t> </a:t>
            </a:r>
            <a:r>
              <a:rPr lang="en-US" altLang="zh-TW" sz="2000" dirty="0" err="1">
                <a:solidFill>
                  <a:schemeClr val="accent1"/>
                </a:solidFill>
              </a:rPr>
              <a:t>comm</a:t>
            </a:r>
            <a:r>
              <a:rPr lang="en-US" altLang="zh-TW" sz="2000" dirty="0">
                <a:solidFill>
                  <a:schemeClr val="accent1"/>
                </a:solidFill>
              </a:rPr>
              <a:t>, </a:t>
            </a:r>
            <a:r>
              <a:rPr lang="en-US" altLang="zh-TW" sz="2000" dirty="0" err="1">
                <a:solidFill>
                  <a:schemeClr val="accent1"/>
                </a:solidFill>
              </a:rPr>
              <a:t>int</a:t>
            </a:r>
            <a:r>
              <a:rPr lang="en-US" altLang="zh-TW" sz="2000" dirty="0">
                <a:solidFill>
                  <a:schemeClr val="accent1"/>
                </a:solidFill>
              </a:rPr>
              <a:t> *rank</a:t>
            </a:r>
            <a:r>
              <a:rPr lang="en-US" altLang="zh-TW" sz="2000" dirty="0" smtClean="0">
                <a:solidFill>
                  <a:schemeClr val="accent1"/>
                </a:solidFill>
              </a:rPr>
              <a:t>);</a:t>
            </a:r>
            <a:endParaRPr lang="en-US" altLang="zh-TW" sz="2000" dirty="0">
              <a:solidFill>
                <a:schemeClr val="accent1"/>
              </a:solidFill>
            </a:endParaRPr>
          </a:p>
        </p:txBody>
      </p:sp>
    </p:spTree>
    <p:extLst>
      <p:ext uri="{BB962C8B-B14F-4D97-AF65-F5344CB8AC3E}">
        <p14:creationId xmlns:p14="http://schemas.microsoft.com/office/powerpoint/2010/main" val="134773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r>
              <a:rPr lang="en-US" altLang="zh-TW" sz="3200" dirty="0"/>
              <a:t>Getting Communicator Information: Size</a:t>
            </a:r>
          </a:p>
        </p:txBody>
      </p:sp>
      <p:sp>
        <p:nvSpPr>
          <p:cNvPr id="25603" name="Rectangle 3"/>
          <p:cNvSpPr>
            <a:spLocks noGrp="1" noChangeArrowheads="1"/>
          </p:cNvSpPr>
          <p:nvPr>
            <p:ph type="body" idx="1"/>
          </p:nvPr>
        </p:nvSpPr>
        <p:spPr>
          <a:xfrm>
            <a:off x="274638" y="838200"/>
            <a:ext cx="8648700" cy="5148262"/>
          </a:xfrm>
        </p:spPr>
        <p:txBody>
          <a:bodyPr>
            <a:normAutofit/>
          </a:bodyPr>
          <a:lstStyle/>
          <a:p>
            <a:r>
              <a:rPr lang="en-US" altLang="zh-TW" dirty="0"/>
              <a:t>A </a:t>
            </a:r>
            <a:r>
              <a:rPr lang="en-US" altLang="zh-TW" dirty="0" smtClean="0"/>
              <a:t>Communicator can </a:t>
            </a:r>
            <a:r>
              <a:rPr lang="en-US" altLang="zh-TW" dirty="0"/>
              <a:t>also determine the size, or number of processors, of any communicator to which it belongs with a call to </a:t>
            </a:r>
            <a:r>
              <a:rPr lang="en-US" altLang="zh-TW" dirty="0" err="1" smtClean="0"/>
              <a:t>MPI_Comm_size</a:t>
            </a:r>
            <a:r>
              <a:rPr lang="en-US" altLang="zh-TW" dirty="0" smtClean="0"/>
              <a:t>.</a:t>
            </a:r>
            <a:endParaRPr lang="en-US" altLang="zh-TW" dirty="0"/>
          </a:p>
          <a:p>
            <a:pPr lvl="2">
              <a:buFontTx/>
              <a:buNone/>
            </a:pPr>
            <a:r>
              <a:rPr lang="en-US" altLang="zh-TW" dirty="0" err="1">
                <a:solidFill>
                  <a:schemeClr val="accent1"/>
                </a:solidFill>
              </a:rPr>
              <a:t>int</a:t>
            </a:r>
            <a:r>
              <a:rPr lang="en-US" altLang="zh-TW" dirty="0">
                <a:solidFill>
                  <a:schemeClr val="accent1"/>
                </a:solidFill>
              </a:rPr>
              <a:t> </a:t>
            </a:r>
            <a:r>
              <a:rPr lang="en-US" altLang="zh-TW" dirty="0" err="1">
                <a:solidFill>
                  <a:schemeClr val="accent1"/>
                </a:solidFill>
              </a:rPr>
              <a:t>MPI_Comm_size</a:t>
            </a:r>
            <a:r>
              <a:rPr lang="en-US" altLang="zh-TW" dirty="0">
                <a:solidFill>
                  <a:schemeClr val="accent1"/>
                </a:solidFill>
              </a:rPr>
              <a:t>(</a:t>
            </a:r>
            <a:r>
              <a:rPr lang="en-US" altLang="zh-TW" dirty="0" err="1">
                <a:solidFill>
                  <a:schemeClr val="accent1"/>
                </a:solidFill>
              </a:rPr>
              <a:t>MPI_Comm</a:t>
            </a:r>
            <a:r>
              <a:rPr lang="en-US" altLang="zh-TW" dirty="0">
                <a:solidFill>
                  <a:schemeClr val="accent1"/>
                </a:solidFill>
              </a:rPr>
              <a:t> </a:t>
            </a:r>
            <a:r>
              <a:rPr lang="en-US" altLang="zh-TW" dirty="0" err="1">
                <a:solidFill>
                  <a:schemeClr val="accent1"/>
                </a:solidFill>
              </a:rPr>
              <a:t>comm</a:t>
            </a:r>
            <a:r>
              <a:rPr lang="en-US" altLang="zh-TW" dirty="0">
                <a:solidFill>
                  <a:schemeClr val="accent1"/>
                </a:solidFill>
              </a:rPr>
              <a:t>, </a:t>
            </a:r>
            <a:r>
              <a:rPr lang="en-US" altLang="zh-TW" dirty="0" err="1">
                <a:solidFill>
                  <a:schemeClr val="accent1"/>
                </a:solidFill>
              </a:rPr>
              <a:t>int</a:t>
            </a:r>
            <a:r>
              <a:rPr lang="en-US" altLang="zh-TW" dirty="0">
                <a:solidFill>
                  <a:schemeClr val="accent1"/>
                </a:solidFill>
              </a:rPr>
              <a:t> *size</a:t>
            </a:r>
            <a:r>
              <a:rPr lang="en-US" altLang="zh-TW" dirty="0" smtClean="0">
                <a:solidFill>
                  <a:schemeClr val="accent1"/>
                </a:solidFill>
              </a:rPr>
              <a:t>);</a:t>
            </a:r>
            <a:endParaRPr lang="en-US" altLang="zh-TW" dirty="0">
              <a:solidFill>
                <a:schemeClr val="accent1"/>
              </a:solidFill>
            </a:endParaRPr>
          </a:p>
        </p:txBody>
      </p:sp>
    </p:spTree>
    <p:extLst>
      <p:ext uri="{BB962C8B-B14F-4D97-AF65-F5344CB8AC3E}">
        <p14:creationId xmlns:p14="http://schemas.microsoft.com/office/powerpoint/2010/main" val="2334427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lstStyle/>
          <a:p>
            <a:r>
              <a:rPr lang="en-US" altLang="zh-TW" dirty="0"/>
              <a:t>Terminating MPI</a:t>
            </a:r>
          </a:p>
        </p:txBody>
      </p:sp>
      <p:sp>
        <p:nvSpPr>
          <p:cNvPr id="26627" name="Rectangle 3"/>
          <p:cNvSpPr>
            <a:spLocks noGrp="1" noChangeArrowheads="1"/>
          </p:cNvSpPr>
          <p:nvPr>
            <p:ph type="body" idx="1"/>
          </p:nvPr>
        </p:nvSpPr>
        <p:spPr>
          <a:xfrm>
            <a:off x="457200" y="838200"/>
            <a:ext cx="8229600" cy="5791200"/>
          </a:xfrm>
        </p:spPr>
        <p:txBody>
          <a:bodyPr/>
          <a:lstStyle/>
          <a:p>
            <a:r>
              <a:rPr lang="en-US" altLang="zh-TW" sz="2800" dirty="0"/>
              <a:t>The last MPI routine called should be </a:t>
            </a:r>
            <a:r>
              <a:rPr lang="en-US" altLang="zh-TW" sz="2800" dirty="0" err="1" smtClean="0"/>
              <a:t>MPI_Finalize</a:t>
            </a:r>
            <a:r>
              <a:rPr lang="en-US" altLang="zh-TW" sz="2800" dirty="0" smtClean="0"/>
              <a:t> </a:t>
            </a:r>
            <a:r>
              <a:rPr lang="en-US" altLang="zh-TW" sz="2800" dirty="0"/>
              <a:t>which</a:t>
            </a:r>
          </a:p>
          <a:p>
            <a:r>
              <a:rPr lang="en-US" altLang="zh-TW" sz="2800" dirty="0" smtClean="0"/>
              <a:t>Once </a:t>
            </a:r>
            <a:r>
              <a:rPr lang="en-US" altLang="zh-TW" sz="2800" dirty="0" err="1" smtClean="0"/>
              <a:t>MPI_Finalize</a:t>
            </a:r>
            <a:r>
              <a:rPr lang="en-US" altLang="zh-TW" sz="2800" dirty="0" smtClean="0"/>
              <a:t> </a:t>
            </a:r>
            <a:r>
              <a:rPr lang="en-US" altLang="zh-TW" sz="2800" dirty="0"/>
              <a:t>has been called, no other MPI routines (including </a:t>
            </a:r>
            <a:r>
              <a:rPr lang="en-US" altLang="zh-TW" sz="2800" dirty="0" err="1" smtClean="0"/>
              <a:t>MPI_Init</a:t>
            </a:r>
            <a:r>
              <a:rPr lang="en-US" altLang="zh-TW" sz="2800" dirty="0" smtClean="0"/>
              <a:t>) </a:t>
            </a:r>
            <a:r>
              <a:rPr lang="en-US" altLang="zh-TW" sz="2800" dirty="0"/>
              <a:t>may be called.</a:t>
            </a:r>
          </a:p>
          <a:p>
            <a:pPr lvl="2">
              <a:buFontTx/>
              <a:buNone/>
            </a:pPr>
            <a:r>
              <a:rPr lang="en-US" altLang="zh-TW" sz="2000" dirty="0" err="1">
                <a:solidFill>
                  <a:schemeClr val="accent1"/>
                </a:solidFill>
              </a:rPr>
              <a:t>int</a:t>
            </a:r>
            <a:r>
              <a:rPr lang="en-US" altLang="zh-TW" sz="2000" dirty="0">
                <a:solidFill>
                  <a:schemeClr val="accent1"/>
                </a:solidFill>
              </a:rPr>
              <a:t> err;</a:t>
            </a:r>
          </a:p>
          <a:p>
            <a:pPr lvl="2">
              <a:buFontTx/>
              <a:buNone/>
            </a:pPr>
            <a:r>
              <a:rPr lang="en-US" altLang="zh-TW" sz="2000" dirty="0">
                <a:solidFill>
                  <a:schemeClr val="accent1"/>
                </a:solidFill>
              </a:rPr>
              <a:t>...</a:t>
            </a:r>
          </a:p>
          <a:p>
            <a:pPr lvl="2">
              <a:buFontTx/>
              <a:buNone/>
            </a:pPr>
            <a:r>
              <a:rPr lang="en-US" altLang="zh-TW" sz="2000" dirty="0">
                <a:solidFill>
                  <a:schemeClr val="accent1"/>
                </a:solidFill>
              </a:rPr>
              <a:t>err = </a:t>
            </a:r>
            <a:r>
              <a:rPr lang="en-US" altLang="zh-TW" sz="2000" dirty="0" err="1">
                <a:solidFill>
                  <a:schemeClr val="accent1"/>
                </a:solidFill>
              </a:rPr>
              <a:t>MPI_Finalize</a:t>
            </a:r>
            <a:r>
              <a:rPr lang="en-US" altLang="zh-TW" sz="2000" dirty="0">
                <a:solidFill>
                  <a:schemeClr val="accent1"/>
                </a:solidFill>
              </a:rPr>
              <a:t>();</a:t>
            </a:r>
          </a:p>
        </p:txBody>
      </p:sp>
    </p:spTree>
    <p:extLst>
      <p:ext uri="{BB962C8B-B14F-4D97-AF65-F5344CB8AC3E}">
        <p14:creationId xmlns:p14="http://schemas.microsoft.com/office/powerpoint/2010/main" val="3921161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87" y="76200"/>
            <a:ext cx="8938613" cy="6063198"/>
          </a:xfrm>
          <a:prstGeom prst="rect">
            <a:avLst/>
          </a:prstGeom>
          <a:noFill/>
        </p:spPr>
        <p:txBody>
          <a:bodyPr wrap="square" rtlCol="0">
            <a:spAutoFit/>
          </a:bodyPr>
          <a:lstStyle/>
          <a:p>
            <a:r>
              <a:rPr lang="en-US" sz="3600" b="1" dirty="0" smtClean="0"/>
              <a:t>What is MPI?</a:t>
            </a:r>
          </a:p>
          <a:p>
            <a:pPr marL="457200" indent="-457200">
              <a:buFont typeface="Courier New" pitchFamily="49" charset="0"/>
              <a:buChar char="o"/>
            </a:pPr>
            <a:r>
              <a:rPr lang="en-US" sz="3200" dirty="0"/>
              <a:t>Processes coordinate and communicate </a:t>
            </a:r>
            <a:r>
              <a:rPr lang="en-US" sz="3200" dirty="0" smtClean="0"/>
              <a:t>via </a:t>
            </a:r>
            <a:r>
              <a:rPr lang="en-US" sz="3200" dirty="0"/>
              <a:t>calls to message passing library </a:t>
            </a:r>
            <a:r>
              <a:rPr lang="en-US" sz="3200" dirty="0" smtClean="0"/>
              <a:t>routines.</a:t>
            </a:r>
            <a:endParaRPr lang="en-US" sz="3200" dirty="0"/>
          </a:p>
          <a:p>
            <a:pPr marL="457200" indent="-457200">
              <a:buFont typeface="Courier New" pitchFamily="49" charset="0"/>
              <a:buChar char="o"/>
            </a:pPr>
            <a:r>
              <a:rPr lang="en-US" sz="3200" dirty="0"/>
              <a:t>Programmers “parallelize” algorithm and add message </a:t>
            </a:r>
            <a:r>
              <a:rPr lang="en-US" sz="3200" dirty="0" smtClean="0"/>
              <a:t>calls.</a:t>
            </a:r>
            <a:endParaRPr lang="en-US" sz="3200" dirty="0"/>
          </a:p>
          <a:p>
            <a:pPr marL="457200" indent="-457200">
              <a:buFont typeface="Courier New" pitchFamily="49" charset="0"/>
              <a:buChar char="o"/>
            </a:pPr>
            <a:r>
              <a:rPr lang="en-US" sz="3200" dirty="0" smtClean="0"/>
              <a:t>MPI (Message-Passing Interface) is a message-passing library interface specification. </a:t>
            </a:r>
          </a:p>
          <a:p>
            <a:pPr marL="457200" indent="-457200">
              <a:buFont typeface="Courier New" pitchFamily="49" charset="0"/>
              <a:buChar char="o"/>
            </a:pPr>
            <a:r>
              <a:rPr lang="en-US" sz="3200" dirty="0" smtClean="0"/>
              <a:t>MPI </a:t>
            </a:r>
            <a:r>
              <a:rPr lang="en-US" sz="3200" dirty="0"/>
              <a:t>addresses primarily the message-passing </a:t>
            </a:r>
            <a:r>
              <a:rPr lang="en-US" sz="3200" dirty="0" smtClean="0"/>
              <a:t>parallel programming </a:t>
            </a:r>
            <a:r>
              <a:rPr lang="en-US" sz="3200" dirty="0"/>
              <a:t>model, in which data is moved from the address space of one process to </a:t>
            </a:r>
            <a:r>
              <a:rPr lang="en-US" sz="3200" dirty="0" smtClean="0"/>
              <a:t>that of </a:t>
            </a:r>
            <a:r>
              <a:rPr lang="en-US" sz="3200" dirty="0"/>
              <a:t>another process through cooperative operations on each process. </a:t>
            </a:r>
            <a:r>
              <a:rPr lang="en-US" sz="3200" dirty="0" smtClean="0"/>
              <a:t> </a:t>
            </a:r>
          </a:p>
        </p:txBody>
      </p:sp>
    </p:spTree>
    <p:extLst>
      <p:ext uri="{BB962C8B-B14F-4D97-AF65-F5344CB8AC3E}">
        <p14:creationId xmlns:p14="http://schemas.microsoft.com/office/powerpoint/2010/main" val="2925440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8229600" cy="1143000"/>
          </a:xfrm>
        </p:spPr>
        <p:txBody>
          <a:bodyPr/>
          <a:lstStyle/>
          <a:p>
            <a:r>
              <a:rPr lang="en-US" altLang="zh-TW" dirty="0"/>
              <a:t>Sample Program: Hello World!</a:t>
            </a:r>
          </a:p>
        </p:txBody>
      </p:sp>
      <p:sp>
        <p:nvSpPr>
          <p:cNvPr id="28675" name="Rectangle 3"/>
          <p:cNvSpPr>
            <a:spLocks noGrp="1" noChangeArrowheads="1"/>
          </p:cNvSpPr>
          <p:nvPr>
            <p:ph type="body" idx="1"/>
          </p:nvPr>
        </p:nvSpPr>
        <p:spPr>
          <a:xfrm>
            <a:off x="457200" y="990600"/>
            <a:ext cx="8229600" cy="4525963"/>
          </a:xfrm>
        </p:spPr>
        <p:txBody>
          <a:bodyPr/>
          <a:lstStyle/>
          <a:p>
            <a:r>
              <a:rPr lang="en-US" altLang="zh-TW" dirty="0"/>
              <a:t>In this </a:t>
            </a:r>
            <a:r>
              <a:rPr lang="en-US" altLang="zh-TW" dirty="0" smtClean="0"/>
              <a:t> "</a:t>
            </a:r>
            <a:r>
              <a:rPr lang="en-US" altLang="zh-TW" dirty="0"/>
              <a:t>Hello World" program, each processor prints its rank as well as the total number of processors in the communicator MPI_COMM_WORLD.</a:t>
            </a:r>
          </a:p>
          <a:p>
            <a:r>
              <a:rPr lang="en-US" altLang="zh-TW" dirty="0"/>
              <a:t>Notes:</a:t>
            </a:r>
          </a:p>
          <a:p>
            <a:pPr lvl="1"/>
            <a:r>
              <a:rPr lang="en-US" altLang="zh-TW" dirty="0"/>
              <a:t>Makes use of the pre-defined communicator MPI_COMM_WORLD.</a:t>
            </a:r>
          </a:p>
          <a:p>
            <a:pPr lvl="1"/>
            <a:r>
              <a:rPr lang="en-US" altLang="zh-TW" dirty="0"/>
              <a:t>Not testing for error status of routines!</a:t>
            </a:r>
          </a:p>
        </p:txBody>
      </p:sp>
    </p:spTree>
    <p:extLst>
      <p:ext uri="{BB962C8B-B14F-4D97-AF65-F5344CB8AC3E}">
        <p14:creationId xmlns:p14="http://schemas.microsoft.com/office/powerpoint/2010/main" val="906276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r>
              <a:rPr lang="en-US" altLang="zh-TW" dirty="0"/>
              <a:t>Sample Program: Hello World!</a:t>
            </a:r>
          </a:p>
        </p:txBody>
      </p:sp>
      <p:sp>
        <p:nvSpPr>
          <p:cNvPr id="27651" name="Rectangle 3"/>
          <p:cNvSpPr>
            <a:spLocks noGrp="1" noChangeArrowheads="1"/>
          </p:cNvSpPr>
          <p:nvPr>
            <p:ph type="body" idx="1"/>
          </p:nvPr>
        </p:nvSpPr>
        <p:spPr>
          <a:xfrm>
            <a:off x="228600" y="685800"/>
            <a:ext cx="8353425" cy="5867400"/>
          </a:xfrm>
          <a:noFill/>
        </p:spPr>
        <p:txBody>
          <a:bodyPr>
            <a:noAutofit/>
          </a:bodyPr>
          <a:lstStyle/>
          <a:p>
            <a:pPr>
              <a:lnSpc>
                <a:spcPct val="80000"/>
              </a:lnSpc>
              <a:buFontTx/>
              <a:buNone/>
            </a:pPr>
            <a:r>
              <a:rPr lang="en-US" altLang="zh-TW" sz="2200" b="1" dirty="0">
                <a:latin typeface="Courier New" pitchFamily="49" charset="0"/>
              </a:rPr>
              <a:t>#include &lt;</a:t>
            </a:r>
            <a:r>
              <a:rPr lang="en-US" altLang="zh-TW" sz="2200" b="1" dirty="0" err="1">
                <a:latin typeface="Courier New" pitchFamily="49" charset="0"/>
              </a:rPr>
              <a:t>stdio.h</a:t>
            </a:r>
            <a:r>
              <a:rPr lang="en-US" altLang="zh-TW" sz="2200" b="1" dirty="0">
                <a:latin typeface="Courier New" pitchFamily="49" charset="0"/>
              </a:rPr>
              <a:t>&gt;</a:t>
            </a:r>
          </a:p>
          <a:p>
            <a:pPr>
              <a:lnSpc>
                <a:spcPct val="80000"/>
              </a:lnSpc>
              <a:buFontTx/>
              <a:buNone/>
            </a:pPr>
            <a:r>
              <a:rPr lang="en-US" altLang="zh-TW" sz="2200" b="1" dirty="0">
                <a:latin typeface="Courier New" pitchFamily="49" charset="0"/>
              </a:rPr>
              <a:t>#include &lt;</a:t>
            </a:r>
            <a:r>
              <a:rPr lang="en-US" altLang="zh-TW" sz="2200" b="1" dirty="0" err="1">
                <a:latin typeface="Courier New" pitchFamily="49" charset="0"/>
              </a:rPr>
              <a:t>mpi.h</a:t>
            </a:r>
            <a:r>
              <a:rPr lang="en-US" altLang="zh-TW" sz="2200" b="1" dirty="0">
                <a:latin typeface="Courier New" pitchFamily="49" charset="0"/>
              </a:rPr>
              <a:t>&gt;</a:t>
            </a:r>
          </a:p>
          <a:p>
            <a:pPr>
              <a:lnSpc>
                <a:spcPct val="80000"/>
              </a:lnSpc>
              <a:buFontTx/>
              <a:buNone/>
            </a:pPr>
            <a:r>
              <a:rPr lang="en-US" altLang="zh-TW" sz="2200" b="1" dirty="0">
                <a:latin typeface="Courier New" pitchFamily="49" charset="0"/>
              </a:rPr>
              <a:t>void main (</a:t>
            </a:r>
            <a:r>
              <a:rPr lang="en-US" altLang="zh-TW" sz="2200" b="1" dirty="0" err="1">
                <a:latin typeface="Courier New" pitchFamily="49" charset="0"/>
              </a:rPr>
              <a:t>int</a:t>
            </a:r>
            <a:r>
              <a:rPr lang="en-US" altLang="zh-TW" sz="2200" b="1" dirty="0">
                <a:latin typeface="Courier New" pitchFamily="49" charset="0"/>
              </a:rPr>
              <a:t> </a:t>
            </a:r>
            <a:r>
              <a:rPr lang="en-US" altLang="zh-TW" sz="2200" b="1" dirty="0" err="1">
                <a:latin typeface="Courier New" pitchFamily="49" charset="0"/>
              </a:rPr>
              <a:t>argc</a:t>
            </a:r>
            <a:r>
              <a:rPr lang="en-US" altLang="zh-TW" sz="2200" b="1" dirty="0">
                <a:latin typeface="Courier New" pitchFamily="49" charset="0"/>
              </a:rPr>
              <a:t>, char *</a:t>
            </a:r>
            <a:r>
              <a:rPr lang="en-US" altLang="zh-TW" sz="2200" b="1" dirty="0" err="1">
                <a:latin typeface="Courier New" pitchFamily="49" charset="0"/>
              </a:rPr>
              <a:t>argv</a:t>
            </a:r>
            <a:r>
              <a:rPr lang="en-US" altLang="zh-TW" sz="2200" b="1" dirty="0">
                <a:latin typeface="Courier New" pitchFamily="49" charset="0"/>
              </a:rPr>
              <a:t>[]) {</a:t>
            </a:r>
          </a:p>
          <a:p>
            <a:pPr lvl="1">
              <a:lnSpc>
                <a:spcPct val="80000"/>
              </a:lnSpc>
              <a:buFontTx/>
              <a:buNone/>
            </a:pPr>
            <a:r>
              <a:rPr lang="en-US" altLang="zh-TW" sz="2200" b="1" dirty="0" err="1">
                <a:latin typeface="Courier New" pitchFamily="49" charset="0"/>
              </a:rPr>
              <a:t>int</a:t>
            </a:r>
            <a:r>
              <a:rPr lang="en-US" altLang="zh-TW" sz="2200" b="1" dirty="0">
                <a:latin typeface="Courier New" pitchFamily="49" charset="0"/>
              </a:rPr>
              <a:t> </a:t>
            </a:r>
            <a:r>
              <a:rPr lang="en-US" altLang="zh-TW" sz="2200" b="1" dirty="0" err="1">
                <a:latin typeface="Courier New" pitchFamily="49" charset="0"/>
              </a:rPr>
              <a:t>myrank</a:t>
            </a:r>
            <a:r>
              <a:rPr lang="en-US" altLang="zh-TW" sz="2200" b="1" dirty="0">
                <a:latin typeface="Courier New" pitchFamily="49" charset="0"/>
              </a:rPr>
              <a:t>, size;</a:t>
            </a:r>
          </a:p>
          <a:p>
            <a:pPr lvl="1">
              <a:lnSpc>
                <a:spcPct val="80000"/>
              </a:lnSpc>
              <a:buFontTx/>
              <a:buNone/>
            </a:pPr>
            <a:endParaRPr lang="en-US" altLang="zh-TW" sz="2200" b="1" dirty="0">
              <a:latin typeface="Courier New" pitchFamily="49" charset="0"/>
            </a:endParaRPr>
          </a:p>
          <a:p>
            <a:pPr lvl="1">
              <a:lnSpc>
                <a:spcPct val="80000"/>
              </a:lnSpc>
              <a:buFontTx/>
              <a:buNone/>
            </a:pPr>
            <a:r>
              <a:rPr lang="en-US" altLang="zh-TW" sz="2200" b="1" dirty="0">
                <a:latin typeface="Courier New" pitchFamily="49" charset="0"/>
              </a:rPr>
              <a:t>/* Initialize MPI */</a:t>
            </a:r>
          </a:p>
          <a:p>
            <a:pPr lvl="1">
              <a:lnSpc>
                <a:spcPct val="80000"/>
              </a:lnSpc>
              <a:buFontTx/>
              <a:buNone/>
            </a:pPr>
            <a:r>
              <a:rPr lang="en-US" altLang="zh-TW" sz="2200" b="1" dirty="0" err="1">
                <a:latin typeface="Courier New" pitchFamily="49" charset="0"/>
              </a:rPr>
              <a:t>MPI_Init</a:t>
            </a:r>
            <a:r>
              <a:rPr lang="en-US" altLang="zh-TW" sz="2200" b="1" dirty="0">
                <a:latin typeface="Courier New" pitchFamily="49" charset="0"/>
              </a:rPr>
              <a:t>(&amp;</a:t>
            </a:r>
            <a:r>
              <a:rPr lang="en-US" altLang="zh-TW" sz="2200" b="1" dirty="0" err="1">
                <a:latin typeface="Courier New" pitchFamily="49" charset="0"/>
              </a:rPr>
              <a:t>argc</a:t>
            </a:r>
            <a:r>
              <a:rPr lang="en-US" altLang="zh-TW" sz="2200" b="1" dirty="0">
                <a:latin typeface="Courier New" pitchFamily="49" charset="0"/>
              </a:rPr>
              <a:t>, &amp;</a:t>
            </a:r>
            <a:r>
              <a:rPr lang="en-US" altLang="zh-TW" sz="2200" b="1" dirty="0" err="1">
                <a:latin typeface="Courier New" pitchFamily="49" charset="0"/>
              </a:rPr>
              <a:t>argv</a:t>
            </a:r>
            <a:r>
              <a:rPr lang="en-US" altLang="zh-TW" sz="2200" b="1" dirty="0">
                <a:latin typeface="Courier New" pitchFamily="49" charset="0"/>
              </a:rPr>
              <a:t>); </a:t>
            </a:r>
          </a:p>
          <a:p>
            <a:pPr lvl="1">
              <a:lnSpc>
                <a:spcPct val="80000"/>
              </a:lnSpc>
              <a:buFontTx/>
              <a:buNone/>
            </a:pPr>
            <a:endParaRPr lang="en-US" altLang="zh-TW" sz="2200" b="1" dirty="0">
              <a:latin typeface="Courier New" pitchFamily="49" charset="0"/>
            </a:endParaRPr>
          </a:p>
          <a:p>
            <a:pPr lvl="1">
              <a:lnSpc>
                <a:spcPct val="80000"/>
              </a:lnSpc>
              <a:buFontTx/>
              <a:buNone/>
            </a:pPr>
            <a:r>
              <a:rPr lang="en-US" altLang="zh-TW" sz="2200" b="1" dirty="0">
                <a:latin typeface="Courier New" pitchFamily="49" charset="0"/>
              </a:rPr>
              <a:t>/* Get my rank */</a:t>
            </a:r>
          </a:p>
          <a:p>
            <a:pPr lvl="1">
              <a:lnSpc>
                <a:spcPct val="80000"/>
              </a:lnSpc>
              <a:buFontTx/>
              <a:buNone/>
            </a:pPr>
            <a:r>
              <a:rPr lang="en-US" altLang="zh-TW" sz="2200" b="1" dirty="0" err="1">
                <a:latin typeface="Courier New" pitchFamily="49" charset="0"/>
              </a:rPr>
              <a:t>MPI_Comm_rank</a:t>
            </a:r>
            <a:r>
              <a:rPr lang="en-US" altLang="zh-TW" sz="2200" b="1" dirty="0">
                <a:latin typeface="Courier New" pitchFamily="49" charset="0"/>
              </a:rPr>
              <a:t>(MPI_COMM_WORLD, &amp;</a:t>
            </a:r>
            <a:r>
              <a:rPr lang="en-US" altLang="zh-TW" sz="2200" b="1" dirty="0" err="1">
                <a:latin typeface="Courier New" pitchFamily="49" charset="0"/>
              </a:rPr>
              <a:t>myrank</a:t>
            </a:r>
            <a:r>
              <a:rPr lang="en-US" altLang="zh-TW" sz="2200" b="1" dirty="0">
                <a:latin typeface="Courier New" pitchFamily="49" charset="0"/>
              </a:rPr>
              <a:t>); </a:t>
            </a:r>
          </a:p>
          <a:p>
            <a:pPr lvl="1">
              <a:lnSpc>
                <a:spcPct val="80000"/>
              </a:lnSpc>
              <a:buFontTx/>
              <a:buNone/>
            </a:pPr>
            <a:endParaRPr lang="en-US" altLang="zh-TW" sz="2200" b="1" dirty="0">
              <a:latin typeface="Courier New" pitchFamily="49" charset="0"/>
            </a:endParaRPr>
          </a:p>
          <a:p>
            <a:pPr lvl="1">
              <a:lnSpc>
                <a:spcPct val="80000"/>
              </a:lnSpc>
              <a:buFontTx/>
              <a:buNone/>
            </a:pPr>
            <a:r>
              <a:rPr lang="en-US" altLang="zh-TW" sz="2200" b="1" dirty="0">
                <a:latin typeface="Courier New" pitchFamily="49" charset="0"/>
              </a:rPr>
              <a:t>/* Get the total number of processors */</a:t>
            </a:r>
          </a:p>
          <a:p>
            <a:pPr lvl="1">
              <a:lnSpc>
                <a:spcPct val="80000"/>
              </a:lnSpc>
              <a:buFontTx/>
              <a:buNone/>
            </a:pPr>
            <a:r>
              <a:rPr lang="en-US" altLang="zh-TW" sz="2200" b="1" dirty="0" err="1">
                <a:latin typeface="Courier New" pitchFamily="49" charset="0"/>
              </a:rPr>
              <a:t>MPI_Comm_size</a:t>
            </a:r>
            <a:r>
              <a:rPr lang="en-US" altLang="zh-TW" sz="2200" b="1" dirty="0">
                <a:latin typeface="Courier New" pitchFamily="49" charset="0"/>
              </a:rPr>
              <a:t>(MPI_COMM_WORLD, &amp;size); </a:t>
            </a:r>
          </a:p>
          <a:p>
            <a:pPr lvl="1">
              <a:lnSpc>
                <a:spcPct val="80000"/>
              </a:lnSpc>
              <a:buFontTx/>
              <a:buNone/>
            </a:pPr>
            <a:endParaRPr lang="en-US" altLang="zh-TW" sz="2200" b="1" dirty="0">
              <a:latin typeface="Courier New" pitchFamily="49" charset="0"/>
            </a:endParaRPr>
          </a:p>
          <a:p>
            <a:pPr lvl="1">
              <a:lnSpc>
                <a:spcPct val="80000"/>
              </a:lnSpc>
              <a:buFontTx/>
              <a:buNone/>
            </a:pPr>
            <a:r>
              <a:rPr lang="en-US" altLang="zh-TW" sz="2200" b="1" dirty="0" err="1">
                <a:latin typeface="Courier New" pitchFamily="49" charset="0"/>
              </a:rPr>
              <a:t>printf</a:t>
            </a:r>
            <a:r>
              <a:rPr lang="en-US" altLang="zh-TW" sz="2200" b="1" dirty="0">
                <a:latin typeface="Courier New" pitchFamily="49" charset="0"/>
              </a:rPr>
              <a:t>("Processor %d of %d: Hello World!\n", </a:t>
            </a:r>
            <a:r>
              <a:rPr lang="en-US" altLang="zh-TW" sz="2200" b="1" dirty="0" err="1">
                <a:latin typeface="Courier New" pitchFamily="49" charset="0"/>
              </a:rPr>
              <a:t>myrank</a:t>
            </a:r>
            <a:r>
              <a:rPr lang="en-US" altLang="zh-TW" sz="2200" b="1" dirty="0">
                <a:latin typeface="Courier New" pitchFamily="49" charset="0"/>
              </a:rPr>
              <a:t>, size);</a:t>
            </a:r>
          </a:p>
          <a:p>
            <a:pPr lvl="1">
              <a:lnSpc>
                <a:spcPct val="80000"/>
              </a:lnSpc>
              <a:buFontTx/>
              <a:buNone/>
            </a:pPr>
            <a:endParaRPr lang="en-US" altLang="zh-TW" sz="2200" b="1" dirty="0">
              <a:latin typeface="Courier New" pitchFamily="49" charset="0"/>
            </a:endParaRPr>
          </a:p>
          <a:p>
            <a:pPr lvl="1">
              <a:lnSpc>
                <a:spcPct val="80000"/>
              </a:lnSpc>
              <a:buFontTx/>
              <a:buNone/>
            </a:pPr>
            <a:r>
              <a:rPr lang="en-US" altLang="zh-TW" sz="2200" b="1" dirty="0" err="1">
                <a:latin typeface="Courier New" pitchFamily="49" charset="0"/>
              </a:rPr>
              <a:t>MPI_Finalize</a:t>
            </a:r>
            <a:r>
              <a:rPr lang="en-US" altLang="zh-TW" sz="2200" b="1" dirty="0">
                <a:latin typeface="Courier New" pitchFamily="49" charset="0"/>
              </a:rPr>
              <a:t>(); /* Terminate MPI */</a:t>
            </a:r>
          </a:p>
          <a:p>
            <a:pPr>
              <a:lnSpc>
                <a:spcPct val="80000"/>
              </a:lnSpc>
              <a:buFontTx/>
              <a:buNone/>
            </a:pPr>
            <a:r>
              <a:rPr lang="en-US" altLang="zh-TW" sz="2200" b="1" dirty="0">
                <a:latin typeface="Courier New" pitchFamily="49" charset="0"/>
              </a:rPr>
              <a:t>}</a:t>
            </a:r>
          </a:p>
        </p:txBody>
      </p:sp>
    </p:spTree>
    <p:extLst>
      <p:ext uri="{BB962C8B-B14F-4D97-AF65-F5344CB8AC3E}">
        <p14:creationId xmlns:p14="http://schemas.microsoft.com/office/powerpoint/2010/main" val="4251393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r>
              <a:rPr lang="en-US" altLang="zh-TW" dirty="0"/>
              <a:t>Sample Program: Output</a:t>
            </a:r>
          </a:p>
        </p:txBody>
      </p:sp>
      <p:sp>
        <p:nvSpPr>
          <p:cNvPr id="29699" name="Rectangle 3"/>
          <p:cNvSpPr>
            <a:spLocks noGrp="1" noChangeArrowheads="1"/>
          </p:cNvSpPr>
          <p:nvPr>
            <p:ph type="body" idx="1"/>
          </p:nvPr>
        </p:nvSpPr>
        <p:spPr>
          <a:xfrm>
            <a:off x="457200" y="914400"/>
            <a:ext cx="8229600" cy="5715000"/>
          </a:xfrm>
        </p:spPr>
        <p:txBody>
          <a:bodyPr>
            <a:normAutofit/>
          </a:bodyPr>
          <a:lstStyle/>
          <a:p>
            <a:pPr marL="552450" indent="-552450">
              <a:lnSpc>
                <a:spcPct val="90000"/>
              </a:lnSpc>
            </a:pPr>
            <a:r>
              <a:rPr lang="en-US" altLang="zh-TW" sz="2500" dirty="0"/>
              <a:t>Running this code on four processors will produce a result like:</a:t>
            </a:r>
          </a:p>
          <a:p>
            <a:pPr marL="1333500" lvl="2" indent="-419100">
              <a:lnSpc>
                <a:spcPct val="90000"/>
              </a:lnSpc>
              <a:buFontTx/>
              <a:buNone/>
            </a:pPr>
            <a:r>
              <a:rPr lang="en-US" altLang="zh-TW" sz="2000" b="1" dirty="0">
                <a:solidFill>
                  <a:schemeClr val="accent1"/>
                </a:solidFill>
                <a:latin typeface="Courier New" pitchFamily="49" charset="0"/>
              </a:rPr>
              <a:t>Processor 2 of 4: Hello World!</a:t>
            </a:r>
          </a:p>
          <a:p>
            <a:pPr marL="1333500" lvl="2" indent="-419100">
              <a:lnSpc>
                <a:spcPct val="90000"/>
              </a:lnSpc>
              <a:buFontTx/>
              <a:buNone/>
            </a:pPr>
            <a:r>
              <a:rPr lang="en-US" altLang="zh-TW" sz="2000" b="1" dirty="0">
                <a:solidFill>
                  <a:schemeClr val="accent1"/>
                </a:solidFill>
                <a:latin typeface="Courier New" pitchFamily="49" charset="0"/>
              </a:rPr>
              <a:t>Processor 1 of 4: Hello World!</a:t>
            </a:r>
          </a:p>
          <a:p>
            <a:pPr marL="1333500" lvl="2" indent="-419100">
              <a:lnSpc>
                <a:spcPct val="90000"/>
              </a:lnSpc>
              <a:buFontTx/>
              <a:buNone/>
            </a:pPr>
            <a:r>
              <a:rPr lang="en-US" altLang="zh-TW" sz="2000" b="1" dirty="0">
                <a:solidFill>
                  <a:schemeClr val="accent1"/>
                </a:solidFill>
                <a:latin typeface="Courier New" pitchFamily="49" charset="0"/>
              </a:rPr>
              <a:t>Processor 3 of 4: Hello World!</a:t>
            </a:r>
          </a:p>
          <a:p>
            <a:pPr marL="1333500" lvl="2" indent="-419100">
              <a:lnSpc>
                <a:spcPct val="90000"/>
              </a:lnSpc>
              <a:buFontTx/>
              <a:buNone/>
            </a:pPr>
            <a:r>
              <a:rPr lang="en-US" altLang="zh-TW" sz="2000" b="1" dirty="0">
                <a:solidFill>
                  <a:schemeClr val="accent1"/>
                </a:solidFill>
                <a:latin typeface="Courier New" pitchFamily="49" charset="0"/>
              </a:rPr>
              <a:t>Processor 0 of 4: Hello World!</a:t>
            </a:r>
          </a:p>
          <a:p>
            <a:pPr marL="552450" indent="-552450">
              <a:lnSpc>
                <a:spcPct val="90000"/>
              </a:lnSpc>
            </a:pPr>
            <a:r>
              <a:rPr lang="en-US" altLang="zh-TW" sz="2500" dirty="0"/>
              <a:t>Each processor executes the same code, including probing for its rank and size and printing the string.</a:t>
            </a:r>
          </a:p>
          <a:p>
            <a:pPr marL="552450" indent="-552450">
              <a:lnSpc>
                <a:spcPct val="90000"/>
              </a:lnSpc>
            </a:pPr>
            <a:r>
              <a:rPr lang="en-US" altLang="zh-TW" sz="2500" dirty="0"/>
              <a:t>The order of the printed lines is essentially random</a:t>
            </a:r>
            <a:r>
              <a:rPr lang="en-US" altLang="zh-TW" sz="2500" dirty="0" smtClean="0"/>
              <a:t>!</a:t>
            </a:r>
            <a:endParaRPr lang="en-US" altLang="zh-TW" sz="2500" dirty="0"/>
          </a:p>
        </p:txBody>
      </p:sp>
    </p:spTree>
    <p:extLst>
      <p:ext uri="{BB962C8B-B14F-4D97-AF65-F5344CB8AC3E}">
        <p14:creationId xmlns:p14="http://schemas.microsoft.com/office/powerpoint/2010/main" val="92623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8404"/>
            <a:ext cx="9144000" cy="4585871"/>
          </a:xfrm>
          <a:prstGeom prst="rect">
            <a:avLst/>
          </a:prstGeom>
          <a:noFill/>
        </p:spPr>
        <p:txBody>
          <a:bodyPr wrap="square" rtlCol="0">
            <a:spAutoFit/>
          </a:bodyPr>
          <a:lstStyle/>
          <a:p>
            <a:r>
              <a:rPr lang="en-US" sz="3600" b="1" dirty="0"/>
              <a:t>Point-to-Point Communication</a:t>
            </a:r>
          </a:p>
          <a:p>
            <a:endParaRPr lang="en-US" sz="3200" dirty="0" smtClean="0"/>
          </a:p>
          <a:p>
            <a:r>
              <a:rPr lang="en-US" sz="3200" dirty="0" smtClean="0"/>
              <a:t>A communicator </a:t>
            </a:r>
            <a:r>
              <a:rPr lang="en-US" sz="3200" dirty="0" smtClean="0">
                <a:sym typeface="Wingdings" pitchFamily="2" charset="2"/>
              </a:rPr>
              <a:t></a:t>
            </a:r>
            <a:r>
              <a:rPr lang="en-US" sz="3200" dirty="0" smtClean="0"/>
              <a:t> communication domain </a:t>
            </a:r>
            <a:r>
              <a:rPr lang="en-US" sz="3200" dirty="0" smtClean="0">
                <a:sym typeface="Wingdings" pitchFamily="2" charset="2"/>
              </a:rPr>
              <a:t></a:t>
            </a:r>
            <a:r>
              <a:rPr lang="en-US" sz="3200" dirty="0" smtClean="0"/>
              <a:t> a set of processes that exchange messages between each other. </a:t>
            </a:r>
          </a:p>
          <a:p>
            <a:r>
              <a:rPr lang="en-US" sz="3200" dirty="0" smtClean="0"/>
              <a:t>MPI default communicator MPI_COMM_WORLD is used.   </a:t>
            </a:r>
          </a:p>
          <a:p>
            <a:r>
              <a:rPr lang="en-US" sz="3200" dirty="0" smtClean="0"/>
              <a:t>Basic form of data exchange between processes is provided by point-to-point communication. </a:t>
            </a:r>
            <a:endParaRPr lang="en-US" dirty="0"/>
          </a:p>
        </p:txBody>
      </p:sp>
    </p:spTree>
    <p:extLst>
      <p:ext uri="{BB962C8B-B14F-4D97-AF65-F5344CB8AC3E}">
        <p14:creationId xmlns:p14="http://schemas.microsoft.com/office/powerpoint/2010/main" val="3252081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1" y="76200"/>
            <a:ext cx="9067800" cy="4401205"/>
          </a:xfrm>
          <a:prstGeom prst="rect">
            <a:avLst/>
          </a:prstGeom>
          <a:noFill/>
        </p:spPr>
        <p:txBody>
          <a:bodyPr wrap="square" rtlCol="0">
            <a:spAutoFit/>
          </a:bodyPr>
          <a:lstStyle/>
          <a:p>
            <a:r>
              <a:rPr lang="en-US" sz="4000" dirty="0" err="1"/>
              <a:t>int</a:t>
            </a:r>
            <a:r>
              <a:rPr lang="en-US" sz="4000" dirty="0"/>
              <a:t> </a:t>
            </a:r>
            <a:r>
              <a:rPr lang="en-US" sz="4000" dirty="0" err="1" smtClean="0"/>
              <a:t>MPI_Send</a:t>
            </a:r>
            <a:r>
              <a:rPr lang="en-US" sz="4000" dirty="0" smtClean="0"/>
              <a:t>(void </a:t>
            </a:r>
            <a:r>
              <a:rPr lang="en-US" sz="4000" dirty="0"/>
              <a:t>*</a:t>
            </a:r>
            <a:r>
              <a:rPr lang="en-US" sz="4000" dirty="0" err="1"/>
              <a:t>smessage</a:t>
            </a:r>
            <a:r>
              <a:rPr lang="en-US" sz="4000" dirty="0"/>
              <a:t>,</a:t>
            </a:r>
          </a:p>
          <a:p>
            <a:r>
              <a:rPr lang="en-US" sz="4000" dirty="0"/>
              <a:t>                  </a:t>
            </a:r>
            <a:r>
              <a:rPr lang="en-US" sz="4000" dirty="0" smtClean="0"/>
              <a:t>      </a:t>
            </a:r>
            <a:r>
              <a:rPr lang="en-US" sz="4000" dirty="0" err="1" smtClean="0"/>
              <a:t>int</a:t>
            </a:r>
            <a:r>
              <a:rPr lang="en-US" sz="4000" dirty="0" smtClean="0"/>
              <a:t> </a:t>
            </a:r>
            <a:r>
              <a:rPr lang="en-US" sz="4000" dirty="0"/>
              <a:t>count,</a:t>
            </a:r>
          </a:p>
          <a:p>
            <a:r>
              <a:rPr lang="en-US" sz="4000" dirty="0"/>
              <a:t>                  </a:t>
            </a:r>
            <a:r>
              <a:rPr lang="en-US" sz="4000" dirty="0" smtClean="0"/>
              <a:t>      </a:t>
            </a:r>
            <a:r>
              <a:rPr lang="en-US" sz="4000" dirty="0" err="1" smtClean="0"/>
              <a:t>MPI_Datatype</a:t>
            </a:r>
            <a:r>
              <a:rPr lang="en-US" sz="4000" dirty="0" smtClean="0"/>
              <a:t> </a:t>
            </a:r>
            <a:r>
              <a:rPr lang="en-US" sz="4000" dirty="0" err="1"/>
              <a:t>datatype</a:t>
            </a:r>
            <a:r>
              <a:rPr lang="en-US" sz="4000" dirty="0"/>
              <a:t>,</a:t>
            </a:r>
          </a:p>
          <a:p>
            <a:r>
              <a:rPr lang="en-US" sz="4000" dirty="0"/>
              <a:t>                  </a:t>
            </a:r>
            <a:r>
              <a:rPr lang="en-US" sz="4000" dirty="0" smtClean="0"/>
              <a:t>      </a:t>
            </a:r>
            <a:r>
              <a:rPr lang="en-US" sz="4000" dirty="0" err="1" smtClean="0"/>
              <a:t>int</a:t>
            </a:r>
            <a:r>
              <a:rPr lang="en-US" sz="4000" dirty="0" smtClean="0"/>
              <a:t> </a:t>
            </a:r>
            <a:r>
              <a:rPr lang="en-US" sz="4000" dirty="0" err="1"/>
              <a:t>dest</a:t>
            </a:r>
            <a:r>
              <a:rPr lang="en-US" sz="4000" dirty="0"/>
              <a:t>,</a:t>
            </a:r>
          </a:p>
          <a:p>
            <a:r>
              <a:rPr lang="en-US" sz="4000" dirty="0" smtClean="0"/>
              <a:t>                        </a:t>
            </a:r>
            <a:r>
              <a:rPr lang="en-US" sz="4000" dirty="0" err="1" smtClean="0"/>
              <a:t>int</a:t>
            </a:r>
            <a:r>
              <a:rPr lang="en-US" sz="4000" dirty="0" smtClean="0"/>
              <a:t> </a:t>
            </a:r>
            <a:r>
              <a:rPr lang="en-US" sz="4000" dirty="0"/>
              <a:t>tag, </a:t>
            </a:r>
          </a:p>
          <a:p>
            <a:r>
              <a:rPr lang="en-US" sz="4000" dirty="0" smtClean="0"/>
              <a:t>                        </a:t>
            </a:r>
            <a:r>
              <a:rPr lang="en-US" sz="4000" dirty="0" err="1" smtClean="0"/>
              <a:t>MPI_Comm</a:t>
            </a:r>
            <a:r>
              <a:rPr lang="en-US" sz="4000" dirty="0" smtClean="0"/>
              <a:t> </a:t>
            </a:r>
            <a:r>
              <a:rPr lang="en-US" sz="4000" dirty="0" err="1"/>
              <a:t>comm</a:t>
            </a:r>
            <a:r>
              <a:rPr lang="en-US" sz="4000" dirty="0" smtClean="0"/>
              <a:t>)</a:t>
            </a:r>
          </a:p>
          <a:p>
            <a:endParaRPr lang="en-US" sz="4000" dirty="0"/>
          </a:p>
        </p:txBody>
      </p:sp>
    </p:spTree>
    <p:extLst>
      <p:ext uri="{BB962C8B-B14F-4D97-AF65-F5344CB8AC3E}">
        <p14:creationId xmlns:p14="http://schemas.microsoft.com/office/powerpoint/2010/main" val="909284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0"/>
            <a:ext cx="8991600" cy="6186309"/>
          </a:xfrm>
          <a:prstGeom prst="rect">
            <a:avLst/>
          </a:prstGeom>
          <a:noFill/>
        </p:spPr>
        <p:txBody>
          <a:bodyPr wrap="square" rtlCol="0">
            <a:spAutoFit/>
          </a:bodyPr>
          <a:lstStyle/>
          <a:p>
            <a:r>
              <a:rPr lang="en-US" sz="3600" dirty="0"/>
              <a:t>To receive a message, a process executes the following operation:</a:t>
            </a:r>
          </a:p>
          <a:p>
            <a:r>
              <a:rPr lang="en-US" sz="3600" dirty="0"/>
              <a:t> </a:t>
            </a:r>
          </a:p>
          <a:p>
            <a:r>
              <a:rPr lang="en-US" sz="3600" dirty="0" err="1"/>
              <a:t>int</a:t>
            </a:r>
            <a:r>
              <a:rPr lang="en-US" sz="3600" dirty="0"/>
              <a:t> </a:t>
            </a:r>
            <a:r>
              <a:rPr lang="en-US" sz="3600" dirty="0" err="1" smtClean="0"/>
              <a:t>MPI_Recv</a:t>
            </a:r>
            <a:r>
              <a:rPr lang="en-US" sz="3600" dirty="0" smtClean="0"/>
              <a:t>(void </a:t>
            </a:r>
            <a:r>
              <a:rPr lang="en-US" sz="3600" dirty="0"/>
              <a:t>*</a:t>
            </a:r>
            <a:r>
              <a:rPr lang="en-US" sz="3600" dirty="0" err="1"/>
              <a:t>rmessage</a:t>
            </a:r>
            <a:r>
              <a:rPr lang="en-US" sz="3600" dirty="0"/>
              <a:t>,</a:t>
            </a:r>
          </a:p>
          <a:p>
            <a:r>
              <a:rPr lang="en-US" sz="3600" dirty="0" smtClean="0"/>
              <a:t>                                 </a:t>
            </a:r>
            <a:r>
              <a:rPr lang="en-US" sz="3600" dirty="0" err="1" smtClean="0"/>
              <a:t>int</a:t>
            </a:r>
            <a:r>
              <a:rPr lang="en-US" sz="3600" dirty="0" smtClean="0"/>
              <a:t> </a:t>
            </a:r>
            <a:r>
              <a:rPr lang="en-US" sz="3600" dirty="0"/>
              <a:t>count,</a:t>
            </a:r>
          </a:p>
          <a:p>
            <a:r>
              <a:rPr lang="en-US" sz="3600" dirty="0" smtClean="0"/>
              <a:t>                                 </a:t>
            </a:r>
            <a:r>
              <a:rPr lang="en-US" sz="3600" dirty="0" err="1" smtClean="0"/>
              <a:t>MPI_Datatype</a:t>
            </a:r>
            <a:r>
              <a:rPr lang="en-US" sz="3600" dirty="0" smtClean="0"/>
              <a:t> </a:t>
            </a:r>
            <a:r>
              <a:rPr lang="en-US" sz="3600" dirty="0" err="1"/>
              <a:t>datatype</a:t>
            </a:r>
            <a:r>
              <a:rPr lang="en-US" sz="3600" dirty="0"/>
              <a:t>,</a:t>
            </a:r>
          </a:p>
          <a:p>
            <a:r>
              <a:rPr lang="en-US" sz="3600" dirty="0" smtClean="0"/>
              <a:t>                                 </a:t>
            </a:r>
            <a:r>
              <a:rPr lang="en-US" sz="3600" dirty="0" err="1" smtClean="0"/>
              <a:t>int</a:t>
            </a:r>
            <a:r>
              <a:rPr lang="en-US" sz="3600" dirty="0" smtClean="0"/>
              <a:t> </a:t>
            </a:r>
            <a:r>
              <a:rPr lang="en-US" sz="3600" dirty="0"/>
              <a:t>source,</a:t>
            </a:r>
          </a:p>
          <a:p>
            <a:r>
              <a:rPr lang="en-US" sz="3600" dirty="0" smtClean="0"/>
              <a:t>                                 </a:t>
            </a:r>
            <a:r>
              <a:rPr lang="en-US" sz="3600" dirty="0" err="1" smtClean="0"/>
              <a:t>int</a:t>
            </a:r>
            <a:r>
              <a:rPr lang="en-US" sz="3600" dirty="0" smtClean="0"/>
              <a:t> </a:t>
            </a:r>
            <a:r>
              <a:rPr lang="en-US" sz="3600" dirty="0"/>
              <a:t>tag,</a:t>
            </a:r>
          </a:p>
          <a:p>
            <a:r>
              <a:rPr lang="en-US" sz="3600" dirty="0" smtClean="0"/>
              <a:t>                                </a:t>
            </a:r>
            <a:r>
              <a:rPr lang="en-US" sz="3600" dirty="0" err="1" smtClean="0"/>
              <a:t>MPI_Comm</a:t>
            </a:r>
            <a:r>
              <a:rPr lang="en-US" sz="3600" dirty="0" smtClean="0"/>
              <a:t> </a:t>
            </a:r>
            <a:r>
              <a:rPr lang="en-US" sz="3600" dirty="0" err="1"/>
              <a:t>comm</a:t>
            </a:r>
            <a:r>
              <a:rPr lang="en-US" sz="3600" dirty="0"/>
              <a:t>,</a:t>
            </a:r>
          </a:p>
          <a:p>
            <a:r>
              <a:rPr lang="en-US" sz="3600" dirty="0" smtClean="0"/>
              <a:t>                                </a:t>
            </a:r>
            <a:r>
              <a:rPr lang="en-US" sz="3600" dirty="0" err="1" smtClean="0"/>
              <a:t>MPI_Status</a:t>
            </a:r>
            <a:r>
              <a:rPr lang="en-US" sz="3600" dirty="0" smtClean="0"/>
              <a:t> </a:t>
            </a:r>
            <a:r>
              <a:rPr lang="en-US" sz="3600" dirty="0"/>
              <a:t>*status</a:t>
            </a:r>
            <a:r>
              <a:rPr lang="en-US" sz="3600" dirty="0" smtClean="0"/>
              <a:t>)</a:t>
            </a:r>
          </a:p>
          <a:p>
            <a:endParaRPr lang="en-US" sz="3600" dirty="0"/>
          </a:p>
        </p:txBody>
      </p:sp>
    </p:spTree>
    <p:extLst>
      <p:ext uri="{BB962C8B-B14F-4D97-AF65-F5344CB8AC3E}">
        <p14:creationId xmlns:p14="http://schemas.microsoft.com/office/powerpoint/2010/main" val="4106923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9278181" cy="6740307"/>
          </a:xfrm>
          <a:prstGeom prst="rect">
            <a:avLst/>
          </a:prstGeom>
          <a:noFill/>
        </p:spPr>
        <p:txBody>
          <a:bodyPr wrap="none" rtlCol="0">
            <a:spAutoFit/>
          </a:bodyPr>
          <a:lstStyle/>
          <a:p>
            <a:r>
              <a:rPr lang="en-US" sz="2400" b="1" dirty="0"/>
              <a:t>Predefined data types for MPI</a:t>
            </a:r>
            <a:endParaRPr lang="en-US" sz="2400" dirty="0"/>
          </a:p>
          <a:p>
            <a:r>
              <a:rPr lang="en-US" sz="2400" b="1" dirty="0" err="1" smtClean="0"/>
              <a:t>MPI_Datatype</a:t>
            </a:r>
            <a:r>
              <a:rPr lang="en-US" sz="2400" b="1" dirty="0" smtClean="0"/>
              <a:t> </a:t>
            </a:r>
            <a:r>
              <a:rPr lang="en-US" sz="2400" b="1" dirty="0"/>
              <a:t>				</a:t>
            </a:r>
            <a:r>
              <a:rPr lang="en-US" sz="2400" b="1" dirty="0" smtClean="0"/>
              <a:t>            C-Data type</a:t>
            </a:r>
            <a:endParaRPr lang="en-US" sz="2400" b="1" dirty="0"/>
          </a:p>
          <a:p>
            <a:r>
              <a:rPr lang="en-US" sz="2400" dirty="0"/>
              <a:t>MPI_CHAR 				</a:t>
            </a:r>
            <a:r>
              <a:rPr lang="en-US" sz="2400" dirty="0" smtClean="0"/>
              <a:t> 	signed </a:t>
            </a:r>
            <a:r>
              <a:rPr lang="en-US" sz="2400" dirty="0"/>
              <a:t>char</a:t>
            </a:r>
          </a:p>
          <a:p>
            <a:r>
              <a:rPr lang="en-US" sz="2400" dirty="0"/>
              <a:t>MPI_SHORT 				</a:t>
            </a:r>
            <a:r>
              <a:rPr lang="en-US" sz="2400" dirty="0" smtClean="0"/>
              <a:t>	signed </a:t>
            </a:r>
            <a:r>
              <a:rPr lang="en-US" sz="2400" dirty="0"/>
              <a:t>short </a:t>
            </a:r>
            <a:r>
              <a:rPr lang="en-US" sz="2400" dirty="0" err="1"/>
              <a:t>int</a:t>
            </a:r>
            <a:endParaRPr lang="en-US" sz="2400" dirty="0"/>
          </a:p>
          <a:p>
            <a:r>
              <a:rPr lang="en-US" sz="2400" dirty="0"/>
              <a:t>MPI_INT 				</a:t>
            </a:r>
            <a:r>
              <a:rPr lang="en-US" sz="2400" dirty="0" smtClean="0"/>
              <a:t>	signed </a:t>
            </a:r>
            <a:r>
              <a:rPr lang="en-US" sz="2400" dirty="0" err="1"/>
              <a:t>int</a:t>
            </a:r>
            <a:endParaRPr lang="en-US" sz="2400" dirty="0"/>
          </a:p>
          <a:p>
            <a:r>
              <a:rPr lang="en-US" sz="2400" dirty="0"/>
              <a:t>MPI_LONG 				</a:t>
            </a:r>
            <a:r>
              <a:rPr lang="en-US" sz="2400" dirty="0" smtClean="0"/>
              <a:t>	signed </a:t>
            </a:r>
            <a:r>
              <a:rPr lang="en-US" sz="2400" dirty="0"/>
              <a:t>long </a:t>
            </a:r>
            <a:r>
              <a:rPr lang="en-US" sz="2400" dirty="0" err="1"/>
              <a:t>int</a:t>
            </a:r>
            <a:endParaRPr lang="en-US" sz="2400" dirty="0"/>
          </a:p>
          <a:p>
            <a:r>
              <a:rPr lang="en-US" sz="2400" dirty="0"/>
              <a:t>MPI_LONG_LONG_INT 			long </a:t>
            </a:r>
            <a:r>
              <a:rPr lang="en-US" sz="2400" dirty="0" err="1"/>
              <a:t>long</a:t>
            </a:r>
            <a:r>
              <a:rPr lang="en-US" sz="2400" dirty="0"/>
              <a:t> </a:t>
            </a:r>
            <a:r>
              <a:rPr lang="en-US" sz="2400" dirty="0" err="1"/>
              <a:t>int</a:t>
            </a:r>
            <a:endParaRPr lang="en-US" sz="2400" dirty="0"/>
          </a:p>
          <a:p>
            <a:r>
              <a:rPr lang="en-US" sz="2400" dirty="0"/>
              <a:t>MPI_UNSIGNED_CHAR 			unsigned char</a:t>
            </a:r>
          </a:p>
          <a:p>
            <a:r>
              <a:rPr lang="en-US" sz="2400" dirty="0"/>
              <a:t>MPI_UNSIGNED_SHORT 		</a:t>
            </a:r>
            <a:r>
              <a:rPr lang="en-US" sz="2400" dirty="0" smtClean="0"/>
              <a:t>	unsigned </a:t>
            </a:r>
            <a:r>
              <a:rPr lang="en-US" sz="2400" dirty="0"/>
              <a:t>short </a:t>
            </a:r>
            <a:r>
              <a:rPr lang="en-US" sz="2400" dirty="0" err="1"/>
              <a:t>int</a:t>
            </a:r>
            <a:endParaRPr lang="en-US" sz="2400" dirty="0"/>
          </a:p>
          <a:p>
            <a:r>
              <a:rPr lang="en-US" sz="2400" dirty="0"/>
              <a:t>MPI_UNSIGNED 			</a:t>
            </a:r>
            <a:r>
              <a:rPr lang="en-US" sz="2400" dirty="0" smtClean="0"/>
              <a:t>	unsigned </a:t>
            </a:r>
            <a:r>
              <a:rPr lang="en-US" sz="2400" dirty="0" err="1"/>
              <a:t>int</a:t>
            </a:r>
            <a:endParaRPr lang="en-US" sz="2400" dirty="0"/>
          </a:p>
          <a:p>
            <a:r>
              <a:rPr lang="en-US" sz="2400" dirty="0"/>
              <a:t>MPI_UNSIGNED_LONG 			unsigned long </a:t>
            </a:r>
            <a:r>
              <a:rPr lang="en-US" sz="2400" dirty="0" err="1"/>
              <a:t>int</a:t>
            </a:r>
            <a:endParaRPr lang="en-US" sz="2400" dirty="0"/>
          </a:p>
          <a:p>
            <a:r>
              <a:rPr lang="en-US" sz="2400" dirty="0"/>
              <a:t>MPI_UNSIGNED_LONG_LONG 		unsigned long </a:t>
            </a:r>
            <a:r>
              <a:rPr lang="en-US" sz="2400" dirty="0" err="1"/>
              <a:t>long</a:t>
            </a:r>
            <a:r>
              <a:rPr lang="en-US" sz="2400" dirty="0"/>
              <a:t> </a:t>
            </a:r>
            <a:r>
              <a:rPr lang="en-US" sz="2400" dirty="0" err="1"/>
              <a:t>int</a:t>
            </a:r>
            <a:endParaRPr lang="en-US" sz="2400" dirty="0"/>
          </a:p>
          <a:p>
            <a:r>
              <a:rPr lang="en-US" sz="2400" dirty="0"/>
              <a:t>MPI_FLOAT 				</a:t>
            </a:r>
            <a:r>
              <a:rPr lang="en-US" sz="2400" dirty="0" smtClean="0"/>
              <a:t>	float</a:t>
            </a:r>
            <a:endParaRPr lang="en-US" sz="2400" dirty="0"/>
          </a:p>
          <a:p>
            <a:r>
              <a:rPr lang="en-US" sz="2400" dirty="0"/>
              <a:t>MPI_DOUBLE 				</a:t>
            </a:r>
            <a:r>
              <a:rPr lang="en-US" sz="2400" dirty="0" smtClean="0"/>
              <a:t>	double</a:t>
            </a:r>
            <a:endParaRPr lang="en-US" sz="2400" dirty="0"/>
          </a:p>
          <a:p>
            <a:r>
              <a:rPr lang="en-US" sz="2400" dirty="0"/>
              <a:t>MPI_LONG_DOUBLE 			</a:t>
            </a:r>
            <a:r>
              <a:rPr lang="en-US" sz="2400" dirty="0" smtClean="0"/>
              <a:t>	long </a:t>
            </a:r>
            <a:r>
              <a:rPr lang="en-US" sz="2400" dirty="0"/>
              <a:t>double</a:t>
            </a:r>
          </a:p>
          <a:p>
            <a:r>
              <a:rPr lang="en-US" sz="2400" dirty="0"/>
              <a:t>MPI_WCHAR 				</a:t>
            </a:r>
            <a:r>
              <a:rPr lang="en-US" sz="2400" dirty="0" smtClean="0"/>
              <a:t>	wide </a:t>
            </a:r>
            <a:r>
              <a:rPr lang="en-US" sz="2400" dirty="0"/>
              <a:t>char</a:t>
            </a:r>
          </a:p>
          <a:p>
            <a:r>
              <a:rPr lang="en-US" sz="2400" dirty="0"/>
              <a:t>MPI_PACKED 				</a:t>
            </a:r>
            <a:r>
              <a:rPr lang="en-US" sz="2400" dirty="0" smtClean="0"/>
              <a:t>	special </a:t>
            </a:r>
            <a:r>
              <a:rPr lang="en-US" sz="2400" dirty="0"/>
              <a:t>data type for packing</a:t>
            </a:r>
          </a:p>
          <a:p>
            <a:r>
              <a:rPr lang="en-US" sz="2400" dirty="0"/>
              <a:t>MPI_BYTE 				</a:t>
            </a:r>
            <a:r>
              <a:rPr lang="en-US" sz="2400" dirty="0" smtClean="0"/>
              <a:t>	single </a:t>
            </a:r>
            <a:r>
              <a:rPr lang="en-US" sz="2400" dirty="0"/>
              <a:t>byte </a:t>
            </a:r>
            <a:r>
              <a:rPr lang="en-US" sz="2400" dirty="0" smtClean="0"/>
              <a:t>value</a:t>
            </a:r>
            <a:endParaRPr lang="en-US" sz="2400" dirty="0"/>
          </a:p>
        </p:txBody>
      </p:sp>
    </p:spTree>
    <p:extLst>
      <p:ext uri="{BB962C8B-B14F-4D97-AF65-F5344CB8AC3E}">
        <p14:creationId xmlns:p14="http://schemas.microsoft.com/office/powerpoint/2010/main" val="233161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p:spPr>
        <p:txBody>
          <a:bodyPr/>
          <a:lstStyle/>
          <a:p>
            <a:r>
              <a:rPr lang="en-US" dirty="0"/>
              <a:t>P2P: Blocking Send/</a:t>
            </a:r>
            <a:r>
              <a:rPr lang="en-US" dirty="0" err="1"/>
              <a:t>Recv</a:t>
            </a:r>
            <a:endParaRPr lang="en-US" dirty="0"/>
          </a:p>
        </p:txBody>
      </p:sp>
      <p:sp>
        <p:nvSpPr>
          <p:cNvPr id="7171" name="Rectangle 3"/>
          <p:cNvSpPr>
            <a:spLocks noGrp="1" noChangeArrowheads="1"/>
          </p:cNvSpPr>
          <p:nvPr>
            <p:ph type="body" idx="1"/>
          </p:nvPr>
        </p:nvSpPr>
        <p:spPr>
          <a:xfrm>
            <a:off x="0" y="808037"/>
            <a:ext cx="8991600" cy="5516563"/>
          </a:xfrm>
        </p:spPr>
        <p:txBody>
          <a:bodyPr>
            <a:normAutofit fontScale="77500" lnSpcReduction="20000"/>
          </a:bodyPr>
          <a:lstStyle/>
          <a:p>
            <a:pPr marL="342900" lvl="1" indent="-342900">
              <a:buNone/>
            </a:pPr>
            <a:r>
              <a:rPr lang="en-US" sz="2400" b="1" dirty="0" err="1" smtClean="0">
                <a:solidFill>
                  <a:srgbClr val="FF3300"/>
                </a:solidFill>
                <a:latin typeface="Courier" charset="0"/>
              </a:rPr>
              <a:t>MPI_Send</a:t>
            </a:r>
            <a:r>
              <a:rPr lang="en-US" sz="2400" b="1" dirty="0" smtClean="0">
                <a:solidFill>
                  <a:srgbClr val="FF3300"/>
                </a:solidFill>
                <a:latin typeface="Courier" charset="0"/>
              </a:rPr>
              <a:t>();</a:t>
            </a:r>
            <a:endParaRPr lang="en-US" sz="2400" b="1" dirty="0">
              <a:solidFill>
                <a:srgbClr val="FF3300"/>
              </a:solidFill>
            </a:endParaRPr>
          </a:p>
          <a:p>
            <a:pPr marL="342900" lvl="1" indent="-342900">
              <a:buNone/>
            </a:pPr>
            <a:endParaRPr lang="en-US" sz="2400" b="1" dirty="0" smtClean="0">
              <a:solidFill>
                <a:srgbClr val="FF3300"/>
              </a:solidFill>
              <a:latin typeface="Courier" charset="0"/>
            </a:endParaRPr>
          </a:p>
          <a:p>
            <a:pPr marL="342900" lvl="1" indent="-342900">
              <a:buNone/>
            </a:pPr>
            <a:r>
              <a:rPr lang="en-US" sz="2400" b="1" dirty="0" err="1" smtClean="0">
                <a:solidFill>
                  <a:srgbClr val="FF3300"/>
                </a:solidFill>
                <a:latin typeface="Courier" charset="0"/>
              </a:rPr>
              <a:t>MPI_Recv</a:t>
            </a:r>
            <a:r>
              <a:rPr lang="en-US" sz="2400" b="1" dirty="0" smtClean="0">
                <a:solidFill>
                  <a:srgbClr val="FF3300"/>
                </a:solidFill>
                <a:latin typeface="Courier" charset="0"/>
              </a:rPr>
              <a:t>();</a:t>
            </a:r>
            <a:endParaRPr lang="en-US" sz="2400" b="1" dirty="0">
              <a:solidFill>
                <a:srgbClr val="FF3300"/>
              </a:solidFill>
              <a:latin typeface="Courier" charset="0"/>
            </a:endParaRPr>
          </a:p>
          <a:p>
            <a:pPr>
              <a:buFontTx/>
              <a:buNone/>
            </a:pPr>
            <a:endParaRPr lang="en-US" sz="2400" dirty="0">
              <a:latin typeface="Arial" charset="0"/>
            </a:endParaRPr>
          </a:p>
          <a:p>
            <a:r>
              <a:rPr lang="en-US" sz="3600" dirty="0">
                <a:solidFill>
                  <a:srgbClr val="0070C0"/>
                </a:solidFill>
              </a:rPr>
              <a:t>Waits</a:t>
            </a:r>
            <a:r>
              <a:rPr lang="en-US" sz="3600" dirty="0"/>
              <a:t> to return until the message has been received by the destination process</a:t>
            </a:r>
          </a:p>
          <a:p>
            <a:r>
              <a:rPr lang="en-US" sz="3600" dirty="0"/>
              <a:t>This </a:t>
            </a:r>
            <a:r>
              <a:rPr lang="en-US" sz="3600" dirty="0">
                <a:solidFill>
                  <a:srgbClr val="0070C0"/>
                </a:solidFill>
              </a:rPr>
              <a:t>synchronizes</a:t>
            </a:r>
            <a:r>
              <a:rPr lang="en-US" sz="3600" dirty="0"/>
              <a:t> the sender with the </a:t>
            </a:r>
            <a:r>
              <a:rPr lang="en-US" sz="3600" dirty="0" smtClean="0"/>
              <a:t>receiver</a:t>
            </a:r>
          </a:p>
          <a:p>
            <a:r>
              <a:rPr lang="en-US" sz="3600" dirty="0" smtClean="0"/>
              <a:t>Perform </a:t>
            </a:r>
            <a:r>
              <a:rPr lang="en-US" sz="3600" dirty="0"/>
              <a:t>a standard mode blocking send and standard mode blocking receive, </a:t>
            </a:r>
            <a:r>
              <a:rPr lang="en-US" sz="3600" dirty="0" smtClean="0"/>
              <a:t>resp.</a:t>
            </a:r>
          </a:p>
          <a:p>
            <a:r>
              <a:rPr lang="en-US" sz="3600" dirty="0"/>
              <a:t>The receive can be started before the </a:t>
            </a:r>
            <a:r>
              <a:rPr lang="en-US" sz="3600" dirty="0" smtClean="0"/>
              <a:t>corresponding </a:t>
            </a:r>
            <a:r>
              <a:rPr lang="en-US" sz="3600" dirty="0"/>
              <a:t>send is initiated.</a:t>
            </a:r>
          </a:p>
          <a:p>
            <a:r>
              <a:rPr lang="en-US" sz="3600" dirty="0"/>
              <a:t>Receive will only return after message data is stored in receive buffer.</a:t>
            </a:r>
          </a:p>
          <a:p>
            <a:r>
              <a:rPr lang="en-US" sz="3600" dirty="0"/>
              <a:t>The send can be started whether or not the corresponding receive has been posted.</a:t>
            </a:r>
          </a:p>
          <a:p>
            <a:endParaRPr lang="en-US" sz="3600" dirty="0"/>
          </a:p>
          <a:p>
            <a:endParaRPr lang="en-US" dirty="0"/>
          </a:p>
        </p:txBody>
      </p:sp>
    </p:spTree>
    <p:extLst>
      <p:ext uri="{BB962C8B-B14F-4D97-AF65-F5344CB8AC3E}">
        <p14:creationId xmlns:p14="http://schemas.microsoft.com/office/powerpoint/2010/main" val="502934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143000"/>
          </a:xfrm>
        </p:spPr>
        <p:txBody>
          <a:bodyPr/>
          <a:lstStyle/>
          <a:p>
            <a:r>
              <a:rPr lang="en-US" dirty="0"/>
              <a:t>P2P: Blocking Call Semantics</a:t>
            </a:r>
          </a:p>
        </p:txBody>
      </p:sp>
      <p:sp>
        <p:nvSpPr>
          <p:cNvPr id="9219" name="Rectangle 3"/>
          <p:cNvSpPr>
            <a:spLocks noGrp="1" noChangeArrowheads="1"/>
          </p:cNvSpPr>
          <p:nvPr>
            <p:ph type="body" idx="1"/>
          </p:nvPr>
        </p:nvSpPr>
        <p:spPr>
          <a:xfrm>
            <a:off x="76200" y="609600"/>
            <a:ext cx="9067800" cy="4525963"/>
          </a:xfrm>
        </p:spPr>
        <p:txBody>
          <a:bodyPr>
            <a:noAutofit/>
          </a:bodyPr>
          <a:lstStyle/>
          <a:p>
            <a:r>
              <a:rPr lang="en-US" dirty="0"/>
              <a:t>The send will not return until the message data and envelope have been stored such that the sender is free to access and alter the send buffer.</a:t>
            </a:r>
          </a:p>
          <a:p>
            <a:r>
              <a:rPr lang="en-US" dirty="0"/>
              <a:t>The MPI implementation may buffer your send allowing it to return almost immediately</a:t>
            </a:r>
            <a:r>
              <a:rPr lang="en-US" dirty="0" smtClean="0"/>
              <a:t>.</a:t>
            </a:r>
          </a:p>
          <a:p>
            <a:r>
              <a:rPr lang="en-US" dirty="0"/>
              <a:t>If the implementation does not buffer the send, the send will not complete until the matching receive occurs.</a:t>
            </a:r>
          </a:p>
          <a:p>
            <a:r>
              <a:rPr lang="en-US" dirty="0"/>
              <a:t>This dual-mode </a:t>
            </a:r>
            <a:r>
              <a:rPr lang="en-US" dirty="0" smtClean="0"/>
              <a:t>behavior </a:t>
            </a:r>
            <a:r>
              <a:rPr lang="en-US" dirty="0"/>
              <a:t>should have no effect on well constructed programs, but could be the source of deadlock in poorly constructed programs.</a:t>
            </a:r>
          </a:p>
          <a:p>
            <a:endParaRPr lang="en-US" dirty="0"/>
          </a:p>
        </p:txBody>
      </p:sp>
    </p:spTree>
    <p:extLst>
      <p:ext uri="{BB962C8B-B14F-4D97-AF65-F5344CB8AC3E}">
        <p14:creationId xmlns:p14="http://schemas.microsoft.com/office/powerpoint/2010/main" val="114867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763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329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915399" cy="4862870"/>
          </a:xfrm>
          <a:prstGeom prst="rect">
            <a:avLst/>
          </a:prstGeom>
          <a:noFill/>
        </p:spPr>
        <p:txBody>
          <a:bodyPr wrap="square" rtlCol="0">
            <a:spAutoFit/>
          </a:bodyPr>
          <a:lstStyle/>
          <a:p>
            <a:pPr lvl="0"/>
            <a:r>
              <a:rPr lang="en-US" sz="3600" b="1" dirty="0">
                <a:solidFill>
                  <a:prstClr val="black"/>
                </a:solidFill>
              </a:rPr>
              <a:t>What is MPI?</a:t>
            </a:r>
          </a:p>
          <a:p>
            <a:pPr marL="457200" lvl="0" indent="-457200">
              <a:buFont typeface="Courier New" pitchFamily="49" charset="0"/>
              <a:buChar char="o"/>
            </a:pPr>
            <a:r>
              <a:rPr lang="en-US" sz="3200" dirty="0" smtClean="0">
                <a:solidFill>
                  <a:prstClr val="black"/>
                </a:solidFill>
              </a:rPr>
              <a:t>MPI </a:t>
            </a:r>
            <a:r>
              <a:rPr lang="en-US" sz="3200" dirty="0">
                <a:solidFill>
                  <a:prstClr val="black"/>
                </a:solidFill>
              </a:rPr>
              <a:t>is a specification, these specification is for a library interface.</a:t>
            </a:r>
          </a:p>
          <a:p>
            <a:pPr marL="457200" lvl="0" indent="-457200">
              <a:buFont typeface="Courier New" pitchFamily="49" charset="0"/>
              <a:buChar char="o"/>
            </a:pPr>
            <a:r>
              <a:rPr lang="en-US" sz="3200" dirty="0">
                <a:solidFill>
                  <a:prstClr val="black"/>
                </a:solidFill>
              </a:rPr>
              <a:t>MPI is not a programming language, and all MPI operations are expressed as functions, subroutines, or methods, according to the appropriate language bindings, which for C, C++, Fortran-77, and Fortran-95, are part of the MPI standard.</a:t>
            </a:r>
          </a:p>
          <a:p>
            <a:endParaRPr lang="en-US" dirty="0"/>
          </a:p>
        </p:txBody>
      </p:sp>
    </p:spTree>
    <p:extLst>
      <p:ext uri="{BB962C8B-B14F-4D97-AF65-F5344CB8AC3E}">
        <p14:creationId xmlns:p14="http://schemas.microsoft.com/office/powerpoint/2010/main" val="757849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Blocking Message Passing Routines</a:t>
            </a:r>
          </a:p>
        </p:txBody>
      </p:sp>
      <p:sp>
        <p:nvSpPr>
          <p:cNvPr id="3" name="Content Placeholder 2"/>
          <p:cNvSpPr>
            <a:spLocks noGrp="1"/>
          </p:cNvSpPr>
          <p:nvPr>
            <p:ph idx="1"/>
          </p:nvPr>
        </p:nvSpPr>
        <p:spPr/>
        <p:txBody>
          <a:bodyPr>
            <a:normAutofit/>
          </a:bodyPr>
          <a:lstStyle/>
          <a:p>
            <a:r>
              <a:rPr lang="en-US" b="1" u="sng" dirty="0" err="1">
                <a:hlinkClick r:id="rId2"/>
              </a:rPr>
              <a:t>MPI_Send</a:t>
            </a:r>
            <a:endParaRPr lang="en-US" dirty="0"/>
          </a:p>
          <a:p>
            <a:pPr algn="just"/>
            <a:r>
              <a:rPr lang="en-US" dirty="0"/>
              <a:t>Basic blocking send operation. Routine returns only after the application buffer in the sending task is free for reuse. </a:t>
            </a:r>
            <a:endParaRPr lang="en-US" dirty="0" smtClean="0"/>
          </a:p>
          <a:p>
            <a:pPr algn="just"/>
            <a:r>
              <a:rPr lang="en-US" b="1" dirty="0" err="1" smtClean="0"/>
              <a:t>MPI_Send</a:t>
            </a:r>
            <a:r>
              <a:rPr lang="en-US" b="1" dirty="0" smtClean="0"/>
              <a:t> (&amp;</a:t>
            </a:r>
            <a:r>
              <a:rPr lang="en-US" b="1" dirty="0" err="1" smtClean="0"/>
              <a:t>buf,count,datatype,dest,tag,comm</a:t>
            </a:r>
            <a:r>
              <a:rPr lang="en-US" b="1" dirty="0" smtClean="0"/>
              <a:t>) </a:t>
            </a:r>
            <a:endParaRPr lang="en-US" dirty="0" smtClean="0"/>
          </a:p>
          <a:p>
            <a:endParaRPr lang="en-US" dirty="0"/>
          </a:p>
        </p:txBody>
      </p:sp>
    </p:spTree>
    <p:extLst>
      <p:ext uri="{BB962C8B-B14F-4D97-AF65-F5344CB8AC3E}">
        <p14:creationId xmlns:p14="http://schemas.microsoft.com/office/powerpoint/2010/main" val="3983840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Blocking Message Passing Routines</a:t>
            </a:r>
            <a:endParaRPr lang="en-US" dirty="0"/>
          </a:p>
        </p:txBody>
      </p:sp>
      <p:sp>
        <p:nvSpPr>
          <p:cNvPr id="3" name="Content Placeholder 2"/>
          <p:cNvSpPr>
            <a:spLocks noGrp="1"/>
          </p:cNvSpPr>
          <p:nvPr>
            <p:ph idx="1"/>
          </p:nvPr>
        </p:nvSpPr>
        <p:spPr/>
        <p:txBody>
          <a:bodyPr/>
          <a:lstStyle/>
          <a:p>
            <a:r>
              <a:rPr lang="en-US" b="1" u="sng" dirty="0" err="1">
                <a:hlinkClick r:id="rId2"/>
              </a:rPr>
              <a:t>MPI_Recv</a:t>
            </a:r>
            <a:endParaRPr lang="en-US" dirty="0"/>
          </a:p>
          <a:p>
            <a:pPr algn="just"/>
            <a:r>
              <a:rPr lang="en-US" dirty="0"/>
              <a:t>Receive a message and block until the requested data is available in the application buffer in the receiving task</a:t>
            </a:r>
            <a:r>
              <a:rPr lang="en-US" dirty="0" smtClean="0"/>
              <a:t>.</a:t>
            </a:r>
          </a:p>
          <a:p>
            <a:r>
              <a:rPr lang="en-US" b="1" dirty="0" err="1" smtClean="0"/>
              <a:t>MPI_Recv</a:t>
            </a:r>
            <a:r>
              <a:rPr lang="en-US" b="1" dirty="0" smtClean="0"/>
              <a:t> (&amp;buf,count,datatype,source,tag,</a:t>
            </a:r>
            <a:r>
              <a:rPr lang="en-US" b="1" dirty="0" err="1" smtClean="0"/>
              <a:t>comm</a:t>
            </a:r>
            <a:r>
              <a:rPr lang="en-US" b="1" dirty="0" smtClean="0"/>
              <a:t>,&amp;status) </a:t>
            </a:r>
            <a:endParaRPr lang="en-US" dirty="0" smtClean="0"/>
          </a:p>
          <a:p>
            <a:endParaRPr lang="en-US" dirty="0"/>
          </a:p>
        </p:txBody>
      </p:sp>
    </p:spTree>
    <p:extLst>
      <p:ext uri="{BB962C8B-B14F-4D97-AF65-F5344CB8AC3E}">
        <p14:creationId xmlns:p14="http://schemas.microsoft.com/office/powerpoint/2010/main" val="1315550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Send</a:t>
            </a:r>
            <a:endParaRPr lang="en-US" dirty="0"/>
          </a:p>
        </p:txBody>
      </p:sp>
      <p:sp>
        <p:nvSpPr>
          <p:cNvPr id="3" name="Content Placeholder 2"/>
          <p:cNvSpPr>
            <a:spLocks noGrp="1"/>
          </p:cNvSpPr>
          <p:nvPr>
            <p:ph idx="1"/>
          </p:nvPr>
        </p:nvSpPr>
        <p:spPr/>
        <p:txBody>
          <a:bodyPr/>
          <a:lstStyle/>
          <a:p>
            <a:r>
              <a:rPr lang="en-US" b="1" u="sng" dirty="0" err="1">
                <a:hlinkClick r:id="rId2"/>
              </a:rPr>
              <a:t>MPI_Ssend</a:t>
            </a:r>
            <a:endParaRPr lang="en-US" dirty="0"/>
          </a:p>
          <a:p>
            <a:r>
              <a:rPr lang="en-US" dirty="0"/>
              <a:t>Synchronous blocking send: Send a message and block until the application buffer in the sending task is free for reuse and the destination process has started to receive the message</a:t>
            </a:r>
            <a:r>
              <a:rPr lang="en-US" dirty="0" smtClean="0"/>
              <a:t>.</a:t>
            </a:r>
          </a:p>
          <a:p>
            <a:r>
              <a:rPr lang="en-US" b="1" dirty="0" err="1" smtClean="0"/>
              <a:t>MPI_Ssend</a:t>
            </a:r>
            <a:r>
              <a:rPr lang="en-US" b="1" dirty="0" smtClean="0"/>
              <a:t> (&amp;</a:t>
            </a:r>
            <a:r>
              <a:rPr lang="en-US" b="1" dirty="0" err="1" smtClean="0"/>
              <a:t>buf,count,datatype,dest,tag,comm</a:t>
            </a:r>
            <a:r>
              <a:rPr lang="en-US" b="1" dirty="0" smtClean="0"/>
              <a:t>)</a:t>
            </a:r>
            <a:endParaRPr lang="en-US" dirty="0" smtClean="0"/>
          </a:p>
          <a:p>
            <a:endParaRPr lang="en-US" dirty="0"/>
          </a:p>
        </p:txBody>
      </p:sp>
    </p:spTree>
    <p:extLst>
      <p:ext uri="{BB962C8B-B14F-4D97-AF65-F5344CB8AC3E}">
        <p14:creationId xmlns:p14="http://schemas.microsoft.com/office/powerpoint/2010/main" val="271607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Buffered Send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a:t>MPI_Bsend</a:t>
            </a:r>
            <a:endParaRPr lang="en-US" dirty="0"/>
          </a:p>
          <a:p>
            <a:pPr algn="just"/>
            <a:r>
              <a:rPr lang="en-US" dirty="0"/>
              <a:t>Buffered blocking send: permits the programmer to allocate the required amount of buffer space into which data can be copied until it is delivered. Insulates against the problems associated with insufficient system buffer space. Routine returns after the data has been copied from application buffer space to the allocated send buffer. Must be used with the </a:t>
            </a:r>
            <a:r>
              <a:rPr lang="en-US" dirty="0" err="1"/>
              <a:t>MPI_Buffer_attach</a:t>
            </a:r>
            <a:r>
              <a:rPr lang="en-US" dirty="0"/>
              <a:t> routine.</a:t>
            </a:r>
          </a:p>
          <a:p>
            <a:r>
              <a:rPr lang="en-US" dirty="0" err="1"/>
              <a:t>MPI_Bsend</a:t>
            </a:r>
            <a:r>
              <a:rPr lang="en-US" dirty="0"/>
              <a:t> (&amp;</a:t>
            </a:r>
            <a:r>
              <a:rPr lang="en-US" dirty="0" err="1"/>
              <a:t>buf,count,datatype,dest,tag,comm</a:t>
            </a:r>
            <a:r>
              <a:rPr lang="en-US" dirty="0"/>
              <a:t>) </a:t>
            </a:r>
          </a:p>
        </p:txBody>
      </p:sp>
    </p:spTree>
    <p:extLst>
      <p:ext uri="{BB962C8B-B14F-4D97-AF65-F5344CB8AC3E}">
        <p14:creationId xmlns:p14="http://schemas.microsoft.com/office/powerpoint/2010/main" val="2505929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Buffered send</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err="1">
                <a:hlinkClick r:id="rId2"/>
              </a:rPr>
              <a:t>MPI_Buffer_attach</a:t>
            </a:r>
            <a:r>
              <a:rPr lang="en-US" b="1" dirty="0"/>
              <a:t> </a:t>
            </a:r>
            <a:br>
              <a:rPr lang="en-US" b="1" dirty="0"/>
            </a:br>
            <a:r>
              <a:rPr lang="en-US" b="1" u="sng" dirty="0" err="1">
                <a:hlinkClick r:id="rId3"/>
              </a:rPr>
              <a:t>MPI_Buffer_detach</a:t>
            </a:r>
            <a:endParaRPr lang="en-US" dirty="0"/>
          </a:p>
          <a:p>
            <a:pPr algn="just"/>
            <a:r>
              <a:rPr lang="en-US" dirty="0"/>
              <a:t>Used by programmer to allocate/</a:t>
            </a:r>
            <a:r>
              <a:rPr lang="en-US" dirty="0" err="1"/>
              <a:t>deallocate</a:t>
            </a:r>
            <a:r>
              <a:rPr lang="en-US" dirty="0"/>
              <a:t> message buffer space to be used by the </a:t>
            </a:r>
            <a:r>
              <a:rPr lang="en-US" dirty="0" err="1"/>
              <a:t>MPI_Bsend</a:t>
            </a:r>
            <a:r>
              <a:rPr lang="en-US" dirty="0"/>
              <a:t> routine. The size argument is specified in actual data bytes - not a count of data elements. Only one buffer can be attached to a process at a time</a:t>
            </a:r>
            <a:r>
              <a:rPr lang="en-US" dirty="0" smtClean="0"/>
              <a:t>.</a:t>
            </a:r>
          </a:p>
          <a:p>
            <a:pPr algn="just"/>
            <a:r>
              <a:rPr lang="en-US" b="1" dirty="0" err="1" smtClean="0"/>
              <a:t>MPI_Buffer_attach</a:t>
            </a:r>
            <a:r>
              <a:rPr lang="en-US" b="1" dirty="0" smtClean="0"/>
              <a:t>(&amp;</a:t>
            </a:r>
            <a:r>
              <a:rPr lang="en-US" b="1" dirty="0" err="1" smtClean="0"/>
              <a:t>buffer,size</a:t>
            </a:r>
            <a:r>
              <a:rPr lang="en-US" b="1" dirty="0" smtClean="0"/>
              <a:t>)</a:t>
            </a:r>
          </a:p>
          <a:p>
            <a:pPr algn="just"/>
            <a:r>
              <a:rPr lang="en-US" b="1" dirty="0" err="1" smtClean="0"/>
              <a:t>MPI_Buffer_detach</a:t>
            </a:r>
            <a:r>
              <a:rPr lang="en-US" b="1" dirty="0" smtClean="0"/>
              <a:t> </a:t>
            </a:r>
            <a:r>
              <a:rPr lang="en-US" b="1" dirty="0"/>
              <a:t>(&amp;</a:t>
            </a:r>
            <a:r>
              <a:rPr lang="en-US" b="1" dirty="0" err="1"/>
              <a:t>buffer</a:t>
            </a:r>
            <a:r>
              <a:rPr lang="en-US" b="1" dirty="0" err="1" smtClean="0"/>
              <a:t>,&amp;size</a:t>
            </a:r>
            <a:r>
              <a:rPr lang="en-US" b="1" dirty="0"/>
              <a:t>) </a:t>
            </a:r>
            <a:endParaRPr lang="en-US" dirty="0"/>
          </a:p>
        </p:txBody>
      </p:sp>
    </p:spTree>
    <p:extLst>
      <p:ext uri="{BB962C8B-B14F-4D97-AF65-F5344CB8AC3E}">
        <p14:creationId xmlns:p14="http://schemas.microsoft.com/office/powerpoint/2010/main" val="4233943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DEADLOCK(RECV-RECV)</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i</a:t>
            </a:r>
            <a:r>
              <a:rPr lang="en-US" dirty="0" err="1" smtClean="0"/>
              <a:t>nt</a:t>
            </a:r>
            <a:r>
              <a:rPr lang="en-US" dirty="0" smtClean="0"/>
              <a:t> </a:t>
            </a:r>
            <a:r>
              <a:rPr lang="en-US" dirty="0" err="1" smtClean="0"/>
              <a:t>a,b,c</a:t>
            </a:r>
            <a:r>
              <a:rPr lang="en-US" dirty="0" smtClean="0"/>
              <a:t>;</a:t>
            </a:r>
          </a:p>
          <a:p>
            <a:r>
              <a:rPr lang="en-US" dirty="0" err="1"/>
              <a:t>i</a:t>
            </a:r>
            <a:r>
              <a:rPr lang="en-US" dirty="0" err="1" smtClean="0"/>
              <a:t>nt</a:t>
            </a:r>
            <a:r>
              <a:rPr lang="en-US" dirty="0" smtClean="0"/>
              <a:t> rank;</a:t>
            </a:r>
          </a:p>
          <a:p>
            <a:r>
              <a:rPr lang="en-US" dirty="0" err="1" smtClean="0"/>
              <a:t>MPI_Status</a:t>
            </a:r>
            <a:r>
              <a:rPr lang="en-US" dirty="0" smtClean="0"/>
              <a:t> status;</a:t>
            </a:r>
          </a:p>
          <a:p>
            <a:r>
              <a:rPr lang="en-US" dirty="0" smtClean="0"/>
              <a:t>……..</a:t>
            </a:r>
          </a:p>
          <a:p>
            <a:r>
              <a:rPr lang="en-US" dirty="0"/>
              <a:t>i</a:t>
            </a:r>
            <a:r>
              <a:rPr lang="en-US" dirty="0" smtClean="0"/>
              <a:t>f(rank==0)</a:t>
            </a:r>
          </a:p>
          <a:p>
            <a:r>
              <a:rPr lang="en-US" dirty="0" smtClean="0"/>
              <a:t>{</a:t>
            </a:r>
          </a:p>
          <a:p>
            <a:r>
              <a:rPr lang="en-US" dirty="0" err="1" smtClean="0"/>
              <a:t>MPI_Recv</a:t>
            </a:r>
            <a:r>
              <a:rPr lang="en-US" dirty="0" smtClean="0"/>
              <a:t>(&amp;b,1,MPI_INT,1,0,MPI_COMM_WORLD,&amp;status);</a:t>
            </a:r>
          </a:p>
          <a:p>
            <a:r>
              <a:rPr lang="en-US" dirty="0" err="1" smtClean="0"/>
              <a:t>MPI_Send</a:t>
            </a:r>
            <a:r>
              <a:rPr lang="en-US" dirty="0" smtClean="0"/>
              <a:t>(&amp;a,1,MPI_INT,1,0,MPI_COMM_WORLD);</a:t>
            </a:r>
          </a:p>
          <a:p>
            <a:r>
              <a:rPr lang="en-US" dirty="0"/>
              <a:t>c</a:t>
            </a:r>
            <a:r>
              <a:rPr lang="en-US" dirty="0" smtClean="0"/>
              <a:t>=</a:t>
            </a:r>
            <a:r>
              <a:rPr lang="en-US" dirty="0" err="1" smtClean="0"/>
              <a:t>a+b</a:t>
            </a:r>
            <a:r>
              <a:rPr lang="en-US" dirty="0" smtClean="0"/>
              <a:t>/2;</a:t>
            </a:r>
          </a:p>
          <a:p>
            <a:r>
              <a:rPr lang="en-US" dirty="0" smtClean="0"/>
              <a:t>}</a:t>
            </a:r>
          </a:p>
          <a:p>
            <a:r>
              <a:rPr lang="en-US" dirty="0"/>
              <a:t>e</a:t>
            </a:r>
            <a:r>
              <a:rPr lang="en-US" dirty="0" smtClean="0"/>
              <a:t>lse if(rank==1)</a:t>
            </a:r>
          </a:p>
          <a:p>
            <a:r>
              <a:rPr lang="en-US" dirty="0" smtClean="0"/>
              <a:t>{</a:t>
            </a:r>
          </a:p>
          <a:p>
            <a:r>
              <a:rPr lang="en-US" dirty="0" err="1"/>
              <a:t>MPI_Recv</a:t>
            </a:r>
            <a:r>
              <a:rPr lang="en-US" dirty="0" smtClean="0"/>
              <a:t>(&amp;a,1,MPI_INT,0,0,MPI_COMM_WORLD</a:t>
            </a:r>
            <a:r>
              <a:rPr lang="en-US" dirty="0"/>
              <a:t>,&amp;status);</a:t>
            </a:r>
          </a:p>
          <a:p>
            <a:r>
              <a:rPr lang="en-US" dirty="0" err="1"/>
              <a:t>MPI_Send</a:t>
            </a:r>
            <a:r>
              <a:rPr lang="en-US" dirty="0" smtClean="0"/>
              <a:t>(&amp;b,1,MPI_INT,0,0,MPI_COMM_WORLD);</a:t>
            </a:r>
          </a:p>
          <a:p>
            <a:r>
              <a:rPr lang="en-US" dirty="0"/>
              <a:t>c</a:t>
            </a:r>
            <a:r>
              <a:rPr lang="en-US" dirty="0" smtClean="0"/>
              <a:t>=</a:t>
            </a:r>
            <a:r>
              <a:rPr lang="en-US" dirty="0" err="1" smtClean="0"/>
              <a:t>a+b</a:t>
            </a:r>
            <a:r>
              <a:rPr lang="en-US" dirty="0" smtClean="0"/>
              <a:t>/2;</a:t>
            </a:r>
          </a:p>
          <a:p>
            <a:r>
              <a:rPr lang="en-US" dirty="0"/>
              <a:t>}</a:t>
            </a:r>
          </a:p>
          <a:p>
            <a:endParaRPr lang="en-US" dirty="0"/>
          </a:p>
        </p:txBody>
      </p:sp>
    </p:spTree>
    <p:extLst>
      <p:ext uri="{BB962C8B-B14F-4D97-AF65-F5344CB8AC3E}">
        <p14:creationId xmlns:p14="http://schemas.microsoft.com/office/powerpoint/2010/main" val="403261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DEADLOCK(TAG MISMATCH)</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a:t>int</a:t>
            </a:r>
            <a:r>
              <a:rPr lang="en-US" dirty="0"/>
              <a:t> </a:t>
            </a:r>
            <a:r>
              <a:rPr lang="en-US" dirty="0" err="1"/>
              <a:t>a,b,c</a:t>
            </a:r>
            <a:r>
              <a:rPr lang="en-US" dirty="0"/>
              <a:t>;</a:t>
            </a:r>
          </a:p>
          <a:p>
            <a:r>
              <a:rPr lang="en-US" dirty="0" err="1"/>
              <a:t>int</a:t>
            </a:r>
            <a:r>
              <a:rPr lang="en-US" dirty="0"/>
              <a:t> rank;</a:t>
            </a:r>
          </a:p>
          <a:p>
            <a:r>
              <a:rPr lang="en-US" dirty="0" err="1"/>
              <a:t>MPI_Status</a:t>
            </a:r>
            <a:r>
              <a:rPr lang="en-US" dirty="0"/>
              <a:t> status;</a:t>
            </a:r>
          </a:p>
          <a:p>
            <a:r>
              <a:rPr lang="en-US" dirty="0"/>
              <a:t>……..</a:t>
            </a:r>
          </a:p>
          <a:p>
            <a:r>
              <a:rPr lang="en-US" dirty="0"/>
              <a:t>if(rank==0)</a:t>
            </a:r>
          </a:p>
          <a:p>
            <a:r>
              <a:rPr lang="en-US" dirty="0" smtClean="0"/>
              <a:t>{</a:t>
            </a:r>
          </a:p>
          <a:p>
            <a:r>
              <a:rPr lang="en-US" dirty="0" err="1"/>
              <a:t>MPI_Send</a:t>
            </a:r>
            <a:r>
              <a:rPr lang="en-US" dirty="0"/>
              <a:t>(&amp;a,1,MPI_INT,1,1,MPI_COMM_WORLD);</a:t>
            </a:r>
          </a:p>
          <a:p>
            <a:endParaRPr lang="en-US" dirty="0"/>
          </a:p>
          <a:p>
            <a:r>
              <a:rPr lang="en-US" dirty="0" err="1"/>
              <a:t>MPI_Recv</a:t>
            </a:r>
            <a:r>
              <a:rPr lang="en-US" dirty="0"/>
              <a:t>(&amp;</a:t>
            </a:r>
            <a:r>
              <a:rPr lang="en-US" dirty="0" smtClean="0"/>
              <a:t>b,1,MPI_INT,1,1,MPI_COMM_WORLD</a:t>
            </a:r>
            <a:r>
              <a:rPr lang="en-US" dirty="0"/>
              <a:t>,&amp;status</a:t>
            </a:r>
            <a:r>
              <a:rPr lang="en-US" dirty="0" smtClean="0"/>
              <a:t>);</a:t>
            </a:r>
          </a:p>
          <a:p>
            <a:r>
              <a:rPr lang="en-US" dirty="0"/>
              <a:t>c=</a:t>
            </a:r>
            <a:r>
              <a:rPr lang="en-US" dirty="0" err="1"/>
              <a:t>a+b</a:t>
            </a:r>
            <a:r>
              <a:rPr lang="en-US" dirty="0"/>
              <a:t>/2;</a:t>
            </a:r>
          </a:p>
          <a:p>
            <a:endParaRPr lang="en-US" dirty="0"/>
          </a:p>
          <a:p>
            <a:r>
              <a:rPr lang="en-US" dirty="0" smtClean="0"/>
              <a:t>}</a:t>
            </a:r>
            <a:endParaRPr lang="en-US" dirty="0"/>
          </a:p>
          <a:p>
            <a:r>
              <a:rPr lang="en-US" dirty="0"/>
              <a:t>else if(rank==1)</a:t>
            </a:r>
          </a:p>
          <a:p>
            <a:r>
              <a:rPr lang="en-US" dirty="0" smtClean="0"/>
              <a:t>{</a:t>
            </a:r>
          </a:p>
          <a:p>
            <a:r>
              <a:rPr lang="en-US" dirty="0" err="1"/>
              <a:t>MPI_Send</a:t>
            </a:r>
            <a:r>
              <a:rPr lang="en-US" dirty="0"/>
              <a:t>(&amp;b,1,MPI_INT,0,0,MPI_COMM_WORLD);</a:t>
            </a:r>
          </a:p>
          <a:p>
            <a:r>
              <a:rPr lang="en-US" dirty="0" err="1"/>
              <a:t>MPI_Recv</a:t>
            </a:r>
            <a:r>
              <a:rPr lang="en-US" dirty="0"/>
              <a:t>(&amp;a,1,MPI_INT,0,0,MPI_COMM_WORLD,&amp;status);</a:t>
            </a:r>
          </a:p>
          <a:p>
            <a:endParaRPr lang="en-US" dirty="0"/>
          </a:p>
          <a:p>
            <a:r>
              <a:rPr lang="en-US" dirty="0"/>
              <a:t>c=</a:t>
            </a:r>
            <a:r>
              <a:rPr lang="en-US" dirty="0" err="1"/>
              <a:t>a+b</a:t>
            </a:r>
            <a:r>
              <a:rPr lang="en-US" dirty="0"/>
              <a:t>/2;</a:t>
            </a:r>
          </a:p>
          <a:p>
            <a:r>
              <a:rPr lang="en-US" dirty="0"/>
              <a:t>}</a:t>
            </a:r>
          </a:p>
          <a:p>
            <a:endParaRPr lang="en-US" dirty="0"/>
          </a:p>
        </p:txBody>
      </p:sp>
    </p:spTree>
    <p:extLst>
      <p:ext uri="{BB962C8B-B14F-4D97-AF65-F5344CB8AC3E}">
        <p14:creationId xmlns:p14="http://schemas.microsoft.com/office/powerpoint/2010/main" val="284133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DEADLOCK(RANK MISMATCH)</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a:t>int</a:t>
            </a:r>
            <a:r>
              <a:rPr lang="en-US" dirty="0"/>
              <a:t> </a:t>
            </a:r>
            <a:r>
              <a:rPr lang="en-US" dirty="0" err="1"/>
              <a:t>a,b,c</a:t>
            </a:r>
            <a:r>
              <a:rPr lang="en-US" dirty="0"/>
              <a:t>;</a:t>
            </a:r>
          </a:p>
          <a:p>
            <a:r>
              <a:rPr lang="en-US" dirty="0" err="1"/>
              <a:t>int</a:t>
            </a:r>
            <a:r>
              <a:rPr lang="en-US" dirty="0"/>
              <a:t> rank;</a:t>
            </a:r>
          </a:p>
          <a:p>
            <a:r>
              <a:rPr lang="en-US" dirty="0" err="1"/>
              <a:t>MPI_Status</a:t>
            </a:r>
            <a:r>
              <a:rPr lang="en-US" dirty="0"/>
              <a:t> status;</a:t>
            </a:r>
          </a:p>
          <a:p>
            <a:r>
              <a:rPr lang="en-US" dirty="0"/>
              <a:t>……..</a:t>
            </a:r>
          </a:p>
          <a:p>
            <a:r>
              <a:rPr lang="en-US" dirty="0"/>
              <a:t>if(rank==0)</a:t>
            </a:r>
          </a:p>
          <a:p>
            <a:r>
              <a:rPr lang="en-US" dirty="0"/>
              <a:t>{</a:t>
            </a:r>
          </a:p>
          <a:p>
            <a:r>
              <a:rPr lang="en-US" dirty="0" err="1"/>
              <a:t>MPI_Send</a:t>
            </a:r>
            <a:r>
              <a:rPr lang="en-US" dirty="0"/>
              <a:t>(&amp;</a:t>
            </a:r>
            <a:r>
              <a:rPr lang="en-US" dirty="0" smtClean="0"/>
              <a:t>a,1,MPI_INT,2,1,MPI_COMM_WORLD</a:t>
            </a:r>
            <a:r>
              <a:rPr lang="en-US" dirty="0"/>
              <a:t>);</a:t>
            </a:r>
          </a:p>
          <a:p>
            <a:r>
              <a:rPr lang="en-US" dirty="0" err="1" smtClean="0"/>
              <a:t>MPI_Recv</a:t>
            </a:r>
            <a:r>
              <a:rPr lang="en-US" dirty="0"/>
              <a:t>(&amp;</a:t>
            </a:r>
            <a:r>
              <a:rPr lang="en-US" dirty="0" smtClean="0"/>
              <a:t>b,1,MPI_INT,2,1,MPI_COMM_WORLD</a:t>
            </a:r>
            <a:r>
              <a:rPr lang="en-US" dirty="0"/>
              <a:t>,&amp;status);</a:t>
            </a:r>
          </a:p>
          <a:p>
            <a:r>
              <a:rPr lang="en-US" dirty="0"/>
              <a:t>c=</a:t>
            </a:r>
            <a:r>
              <a:rPr lang="en-US" dirty="0" err="1"/>
              <a:t>a+b</a:t>
            </a:r>
            <a:r>
              <a:rPr lang="en-US" dirty="0"/>
              <a:t>/2;</a:t>
            </a:r>
          </a:p>
          <a:p>
            <a:endParaRPr lang="en-US" dirty="0"/>
          </a:p>
          <a:p>
            <a:r>
              <a:rPr lang="en-US" dirty="0"/>
              <a:t>}</a:t>
            </a:r>
          </a:p>
          <a:p>
            <a:r>
              <a:rPr lang="en-US" dirty="0"/>
              <a:t>else if(rank==1)</a:t>
            </a:r>
          </a:p>
          <a:p>
            <a:r>
              <a:rPr lang="en-US" dirty="0"/>
              <a:t>{</a:t>
            </a:r>
          </a:p>
          <a:p>
            <a:r>
              <a:rPr lang="en-US" dirty="0" err="1"/>
              <a:t>MPI_Send</a:t>
            </a:r>
            <a:r>
              <a:rPr lang="en-US" dirty="0"/>
              <a:t>(&amp;b,1,MPI_INT,0,0,MPI_COMM_WORLD);</a:t>
            </a:r>
          </a:p>
          <a:p>
            <a:r>
              <a:rPr lang="en-US" dirty="0" err="1"/>
              <a:t>MPI_Recv</a:t>
            </a:r>
            <a:r>
              <a:rPr lang="en-US" dirty="0"/>
              <a:t>(&amp;a,1,MPI_INT,0,0,MPI_COMM_WORLD,&amp;status);</a:t>
            </a:r>
          </a:p>
          <a:p>
            <a:r>
              <a:rPr lang="en-US" dirty="0" smtClean="0"/>
              <a:t>c=</a:t>
            </a:r>
            <a:r>
              <a:rPr lang="en-US" dirty="0" err="1" smtClean="0"/>
              <a:t>a+b</a:t>
            </a:r>
            <a:r>
              <a:rPr lang="en-US" dirty="0" smtClean="0"/>
              <a:t>/2</a:t>
            </a:r>
            <a:r>
              <a:rPr lang="en-US" dirty="0"/>
              <a:t>;</a:t>
            </a:r>
          </a:p>
          <a:p>
            <a:r>
              <a:rPr lang="en-US" dirty="0"/>
              <a:t>}</a:t>
            </a:r>
          </a:p>
          <a:p>
            <a:endParaRPr lang="en-US" dirty="0"/>
          </a:p>
        </p:txBody>
      </p:sp>
    </p:spTree>
    <p:extLst>
      <p:ext uri="{BB962C8B-B14F-4D97-AF65-F5344CB8AC3E}">
        <p14:creationId xmlns:p14="http://schemas.microsoft.com/office/powerpoint/2010/main" val="4126971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DEADLOCK (COMMUNICATOR MISMATCH)</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a:t>int</a:t>
            </a:r>
            <a:r>
              <a:rPr lang="en-US" dirty="0"/>
              <a:t> </a:t>
            </a:r>
            <a:r>
              <a:rPr lang="en-US" dirty="0" err="1"/>
              <a:t>a,b,c</a:t>
            </a:r>
            <a:r>
              <a:rPr lang="en-US" dirty="0"/>
              <a:t>;</a:t>
            </a:r>
          </a:p>
          <a:p>
            <a:r>
              <a:rPr lang="en-US" dirty="0" err="1"/>
              <a:t>int</a:t>
            </a:r>
            <a:r>
              <a:rPr lang="en-US" dirty="0"/>
              <a:t> rank;</a:t>
            </a:r>
          </a:p>
          <a:p>
            <a:r>
              <a:rPr lang="en-US" dirty="0" err="1"/>
              <a:t>MPI_Status</a:t>
            </a:r>
            <a:r>
              <a:rPr lang="en-US" dirty="0"/>
              <a:t> status;</a:t>
            </a:r>
          </a:p>
          <a:p>
            <a:r>
              <a:rPr lang="en-US" dirty="0"/>
              <a:t>……..</a:t>
            </a:r>
          </a:p>
          <a:p>
            <a:r>
              <a:rPr lang="en-US" dirty="0"/>
              <a:t>if(rank==0)</a:t>
            </a:r>
          </a:p>
          <a:p>
            <a:r>
              <a:rPr lang="en-US" dirty="0"/>
              <a:t>{</a:t>
            </a:r>
          </a:p>
          <a:p>
            <a:r>
              <a:rPr lang="en-US" dirty="0" err="1"/>
              <a:t>MPI_Send</a:t>
            </a:r>
            <a:r>
              <a:rPr lang="en-US" dirty="0"/>
              <a:t>(&amp;</a:t>
            </a:r>
            <a:r>
              <a:rPr lang="en-US" dirty="0" smtClean="0"/>
              <a:t>a,1,MPI_INT,1,0,MYCOMMUNICATOR);</a:t>
            </a:r>
            <a:endParaRPr lang="en-US" dirty="0"/>
          </a:p>
          <a:p>
            <a:r>
              <a:rPr lang="en-US" dirty="0" err="1"/>
              <a:t>MPI_Recv</a:t>
            </a:r>
            <a:r>
              <a:rPr lang="en-US" dirty="0"/>
              <a:t>(&amp;</a:t>
            </a:r>
            <a:r>
              <a:rPr lang="en-US" dirty="0" smtClean="0"/>
              <a:t>b,1,MPI_INT,1,0,MPI_COMM_WORLD</a:t>
            </a:r>
            <a:r>
              <a:rPr lang="en-US" dirty="0"/>
              <a:t>,&amp;status);</a:t>
            </a:r>
          </a:p>
          <a:p>
            <a:r>
              <a:rPr lang="en-US" dirty="0"/>
              <a:t>c=</a:t>
            </a:r>
            <a:r>
              <a:rPr lang="en-US" dirty="0" err="1"/>
              <a:t>a+b</a:t>
            </a:r>
            <a:r>
              <a:rPr lang="en-US" dirty="0"/>
              <a:t>/2;</a:t>
            </a:r>
          </a:p>
          <a:p>
            <a:endParaRPr lang="en-US" dirty="0"/>
          </a:p>
          <a:p>
            <a:r>
              <a:rPr lang="en-US" dirty="0"/>
              <a:t>}</a:t>
            </a:r>
          </a:p>
          <a:p>
            <a:r>
              <a:rPr lang="en-US" dirty="0"/>
              <a:t>else if(rank==1)</a:t>
            </a:r>
          </a:p>
          <a:p>
            <a:r>
              <a:rPr lang="en-US" dirty="0"/>
              <a:t>{</a:t>
            </a:r>
          </a:p>
          <a:p>
            <a:r>
              <a:rPr lang="en-US" dirty="0" err="1"/>
              <a:t>MPI_Send</a:t>
            </a:r>
            <a:r>
              <a:rPr lang="en-US" dirty="0"/>
              <a:t>(&amp;</a:t>
            </a:r>
            <a:r>
              <a:rPr lang="en-US" dirty="0" smtClean="0"/>
              <a:t>b,1,MPI_INT,0,0,MPI_COMM_WORLD</a:t>
            </a:r>
            <a:r>
              <a:rPr lang="en-US" dirty="0"/>
              <a:t>);</a:t>
            </a:r>
          </a:p>
          <a:p>
            <a:r>
              <a:rPr lang="en-US" dirty="0" err="1"/>
              <a:t>MPI_Recv</a:t>
            </a:r>
            <a:r>
              <a:rPr lang="en-US" dirty="0"/>
              <a:t>(&amp;a,1,MPI_INT,0,0,MPI_COMM_WORLD,&amp;status);</a:t>
            </a:r>
          </a:p>
          <a:p>
            <a:r>
              <a:rPr lang="en-US" dirty="0"/>
              <a:t>c=</a:t>
            </a:r>
            <a:r>
              <a:rPr lang="en-US" dirty="0" err="1"/>
              <a:t>a+b</a:t>
            </a:r>
            <a:r>
              <a:rPr lang="en-US" dirty="0"/>
              <a:t>/2;</a:t>
            </a:r>
          </a:p>
          <a:p>
            <a:r>
              <a:rPr lang="en-US" dirty="0"/>
              <a:t>}</a:t>
            </a:r>
          </a:p>
          <a:p>
            <a:endParaRPr lang="en-US" dirty="0"/>
          </a:p>
        </p:txBody>
      </p:sp>
    </p:spTree>
    <p:extLst>
      <p:ext uri="{BB962C8B-B14F-4D97-AF65-F5344CB8AC3E}">
        <p14:creationId xmlns:p14="http://schemas.microsoft.com/office/powerpoint/2010/main" val="3667719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DEADLOCK(SELF BLOCKING SEND) </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a:t>
            </a:r>
            <a:r>
              <a:rPr lang="en-US" dirty="0" err="1"/>
              <a:t>a,b,c</a:t>
            </a:r>
            <a:r>
              <a:rPr lang="en-US" dirty="0"/>
              <a:t>;</a:t>
            </a:r>
          </a:p>
          <a:p>
            <a:r>
              <a:rPr lang="en-US" dirty="0" err="1"/>
              <a:t>int</a:t>
            </a:r>
            <a:r>
              <a:rPr lang="en-US" dirty="0"/>
              <a:t> rank;</a:t>
            </a:r>
          </a:p>
          <a:p>
            <a:r>
              <a:rPr lang="en-US" dirty="0" err="1"/>
              <a:t>MPI_Status</a:t>
            </a:r>
            <a:r>
              <a:rPr lang="en-US" dirty="0"/>
              <a:t> status;</a:t>
            </a:r>
          </a:p>
          <a:p>
            <a:r>
              <a:rPr lang="en-US" dirty="0"/>
              <a:t>……..</a:t>
            </a:r>
          </a:p>
          <a:p>
            <a:r>
              <a:rPr lang="en-US" dirty="0"/>
              <a:t>if(rank==0)</a:t>
            </a:r>
          </a:p>
          <a:p>
            <a:r>
              <a:rPr lang="en-US" dirty="0"/>
              <a:t>{</a:t>
            </a:r>
          </a:p>
          <a:p>
            <a:r>
              <a:rPr lang="en-US" dirty="0" err="1" smtClean="0"/>
              <a:t>MPI_Send</a:t>
            </a:r>
            <a:r>
              <a:rPr lang="en-US" dirty="0"/>
              <a:t>(&amp;</a:t>
            </a:r>
            <a:r>
              <a:rPr lang="en-US" dirty="0" smtClean="0"/>
              <a:t>a,1,MPI_INT,0,0,MPI_COMM_WORLD);</a:t>
            </a:r>
          </a:p>
          <a:p>
            <a:r>
              <a:rPr lang="en-US" dirty="0" err="1"/>
              <a:t>MPI_Recv</a:t>
            </a:r>
            <a:r>
              <a:rPr lang="en-US" dirty="0"/>
              <a:t>(&amp;</a:t>
            </a:r>
            <a:r>
              <a:rPr lang="en-US" dirty="0" smtClean="0"/>
              <a:t>b,1,MPI_INT,1,0,MPI_COMM_WORLD</a:t>
            </a:r>
            <a:r>
              <a:rPr lang="en-US" dirty="0"/>
              <a:t>,&amp;status);</a:t>
            </a:r>
          </a:p>
          <a:p>
            <a:r>
              <a:rPr lang="en-US" dirty="0" smtClean="0"/>
              <a:t>c=</a:t>
            </a:r>
            <a:r>
              <a:rPr lang="en-US" dirty="0" err="1" smtClean="0"/>
              <a:t>a+b</a:t>
            </a:r>
            <a:r>
              <a:rPr lang="en-US" dirty="0" smtClean="0"/>
              <a:t>/2</a:t>
            </a:r>
            <a:r>
              <a:rPr lang="en-US" dirty="0"/>
              <a:t>;</a:t>
            </a:r>
          </a:p>
          <a:p>
            <a:r>
              <a:rPr lang="en-US" dirty="0"/>
              <a:t>}</a:t>
            </a:r>
          </a:p>
          <a:p>
            <a:r>
              <a:rPr lang="en-US" dirty="0"/>
              <a:t>else if(rank==1)</a:t>
            </a:r>
          </a:p>
          <a:p>
            <a:r>
              <a:rPr lang="en-US" dirty="0"/>
              <a:t>{</a:t>
            </a:r>
          </a:p>
          <a:p>
            <a:r>
              <a:rPr lang="en-US" dirty="0" err="1"/>
              <a:t>MPI_Recv</a:t>
            </a:r>
            <a:r>
              <a:rPr lang="en-US" dirty="0"/>
              <a:t>(&amp;a,1,MPI_INT,0,0,MPI_COMM_WORLD,&amp;status);</a:t>
            </a:r>
          </a:p>
          <a:p>
            <a:r>
              <a:rPr lang="en-US" dirty="0" err="1"/>
              <a:t>MPI_Send</a:t>
            </a:r>
            <a:r>
              <a:rPr lang="en-US" dirty="0"/>
              <a:t>(&amp;b,1,MPI_INT,0,0,MPI_COMM_WORLD);</a:t>
            </a:r>
          </a:p>
          <a:p>
            <a:r>
              <a:rPr lang="en-US" dirty="0"/>
              <a:t>c=</a:t>
            </a:r>
            <a:r>
              <a:rPr lang="en-US" dirty="0" err="1"/>
              <a:t>a+b</a:t>
            </a:r>
            <a:r>
              <a:rPr lang="en-US" dirty="0"/>
              <a:t>/2;</a:t>
            </a:r>
          </a:p>
          <a:p>
            <a:r>
              <a:rPr lang="en-US" dirty="0"/>
              <a:t>}</a:t>
            </a:r>
          </a:p>
          <a:p>
            <a:endParaRPr lang="en-US" dirty="0"/>
          </a:p>
        </p:txBody>
      </p:sp>
    </p:spTree>
    <p:extLst>
      <p:ext uri="{BB962C8B-B14F-4D97-AF65-F5344CB8AC3E}">
        <p14:creationId xmlns:p14="http://schemas.microsoft.com/office/powerpoint/2010/main" val="3146792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600" smtClean="0"/>
              <a:t>Key Concepts of MPI</a:t>
            </a:r>
            <a:endParaRPr lang="en-US" smtClean="0"/>
          </a:p>
        </p:txBody>
      </p:sp>
      <p:sp>
        <p:nvSpPr>
          <p:cNvPr id="7171" name="Rectangle 3"/>
          <p:cNvSpPr>
            <a:spLocks noGrp="1" noChangeArrowheads="1"/>
          </p:cNvSpPr>
          <p:nvPr>
            <p:ph type="body" idx="1"/>
          </p:nvPr>
        </p:nvSpPr>
        <p:spPr/>
        <p:txBody>
          <a:bodyPr>
            <a:normAutofit/>
          </a:bodyPr>
          <a:lstStyle/>
          <a:p>
            <a:r>
              <a:rPr lang="en-US" dirty="0" smtClean="0"/>
              <a:t>Used to create parallel programs  </a:t>
            </a:r>
          </a:p>
          <a:p>
            <a:pPr lvl="1"/>
            <a:r>
              <a:rPr lang="en-US" sz="3200" dirty="0" smtClean="0"/>
              <a:t>Normally the same program is running.</a:t>
            </a:r>
          </a:p>
          <a:p>
            <a:pPr lvl="1"/>
            <a:r>
              <a:rPr lang="en-US" sz="3200" dirty="0" smtClean="0"/>
              <a:t>Processors communicate using message passing.</a:t>
            </a:r>
          </a:p>
          <a:p>
            <a:pPr lvl="1"/>
            <a:r>
              <a:rPr lang="en-US" sz="3200" dirty="0" smtClean="0"/>
              <a:t>No process can be created or terminated in the middle of program execution.</a:t>
            </a:r>
          </a:p>
          <a:p>
            <a:pPr lvl="1"/>
            <a:r>
              <a:rPr lang="en-US" sz="3200" dirty="0" smtClean="0"/>
              <a:t>All process stay alive till the program terminates.</a:t>
            </a:r>
          </a:p>
          <a:p>
            <a:pPr marL="0" indent="0">
              <a:buNone/>
            </a:pPr>
            <a:endParaRPr lang="en-US" dirty="0" smtClean="0"/>
          </a:p>
        </p:txBody>
      </p:sp>
    </p:spTree>
    <p:extLst>
      <p:ext uri="{BB962C8B-B14F-4D97-AF65-F5344CB8AC3E}">
        <p14:creationId xmlns:p14="http://schemas.microsoft.com/office/powerpoint/2010/main" val="298700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600" y="3175"/>
            <a:ext cx="8686800" cy="765175"/>
          </a:xfrm>
        </p:spPr>
        <p:txBody>
          <a:bodyPr/>
          <a:lstStyle/>
          <a:p>
            <a:r>
              <a:rPr lang="en-US" smtClean="0">
                <a:solidFill>
                  <a:srgbClr val="F2F2F2"/>
                </a:solidFill>
              </a:rPr>
              <a:t>Synchronization</a:t>
            </a:r>
          </a:p>
        </p:txBody>
      </p:sp>
      <p:sp>
        <p:nvSpPr>
          <p:cNvPr id="38915" name="Content Placeholder 2"/>
          <p:cNvSpPr>
            <a:spLocks noGrp="1"/>
          </p:cNvSpPr>
          <p:nvPr>
            <p:ph idx="1"/>
          </p:nvPr>
        </p:nvSpPr>
        <p:spPr>
          <a:xfrm>
            <a:off x="260350" y="152400"/>
            <a:ext cx="8589963" cy="6019800"/>
          </a:xfrm>
        </p:spPr>
        <p:txBody>
          <a:bodyPr>
            <a:noAutofit/>
          </a:bodyPr>
          <a:lstStyle/>
          <a:p>
            <a:r>
              <a:rPr lang="en-US" sz="2800" b="1" dirty="0" err="1" smtClean="0"/>
              <a:t>int</a:t>
            </a:r>
            <a:r>
              <a:rPr lang="en-US" sz="2800" b="1" dirty="0" smtClean="0"/>
              <a:t> </a:t>
            </a:r>
            <a:r>
              <a:rPr lang="en-US" sz="2800" b="1" dirty="0" err="1" smtClean="0"/>
              <a:t>MPI_Barrier</a:t>
            </a:r>
            <a:r>
              <a:rPr lang="en-US" sz="2800" b="1" dirty="0" smtClean="0"/>
              <a:t>(</a:t>
            </a:r>
            <a:r>
              <a:rPr lang="en-US" sz="2800" b="1" dirty="0" err="1" smtClean="0"/>
              <a:t>MPI_Comm</a:t>
            </a:r>
            <a:r>
              <a:rPr lang="en-US" sz="2800" b="1" dirty="0" smtClean="0"/>
              <a:t> </a:t>
            </a:r>
            <a:r>
              <a:rPr lang="en-US" sz="2800" b="1" dirty="0" err="1" smtClean="0"/>
              <a:t>comm</a:t>
            </a:r>
            <a:r>
              <a:rPr lang="en-US" sz="2800" b="1" dirty="0" smtClean="0"/>
              <a:t>)</a:t>
            </a:r>
          </a:p>
          <a:p>
            <a:pPr lvl="1">
              <a:buFontTx/>
              <a:buNone/>
            </a:pPr>
            <a:r>
              <a:rPr lang="en-US" dirty="0" smtClean="0"/>
              <a:t>#include "</a:t>
            </a:r>
            <a:r>
              <a:rPr lang="en-US" dirty="0" err="1" smtClean="0"/>
              <a:t>mpi.h</a:t>
            </a:r>
            <a:r>
              <a:rPr lang="en-US" dirty="0" smtClean="0"/>
              <a:t>" </a:t>
            </a:r>
          </a:p>
          <a:p>
            <a:pPr lvl="1">
              <a:buFontTx/>
              <a:buNone/>
            </a:pPr>
            <a:r>
              <a:rPr lang="en-US" dirty="0" smtClean="0"/>
              <a:t>#include &lt;</a:t>
            </a:r>
            <a:r>
              <a:rPr lang="en-US" dirty="0" err="1" smtClean="0"/>
              <a:t>stdio.h</a:t>
            </a:r>
            <a:r>
              <a:rPr lang="en-US" dirty="0" smtClean="0"/>
              <a:t>&gt; </a:t>
            </a:r>
          </a:p>
          <a:p>
            <a:pPr lvl="1">
              <a:buFontTx/>
              <a:buNone/>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 </a:t>
            </a:r>
          </a:p>
          <a:p>
            <a:pPr lvl="1">
              <a:buFontTx/>
              <a:buNone/>
            </a:pPr>
            <a:r>
              <a:rPr lang="en-US" dirty="0" smtClean="0"/>
              <a:t>    </a:t>
            </a:r>
            <a:r>
              <a:rPr lang="en-US" dirty="0" err="1" smtClean="0"/>
              <a:t>int</a:t>
            </a:r>
            <a:r>
              <a:rPr lang="en-US" dirty="0" smtClean="0"/>
              <a:t> rank, </a:t>
            </a:r>
            <a:r>
              <a:rPr lang="en-US" dirty="0" err="1" smtClean="0"/>
              <a:t>nprocs</a:t>
            </a:r>
            <a:r>
              <a:rPr lang="en-US" dirty="0" smtClean="0"/>
              <a:t>;</a:t>
            </a:r>
          </a:p>
          <a:p>
            <a:pPr lvl="1">
              <a:buFontTx/>
              <a:buNone/>
            </a:pPr>
            <a:r>
              <a:rPr lang="en-US" dirty="0" smtClean="0"/>
              <a:t>    </a:t>
            </a:r>
            <a:r>
              <a:rPr lang="en-US" dirty="0" err="1" smtClean="0"/>
              <a:t>MPI_Init</a:t>
            </a:r>
            <a:r>
              <a:rPr lang="en-US" dirty="0" smtClean="0"/>
              <a:t>(&amp;</a:t>
            </a:r>
            <a:r>
              <a:rPr lang="en-US" dirty="0" err="1" smtClean="0"/>
              <a:t>argc</a:t>
            </a:r>
            <a:r>
              <a:rPr lang="en-US" dirty="0" smtClean="0"/>
              <a:t>,&amp;</a:t>
            </a:r>
            <a:r>
              <a:rPr lang="en-US" dirty="0" err="1" smtClean="0"/>
              <a:t>argv</a:t>
            </a:r>
            <a:r>
              <a:rPr lang="en-US" dirty="0" smtClean="0"/>
              <a:t>); </a:t>
            </a:r>
          </a:p>
          <a:p>
            <a:pPr lvl="1">
              <a:buFontTx/>
              <a:buNone/>
            </a:pPr>
            <a:r>
              <a:rPr lang="en-US" dirty="0" smtClean="0"/>
              <a:t>    </a:t>
            </a:r>
            <a:r>
              <a:rPr lang="en-US" dirty="0" err="1" smtClean="0"/>
              <a:t>MPI_Comm_size</a:t>
            </a:r>
            <a:r>
              <a:rPr lang="en-US" dirty="0" smtClean="0"/>
              <a:t>(MPI_COMM_WORLD,&amp;</a:t>
            </a:r>
            <a:r>
              <a:rPr lang="en-US" dirty="0" err="1" smtClean="0"/>
              <a:t>nprocs</a:t>
            </a:r>
            <a:r>
              <a:rPr lang="en-US" dirty="0" smtClean="0"/>
              <a:t>); </a:t>
            </a:r>
          </a:p>
          <a:p>
            <a:pPr lvl="1">
              <a:buFontTx/>
              <a:buNone/>
            </a:pPr>
            <a:r>
              <a:rPr lang="en-US" dirty="0" smtClean="0"/>
              <a:t>    </a:t>
            </a:r>
            <a:r>
              <a:rPr lang="en-US" dirty="0" err="1" smtClean="0"/>
              <a:t>MPI_Comm_rank</a:t>
            </a:r>
            <a:r>
              <a:rPr lang="en-US" dirty="0" smtClean="0"/>
              <a:t>(</a:t>
            </a:r>
            <a:r>
              <a:rPr lang="en-US" dirty="0" err="1" smtClean="0"/>
              <a:t>MPI_COMM_WORLD,&amp;rank</a:t>
            </a:r>
            <a:r>
              <a:rPr lang="en-US" dirty="0" smtClean="0"/>
              <a:t>); </a:t>
            </a:r>
          </a:p>
          <a:p>
            <a:pPr lvl="1">
              <a:buFontTx/>
              <a:buNone/>
            </a:pPr>
            <a:r>
              <a:rPr lang="en-US" dirty="0" smtClean="0"/>
              <a:t>    </a:t>
            </a:r>
            <a:r>
              <a:rPr lang="en-US" dirty="0" err="1" smtClean="0"/>
              <a:t>MPI_Barrier</a:t>
            </a:r>
            <a:r>
              <a:rPr lang="en-US" dirty="0" smtClean="0"/>
              <a:t>(MPI_COMM_WORLD);</a:t>
            </a:r>
          </a:p>
          <a:p>
            <a:pPr lvl="1">
              <a:buFontTx/>
              <a:buNone/>
            </a:pPr>
            <a:r>
              <a:rPr lang="en-US" dirty="0" smtClean="0"/>
              <a:t>    </a:t>
            </a:r>
            <a:r>
              <a:rPr lang="en-US" dirty="0" err="1" smtClean="0"/>
              <a:t>printf</a:t>
            </a:r>
            <a:r>
              <a:rPr lang="en-US" dirty="0" smtClean="0"/>
              <a:t>("Hello, world.  I am %d of %d\n", rank, </a:t>
            </a:r>
            <a:r>
              <a:rPr lang="en-US" dirty="0" err="1" smtClean="0"/>
              <a:t>nprocs</a:t>
            </a:r>
            <a:r>
              <a:rPr lang="en-US" dirty="0" smtClean="0"/>
              <a:t>); </a:t>
            </a:r>
          </a:p>
          <a:p>
            <a:pPr lvl="1">
              <a:buFontTx/>
              <a:buNone/>
            </a:pPr>
            <a:r>
              <a:rPr lang="en-US" dirty="0" smtClean="0"/>
              <a:t>    </a:t>
            </a:r>
            <a:r>
              <a:rPr lang="en-US" dirty="0" err="1" smtClean="0"/>
              <a:t>MPI_Finalize</a:t>
            </a:r>
            <a:r>
              <a:rPr lang="en-US" dirty="0" smtClean="0"/>
              <a:t>(); </a:t>
            </a:r>
          </a:p>
          <a:p>
            <a:pPr lvl="1">
              <a:buFontTx/>
              <a:buNone/>
            </a:pPr>
            <a:r>
              <a:rPr lang="en-US" dirty="0" smtClean="0"/>
              <a:t>    return 0; </a:t>
            </a:r>
          </a:p>
          <a:p>
            <a:pPr lvl="1">
              <a:buFontTx/>
              <a:buNone/>
            </a:pPr>
            <a:r>
              <a:rPr lang="en-US" dirty="0" smtClean="0"/>
              <a:t>} </a:t>
            </a:r>
          </a:p>
        </p:txBody>
      </p:sp>
    </p:spTree>
    <p:extLst>
      <p:ext uri="{BB962C8B-B14F-4D97-AF65-F5344CB8AC3E}">
        <p14:creationId xmlns:p14="http://schemas.microsoft.com/office/powerpoint/2010/main" val="8354679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MPI: Global Communications</a:t>
            </a:r>
          </a:p>
        </p:txBody>
      </p:sp>
      <p:sp>
        <p:nvSpPr>
          <p:cNvPr id="38915" name="Rectangle 3"/>
          <p:cNvSpPr>
            <a:spLocks noGrp="1" noChangeArrowheads="1"/>
          </p:cNvSpPr>
          <p:nvPr>
            <p:ph type="body" idx="1"/>
          </p:nvPr>
        </p:nvSpPr>
        <p:spPr/>
        <p:txBody>
          <a:bodyPr/>
          <a:lstStyle/>
          <a:p>
            <a:r>
              <a:rPr lang="en-US" dirty="0"/>
              <a:t>only come in blocking mode calls .</a:t>
            </a:r>
          </a:p>
          <a:p>
            <a:r>
              <a:rPr lang="en-US" dirty="0"/>
              <a:t>no tag provided, messages are matched by order of execution within the group.</a:t>
            </a:r>
          </a:p>
          <a:p>
            <a:r>
              <a:rPr lang="en-US" dirty="0" err="1"/>
              <a:t>intercommunicators</a:t>
            </a:r>
            <a:r>
              <a:rPr lang="en-US" dirty="0"/>
              <a:t> are not allowed.</a:t>
            </a:r>
          </a:p>
          <a:p>
            <a:r>
              <a:rPr lang="en-US" dirty="0"/>
              <a:t>you cannot match these calls with P2P receives.</a:t>
            </a:r>
          </a:p>
        </p:txBody>
      </p:sp>
    </p:spTree>
    <p:extLst>
      <p:ext uri="{BB962C8B-B14F-4D97-AF65-F5344CB8AC3E}">
        <p14:creationId xmlns:p14="http://schemas.microsoft.com/office/powerpoint/2010/main" val="3792568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1143000"/>
          </a:xfrm>
        </p:spPr>
        <p:txBody>
          <a:bodyPr/>
          <a:lstStyle/>
          <a:p>
            <a:pPr eaLnBrk="1" hangingPunct="1"/>
            <a:r>
              <a:rPr lang="en-US" sz="3600" smtClean="0">
                <a:solidFill>
                  <a:srgbClr val="CC0000"/>
                </a:solidFill>
              </a:rPr>
              <a:t>Collective Message Passing w/MPI</a:t>
            </a:r>
          </a:p>
        </p:txBody>
      </p:sp>
      <p:sp>
        <p:nvSpPr>
          <p:cNvPr id="25603" name="Rectangle 3"/>
          <p:cNvSpPr>
            <a:spLocks noGrp="1" noChangeArrowheads="1"/>
          </p:cNvSpPr>
          <p:nvPr>
            <p:ph type="body" idx="1"/>
          </p:nvPr>
        </p:nvSpPr>
        <p:spPr/>
        <p:txBody>
          <a:bodyPr/>
          <a:lstStyle/>
          <a:p>
            <a:pPr eaLnBrk="1" hangingPunct="1">
              <a:buFontTx/>
              <a:buNone/>
            </a:pPr>
            <a:r>
              <a:rPr lang="en-US" sz="2400" dirty="0" err="1" smtClean="0">
                <a:solidFill>
                  <a:schemeClr val="accent2"/>
                </a:solidFill>
              </a:rPr>
              <a:t>MPI_Bcast</a:t>
            </a:r>
            <a:r>
              <a:rPr lang="en-US" sz="2400" dirty="0" smtClean="0">
                <a:solidFill>
                  <a:schemeClr val="accent2"/>
                </a:solidFill>
              </a:rPr>
              <a:t>()</a:t>
            </a:r>
            <a:r>
              <a:rPr lang="en-US" sz="2800" dirty="0" smtClean="0">
                <a:solidFill>
                  <a:schemeClr val="accent2"/>
                </a:solidFill>
              </a:rPr>
              <a:t> 		</a:t>
            </a:r>
            <a:r>
              <a:rPr lang="en-US" sz="2000" dirty="0" smtClean="0"/>
              <a:t>Broadcast from root to all other processes</a:t>
            </a:r>
          </a:p>
          <a:p>
            <a:pPr>
              <a:buNone/>
            </a:pPr>
            <a:r>
              <a:rPr lang="en-US" sz="2400" dirty="0" err="1">
                <a:solidFill>
                  <a:schemeClr val="accent2"/>
                </a:solidFill>
              </a:rPr>
              <a:t>MPI_Reduce</a:t>
            </a:r>
            <a:r>
              <a:rPr lang="en-US" sz="2400" dirty="0">
                <a:solidFill>
                  <a:schemeClr val="accent2"/>
                </a:solidFill>
              </a:rPr>
              <a:t>()</a:t>
            </a:r>
            <a:r>
              <a:rPr lang="en-US" sz="2800" dirty="0">
                <a:solidFill>
                  <a:schemeClr val="accent2"/>
                </a:solidFill>
              </a:rPr>
              <a:t> </a:t>
            </a:r>
            <a:r>
              <a:rPr lang="en-US" sz="2800" dirty="0" smtClean="0">
                <a:solidFill>
                  <a:schemeClr val="accent2"/>
                </a:solidFill>
              </a:rPr>
              <a:t>    </a:t>
            </a:r>
            <a:r>
              <a:rPr lang="en-US" sz="2800" dirty="0">
                <a:solidFill>
                  <a:schemeClr val="accent2"/>
                </a:solidFill>
              </a:rPr>
              <a:t>	</a:t>
            </a:r>
            <a:r>
              <a:rPr lang="en-US" sz="2000" dirty="0"/>
              <a:t>Combine values on all processes to single </a:t>
            </a:r>
            <a:r>
              <a:rPr lang="en-US" sz="2000" dirty="0" err="1"/>
              <a:t>val</a:t>
            </a:r>
            <a:endParaRPr lang="en-US" sz="2000" dirty="0" smtClean="0"/>
          </a:p>
          <a:p>
            <a:pPr lvl="0">
              <a:buNone/>
            </a:pPr>
            <a:r>
              <a:rPr lang="en-US" sz="2400" dirty="0" err="1">
                <a:solidFill>
                  <a:srgbClr val="C0504D"/>
                </a:solidFill>
              </a:rPr>
              <a:t>MPI_Scatter</a:t>
            </a:r>
            <a:r>
              <a:rPr lang="en-US" sz="2400" dirty="0">
                <a:solidFill>
                  <a:srgbClr val="C0504D"/>
                </a:solidFill>
              </a:rPr>
              <a:t>()</a:t>
            </a:r>
            <a:r>
              <a:rPr lang="en-US" sz="2800" dirty="0">
                <a:solidFill>
                  <a:srgbClr val="C0504D"/>
                </a:solidFill>
              </a:rPr>
              <a:t> </a:t>
            </a:r>
            <a:r>
              <a:rPr lang="en-US" sz="2800" dirty="0" smtClean="0">
                <a:solidFill>
                  <a:srgbClr val="C0504D"/>
                </a:solidFill>
              </a:rPr>
              <a:t> </a:t>
            </a:r>
            <a:r>
              <a:rPr lang="en-US" sz="2800" dirty="0">
                <a:solidFill>
                  <a:srgbClr val="C0504D"/>
                </a:solidFill>
              </a:rPr>
              <a:t>	</a:t>
            </a:r>
            <a:r>
              <a:rPr lang="en-US" sz="2000" dirty="0">
                <a:solidFill>
                  <a:prstClr val="black"/>
                </a:solidFill>
              </a:rPr>
              <a:t>Scatters buffer in parts to group of processes</a:t>
            </a:r>
          </a:p>
          <a:p>
            <a:pPr eaLnBrk="1" hangingPunct="1">
              <a:buFontTx/>
              <a:buNone/>
            </a:pPr>
            <a:r>
              <a:rPr lang="en-US" sz="2400" dirty="0" err="1" smtClean="0">
                <a:solidFill>
                  <a:schemeClr val="accent2"/>
                </a:solidFill>
              </a:rPr>
              <a:t>MPI_Gather</a:t>
            </a:r>
            <a:r>
              <a:rPr lang="en-US" sz="2400" dirty="0" smtClean="0">
                <a:solidFill>
                  <a:schemeClr val="accent2"/>
                </a:solidFill>
              </a:rPr>
              <a:t>()</a:t>
            </a:r>
            <a:r>
              <a:rPr lang="en-US" sz="2800" dirty="0" smtClean="0">
                <a:solidFill>
                  <a:schemeClr val="accent2"/>
                </a:solidFill>
              </a:rPr>
              <a:t> 		</a:t>
            </a:r>
            <a:r>
              <a:rPr lang="en-US" sz="2000" dirty="0" smtClean="0"/>
              <a:t>Gather values for group of processes</a:t>
            </a:r>
          </a:p>
          <a:p>
            <a:pPr eaLnBrk="1" hangingPunct="1">
              <a:buFontTx/>
              <a:buNone/>
            </a:pPr>
            <a:r>
              <a:rPr lang="en-US" sz="2400" dirty="0" err="1" smtClean="0">
                <a:solidFill>
                  <a:schemeClr val="accent2"/>
                </a:solidFill>
              </a:rPr>
              <a:t>MPI_Alltoall</a:t>
            </a:r>
            <a:r>
              <a:rPr lang="en-US" sz="2400" dirty="0" smtClean="0">
                <a:solidFill>
                  <a:schemeClr val="accent2"/>
                </a:solidFill>
              </a:rPr>
              <a:t>()</a:t>
            </a:r>
            <a:r>
              <a:rPr lang="en-US" sz="2800" dirty="0" smtClean="0">
                <a:solidFill>
                  <a:schemeClr val="accent2"/>
                </a:solidFill>
              </a:rPr>
              <a:t>		</a:t>
            </a:r>
            <a:r>
              <a:rPr lang="en-US" sz="2000" dirty="0" smtClean="0"/>
              <a:t>Sends data from all processes to all processes</a:t>
            </a:r>
          </a:p>
          <a:p>
            <a:pPr eaLnBrk="1" hangingPunct="1">
              <a:buFontTx/>
              <a:buNone/>
            </a:pPr>
            <a:endParaRPr lang="en-US" sz="2000" dirty="0" smtClean="0"/>
          </a:p>
        </p:txBody>
      </p:sp>
    </p:spTree>
    <p:extLst>
      <p:ext uri="{BB962C8B-B14F-4D97-AF65-F5344CB8AC3E}">
        <p14:creationId xmlns:p14="http://schemas.microsoft.com/office/powerpoint/2010/main" val="2208509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Communication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1"/>
            <a:ext cx="77724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0599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Collective Communication Routines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err="1" smtClean="0"/>
              <a:t>Scope:</a:t>
            </a:r>
            <a:r>
              <a:rPr lang="en-US" dirty="0" err="1"/>
              <a:t>Collective</a:t>
            </a:r>
            <a:r>
              <a:rPr lang="en-US" dirty="0"/>
              <a:t> communication routines must involve </a:t>
            </a:r>
            <a:r>
              <a:rPr lang="en-US" b="1" dirty="0"/>
              <a:t>all</a:t>
            </a:r>
            <a:r>
              <a:rPr lang="en-US" dirty="0"/>
              <a:t> processes within the scope of a communicator</a:t>
            </a:r>
            <a:r>
              <a:rPr lang="en-US" dirty="0" smtClean="0"/>
              <a:t>. All </a:t>
            </a:r>
            <a:r>
              <a:rPr lang="en-US" dirty="0"/>
              <a:t>processes are by default, members in the communicator MPI_COMM_WORLD</a:t>
            </a:r>
            <a:r>
              <a:rPr lang="en-US" dirty="0" smtClean="0"/>
              <a:t>.</a:t>
            </a:r>
          </a:p>
          <a:p>
            <a:pPr algn="just"/>
            <a:r>
              <a:rPr lang="en-US" dirty="0"/>
              <a:t>Unexpected behavior, including program failure, can occur if even one task in the communicator doesn't participate.</a:t>
            </a:r>
          </a:p>
          <a:p>
            <a:pPr algn="just"/>
            <a:r>
              <a:rPr lang="en-US" dirty="0"/>
              <a:t>It is the programmer's responsibility to ensure that all processes within a communicator participate in any collective operations.</a:t>
            </a:r>
          </a:p>
          <a:p>
            <a:pPr algn="just"/>
            <a:endParaRPr lang="en-US" dirty="0"/>
          </a:p>
          <a:p>
            <a:endParaRPr lang="en-US" dirty="0"/>
          </a:p>
        </p:txBody>
      </p:sp>
    </p:spTree>
    <p:extLst>
      <p:ext uri="{BB962C8B-B14F-4D97-AF65-F5344CB8AC3E}">
        <p14:creationId xmlns:p14="http://schemas.microsoft.com/office/powerpoint/2010/main" val="199128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Collective Operations: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Synchronization</a:t>
            </a:r>
            <a:r>
              <a:rPr lang="en-US" dirty="0"/>
              <a:t> - processes wait until all members of the group have reached the synchronization point.</a:t>
            </a:r>
          </a:p>
          <a:p>
            <a:pPr algn="just"/>
            <a:r>
              <a:rPr lang="en-US" b="1" dirty="0"/>
              <a:t>Data Movement</a:t>
            </a:r>
            <a:r>
              <a:rPr lang="en-US" dirty="0"/>
              <a:t> - broadcast, scatter/gather, all to all.</a:t>
            </a:r>
          </a:p>
          <a:p>
            <a:pPr algn="just"/>
            <a:r>
              <a:rPr lang="en-US" b="1" dirty="0"/>
              <a:t>Collective Computation</a:t>
            </a:r>
            <a:r>
              <a:rPr lang="en-US" dirty="0"/>
              <a:t> (reductions) - one member of the group collects data from the other members and performs an operation (min, max, add, multiply, etc.) on that data.</a:t>
            </a:r>
          </a:p>
          <a:p>
            <a:endParaRPr lang="en-US" dirty="0"/>
          </a:p>
        </p:txBody>
      </p:sp>
    </p:spTree>
    <p:extLst>
      <p:ext uri="{BB962C8B-B14F-4D97-AF65-F5344CB8AC3E}">
        <p14:creationId xmlns:p14="http://schemas.microsoft.com/office/powerpoint/2010/main" val="1120861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br>
              <a:rPr lang="en-US" b="1" dirty="0"/>
            </a:br>
            <a:endParaRPr lang="en-US" dirty="0"/>
          </a:p>
        </p:txBody>
      </p:sp>
      <p:sp>
        <p:nvSpPr>
          <p:cNvPr id="3" name="Content Placeholder 2"/>
          <p:cNvSpPr>
            <a:spLocks noGrp="1"/>
          </p:cNvSpPr>
          <p:nvPr>
            <p:ph idx="1"/>
          </p:nvPr>
        </p:nvSpPr>
        <p:spPr/>
        <p:txBody>
          <a:bodyPr/>
          <a:lstStyle/>
          <a:p>
            <a:r>
              <a:rPr lang="en-US" b="1" u="sng" dirty="0" err="1">
                <a:hlinkClick r:id="rId2"/>
              </a:rPr>
              <a:t>MPI_Barrier</a:t>
            </a:r>
            <a:endParaRPr lang="en-US" dirty="0"/>
          </a:p>
          <a:p>
            <a:pPr algn="just"/>
            <a:r>
              <a:rPr lang="en-US" dirty="0"/>
              <a:t>Synchronization operation. Creates a barrier synchronization in a group. Each task, when reaching the </a:t>
            </a:r>
            <a:r>
              <a:rPr lang="en-US" dirty="0" err="1"/>
              <a:t>MPI_Barrier</a:t>
            </a:r>
            <a:r>
              <a:rPr lang="en-US" dirty="0"/>
              <a:t> call, blocks until all tasks in the group reach the same </a:t>
            </a:r>
            <a:r>
              <a:rPr lang="en-US" dirty="0" err="1"/>
              <a:t>MPI_Barrier</a:t>
            </a:r>
            <a:r>
              <a:rPr lang="en-US" dirty="0"/>
              <a:t> call. Then all tasks are free to proceed</a:t>
            </a:r>
            <a:r>
              <a:rPr lang="en-US" dirty="0" smtClean="0"/>
              <a:t>.</a:t>
            </a:r>
          </a:p>
          <a:p>
            <a:r>
              <a:rPr lang="en-US" b="1" dirty="0" err="1" smtClean="0"/>
              <a:t>MPI_Barrier</a:t>
            </a:r>
            <a:r>
              <a:rPr lang="en-US" b="1" dirty="0" smtClean="0"/>
              <a:t> </a:t>
            </a:r>
            <a:r>
              <a:rPr lang="en-US" b="1" dirty="0"/>
              <a:t>(</a:t>
            </a:r>
            <a:r>
              <a:rPr lang="en-US" b="1" dirty="0" err="1"/>
              <a:t>comm</a:t>
            </a:r>
            <a:r>
              <a:rPr lang="en-US" b="1" dirty="0"/>
              <a:t>)</a:t>
            </a:r>
            <a:endParaRPr lang="en-US" dirty="0"/>
          </a:p>
        </p:txBody>
      </p:sp>
    </p:spTree>
    <p:extLst>
      <p:ext uri="{BB962C8B-B14F-4D97-AF65-F5344CB8AC3E}">
        <p14:creationId xmlns:p14="http://schemas.microsoft.com/office/powerpoint/2010/main" val="1343903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3175"/>
            <a:ext cx="8686800" cy="765175"/>
          </a:xfrm>
        </p:spPr>
        <p:txBody>
          <a:bodyPr/>
          <a:lstStyle/>
          <a:p>
            <a:r>
              <a:rPr lang="en-US" dirty="0" smtClean="0">
                <a:solidFill>
                  <a:srgbClr val="F2F2F2"/>
                </a:solidFill>
              </a:rPr>
              <a:t>Broadcast</a:t>
            </a:r>
          </a:p>
        </p:txBody>
      </p:sp>
      <p:sp>
        <p:nvSpPr>
          <p:cNvPr id="33795" name="Content Placeholder 2"/>
          <p:cNvSpPr>
            <a:spLocks noGrp="1"/>
          </p:cNvSpPr>
          <p:nvPr>
            <p:ph idx="1"/>
          </p:nvPr>
        </p:nvSpPr>
        <p:spPr>
          <a:xfrm>
            <a:off x="319088" y="860651"/>
            <a:ext cx="8589963" cy="2300287"/>
          </a:xfrm>
        </p:spPr>
        <p:txBody>
          <a:bodyPr>
            <a:normAutofit fontScale="92500" lnSpcReduction="20000"/>
          </a:bodyPr>
          <a:lstStyle/>
          <a:p>
            <a:r>
              <a:rPr lang="en-US" sz="2800" dirty="0" err="1" smtClean="0"/>
              <a:t>int</a:t>
            </a:r>
            <a:r>
              <a:rPr lang="en-US" sz="2800" dirty="0" smtClean="0"/>
              <a:t> </a:t>
            </a:r>
            <a:r>
              <a:rPr lang="en-US" sz="2800" dirty="0" err="1" smtClean="0"/>
              <a:t>MPI_Bcast</a:t>
            </a:r>
            <a:r>
              <a:rPr lang="en-US" sz="2800" dirty="0" smtClean="0"/>
              <a:t>(void *buffer, </a:t>
            </a:r>
            <a:r>
              <a:rPr lang="en-US" sz="2800" dirty="0" err="1" smtClean="0"/>
              <a:t>int</a:t>
            </a:r>
            <a:r>
              <a:rPr lang="en-US" sz="2800" dirty="0" smtClean="0"/>
              <a:t> count, </a:t>
            </a:r>
            <a:r>
              <a:rPr lang="en-US" sz="2800" dirty="0" err="1" smtClean="0"/>
              <a:t>MPI_Datatype</a:t>
            </a:r>
            <a:r>
              <a:rPr lang="en-US" sz="2800" dirty="0" smtClean="0"/>
              <a:t> </a:t>
            </a:r>
            <a:r>
              <a:rPr lang="en-US" sz="2800" dirty="0" err="1" smtClean="0"/>
              <a:t>datatype</a:t>
            </a:r>
            <a:r>
              <a:rPr lang="en-US" sz="2800" dirty="0" smtClean="0"/>
              <a:t>, </a:t>
            </a:r>
            <a:r>
              <a:rPr lang="en-US" sz="2800" dirty="0" err="1" smtClean="0"/>
              <a:t>int</a:t>
            </a:r>
            <a:r>
              <a:rPr lang="en-US" sz="2800" dirty="0" smtClean="0"/>
              <a:t> root, </a:t>
            </a:r>
            <a:r>
              <a:rPr lang="en-US" sz="2800" dirty="0" err="1" smtClean="0"/>
              <a:t>MPI_Comm</a:t>
            </a:r>
            <a:r>
              <a:rPr lang="en-US" sz="2800" dirty="0" smtClean="0"/>
              <a:t> </a:t>
            </a:r>
            <a:r>
              <a:rPr lang="en-US" sz="2800" dirty="0" err="1" smtClean="0"/>
              <a:t>comm</a:t>
            </a:r>
            <a:r>
              <a:rPr lang="en-US" sz="2800" dirty="0" smtClean="0"/>
              <a:t>);</a:t>
            </a:r>
          </a:p>
          <a:p>
            <a:pPr lvl="1"/>
            <a:r>
              <a:rPr lang="en-US" sz="2400" dirty="0" smtClean="0"/>
              <a:t>broadcasts a message from process with rank </a:t>
            </a:r>
            <a:r>
              <a:rPr lang="en-US" sz="2400" i="1" dirty="0" smtClean="0"/>
              <a:t>root</a:t>
            </a:r>
            <a:r>
              <a:rPr lang="en-US" sz="2400" dirty="0" smtClean="0"/>
              <a:t> in </a:t>
            </a:r>
            <a:r>
              <a:rPr lang="en-US" sz="2400" i="1" dirty="0" err="1" smtClean="0"/>
              <a:t>comm</a:t>
            </a:r>
            <a:r>
              <a:rPr lang="en-US" sz="2400" dirty="0" smtClean="0"/>
              <a:t> to all other processes in </a:t>
            </a:r>
            <a:r>
              <a:rPr lang="en-US" sz="2400" i="1" dirty="0" smtClean="0"/>
              <a:t>comm</a:t>
            </a:r>
            <a:r>
              <a:rPr lang="en-US" sz="2400" dirty="0" smtClean="0"/>
              <a:t>. </a:t>
            </a:r>
          </a:p>
          <a:p>
            <a:pPr lvl="1"/>
            <a:r>
              <a:rPr lang="en-US" sz="2400" dirty="0" smtClean="0"/>
              <a:t>One process (root) sends data to all the other processes in the same communicator</a:t>
            </a:r>
          </a:p>
          <a:p>
            <a:pPr lvl="1"/>
            <a:r>
              <a:rPr lang="en-US" sz="2400" dirty="0" smtClean="0"/>
              <a:t>Must be called by all the processes with the same arguments</a:t>
            </a:r>
          </a:p>
          <a:p>
            <a:pPr lvl="1"/>
            <a:endParaRPr lang="en-US" sz="2400" dirty="0" smtClean="0"/>
          </a:p>
        </p:txBody>
      </p:sp>
      <p:sp>
        <p:nvSpPr>
          <p:cNvPr id="25" name="Rectangle 2"/>
          <p:cNvSpPr txBox="1">
            <a:spLocks noChangeArrowheads="1"/>
          </p:cNvSpPr>
          <p:nvPr/>
        </p:nvSpPr>
        <p:spPr>
          <a:xfrm>
            <a:off x="381000" y="76200"/>
            <a:ext cx="8229600" cy="6858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MPI: Broadcast (One-to-all)</a:t>
            </a:r>
            <a:endParaRPr lang="en-US" dirty="0"/>
          </a:p>
        </p:txBody>
      </p:sp>
    </p:spTree>
    <p:extLst>
      <p:ext uri="{BB962C8B-B14F-4D97-AF65-F5344CB8AC3E}">
        <p14:creationId xmlns:p14="http://schemas.microsoft.com/office/powerpoint/2010/main" val="664324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772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556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br>
              <a:rPr lang="en-US" b="1" dirty="0"/>
            </a:br>
            <a:endParaRPr lang="en-US" dirty="0"/>
          </a:p>
        </p:txBody>
      </p:sp>
      <p:sp>
        <p:nvSpPr>
          <p:cNvPr id="3" name="Content Placeholder 2"/>
          <p:cNvSpPr>
            <a:spLocks noGrp="1"/>
          </p:cNvSpPr>
          <p:nvPr>
            <p:ph idx="1"/>
          </p:nvPr>
        </p:nvSpPr>
        <p:spPr/>
        <p:txBody>
          <a:bodyPr/>
          <a:lstStyle/>
          <a:p>
            <a:pPr algn="just"/>
            <a:r>
              <a:rPr lang="en-US" b="1" u="sng" dirty="0" err="1">
                <a:hlinkClick r:id="rId2"/>
              </a:rPr>
              <a:t>MPI_Bcast</a:t>
            </a:r>
            <a:endParaRPr lang="en-US" dirty="0"/>
          </a:p>
          <a:p>
            <a:pPr algn="just"/>
            <a:r>
              <a:rPr lang="en-US" dirty="0"/>
              <a:t>Data movement operation. Broadcasts (sends) a message from the process with rank "root" to all other processes in the group. </a:t>
            </a:r>
            <a:endParaRPr lang="en-US" dirty="0" smtClean="0"/>
          </a:p>
          <a:p>
            <a:r>
              <a:rPr lang="en-US" b="1" dirty="0" err="1" smtClean="0"/>
              <a:t>MPI_Bcast</a:t>
            </a:r>
            <a:r>
              <a:rPr lang="en-US" b="1" dirty="0" smtClean="0"/>
              <a:t> </a:t>
            </a:r>
            <a:r>
              <a:rPr lang="en-US" b="1" dirty="0"/>
              <a:t>(&amp;</a:t>
            </a:r>
            <a:r>
              <a:rPr lang="en-US" b="1" dirty="0" err="1"/>
              <a:t>buffer,count,datatype,root,comm</a:t>
            </a:r>
            <a:r>
              <a:rPr lang="en-US" b="1" dirty="0"/>
              <a:t>) </a:t>
            </a:r>
            <a:endParaRPr lang="en-US" dirty="0"/>
          </a:p>
        </p:txBody>
      </p:sp>
    </p:spTree>
    <p:extLst>
      <p:ext uri="{BB962C8B-B14F-4D97-AF65-F5344CB8AC3E}">
        <p14:creationId xmlns:p14="http://schemas.microsoft.com/office/powerpoint/2010/main" val="1533632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9144000" cy="2554545"/>
          </a:xfrm>
          <a:prstGeom prst="rect">
            <a:avLst/>
          </a:prstGeom>
          <a:noFill/>
        </p:spPr>
        <p:txBody>
          <a:bodyPr wrap="square" rtlCol="0">
            <a:spAutoFit/>
          </a:bodyPr>
          <a:lstStyle/>
          <a:p>
            <a:r>
              <a:rPr lang="en-US" sz="3200" dirty="0"/>
              <a:t>The message-passing programming model </a:t>
            </a:r>
            <a:r>
              <a:rPr lang="en-US" sz="3200" dirty="0" smtClean="0">
                <a:sym typeface="Wingdings" pitchFamily="2" charset="2"/>
              </a:rPr>
              <a:t></a:t>
            </a:r>
            <a:r>
              <a:rPr lang="en-US" sz="3200" dirty="0"/>
              <a:t>each processor has a local memory to which it has exclusive access</a:t>
            </a:r>
            <a:r>
              <a:rPr lang="en-US" sz="3200" dirty="0" smtClean="0"/>
              <a:t>.</a:t>
            </a:r>
          </a:p>
          <a:p>
            <a:r>
              <a:rPr lang="en-US" sz="3200" dirty="0"/>
              <a:t>The number of processes </a:t>
            </a:r>
            <a:r>
              <a:rPr lang="en-US" sz="3200" dirty="0" smtClean="0"/>
              <a:t>is </a:t>
            </a:r>
            <a:r>
              <a:rPr lang="en-US" sz="3200" dirty="0"/>
              <a:t>fixed when starting the program</a:t>
            </a:r>
            <a:r>
              <a:rPr lang="en-US" sz="3200" dirty="0" smtClean="0"/>
              <a:t>.</a:t>
            </a:r>
          </a:p>
        </p:txBody>
      </p:sp>
    </p:spTree>
    <p:extLst>
      <p:ext uri="{BB962C8B-B14F-4D97-AF65-F5344CB8AC3E}">
        <p14:creationId xmlns:p14="http://schemas.microsoft.com/office/powerpoint/2010/main" val="665236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MPI: Reduction Operations</a:t>
            </a:r>
          </a:p>
        </p:txBody>
      </p:sp>
      <p:sp>
        <p:nvSpPr>
          <p:cNvPr id="46083" name="Rectangle 3"/>
          <p:cNvSpPr>
            <a:spLocks noGrp="1" noChangeArrowheads="1"/>
          </p:cNvSpPr>
          <p:nvPr>
            <p:ph type="body" idx="1"/>
          </p:nvPr>
        </p:nvSpPr>
        <p:spPr>
          <a:xfrm>
            <a:off x="685800" y="1981200"/>
            <a:ext cx="7924800" cy="4114800"/>
          </a:xfrm>
        </p:spPr>
        <p:txBody>
          <a:bodyPr/>
          <a:lstStyle/>
          <a:p>
            <a:r>
              <a:rPr lang="en-US" dirty="0"/>
              <a:t>Perform global reduce operations across all members of a group.</a:t>
            </a:r>
          </a:p>
          <a:p>
            <a:r>
              <a:rPr lang="en-US" dirty="0"/>
              <a:t>Many predefined operations come with MPI.</a:t>
            </a:r>
          </a:p>
          <a:p>
            <a:r>
              <a:rPr lang="en-US" dirty="0"/>
              <a:t>Ability to define your own operations.</a:t>
            </a:r>
          </a:p>
        </p:txBody>
      </p:sp>
    </p:spTree>
    <p:extLst>
      <p:ext uri="{BB962C8B-B14F-4D97-AF65-F5344CB8AC3E}">
        <p14:creationId xmlns:p14="http://schemas.microsoft.com/office/powerpoint/2010/main" val="38808013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8600" y="3175"/>
            <a:ext cx="8686800" cy="765175"/>
          </a:xfrm>
        </p:spPr>
        <p:txBody>
          <a:bodyPr/>
          <a:lstStyle/>
          <a:p>
            <a:r>
              <a:rPr lang="en-US" smtClean="0">
                <a:solidFill>
                  <a:srgbClr val="F2F2F2"/>
                </a:solidFill>
              </a:rPr>
              <a:t>Reduction</a:t>
            </a:r>
          </a:p>
        </p:txBody>
      </p:sp>
      <p:sp>
        <p:nvSpPr>
          <p:cNvPr id="36867" name="Content Placeholder 2"/>
          <p:cNvSpPr>
            <a:spLocks noGrp="1"/>
          </p:cNvSpPr>
          <p:nvPr>
            <p:ph idx="1"/>
          </p:nvPr>
        </p:nvSpPr>
        <p:spPr>
          <a:xfrm>
            <a:off x="260350" y="846138"/>
            <a:ext cx="8589963" cy="2300287"/>
          </a:xfrm>
        </p:spPr>
        <p:txBody>
          <a:bodyPr>
            <a:normAutofit fontScale="85000" lnSpcReduction="10000"/>
          </a:bodyPr>
          <a:lstStyle/>
          <a:p>
            <a:r>
              <a:rPr lang="en-US" sz="2400" dirty="0" err="1" smtClean="0"/>
              <a:t>int</a:t>
            </a:r>
            <a:r>
              <a:rPr lang="en-US" sz="2400" dirty="0" smtClean="0"/>
              <a:t> </a:t>
            </a:r>
            <a:r>
              <a:rPr lang="en-US" sz="2400" dirty="0" err="1" smtClean="0"/>
              <a:t>MPI_Reduce</a:t>
            </a:r>
            <a:r>
              <a:rPr lang="en-US" sz="2400" dirty="0" smtClean="0"/>
              <a:t>(void *</a:t>
            </a:r>
            <a:r>
              <a:rPr lang="en-US" sz="2400" dirty="0" err="1" smtClean="0"/>
              <a:t>sendbuf</a:t>
            </a:r>
            <a:r>
              <a:rPr lang="en-US" sz="2400" dirty="0" smtClean="0"/>
              <a:t>, void *</a:t>
            </a:r>
            <a:r>
              <a:rPr lang="en-US" sz="2400" dirty="0" err="1" smtClean="0"/>
              <a:t>recvbuf</a:t>
            </a:r>
            <a:r>
              <a:rPr lang="en-US" sz="2400" dirty="0" smtClean="0"/>
              <a:t>, </a:t>
            </a:r>
            <a:r>
              <a:rPr lang="en-US" sz="2400" dirty="0" err="1" smtClean="0"/>
              <a:t>int</a:t>
            </a:r>
            <a:r>
              <a:rPr lang="en-US" sz="2400" dirty="0" smtClean="0"/>
              <a:t> count,  </a:t>
            </a:r>
            <a:r>
              <a:rPr lang="en-US" sz="2400" dirty="0" err="1" smtClean="0"/>
              <a:t>MPI_Datatype</a:t>
            </a:r>
            <a:r>
              <a:rPr lang="en-US" sz="2400" dirty="0" smtClean="0"/>
              <a:t> </a:t>
            </a:r>
            <a:r>
              <a:rPr lang="en-US" sz="2400" dirty="0" err="1" smtClean="0"/>
              <a:t>datatype</a:t>
            </a:r>
            <a:r>
              <a:rPr lang="en-US" sz="2400" dirty="0" smtClean="0"/>
              <a:t>, </a:t>
            </a:r>
            <a:r>
              <a:rPr lang="en-US" sz="2400" dirty="0" err="1" smtClean="0"/>
              <a:t>MPI_Op</a:t>
            </a:r>
            <a:r>
              <a:rPr lang="en-US" sz="2400" dirty="0" smtClean="0"/>
              <a:t> op, </a:t>
            </a:r>
            <a:r>
              <a:rPr lang="en-US" sz="2400" dirty="0" err="1" smtClean="0"/>
              <a:t>int</a:t>
            </a:r>
            <a:r>
              <a:rPr lang="en-US" sz="2400" dirty="0" smtClean="0"/>
              <a:t> root, </a:t>
            </a:r>
            <a:r>
              <a:rPr lang="en-US" sz="2400" dirty="0" err="1" smtClean="0"/>
              <a:t>MPI_Comm</a:t>
            </a:r>
            <a:r>
              <a:rPr lang="en-US" sz="2400" dirty="0" smtClean="0"/>
              <a:t> </a:t>
            </a:r>
            <a:r>
              <a:rPr lang="en-US" sz="2400" dirty="0" err="1" smtClean="0"/>
              <a:t>comm</a:t>
            </a:r>
            <a:r>
              <a:rPr lang="en-US" sz="2400" dirty="0" smtClean="0"/>
              <a:t>)</a:t>
            </a:r>
          </a:p>
          <a:p>
            <a:pPr lvl="1"/>
            <a:r>
              <a:rPr lang="en-US" sz="2000" dirty="0" smtClean="0"/>
              <a:t>One process (root) collects data to all the other processes in the same communicator, and performs an operation on the data (</a:t>
            </a:r>
            <a:r>
              <a:rPr lang="en-US" sz="2000" dirty="0" err="1" smtClean="0"/>
              <a:t>i.e</a:t>
            </a:r>
            <a:r>
              <a:rPr lang="en-US" sz="2000" dirty="0" smtClean="0"/>
              <a:t> combines elements provided by input buffer of each process in the group using operation </a:t>
            </a:r>
            <a:r>
              <a:rPr lang="en-US" sz="2000" i="1" dirty="0" smtClean="0"/>
              <a:t>op</a:t>
            </a:r>
            <a:r>
              <a:rPr lang="en-US" sz="2000" dirty="0" smtClean="0"/>
              <a:t>.)</a:t>
            </a:r>
          </a:p>
          <a:p>
            <a:pPr lvl="1"/>
            <a:r>
              <a:rPr lang="en-US" sz="2000" dirty="0" smtClean="0"/>
              <a:t>MPI_SUM, MPI_MIN, MPI_MAX, MPI_PROD, logical AND, OR, XOR, and a few more</a:t>
            </a:r>
          </a:p>
          <a:p>
            <a:pPr lvl="1"/>
            <a:r>
              <a:rPr lang="en-US" sz="1800" dirty="0" smtClean="0"/>
              <a:t>returns combined value in the output buffer of process with rank </a:t>
            </a:r>
            <a:r>
              <a:rPr lang="en-US" sz="1800" i="1" dirty="0" smtClean="0"/>
              <a:t>root.</a:t>
            </a:r>
            <a:endParaRPr lang="en-US" sz="2000" dirty="0" smtClean="0"/>
          </a:p>
          <a:p>
            <a:pPr lvl="1"/>
            <a:r>
              <a:rPr lang="en-US" sz="2000" dirty="0" err="1" smtClean="0"/>
              <a:t>MPI_Op_create</a:t>
            </a:r>
            <a:r>
              <a:rPr lang="en-US" sz="2000" dirty="0" smtClean="0"/>
              <a:t>(): User defined operator			</a:t>
            </a:r>
          </a:p>
        </p:txBody>
      </p:sp>
      <p:sp>
        <p:nvSpPr>
          <p:cNvPr id="25" name="Rectangle 2"/>
          <p:cNvSpPr txBox="1">
            <a:spLocks noChangeArrowheads="1"/>
          </p:cNvSpPr>
          <p:nvPr/>
        </p:nvSpPr>
        <p:spPr>
          <a:xfrm>
            <a:off x="457200" y="0"/>
            <a:ext cx="8229600" cy="6096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MPI: </a:t>
            </a:r>
            <a:r>
              <a:rPr lang="en-US" dirty="0"/>
              <a:t>Reduce (all-to-one reduction operation </a:t>
            </a:r>
            <a:r>
              <a:rPr lang="en-US" dirty="0" smtClean="0"/>
              <a:t>)</a:t>
            </a:r>
            <a:endParaRPr lang="en-US" dirty="0"/>
          </a:p>
        </p:txBody>
      </p:sp>
    </p:spTree>
    <p:extLst>
      <p:ext uri="{BB962C8B-B14F-4D97-AF65-F5344CB8AC3E}">
        <p14:creationId xmlns:p14="http://schemas.microsoft.com/office/powerpoint/2010/main" val="1157274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1"/>
            <a:ext cx="868679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6923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996827"/>
              </p:ext>
            </p:extLst>
          </p:nvPr>
        </p:nvGraphicFramePr>
        <p:xfrm>
          <a:off x="2177206" y="1542581"/>
          <a:ext cx="2928194" cy="4558889"/>
        </p:xfrm>
        <a:graphic>
          <a:graphicData uri="http://schemas.openxmlformats.org/drawingml/2006/table">
            <a:tbl>
              <a:tblPr/>
              <a:tblGrid>
                <a:gridCol w="2928194"/>
              </a:tblGrid>
              <a:tr h="416379">
                <a:tc>
                  <a:txBody>
                    <a:bodyPr/>
                    <a:lstStyle/>
                    <a:p>
                      <a:r>
                        <a:rPr lang="en-US" dirty="0" smtClean="0"/>
                        <a:t>MPI REDUCTION Operation</a:t>
                      </a:r>
                      <a:endParaRPr lang="en-US" dirty="0"/>
                    </a:p>
                  </a:txBody>
                  <a:tcPr marL="30797" marR="30797" marT="30797" marB="30797">
                    <a:lnL>
                      <a:noFill/>
                    </a:lnL>
                    <a:lnR>
                      <a:noFill/>
                    </a:lnR>
                    <a:lnT>
                      <a:noFill/>
                    </a:lnT>
                    <a:lnB>
                      <a:noFill/>
                    </a:lnB>
                    <a:solidFill>
                      <a:srgbClr val="98ABCE"/>
                    </a:solidFill>
                  </a:tcPr>
                </a:tc>
              </a:tr>
              <a:tr h="416379">
                <a:tc>
                  <a:txBody>
                    <a:bodyPr/>
                    <a:lstStyle/>
                    <a:p>
                      <a:r>
                        <a:rPr lang="en-US" sz="1200" b="1"/>
                        <a:t>MPI_MAX</a:t>
                      </a:r>
                      <a:endParaRPr lang="en-US" sz="1200"/>
                    </a:p>
                  </a:txBody>
                  <a:tcPr marL="30797" marR="30797" marT="30797" marB="30797">
                    <a:lnL>
                      <a:noFill/>
                    </a:lnL>
                    <a:lnR>
                      <a:noFill/>
                    </a:lnR>
                    <a:lnT>
                      <a:noFill/>
                    </a:lnT>
                    <a:lnB>
                      <a:noFill/>
                    </a:lnB>
                    <a:solidFill>
                      <a:srgbClr val="FFFFFF"/>
                    </a:solidFill>
                  </a:tcPr>
                </a:tc>
              </a:tr>
              <a:tr h="416379">
                <a:tc>
                  <a:txBody>
                    <a:bodyPr/>
                    <a:lstStyle/>
                    <a:p>
                      <a:r>
                        <a:rPr lang="en-US" sz="1200" b="1"/>
                        <a:t>MPI_MIN</a:t>
                      </a:r>
                      <a:endParaRPr lang="en-US" sz="1200"/>
                    </a:p>
                  </a:txBody>
                  <a:tcPr marL="30797" marR="30797" marT="30797" marB="30797">
                    <a:lnL>
                      <a:noFill/>
                    </a:lnL>
                    <a:lnR>
                      <a:noFill/>
                    </a:lnR>
                    <a:lnT>
                      <a:noFill/>
                    </a:lnT>
                    <a:lnB>
                      <a:noFill/>
                    </a:lnB>
                    <a:solidFill>
                      <a:srgbClr val="FFFFFF"/>
                    </a:solidFill>
                  </a:tcPr>
                </a:tc>
              </a:tr>
              <a:tr h="416379">
                <a:tc>
                  <a:txBody>
                    <a:bodyPr/>
                    <a:lstStyle/>
                    <a:p>
                      <a:r>
                        <a:rPr lang="en-US" sz="1200" b="1"/>
                        <a:t>MPI_SUM</a:t>
                      </a:r>
                      <a:endParaRPr lang="en-US" sz="1200"/>
                    </a:p>
                  </a:txBody>
                  <a:tcPr marL="30797" marR="30797" marT="30797" marB="30797">
                    <a:lnL>
                      <a:noFill/>
                    </a:lnL>
                    <a:lnR>
                      <a:noFill/>
                    </a:lnR>
                    <a:lnT>
                      <a:noFill/>
                    </a:lnT>
                    <a:lnB>
                      <a:noFill/>
                    </a:lnB>
                    <a:solidFill>
                      <a:srgbClr val="FFFFFF"/>
                    </a:solidFill>
                  </a:tcPr>
                </a:tc>
              </a:tr>
              <a:tr h="416379">
                <a:tc>
                  <a:txBody>
                    <a:bodyPr/>
                    <a:lstStyle/>
                    <a:p>
                      <a:r>
                        <a:rPr lang="en-US" sz="1200" b="1"/>
                        <a:t>MPI_PROD</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MPI_LAND</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MPI_BAND</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MPI_LOR</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MPI_BOR</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MPI_LXOR</a:t>
                      </a:r>
                      <a:endParaRPr lang="en-US" sz="1200"/>
                    </a:p>
                  </a:txBody>
                  <a:tcPr marL="30797" marR="30797" marT="30797" marB="30797">
                    <a:lnL>
                      <a:noFill/>
                    </a:lnL>
                    <a:lnR>
                      <a:noFill/>
                    </a:lnR>
                    <a:lnT>
                      <a:noFill/>
                    </a:lnT>
                    <a:lnB>
                      <a:noFill/>
                    </a:lnB>
                    <a:solidFill>
                      <a:srgbClr val="FFFFFF"/>
                    </a:solidFill>
                  </a:tcPr>
                </a:tc>
              </a:tr>
              <a:tr h="238987">
                <a:tc>
                  <a:txBody>
                    <a:bodyPr/>
                    <a:lstStyle/>
                    <a:p>
                      <a:r>
                        <a:rPr lang="en-US" sz="1200" b="1"/>
                        <a:t>MPI_BXOR</a:t>
                      </a:r>
                      <a:endParaRPr lang="en-US" sz="1200"/>
                    </a:p>
                  </a:txBody>
                  <a:tcPr marL="30797" marR="30797" marT="30797" marB="30797">
                    <a:lnL>
                      <a:noFill/>
                    </a:lnL>
                    <a:lnR>
                      <a:noFill/>
                    </a:lnR>
                    <a:lnT>
                      <a:noFill/>
                    </a:lnT>
                    <a:lnB>
                      <a:noFill/>
                    </a:lnB>
                    <a:solidFill>
                      <a:srgbClr val="FFFFFF"/>
                    </a:solidFill>
                  </a:tcPr>
                </a:tc>
              </a:tr>
              <a:tr h="593771">
                <a:tc>
                  <a:txBody>
                    <a:bodyPr/>
                    <a:lstStyle/>
                    <a:p>
                      <a:r>
                        <a:rPr lang="en-US" sz="1200" b="1"/>
                        <a:t>MPI_MAXLOC</a:t>
                      </a:r>
                      <a:endParaRPr lang="en-US" sz="1200"/>
                    </a:p>
                  </a:txBody>
                  <a:tcPr marL="30797" marR="30797" marT="30797" marB="30797">
                    <a:lnL>
                      <a:noFill/>
                    </a:lnL>
                    <a:lnR>
                      <a:noFill/>
                    </a:lnR>
                    <a:lnT>
                      <a:noFill/>
                    </a:lnT>
                    <a:lnB>
                      <a:noFill/>
                    </a:lnB>
                    <a:solidFill>
                      <a:srgbClr val="FFFFFF"/>
                    </a:solidFill>
                  </a:tcPr>
                </a:tc>
              </a:tr>
              <a:tr h="416379">
                <a:tc>
                  <a:txBody>
                    <a:bodyPr/>
                    <a:lstStyle/>
                    <a:p>
                      <a:r>
                        <a:rPr lang="en-US" sz="1200" b="1" dirty="0"/>
                        <a:t>MPI_MINLOC</a:t>
                      </a:r>
                      <a:endParaRPr lang="en-US" sz="1200" dirty="0"/>
                    </a:p>
                  </a:txBody>
                  <a:tcPr marL="30797" marR="30797" marT="30797" marB="30797">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600867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1. Write an MPI program to read n elements in root process. Calculate sum in each process and print final sum in root process. Use </a:t>
            </a:r>
            <a:r>
              <a:rPr lang="en-US" dirty="0" smtClean="0"/>
              <a:t>reduce </a:t>
            </a:r>
            <a:endParaRPr lang="en-US" sz="2400" dirty="0"/>
          </a:p>
          <a:p>
            <a:pPr marL="0" indent="0">
              <a:buNone/>
            </a:pPr>
            <a:endParaRPr lang="en-US" dirty="0"/>
          </a:p>
        </p:txBody>
      </p:sp>
    </p:spTree>
    <p:extLst>
      <p:ext uri="{BB962C8B-B14F-4D97-AF65-F5344CB8AC3E}">
        <p14:creationId xmlns:p14="http://schemas.microsoft.com/office/powerpoint/2010/main" val="314532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MPI: Scatter</a:t>
            </a:r>
          </a:p>
        </p:txBody>
      </p:sp>
      <p:sp>
        <p:nvSpPr>
          <p:cNvPr id="43011" name="Rectangle 3"/>
          <p:cNvSpPr>
            <a:spLocks noGrp="1" noChangeArrowheads="1"/>
          </p:cNvSpPr>
          <p:nvPr>
            <p:ph type="body" idx="1"/>
          </p:nvPr>
        </p:nvSpPr>
        <p:spPr/>
        <p:txBody>
          <a:bodyPr/>
          <a:lstStyle/>
          <a:p>
            <a:pPr>
              <a:buFontTx/>
              <a:buNone/>
            </a:pPr>
            <a:r>
              <a:rPr lang="en-US" sz="2400" dirty="0" err="1">
                <a:latin typeface="Arial" charset="0"/>
              </a:rPr>
              <a:t>int</a:t>
            </a:r>
            <a:r>
              <a:rPr lang="en-US" sz="2400" dirty="0">
                <a:latin typeface="Arial" charset="0"/>
              </a:rPr>
              <a:t> </a:t>
            </a:r>
            <a:r>
              <a:rPr lang="en-US" sz="2400" dirty="0" err="1">
                <a:latin typeface="Arial" charset="0"/>
              </a:rPr>
              <a:t>MPI_Scatter</a:t>
            </a:r>
            <a:r>
              <a:rPr lang="en-US" sz="2400" dirty="0">
                <a:latin typeface="Arial" charset="0"/>
              </a:rPr>
              <a:t>(void *</a:t>
            </a:r>
            <a:r>
              <a:rPr lang="en-US" sz="2400" dirty="0" err="1">
                <a:latin typeface="Arial" charset="0"/>
              </a:rPr>
              <a:t>sendbuf</a:t>
            </a:r>
            <a:r>
              <a:rPr lang="en-US" sz="2400" dirty="0">
                <a:latin typeface="Arial" charset="0"/>
              </a:rPr>
              <a:t>, </a:t>
            </a:r>
            <a:r>
              <a:rPr lang="en-US" sz="2400" dirty="0" err="1">
                <a:latin typeface="Arial" charset="0"/>
              </a:rPr>
              <a:t>int</a:t>
            </a:r>
            <a:r>
              <a:rPr lang="en-US" sz="2400" dirty="0">
                <a:latin typeface="Arial" charset="0"/>
              </a:rPr>
              <a:t> </a:t>
            </a:r>
            <a:r>
              <a:rPr lang="en-US" sz="2400" dirty="0" err="1">
                <a:latin typeface="Arial" charset="0"/>
              </a:rPr>
              <a:t>sendcount</a:t>
            </a:r>
            <a:r>
              <a:rPr lang="en-US" sz="2400" dirty="0">
                <a:latin typeface="Arial" charset="0"/>
              </a:rPr>
              <a:t>, </a:t>
            </a:r>
            <a:r>
              <a:rPr lang="en-US" sz="2400" dirty="0" err="1">
                <a:latin typeface="Arial" charset="0"/>
              </a:rPr>
              <a:t>MPI_Datatype</a:t>
            </a:r>
            <a:r>
              <a:rPr lang="en-US" sz="2400" dirty="0">
                <a:latin typeface="Arial" charset="0"/>
              </a:rPr>
              <a:t> </a:t>
            </a:r>
            <a:r>
              <a:rPr lang="en-US" sz="2400" dirty="0" err="1">
                <a:latin typeface="Arial" charset="0"/>
              </a:rPr>
              <a:t>sendtype</a:t>
            </a:r>
            <a:r>
              <a:rPr lang="en-US" sz="2400" dirty="0">
                <a:latin typeface="Arial" charset="0"/>
              </a:rPr>
              <a:t>, void *</a:t>
            </a:r>
            <a:r>
              <a:rPr lang="en-US" sz="2400" dirty="0" err="1">
                <a:latin typeface="Arial" charset="0"/>
              </a:rPr>
              <a:t>recvbuf</a:t>
            </a:r>
            <a:r>
              <a:rPr lang="en-US" sz="2400" dirty="0">
                <a:latin typeface="Arial" charset="0"/>
              </a:rPr>
              <a:t>, </a:t>
            </a:r>
            <a:r>
              <a:rPr lang="en-US" sz="2400" dirty="0" err="1">
                <a:latin typeface="Arial" charset="0"/>
              </a:rPr>
              <a:t>int</a:t>
            </a:r>
            <a:r>
              <a:rPr lang="en-US" sz="2400" dirty="0">
                <a:latin typeface="Arial" charset="0"/>
              </a:rPr>
              <a:t> </a:t>
            </a:r>
            <a:r>
              <a:rPr lang="en-US" sz="2400" dirty="0" err="1">
                <a:latin typeface="Arial" charset="0"/>
              </a:rPr>
              <a:t>recvcount</a:t>
            </a:r>
            <a:r>
              <a:rPr lang="en-US" sz="2400" dirty="0">
                <a:latin typeface="Arial" charset="0"/>
              </a:rPr>
              <a:t>, </a:t>
            </a:r>
            <a:r>
              <a:rPr lang="en-US" sz="2400" dirty="0" err="1">
                <a:latin typeface="Arial" charset="0"/>
              </a:rPr>
              <a:t>MPI_Datatype</a:t>
            </a:r>
            <a:r>
              <a:rPr lang="en-US" sz="2400" dirty="0">
                <a:latin typeface="Arial" charset="0"/>
              </a:rPr>
              <a:t> </a:t>
            </a:r>
            <a:r>
              <a:rPr lang="en-US" sz="2400" dirty="0" err="1">
                <a:latin typeface="Arial" charset="0"/>
              </a:rPr>
              <a:t>recvtype</a:t>
            </a:r>
            <a:r>
              <a:rPr lang="en-US" sz="2400" dirty="0">
                <a:latin typeface="Arial" charset="0"/>
              </a:rPr>
              <a:t>, </a:t>
            </a:r>
            <a:r>
              <a:rPr lang="en-US" sz="2400" dirty="0" err="1">
                <a:latin typeface="Arial" charset="0"/>
              </a:rPr>
              <a:t>int</a:t>
            </a:r>
            <a:r>
              <a:rPr lang="en-US" sz="2400" dirty="0">
                <a:latin typeface="Arial" charset="0"/>
              </a:rPr>
              <a:t> root, </a:t>
            </a:r>
            <a:r>
              <a:rPr lang="en-US" sz="2400" dirty="0" err="1">
                <a:latin typeface="Arial" charset="0"/>
              </a:rPr>
              <a:t>MPI_Comm</a:t>
            </a:r>
            <a:r>
              <a:rPr lang="en-US" sz="2400" dirty="0">
                <a:latin typeface="Arial" charset="0"/>
              </a:rPr>
              <a:t> </a:t>
            </a:r>
            <a:r>
              <a:rPr lang="en-US" sz="2400" dirty="0" err="1">
                <a:latin typeface="Arial" charset="0"/>
              </a:rPr>
              <a:t>comm</a:t>
            </a:r>
            <a:r>
              <a:rPr lang="en-US" sz="2400" dirty="0">
                <a:latin typeface="Arial" charset="0"/>
              </a:rPr>
              <a:t>)</a:t>
            </a:r>
          </a:p>
          <a:p>
            <a:pPr>
              <a:buFontTx/>
              <a:buNone/>
            </a:pPr>
            <a:endParaRPr lang="en-US" sz="2400" dirty="0">
              <a:latin typeface="Arial" charset="0"/>
            </a:endParaRPr>
          </a:p>
          <a:p>
            <a:r>
              <a:rPr lang="en-US" dirty="0"/>
              <a:t>inverse to </a:t>
            </a:r>
            <a:r>
              <a:rPr lang="en-US" dirty="0" err="1"/>
              <a:t>MPI_Gather</a:t>
            </a:r>
            <a:r>
              <a:rPr lang="en-US" dirty="0"/>
              <a:t>.</a:t>
            </a:r>
          </a:p>
          <a:p>
            <a:r>
              <a:rPr lang="en-US" i="1" dirty="0" err="1"/>
              <a:t>sendbuf</a:t>
            </a:r>
            <a:r>
              <a:rPr lang="en-US" dirty="0"/>
              <a:t> is ignored by all non-</a:t>
            </a:r>
            <a:r>
              <a:rPr lang="en-US" i="1" dirty="0"/>
              <a:t>root</a:t>
            </a:r>
            <a:r>
              <a:rPr lang="en-US" dirty="0"/>
              <a:t> processes.</a:t>
            </a:r>
          </a:p>
        </p:txBody>
      </p:sp>
    </p:spTree>
    <p:extLst>
      <p:ext uri="{BB962C8B-B14F-4D97-AF65-F5344CB8AC3E}">
        <p14:creationId xmlns:p14="http://schemas.microsoft.com/office/powerpoint/2010/main" val="1422960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0063"/>
            <a:ext cx="8991600" cy="585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8311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3175"/>
            <a:ext cx="8686800" cy="765175"/>
          </a:xfrm>
        </p:spPr>
        <p:txBody>
          <a:bodyPr/>
          <a:lstStyle/>
          <a:p>
            <a:r>
              <a:rPr lang="en-US" smtClean="0">
                <a:solidFill>
                  <a:srgbClr val="F2F2F2"/>
                </a:solidFill>
              </a:rPr>
              <a:t>Gather</a:t>
            </a:r>
          </a:p>
        </p:txBody>
      </p:sp>
      <p:sp>
        <p:nvSpPr>
          <p:cNvPr id="34819" name="Content Placeholder 2"/>
          <p:cNvSpPr>
            <a:spLocks noGrp="1"/>
          </p:cNvSpPr>
          <p:nvPr>
            <p:ph idx="1"/>
          </p:nvPr>
        </p:nvSpPr>
        <p:spPr>
          <a:xfrm>
            <a:off x="260350" y="457200"/>
            <a:ext cx="8589963" cy="2300287"/>
          </a:xfrm>
        </p:spPr>
        <p:txBody>
          <a:bodyPr>
            <a:noAutofit/>
          </a:bodyPr>
          <a:lstStyle/>
          <a:p>
            <a:r>
              <a:rPr lang="en-US" sz="2200" dirty="0" err="1" smtClean="0"/>
              <a:t>int</a:t>
            </a:r>
            <a:r>
              <a:rPr lang="en-US" sz="2200" dirty="0" smtClean="0"/>
              <a:t> </a:t>
            </a:r>
            <a:r>
              <a:rPr lang="en-US" sz="2200" dirty="0" err="1" smtClean="0"/>
              <a:t>MPI_Gather</a:t>
            </a:r>
            <a:r>
              <a:rPr lang="en-US" sz="2200" dirty="0" smtClean="0"/>
              <a:t>(void *</a:t>
            </a:r>
            <a:r>
              <a:rPr lang="en-US" sz="2200" dirty="0" err="1" smtClean="0"/>
              <a:t>sendbuf</a:t>
            </a:r>
            <a:r>
              <a:rPr lang="en-US" sz="2200" dirty="0" smtClean="0"/>
              <a:t>, </a:t>
            </a:r>
            <a:r>
              <a:rPr lang="en-US" sz="2200" dirty="0" err="1" smtClean="0"/>
              <a:t>int</a:t>
            </a:r>
            <a:r>
              <a:rPr lang="en-US" sz="2200" dirty="0" smtClean="0"/>
              <a:t> </a:t>
            </a:r>
            <a:r>
              <a:rPr lang="en-US" sz="2200" dirty="0" err="1" smtClean="0"/>
              <a:t>sendcnt</a:t>
            </a:r>
            <a:r>
              <a:rPr lang="en-US" sz="2200" dirty="0" smtClean="0"/>
              <a:t>, </a:t>
            </a:r>
            <a:r>
              <a:rPr lang="en-US" sz="2200" dirty="0" err="1" smtClean="0"/>
              <a:t>MPI_Datatype</a:t>
            </a:r>
            <a:r>
              <a:rPr lang="en-US" sz="2200" dirty="0" smtClean="0"/>
              <a:t> </a:t>
            </a:r>
            <a:r>
              <a:rPr lang="en-US" sz="2200" dirty="0" err="1" smtClean="0"/>
              <a:t>sendtype</a:t>
            </a:r>
            <a:r>
              <a:rPr lang="en-US" sz="2200" dirty="0" smtClean="0"/>
              <a:t>, void *</a:t>
            </a:r>
            <a:r>
              <a:rPr lang="en-US" sz="2200" dirty="0" err="1" smtClean="0"/>
              <a:t>recvbuf</a:t>
            </a:r>
            <a:r>
              <a:rPr lang="en-US" sz="2200" dirty="0" smtClean="0"/>
              <a:t>, </a:t>
            </a:r>
            <a:r>
              <a:rPr lang="en-US" sz="2200" dirty="0" err="1" smtClean="0"/>
              <a:t>int</a:t>
            </a:r>
            <a:r>
              <a:rPr lang="en-US" sz="2200" dirty="0" smtClean="0"/>
              <a:t> </a:t>
            </a:r>
            <a:r>
              <a:rPr lang="en-US" sz="2200" dirty="0" err="1" smtClean="0"/>
              <a:t>recvcnt</a:t>
            </a:r>
            <a:r>
              <a:rPr lang="en-US" sz="2200" dirty="0" smtClean="0"/>
              <a:t>, </a:t>
            </a:r>
            <a:r>
              <a:rPr lang="en-US" sz="2200" dirty="0" err="1" smtClean="0"/>
              <a:t>MPI_Datatype</a:t>
            </a:r>
            <a:r>
              <a:rPr lang="en-US" sz="2200" dirty="0" smtClean="0"/>
              <a:t> </a:t>
            </a:r>
            <a:r>
              <a:rPr lang="en-US" sz="2200" dirty="0" err="1" smtClean="0"/>
              <a:t>recvtype</a:t>
            </a:r>
            <a:r>
              <a:rPr lang="en-US" sz="2200" dirty="0" smtClean="0"/>
              <a:t>,  </a:t>
            </a:r>
            <a:r>
              <a:rPr lang="en-US" sz="2200" dirty="0" err="1" smtClean="0"/>
              <a:t>int</a:t>
            </a:r>
            <a:r>
              <a:rPr lang="en-US" sz="2200" dirty="0" smtClean="0"/>
              <a:t> root, </a:t>
            </a:r>
            <a:r>
              <a:rPr lang="en-US" sz="2200" dirty="0" err="1" smtClean="0"/>
              <a:t>MPI_Comm</a:t>
            </a:r>
            <a:r>
              <a:rPr lang="en-US" sz="2200" dirty="0" smtClean="0"/>
              <a:t> </a:t>
            </a:r>
            <a:r>
              <a:rPr lang="en-US" sz="2200" dirty="0" err="1" smtClean="0"/>
              <a:t>comm</a:t>
            </a:r>
            <a:r>
              <a:rPr lang="en-US" sz="2200" dirty="0" smtClean="0"/>
              <a:t>)</a:t>
            </a:r>
          </a:p>
          <a:p>
            <a:pPr lvl="1"/>
            <a:r>
              <a:rPr lang="en-US" sz="2200" dirty="0" smtClean="0"/>
              <a:t>One process (root) collects data to all the other processes in the same communicator (</a:t>
            </a:r>
            <a:r>
              <a:rPr lang="en-US" sz="2200" dirty="0" err="1" smtClean="0"/>
              <a:t>i.e</a:t>
            </a:r>
            <a:r>
              <a:rPr lang="en-US" sz="2200" dirty="0" smtClean="0"/>
              <a:t> each process in </a:t>
            </a:r>
            <a:r>
              <a:rPr lang="en-US" sz="2200" i="1" dirty="0" err="1" smtClean="0"/>
              <a:t>comm</a:t>
            </a:r>
            <a:r>
              <a:rPr lang="en-US" sz="2200" dirty="0" smtClean="0"/>
              <a:t> (including </a:t>
            </a:r>
            <a:r>
              <a:rPr lang="en-US" sz="2200" i="1" dirty="0" smtClean="0"/>
              <a:t>root</a:t>
            </a:r>
            <a:r>
              <a:rPr lang="en-US" sz="2200" dirty="0" smtClean="0"/>
              <a:t> itself) sends its </a:t>
            </a:r>
            <a:r>
              <a:rPr lang="en-US" sz="2200" i="1" dirty="0" err="1" smtClean="0"/>
              <a:t>sendbuf</a:t>
            </a:r>
            <a:r>
              <a:rPr lang="en-US" sz="2200" dirty="0" smtClean="0"/>
              <a:t> to </a:t>
            </a:r>
            <a:r>
              <a:rPr lang="en-US" sz="2200" i="1" dirty="0" smtClean="0"/>
              <a:t>root</a:t>
            </a:r>
            <a:r>
              <a:rPr lang="en-US" sz="2200" dirty="0" smtClean="0"/>
              <a:t>.)</a:t>
            </a:r>
          </a:p>
          <a:p>
            <a:pPr lvl="1"/>
            <a:r>
              <a:rPr lang="en-US" sz="2200" dirty="0" smtClean="0"/>
              <a:t>the </a:t>
            </a:r>
            <a:r>
              <a:rPr lang="en-US" sz="2200" i="1" dirty="0" smtClean="0"/>
              <a:t>root</a:t>
            </a:r>
            <a:r>
              <a:rPr lang="en-US" sz="2200" dirty="0" smtClean="0"/>
              <a:t> process receives the messages in </a:t>
            </a:r>
            <a:r>
              <a:rPr lang="en-US" sz="2200" i="1" dirty="0" err="1" smtClean="0"/>
              <a:t>recvbuf</a:t>
            </a:r>
            <a:r>
              <a:rPr lang="en-US" sz="2200" dirty="0" smtClean="0"/>
              <a:t> in rank order.</a:t>
            </a:r>
          </a:p>
          <a:p>
            <a:pPr lvl="1"/>
            <a:r>
              <a:rPr lang="en-US" sz="2200" dirty="0" smtClean="0"/>
              <a:t>Must be called by all the processes with the same arguments</a:t>
            </a:r>
          </a:p>
          <a:p>
            <a:pPr lvl="1"/>
            <a:endParaRPr lang="en-US" sz="2200" dirty="0" smtClean="0"/>
          </a:p>
        </p:txBody>
      </p:sp>
      <p:sp>
        <p:nvSpPr>
          <p:cNvPr id="25" name="Rectangle 2"/>
          <p:cNvSpPr txBox="1">
            <a:spLocks noChangeArrowheads="1"/>
          </p:cNvSpPr>
          <p:nvPr/>
        </p:nvSpPr>
        <p:spPr>
          <a:xfrm>
            <a:off x="457200" y="0"/>
            <a:ext cx="8229600" cy="57150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MPI: Gather</a:t>
            </a:r>
            <a:endParaRPr lang="en-US" dirty="0"/>
          </a:p>
        </p:txBody>
      </p:sp>
    </p:spTree>
    <p:extLst>
      <p:ext uri="{BB962C8B-B14F-4D97-AF65-F5344CB8AC3E}">
        <p14:creationId xmlns:p14="http://schemas.microsoft.com/office/powerpoint/2010/main" val="5485077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endParaRPr lang="en-US" dirty="0"/>
          </a:p>
        </p:txBody>
      </p:sp>
      <p:sp>
        <p:nvSpPr>
          <p:cNvPr id="3" name="Content Placeholder 2"/>
          <p:cNvSpPr>
            <a:spLocks noGrp="1"/>
          </p:cNvSpPr>
          <p:nvPr>
            <p:ph idx="1"/>
          </p:nvPr>
        </p:nvSpPr>
        <p:spPr/>
        <p:txBody>
          <a:bodyPr/>
          <a:lstStyle/>
          <a:p>
            <a:pPr algn="just"/>
            <a:r>
              <a:rPr lang="en-US" b="1" u="sng" dirty="0" err="1">
                <a:hlinkClick r:id="rId2"/>
              </a:rPr>
              <a:t>MPI_Scatter</a:t>
            </a:r>
            <a:endParaRPr lang="en-US" dirty="0"/>
          </a:p>
          <a:p>
            <a:pPr algn="just"/>
            <a:r>
              <a:rPr lang="en-US" dirty="0"/>
              <a:t>Data movement operation. Distributes distinct messages from a single source task to each task in the group. </a:t>
            </a:r>
            <a:endParaRPr lang="en-US" dirty="0" smtClean="0"/>
          </a:p>
          <a:p>
            <a:r>
              <a:rPr lang="en-US" b="1" dirty="0" err="1"/>
              <a:t>MPI_Scatter</a:t>
            </a:r>
            <a:r>
              <a:rPr lang="en-US" b="1" dirty="0"/>
              <a:t> (&amp;sendbuf,sendcnt,</a:t>
            </a:r>
            <a:r>
              <a:rPr lang="en-US" b="1" dirty="0" err="1"/>
              <a:t>sendtype</a:t>
            </a:r>
            <a:r>
              <a:rPr lang="en-US" b="1" dirty="0"/>
              <a:t>,&amp;</a:t>
            </a:r>
            <a:r>
              <a:rPr lang="en-US" b="1" dirty="0" err="1"/>
              <a:t>recvbuf</a:t>
            </a:r>
            <a:r>
              <a:rPr lang="en-US" b="1" dirty="0"/>
              <a:t>, </a:t>
            </a:r>
            <a:br>
              <a:rPr lang="en-US" b="1" dirty="0"/>
            </a:br>
            <a:r>
              <a:rPr lang="en-US" b="1" dirty="0" err="1" smtClean="0"/>
              <a:t>recvcnt,recvtype,root,comm</a:t>
            </a:r>
            <a:r>
              <a:rPr lang="en-US" b="1" dirty="0"/>
              <a:t>) </a:t>
            </a:r>
            <a:endParaRPr lang="en-US" dirty="0"/>
          </a:p>
        </p:txBody>
      </p:sp>
    </p:spTree>
    <p:extLst>
      <p:ext uri="{BB962C8B-B14F-4D97-AF65-F5344CB8AC3E}">
        <p14:creationId xmlns:p14="http://schemas.microsoft.com/office/powerpoint/2010/main" val="3120205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00063"/>
            <a:ext cx="8382000" cy="585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274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81000"/>
            <a:ext cx="7772400" cy="1143000"/>
          </a:xfrm>
        </p:spPr>
        <p:txBody>
          <a:bodyPr/>
          <a:lstStyle/>
          <a:p>
            <a:pPr eaLnBrk="1" hangingPunct="1"/>
            <a:r>
              <a:rPr lang="en-US" sz="4000" dirty="0" smtClean="0"/>
              <a:t>Message Passing Work Allocation</a:t>
            </a:r>
          </a:p>
        </p:txBody>
      </p:sp>
      <p:sp>
        <p:nvSpPr>
          <p:cNvPr id="11267" name="Rectangle 3"/>
          <p:cNvSpPr>
            <a:spLocks noGrp="1" noChangeArrowheads="1"/>
          </p:cNvSpPr>
          <p:nvPr>
            <p:ph type="body" idx="1"/>
          </p:nvPr>
        </p:nvSpPr>
        <p:spPr/>
        <p:txBody>
          <a:bodyPr/>
          <a:lstStyle/>
          <a:p>
            <a:pPr eaLnBrk="1" hangingPunct="1">
              <a:lnSpc>
                <a:spcPct val="90000"/>
              </a:lnSpc>
            </a:pPr>
            <a:r>
              <a:rPr lang="en-US" dirty="0" smtClean="0"/>
              <a:t>Manager Process</a:t>
            </a:r>
          </a:p>
          <a:p>
            <a:pPr eaLnBrk="1" hangingPunct="1">
              <a:lnSpc>
                <a:spcPct val="90000"/>
              </a:lnSpc>
            </a:pPr>
            <a:endParaRPr lang="en-US" dirty="0" smtClean="0"/>
          </a:p>
          <a:p>
            <a:pPr eaLnBrk="1" hangingPunct="1">
              <a:lnSpc>
                <a:spcPct val="90000"/>
              </a:lnSpc>
            </a:pPr>
            <a:r>
              <a:rPr lang="en-US" dirty="0" smtClean="0"/>
              <a:t>Worker Process</a:t>
            </a:r>
          </a:p>
          <a:p>
            <a:pPr marL="457200" lvl="1" indent="0" eaLnBrk="1" hangingPunct="1">
              <a:lnSpc>
                <a:spcPct val="90000"/>
              </a:lnSpc>
              <a:buNone/>
            </a:pPr>
            <a:endParaRPr lang="en-US" sz="2400" dirty="0" smtClean="0"/>
          </a:p>
        </p:txBody>
      </p:sp>
    </p:spTree>
    <p:extLst>
      <p:ext uri="{BB962C8B-B14F-4D97-AF65-F5344CB8AC3E}">
        <p14:creationId xmlns:p14="http://schemas.microsoft.com/office/powerpoint/2010/main" val="6911247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Collective Communication Routines</a:t>
            </a:r>
            <a:endParaRPr lang="en-US" dirty="0"/>
          </a:p>
        </p:txBody>
      </p:sp>
      <p:sp>
        <p:nvSpPr>
          <p:cNvPr id="3" name="Content Placeholder 2"/>
          <p:cNvSpPr>
            <a:spLocks noGrp="1"/>
          </p:cNvSpPr>
          <p:nvPr>
            <p:ph idx="1"/>
          </p:nvPr>
        </p:nvSpPr>
        <p:spPr/>
        <p:txBody>
          <a:bodyPr/>
          <a:lstStyle/>
          <a:p>
            <a:r>
              <a:rPr lang="en-US" b="1" u="sng" dirty="0" err="1">
                <a:hlinkClick r:id="rId2"/>
              </a:rPr>
              <a:t>MPI_Gather</a:t>
            </a:r>
            <a:endParaRPr lang="en-US" dirty="0"/>
          </a:p>
          <a:p>
            <a:pPr algn="just"/>
            <a:r>
              <a:rPr lang="en-US" dirty="0"/>
              <a:t>Data movement operation. Gathers distinct messages from each task in the group to a single destination task. This routine is the reverse operation of </a:t>
            </a:r>
            <a:r>
              <a:rPr lang="en-US" dirty="0" err="1"/>
              <a:t>MPI_Scatter</a:t>
            </a:r>
            <a:r>
              <a:rPr lang="en-US" dirty="0"/>
              <a:t>. </a:t>
            </a:r>
            <a:endParaRPr lang="en-US" dirty="0" smtClean="0"/>
          </a:p>
          <a:p>
            <a:r>
              <a:rPr lang="en-US" b="1" dirty="0" err="1"/>
              <a:t>MPI_Gather</a:t>
            </a:r>
            <a:r>
              <a:rPr lang="en-US" b="1" dirty="0"/>
              <a:t> (&amp;sendbuf,sendcnt,</a:t>
            </a:r>
            <a:r>
              <a:rPr lang="en-US" b="1" dirty="0" err="1"/>
              <a:t>sendtype</a:t>
            </a:r>
            <a:r>
              <a:rPr lang="en-US" b="1" dirty="0"/>
              <a:t>,&amp;</a:t>
            </a:r>
            <a:r>
              <a:rPr lang="en-US" b="1" dirty="0" err="1"/>
              <a:t>recvbuf</a:t>
            </a:r>
            <a:r>
              <a:rPr lang="en-US" b="1" dirty="0"/>
              <a:t>, </a:t>
            </a:r>
            <a:br>
              <a:rPr lang="en-US" b="1" dirty="0"/>
            </a:br>
            <a:r>
              <a:rPr lang="en-US" b="1" dirty="0" err="1" smtClean="0"/>
              <a:t>recvcount,recvtype,root,comm</a:t>
            </a:r>
            <a:r>
              <a:rPr lang="en-US" b="1" dirty="0"/>
              <a:t>) </a:t>
            </a:r>
            <a:endParaRPr lang="en-US" dirty="0"/>
          </a:p>
        </p:txBody>
      </p:sp>
    </p:spTree>
    <p:extLst>
      <p:ext uri="{BB962C8B-B14F-4D97-AF65-F5344CB8AC3E}">
        <p14:creationId xmlns:p14="http://schemas.microsoft.com/office/powerpoint/2010/main" val="577328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8600" y="3175"/>
            <a:ext cx="8686800" cy="765175"/>
          </a:xfrm>
        </p:spPr>
        <p:txBody>
          <a:bodyPr/>
          <a:lstStyle/>
          <a:p>
            <a:r>
              <a:rPr lang="en-US" smtClean="0">
                <a:solidFill>
                  <a:srgbClr val="F2F2F2"/>
                </a:solidFill>
              </a:rPr>
              <a:t>Gather to All</a:t>
            </a:r>
          </a:p>
        </p:txBody>
      </p:sp>
      <p:sp>
        <p:nvSpPr>
          <p:cNvPr id="35843" name="Content Placeholder 2"/>
          <p:cNvSpPr>
            <a:spLocks noGrp="1"/>
          </p:cNvSpPr>
          <p:nvPr>
            <p:ph idx="1"/>
          </p:nvPr>
        </p:nvSpPr>
        <p:spPr>
          <a:xfrm>
            <a:off x="260350" y="846138"/>
            <a:ext cx="8589963" cy="2300287"/>
          </a:xfrm>
        </p:spPr>
        <p:txBody>
          <a:bodyPr>
            <a:normAutofit fontScale="70000" lnSpcReduction="20000"/>
          </a:bodyPr>
          <a:lstStyle/>
          <a:p>
            <a:r>
              <a:rPr lang="en-US" sz="2800" dirty="0" err="1" smtClean="0"/>
              <a:t>int</a:t>
            </a:r>
            <a:r>
              <a:rPr lang="en-US" sz="2800" dirty="0" smtClean="0"/>
              <a:t> </a:t>
            </a:r>
            <a:r>
              <a:rPr lang="en-US" sz="2800" dirty="0" err="1" smtClean="0"/>
              <a:t>MPI_Allgather</a:t>
            </a:r>
            <a:r>
              <a:rPr lang="en-US" sz="2800" dirty="0" smtClean="0"/>
              <a:t>(void *</a:t>
            </a:r>
            <a:r>
              <a:rPr lang="en-US" sz="2800" dirty="0" err="1" smtClean="0"/>
              <a:t>sendbuf</a:t>
            </a:r>
            <a:r>
              <a:rPr lang="en-US" sz="2800" dirty="0" smtClean="0"/>
              <a:t>, </a:t>
            </a:r>
            <a:r>
              <a:rPr lang="en-US" sz="2800" dirty="0" err="1" smtClean="0"/>
              <a:t>int</a:t>
            </a:r>
            <a:r>
              <a:rPr lang="en-US" sz="2800" dirty="0" smtClean="0"/>
              <a:t> </a:t>
            </a:r>
            <a:r>
              <a:rPr lang="en-US" sz="2800" dirty="0" err="1" smtClean="0"/>
              <a:t>sendcnt</a:t>
            </a:r>
            <a:r>
              <a:rPr lang="en-US" sz="2800" dirty="0" smtClean="0"/>
              <a:t>, </a:t>
            </a:r>
            <a:r>
              <a:rPr lang="en-US" sz="2800" dirty="0" err="1" smtClean="0"/>
              <a:t>MPI_Datatype</a:t>
            </a:r>
            <a:r>
              <a:rPr lang="en-US" sz="2800" dirty="0" smtClean="0"/>
              <a:t> </a:t>
            </a:r>
            <a:r>
              <a:rPr lang="en-US" sz="2800" dirty="0" err="1" smtClean="0"/>
              <a:t>sendtype</a:t>
            </a:r>
            <a:r>
              <a:rPr lang="en-US" sz="2800" dirty="0" smtClean="0"/>
              <a:t>, void *</a:t>
            </a:r>
            <a:r>
              <a:rPr lang="en-US" sz="2800" dirty="0" err="1" smtClean="0"/>
              <a:t>recvbuf</a:t>
            </a:r>
            <a:r>
              <a:rPr lang="en-US" sz="2800" dirty="0" smtClean="0"/>
              <a:t>, </a:t>
            </a:r>
            <a:r>
              <a:rPr lang="en-US" sz="2800" dirty="0" err="1" smtClean="0"/>
              <a:t>int</a:t>
            </a:r>
            <a:r>
              <a:rPr lang="en-US" sz="2800" dirty="0" smtClean="0"/>
              <a:t> </a:t>
            </a:r>
            <a:r>
              <a:rPr lang="en-US" sz="2800" dirty="0" err="1" smtClean="0"/>
              <a:t>recvcnt</a:t>
            </a:r>
            <a:r>
              <a:rPr lang="en-US" sz="2800" dirty="0" smtClean="0"/>
              <a:t>, </a:t>
            </a:r>
            <a:r>
              <a:rPr lang="en-US" sz="2800" dirty="0" err="1" smtClean="0"/>
              <a:t>MPI_Datatype</a:t>
            </a:r>
            <a:r>
              <a:rPr lang="en-US" sz="2800" dirty="0" smtClean="0"/>
              <a:t> </a:t>
            </a:r>
            <a:r>
              <a:rPr lang="en-US" sz="2800" dirty="0" err="1" smtClean="0"/>
              <a:t>recvtype</a:t>
            </a:r>
            <a:r>
              <a:rPr lang="en-US" sz="2800" dirty="0" smtClean="0"/>
              <a:t>, </a:t>
            </a:r>
            <a:r>
              <a:rPr lang="en-US" sz="2800" dirty="0" err="1" smtClean="0"/>
              <a:t>MPI_Comm</a:t>
            </a:r>
            <a:r>
              <a:rPr lang="en-US" sz="2800" dirty="0" smtClean="0"/>
              <a:t> </a:t>
            </a:r>
            <a:r>
              <a:rPr lang="en-US" sz="2800" dirty="0" err="1" smtClean="0"/>
              <a:t>comm</a:t>
            </a:r>
            <a:r>
              <a:rPr lang="en-US" sz="2800" dirty="0" smtClean="0"/>
              <a:t>)</a:t>
            </a:r>
          </a:p>
          <a:p>
            <a:pPr lvl="1"/>
            <a:r>
              <a:rPr lang="en-US" sz="2400" dirty="0" smtClean="0"/>
              <a:t>All the processes collects data to all the other processes in the same communicator (</a:t>
            </a:r>
            <a:r>
              <a:rPr lang="en-US" sz="2400" dirty="0" err="1" smtClean="0"/>
              <a:t>i.e</a:t>
            </a:r>
            <a:r>
              <a:rPr lang="en-US" sz="2400" dirty="0" smtClean="0"/>
              <a:t> similar to </a:t>
            </a:r>
            <a:r>
              <a:rPr lang="en-US" sz="2400" dirty="0" err="1" smtClean="0"/>
              <a:t>MPI_Gather</a:t>
            </a:r>
            <a:r>
              <a:rPr lang="en-US" sz="2400" dirty="0" smtClean="0"/>
              <a:t> except now all processes receive the result.)</a:t>
            </a:r>
          </a:p>
          <a:p>
            <a:pPr lvl="1"/>
            <a:r>
              <a:rPr lang="en-US" sz="2000" i="1" dirty="0" err="1" smtClean="0"/>
              <a:t>recvbuf</a:t>
            </a:r>
            <a:r>
              <a:rPr lang="en-US" sz="2000" dirty="0" smtClean="0"/>
              <a:t> is NOT ignored.</a:t>
            </a:r>
            <a:endParaRPr lang="en-US" sz="2400" dirty="0" smtClean="0"/>
          </a:p>
          <a:p>
            <a:pPr lvl="1"/>
            <a:r>
              <a:rPr lang="en-US" sz="2400" dirty="0" smtClean="0"/>
              <a:t>Must be called by all the processes with the same arguments</a:t>
            </a:r>
          </a:p>
          <a:p>
            <a:pPr lvl="1"/>
            <a:r>
              <a:rPr lang="en-US" sz="2400" dirty="0"/>
              <a:t>MPI also provides the </a:t>
            </a:r>
            <a:r>
              <a:rPr lang="en-US" sz="2400" dirty="0" err="1"/>
              <a:t>MPI_Allgather</a:t>
            </a:r>
            <a:r>
              <a:rPr lang="en-US" sz="2400" dirty="0"/>
              <a:t> function in which the data are gathered at all the processes. </a:t>
            </a:r>
          </a:p>
          <a:p>
            <a:pPr lvl="1"/>
            <a:endParaRPr lang="en-US" sz="2400" dirty="0" smtClean="0"/>
          </a:p>
          <a:p>
            <a:pPr lvl="1"/>
            <a:endParaRPr lang="en-US" sz="2400" dirty="0" smtClean="0"/>
          </a:p>
        </p:txBody>
      </p:sp>
      <p:sp>
        <p:nvSpPr>
          <p:cNvPr id="25" name="Rectangle 2"/>
          <p:cNvSpPr txBox="1">
            <a:spLocks noChangeArrowheads="1"/>
          </p:cNvSpPr>
          <p:nvPr/>
        </p:nvSpPr>
        <p:spPr>
          <a:xfrm>
            <a:off x="457200" y="76200"/>
            <a:ext cx="8229600" cy="57150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MPI: Allgather</a:t>
            </a:r>
            <a:endParaRPr lang="en-US" dirty="0"/>
          </a:p>
        </p:txBody>
      </p:sp>
    </p:spTree>
    <p:extLst>
      <p:ext uri="{BB962C8B-B14F-4D97-AF65-F5344CB8AC3E}">
        <p14:creationId xmlns:p14="http://schemas.microsoft.com/office/powerpoint/2010/main" val="3222155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MPI_Allgather</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dirty="0"/>
          </a:p>
        </p:txBody>
      </p:sp>
      <p:pic>
        <p:nvPicPr>
          <p:cNvPr id="1026" name="Picture 2" descr="MPI_Allga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417638"/>
            <a:ext cx="3733800" cy="2544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5000" y="4419600"/>
            <a:ext cx="5257800" cy="369332"/>
          </a:xfrm>
          <a:prstGeom prst="rect">
            <a:avLst/>
          </a:prstGeom>
          <a:noFill/>
        </p:spPr>
        <p:txBody>
          <a:bodyPr wrap="square" rtlCol="0">
            <a:spAutoFit/>
          </a:bodyPr>
          <a:lstStyle/>
          <a:p>
            <a:endParaRPr lang="en-US" dirty="0"/>
          </a:p>
        </p:txBody>
      </p:sp>
      <p:sp>
        <p:nvSpPr>
          <p:cNvPr id="5" name="Rectangle 3"/>
          <p:cNvSpPr>
            <a:spLocks noChangeArrowheads="1"/>
          </p:cNvSpPr>
          <p:nvPr/>
        </p:nvSpPr>
        <p:spPr bwMode="auto">
          <a:xfrm>
            <a:off x="228600" y="4085663"/>
            <a:ext cx="8353569" cy="103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itchFamily="34" charset="0"/>
              </a:rPr>
              <a:t>MPI_Allgather</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smtClean="0">
                <a:ln>
                  <a:noFill/>
                </a:ln>
                <a:solidFill>
                  <a:srgbClr val="007788"/>
                </a:solidFill>
                <a:effectLst/>
                <a:latin typeface="Menlo"/>
                <a:cs typeface="Arial" pitchFamily="34" charset="0"/>
              </a:rPr>
              <a:t>void</a:t>
            </a:r>
            <a:r>
              <a:rPr kumimoji="0" lang="en-US" altLang="en-US" b="0" i="0" u="none" strike="noStrike" cap="none" normalizeH="0" baseline="0" dirty="0" smtClean="0">
                <a:ln>
                  <a:noFill/>
                </a:ln>
                <a:solidFill>
                  <a:srgbClr val="555555"/>
                </a:solidFill>
                <a:effectLst/>
                <a:latin typeface="Arial" pitchFamily="34" charset="0"/>
              </a:rPr>
              <a: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send_data</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rgbClr val="007788"/>
                </a:solidFill>
                <a:effectLst/>
                <a:latin typeface="Menlo"/>
                <a:cs typeface="Arial" pitchFamily="34" charset="0"/>
              </a:rPr>
              <a:t>int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send_count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MPI_Datatype</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send_datatype</a:t>
            </a:r>
            <a:r>
              <a:rPr kumimoji="0" lang="en-US" altLang="en-US" b="0" i="0" u="none" strike="noStrike" cap="none" normalizeH="0" baseline="0" dirty="0" smtClean="0">
                <a:ln>
                  <a:noFill/>
                </a:ln>
                <a:solidFill>
                  <a:srgbClr val="515151"/>
                </a:solidFill>
                <a:effectLst/>
                <a:latin typeface="Menlo"/>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smtClean="0">
                <a:ln>
                  <a:noFill/>
                </a:ln>
                <a:solidFill>
                  <a:srgbClr val="007788"/>
                </a:solidFill>
                <a:effectLst/>
                <a:latin typeface="Menlo"/>
                <a:cs typeface="Arial" pitchFamily="34" charset="0"/>
              </a:rPr>
              <a:t>void</a:t>
            </a:r>
            <a:r>
              <a:rPr kumimoji="0" lang="en-US" altLang="en-US" b="0" i="0" u="none" strike="noStrike" cap="none" normalizeH="0" baseline="0" dirty="0" smtClean="0">
                <a:ln>
                  <a:noFill/>
                </a:ln>
                <a:solidFill>
                  <a:srgbClr val="555555"/>
                </a:solidFill>
                <a:effectLst/>
                <a:latin typeface="Arial" pitchFamily="34" charset="0"/>
              </a:rPr>
              <a: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recv_data</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rgbClr val="007788"/>
                </a:solidFill>
                <a:effectLst/>
                <a:latin typeface="Menlo"/>
                <a:cs typeface="Arial" pitchFamily="34" charset="0"/>
              </a:rPr>
              <a:t>int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recv_count</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MPI_Datatype</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recv_datatype</a:t>
            </a:r>
            <a:r>
              <a:rPr kumimoji="0" lang="en-US" altLang="en-US" b="0" i="0" u="none" strike="noStrike" cap="none" normalizeH="0" baseline="0" dirty="0" smtClean="0">
                <a:ln>
                  <a:noFill/>
                </a:ln>
                <a:solidFill>
                  <a:srgbClr val="515151"/>
                </a:solidFill>
                <a:effectLst/>
                <a:latin typeface="Menlo"/>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err="1" smtClean="0">
                <a:ln>
                  <a:noFill/>
                </a:ln>
                <a:solidFill>
                  <a:schemeClr val="tx1"/>
                </a:solidFill>
                <a:effectLst/>
                <a:latin typeface="Arial" pitchFamily="34" charset="0"/>
              </a:rPr>
              <a:t>MPI_Comm</a:t>
            </a:r>
            <a:r>
              <a:rPr kumimoji="0" lang="en-US" altLang="en-US" b="0" i="0" u="none" strike="noStrike" cap="none" normalizeH="0" baseline="0" dirty="0" smtClean="0">
                <a:ln>
                  <a:noFill/>
                </a:ln>
                <a:solidFill>
                  <a:srgbClr val="515151"/>
                </a:solidFill>
                <a:effectLst/>
                <a:latin typeface="Menlo"/>
                <a:cs typeface="Arial" pitchFamily="34" charset="0"/>
              </a:rPr>
              <a:t> </a:t>
            </a:r>
            <a:r>
              <a:rPr kumimoji="0" lang="en-US" altLang="en-US" b="0" i="0" u="none" strike="noStrike" cap="none" normalizeH="0" baseline="0" dirty="0" smtClean="0">
                <a:ln>
                  <a:noFill/>
                </a:ln>
                <a:solidFill>
                  <a:schemeClr val="tx1"/>
                </a:solidFill>
                <a:effectLst/>
                <a:latin typeface="Arial" pitchFamily="34" charset="0"/>
              </a:rPr>
              <a:t>communicator</a:t>
            </a:r>
            <a:r>
              <a:rPr kumimoji="0" lang="en-US" altLang="en-US" sz="2000" b="0" i="0" u="none" strike="noStrike" cap="none" normalizeH="0" baseline="0" dirty="0" smtClean="0">
                <a:ln>
                  <a:noFill/>
                </a:ln>
                <a:solidFill>
                  <a:srgbClr val="515151"/>
                </a:solidFill>
                <a:effectLst/>
                <a:latin typeface="Menlo"/>
                <a:cs typeface="Arial" pitchFamily="34" charset="0"/>
              </a:rPr>
              <a:t>)</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36307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MPI_Scan</a:t>
            </a:r>
            <a:endParaRPr lang="en-US" dirty="0"/>
          </a:p>
        </p:txBody>
      </p:sp>
      <p:sp>
        <p:nvSpPr>
          <p:cNvPr id="4" name="Rectangle 3"/>
          <p:cNvSpPr>
            <a:spLocks noChangeArrowheads="1"/>
          </p:cNvSpPr>
          <p:nvPr/>
        </p:nvSpPr>
        <p:spPr bwMode="auto">
          <a:xfrm>
            <a:off x="228600" y="4296490"/>
            <a:ext cx="8099974"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r>
              <a:rPr lang="en-US" sz="2000" dirty="0" err="1"/>
              <a:t>MPI_Scan</a:t>
            </a:r>
            <a:r>
              <a:rPr lang="en-US" sz="2000" dirty="0"/>
              <a:t>( void *</a:t>
            </a:r>
            <a:r>
              <a:rPr lang="en-US" sz="2000" dirty="0" err="1"/>
              <a:t>sendbuf</a:t>
            </a:r>
            <a:r>
              <a:rPr lang="en-US" sz="2000" dirty="0"/>
              <a:t>, void *</a:t>
            </a:r>
            <a:r>
              <a:rPr lang="en-US" sz="2000" dirty="0" err="1"/>
              <a:t>recvbuf</a:t>
            </a:r>
            <a:r>
              <a:rPr lang="en-US" sz="2000" dirty="0"/>
              <a:t>, </a:t>
            </a:r>
            <a:r>
              <a:rPr lang="en-US" sz="2000" dirty="0" err="1"/>
              <a:t>int</a:t>
            </a:r>
            <a:r>
              <a:rPr lang="en-US" sz="2000" dirty="0"/>
              <a:t> count, </a:t>
            </a:r>
            <a:r>
              <a:rPr lang="en-US" sz="2000" dirty="0" err="1"/>
              <a:t>MPI_Datatype</a:t>
            </a:r>
            <a:r>
              <a:rPr lang="en-US" sz="2000" dirty="0"/>
              <a:t> datatype, </a:t>
            </a:r>
            <a:endParaRPr lang="en-US" sz="2000" dirty="0" smtClean="0"/>
          </a:p>
          <a:p>
            <a:r>
              <a:rPr lang="en-US" sz="2000" dirty="0" err="1" smtClean="0"/>
              <a:t>MPI_Op</a:t>
            </a:r>
            <a:r>
              <a:rPr lang="en-US" sz="2000" dirty="0" smtClean="0"/>
              <a:t> </a:t>
            </a:r>
            <a:r>
              <a:rPr lang="en-US" sz="2000" dirty="0"/>
              <a:t>op, </a:t>
            </a:r>
            <a:r>
              <a:rPr lang="en-US" sz="2000" dirty="0" err="1"/>
              <a:t>MPI_Comm</a:t>
            </a:r>
            <a:r>
              <a:rPr lang="en-US" sz="2000" dirty="0"/>
              <a:t> </a:t>
            </a:r>
            <a:r>
              <a:rPr lang="en-US" sz="2000" dirty="0" err="1"/>
              <a:t>comm</a:t>
            </a:r>
            <a:r>
              <a:rPr lang="en-US" sz="2000" dirty="0"/>
              <a:t> );</a:t>
            </a:r>
          </a:p>
        </p:txBody>
      </p:sp>
      <p:pic>
        <p:nvPicPr>
          <p:cNvPr id="2050" name="Picture 2" descr="https://www.rc.usf.edu/tutorials/classes/tutorial/mpi/images/scan_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47148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8402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MPI: Alltoall</a:t>
            </a:r>
          </a:p>
        </p:txBody>
      </p:sp>
      <p:sp>
        <p:nvSpPr>
          <p:cNvPr id="45059" name="Rectangle 3"/>
          <p:cNvSpPr>
            <a:spLocks noGrp="1" noChangeArrowheads="1"/>
          </p:cNvSpPr>
          <p:nvPr>
            <p:ph type="body" idx="1"/>
          </p:nvPr>
        </p:nvSpPr>
        <p:spPr/>
        <p:txBody>
          <a:bodyPr/>
          <a:lstStyle/>
          <a:p>
            <a:pPr>
              <a:buFontTx/>
              <a:buNone/>
            </a:pPr>
            <a:r>
              <a:rPr lang="en-US" sz="2400" dirty="0" err="1">
                <a:latin typeface="Arial" charset="0"/>
              </a:rPr>
              <a:t>int</a:t>
            </a:r>
            <a:r>
              <a:rPr lang="en-US" sz="2400" dirty="0">
                <a:latin typeface="Arial" charset="0"/>
              </a:rPr>
              <a:t> </a:t>
            </a:r>
            <a:r>
              <a:rPr lang="en-US" sz="2400" dirty="0" err="1">
                <a:latin typeface="Arial" charset="0"/>
              </a:rPr>
              <a:t>MPI_Alltoall</a:t>
            </a:r>
            <a:r>
              <a:rPr lang="en-US" sz="2400" dirty="0">
                <a:latin typeface="Arial" charset="0"/>
              </a:rPr>
              <a:t>(void *</a:t>
            </a:r>
            <a:r>
              <a:rPr lang="en-US" sz="2400" dirty="0" err="1">
                <a:latin typeface="Arial" charset="0"/>
              </a:rPr>
              <a:t>sendbuf</a:t>
            </a:r>
            <a:r>
              <a:rPr lang="en-US" sz="2400" dirty="0">
                <a:latin typeface="Arial" charset="0"/>
              </a:rPr>
              <a:t>, </a:t>
            </a:r>
            <a:r>
              <a:rPr lang="en-US" sz="2400" dirty="0" err="1">
                <a:latin typeface="Arial" charset="0"/>
              </a:rPr>
              <a:t>int</a:t>
            </a:r>
            <a:r>
              <a:rPr lang="en-US" sz="2400" dirty="0">
                <a:latin typeface="Arial" charset="0"/>
              </a:rPr>
              <a:t> </a:t>
            </a:r>
            <a:r>
              <a:rPr lang="en-US" sz="2400" dirty="0" err="1">
                <a:latin typeface="Arial" charset="0"/>
              </a:rPr>
              <a:t>sendcount</a:t>
            </a:r>
            <a:r>
              <a:rPr lang="en-US" sz="2400" dirty="0">
                <a:latin typeface="Arial" charset="0"/>
              </a:rPr>
              <a:t>, </a:t>
            </a:r>
            <a:r>
              <a:rPr lang="en-US" sz="2400" dirty="0" err="1">
                <a:latin typeface="Arial" charset="0"/>
              </a:rPr>
              <a:t>MPI_Datatype</a:t>
            </a:r>
            <a:r>
              <a:rPr lang="en-US" sz="2400" dirty="0">
                <a:latin typeface="Arial" charset="0"/>
              </a:rPr>
              <a:t> </a:t>
            </a:r>
            <a:r>
              <a:rPr lang="en-US" sz="2400" dirty="0" err="1">
                <a:latin typeface="Arial" charset="0"/>
              </a:rPr>
              <a:t>sendtype</a:t>
            </a:r>
            <a:r>
              <a:rPr lang="en-US" sz="2400" dirty="0">
                <a:latin typeface="Arial" charset="0"/>
              </a:rPr>
              <a:t>, void *</a:t>
            </a:r>
            <a:r>
              <a:rPr lang="en-US" sz="2400" dirty="0" err="1">
                <a:latin typeface="Arial" charset="0"/>
              </a:rPr>
              <a:t>recvbuf</a:t>
            </a:r>
            <a:r>
              <a:rPr lang="en-US" sz="2400" dirty="0">
                <a:latin typeface="Arial" charset="0"/>
              </a:rPr>
              <a:t>, </a:t>
            </a:r>
            <a:r>
              <a:rPr lang="en-US" sz="2400" dirty="0" err="1">
                <a:latin typeface="Arial" charset="0"/>
              </a:rPr>
              <a:t>int</a:t>
            </a:r>
            <a:r>
              <a:rPr lang="en-US" sz="2400" dirty="0">
                <a:latin typeface="Arial" charset="0"/>
              </a:rPr>
              <a:t> </a:t>
            </a:r>
            <a:r>
              <a:rPr lang="en-US" sz="2400" dirty="0" err="1">
                <a:latin typeface="Arial" charset="0"/>
              </a:rPr>
              <a:t>recvcount</a:t>
            </a:r>
            <a:r>
              <a:rPr lang="en-US" sz="2400" dirty="0">
                <a:latin typeface="Arial" charset="0"/>
              </a:rPr>
              <a:t>, </a:t>
            </a:r>
            <a:r>
              <a:rPr lang="en-US" sz="2400" dirty="0" err="1">
                <a:latin typeface="Arial" charset="0"/>
              </a:rPr>
              <a:t>MPI_Datatype</a:t>
            </a:r>
            <a:r>
              <a:rPr lang="en-US" sz="2400" dirty="0">
                <a:latin typeface="Arial" charset="0"/>
              </a:rPr>
              <a:t> </a:t>
            </a:r>
            <a:r>
              <a:rPr lang="en-US" sz="2400" dirty="0" err="1">
                <a:latin typeface="Arial" charset="0"/>
              </a:rPr>
              <a:t>recvtype</a:t>
            </a:r>
            <a:r>
              <a:rPr lang="en-US" sz="2400" dirty="0">
                <a:latin typeface="Arial" charset="0"/>
              </a:rPr>
              <a:t>, </a:t>
            </a:r>
            <a:r>
              <a:rPr lang="en-US" sz="2400" dirty="0" err="1">
                <a:latin typeface="Arial" charset="0"/>
              </a:rPr>
              <a:t>MPI_Comm</a:t>
            </a:r>
            <a:r>
              <a:rPr lang="en-US" sz="2400" dirty="0">
                <a:latin typeface="Arial" charset="0"/>
              </a:rPr>
              <a:t> </a:t>
            </a:r>
            <a:r>
              <a:rPr lang="en-US" sz="2400" dirty="0" err="1">
                <a:latin typeface="Arial" charset="0"/>
              </a:rPr>
              <a:t>comm</a:t>
            </a:r>
            <a:r>
              <a:rPr lang="en-US" sz="2400" dirty="0">
                <a:latin typeface="Arial" charset="0"/>
              </a:rPr>
              <a:t>)</a:t>
            </a:r>
          </a:p>
          <a:p>
            <a:pPr>
              <a:buFontTx/>
              <a:buNone/>
            </a:pPr>
            <a:endParaRPr lang="en-US" sz="900" dirty="0">
              <a:latin typeface="Arial" charset="0"/>
            </a:endParaRPr>
          </a:p>
          <a:p>
            <a:r>
              <a:rPr lang="en-US" dirty="0" smtClean="0"/>
              <a:t>Each </a:t>
            </a:r>
            <a:r>
              <a:rPr lang="en-US" dirty="0"/>
              <a:t>process sends distinct data to each of the receivers.</a:t>
            </a:r>
          </a:p>
          <a:p>
            <a:r>
              <a:rPr lang="en-US" dirty="0"/>
              <a:t>the </a:t>
            </a:r>
            <a:r>
              <a:rPr lang="en-US" dirty="0" err="1"/>
              <a:t>j</a:t>
            </a:r>
            <a:r>
              <a:rPr lang="en-US" baseline="30000" dirty="0" err="1"/>
              <a:t>th</a:t>
            </a:r>
            <a:r>
              <a:rPr lang="en-US" dirty="0"/>
              <a:t> block sent from process </a:t>
            </a:r>
            <a:r>
              <a:rPr lang="en-US" dirty="0" err="1"/>
              <a:t>i</a:t>
            </a:r>
            <a:r>
              <a:rPr lang="en-US" dirty="0"/>
              <a:t> is received by process j and placed in the </a:t>
            </a:r>
            <a:r>
              <a:rPr lang="en-US" dirty="0" err="1"/>
              <a:t>i</a:t>
            </a:r>
            <a:r>
              <a:rPr lang="en-US" baseline="30000" dirty="0" err="1"/>
              <a:t>th</a:t>
            </a:r>
            <a:r>
              <a:rPr lang="en-US" dirty="0"/>
              <a:t> block of </a:t>
            </a:r>
            <a:r>
              <a:rPr lang="en-US" i="1" dirty="0" err="1"/>
              <a:t>recvbuf</a:t>
            </a:r>
            <a:r>
              <a:rPr lang="en-US" i="1" dirty="0"/>
              <a:t>.</a:t>
            </a:r>
            <a:endParaRPr lang="en-US" dirty="0"/>
          </a:p>
        </p:txBody>
      </p:sp>
    </p:spTree>
    <p:extLst>
      <p:ext uri="{BB962C8B-B14F-4D97-AF65-F5344CB8AC3E}">
        <p14:creationId xmlns:p14="http://schemas.microsoft.com/office/powerpoint/2010/main" val="22588833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smtClean="0"/>
              <a:t>Collective Communication Operations </a:t>
            </a:r>
          </a:p>
        </p:txBody>
      </p:sp>
      <p:sp>
        <p:nvSpPr>
          <p:cNvPr id="41987" name="Rectangle 3"/>
          <p:cNvSpPr>
            <a:spLocks noGrp="1" noChangeArrowheads="1"/>
          </p:cNvSpPr>
          <p:nvPr>
            <p:ph type="body" idx="1"/>
          </p:nvPr>
        </p:nvSpPr>
        <p:spPr/>
        <p:txBody>
          <a:bodyPr/>
          <a:lstStyle/>
          <a:p>
            <a:pPr marL="0" indent="0" eaLnBrk="1" hangingPunct="1">
              <a:buNone/>
            </a:pPr>
            <a:endParaRPr lang="en-US" sz="1800" dirty="0" smtClean="0">
              <a:latin typeface="Courier New" pitchFamily="49" charset="0"/>
            </a:endParaRPr>
          </a:p>
          <a:p>
            <a:pPr lvl="1" eaLnBrk="1" hangingPunct="1">
              <a:buFontTx/>
              <a:buNone/>
            </a:pPr>
            <a:endParaRPr lang="en-US" sz="1800" dirty="0" smtClean="0">
              <a:latin typeface="Courier New" pitchFamily="49" charset="0"/>
            </a:endParaRPr>
          </a:p>
          <a:p>
            <a:pPr eaLnBrk="1" hangingPunct="1"/>
            <a:r>
              <a:rPr lang="en-US" dirty="0" smtClean="0"/>
              <a:t>To compute prefix-sums, MPI provides: </a:t>
            </a:r>
          </a:p>
          <a:p>
            <a:pPr lvl="1" eaLnBrk="1" hangingPunct="1">
              <a:buFontTx/>
              <a:buNone/>
            </a:pPr>
            <a:r>
              <a:rPr lang="en-US" dirty="0" smtClean="0"/>
              <a:t>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MPI_Scan</a:t>
            </a:r>
            <a:r>
              <a:rPr lang="en-US" sz="1800" dirty="0" smtClean="0">
                <a:latin typeface="Courier New" pitchFamily="49" charset="0"/>
              </a:rPr>
              <a:t>(void *</a:t>
            </a:r>
            <a:r>
              <a:rPr lang="en-US" sz="1800" dirty="0" err="1" smtClean="0">
                <a:latin typeface="Courier New" pitchFamily="49" charset="0"/>
              </a:rPr>
              <a:t>sendbuf</a:t>
            </a:r>
            <a:r>
              <a:rPr lang="en-US" sz="1800" dirty="0" smtClean="0">
                <a:latin typeface="Courier New" pitchFamily="49" charset="0"/>
              </a:rPr>
              <a:t>, void *</a:t>
            </a:r>
            <a:r>
              <a:rPr lang="en-US" sz="1800" dirty="0" err="1" smtClean="0">
                <a:latin typeface="Courier New" pitchFamily="49" charset="0"/>
              </a:rPr>
              <a:t>recvbuf</a:t>
            </a: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count, 		</a:t>
            </a:r>
            <a:r>
              <a:rPr lang="en-US" sz="1800" dirty="0" err="1" smtClean="0">
                <a:latin typeface="Courier New" pitchFamily="49" charset="0"/>
              </a:rPr>
              <a:t>MPI_Datatype</a:t>
            </a:r>
            <a:r>
              <a:rPr lang="en-US" sz="1800" dirty="0" smtClean="0">
                <a:latin typeface="Courier New" pitchFamily="49" charset="0"/>
              </a:rPr>
              <a:t> </a:t>
            </a:r>
            <a:r>
              <a:rPr lang="en-US" sz="1800" dirty="0" err="1" smtClean="0">
                <a:latin typeface="Courier New" pitchFamily="49" charset="0"/>
              </a:rPr>
              <a:t>datatype</a:t>
            </a:r>
            <a:r>
              <a:rPr lang="en-US" sz="1800" dirty="0" smtClean="0">
                <a:latin typeface="Courier New" pitchFamily="49" charset="0"/>
              </a:rPr>
              <a:t>, </a:t>
            </a:r>
            <a:r>
              <a:rPr lang="en-US" sz="1800" dirty="0" err="1" smtClean="0">
                <a:latin typeface="Courier New" pitchFamily="49" charset="0"/>
              </a:rPr>
              <a:t>MPI_Op</a:t>
            </a:r>
            <a:r>
              <a:rPr lang="en-US" sz="1800" dirty="0" smtClean="0">
                <a:latin typeface="Courier New" pitchFamily="49" charset="0"/>
              </a:rPr>
              <a:t> op, </a:t>
            </a:r>
          </a:p>
          <a:p>
            <a:pPr lvl="1" eaLnBrk="1" hangingPunct="1">
              <a:buFontTx/>
              <a:buNone/>
            </a:pPr>
            <a:r>
              <a:rPr lang="en-US" sz="1800" dirty="0" smtClean="0">
                <a:latin typeface="Courier New" pitchFamily="49" charset="0"/>
              </a:rPr>
              <a:t>			</a:t>
            </a:r>
            <a:r>
              <a:rPr lang="en-US" sz="1800" dirty="0" err="1" smtClean="0">
                <a:latin typeface="Courier New" pitchFamily="49" charset="0"/>
              </a:rPr>
              <a:t>MPI_Comm</a:t>
            </a:r>
            <a:r>
              <a:rPr lang="en-US" sz="1800" dirty="0" smtClean="0">
                <a:latin typeface="Courier New" pitchFamily="49" charset="0"/>
              </a:rPr>
              <a:t> </a:t>
            </a:r>
            <a:r>
              <a:rPr lang="en-US" sz="1800" dirty="0" err="1" smtClean="0">
                <a:latin typeface="Courier New" pitchFamily="49" charset="0"/>
              </a:rPr>
              <a:t>comm</a:t>
            </a:r>
            <a:r>
              <a:rPr lang="en-US" sz="1800" dirty="0" smtClean="0">
                <a:latin typeface="Courier New" pitchFamily="49" charset="0"/>
              </a:rPr>
              <a:t>) </a:t>
            </a:r>
          </a:p>
          <a:p>
            <a:pPr eaLnBrk="1" hangingPunct="1"/>
            <a:endParaRPr lang="en-US" sz="1800" dirty="0" smtClean="0">
              <a:latin typeface="Courier New" pitchFamily="49" charset="0"/>
            </a:endParaRPr>
          </a:p>
        </p:txBody>
      </p:sp>
    </p:spTree>
    <p:extLst>
      <p:ext uri="{BB962C8B-B14F-4D97-AF65-F5344CB8AC3E}">
        <p14:creationId xmlns:p14="http://schemas.microsoft.com/office/powerpoint/2010/main" val="11404044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6200"/>
            <a:ext cx="9144000" cy="3108543"/>
          </a:xfrm>
          <a:prstGeom prst="rect">
            <a:avLst/>
          </a:prstGeom>
          <a:noFill/>
        </p:spPr>
        <p:txBody>
          <a:bodyPr wrap="square" rtlCol="0">
            <a:spAutoFit/>
          </a:bodyPr>
          <a:lstStyle/>
          <a:p>
            <a:r>
              <a:rPr lang="en-US" sz="2800" b="1" dirty="0"/>
              <a:t>TIME CALCULATION</a:t>
            </a:r>
            <a:r>
              <a:rPr lang="en-US" sz="2800" b="1" dirty="0" smtClean="0"/>
              <a:t>:</a:t>
            </a:r>
            <a:endParaRPr lang="en-US" sz="2800" dirty="0" smtClean="0"/>
          </a:p>
          <a:p>
            <a:r>
              <a:rPr lang="en-US" sz="2800" b="1" dirty="0" smtClean="0"/>
              <a:t>..</a:t>
            </a:r>
          </a:p>
          <a:p>
            <a:r>
              <a:rPr lang="en-US" sz="2800" b="1" dirty="0" err="1" smtClean="0"/>
              <a:t>MPI_Wtime</a:t>
            </a:r>
            <a:endParaRPr lang="en-US" sz="2800" b="1" dirty="0"/>
          </a:p>
          <a:p>
            <a:r>
              <a:rPr lang="en-US" sz="2800" dirty="0"/>
              <a:t>Returns an elapsed time on the calling </a:t>
            </a:r>
            <a:r>
              <a:rPr lang="en-US" sz="2800" dirty="0" smtClean="0"/>
              <a:t>processor. </a:t>
            </a:r>
          </a:p>
          <a:p>
            <a:r>
              <a:rPr lang="en-US" sz="2800" dirty="0" smtClean="0"/>
              <a:t>double </a:t>
            </a:r>
            <a:r>
              <a:rPr lang="en-US" sz="2800" dirty="0" err="1"/>
              <a:t>MPI_Wtime</a:t>
            </a:r>
            <a:r>
              <a:rPr lang="en-US" sz="2800" dirty="0"/>
              <a:t>( void ); </a:t>
            </a:r>
            <a:endParaRPr lang="en-US" sz="2800" dirty="0" smtClean="0"/>
          </a:p>
          <a:p>
            <a:r>
              <a:rPr lang="en-US" sz="2800" b="1" dirty="0" smtClean="0"/>
              <a:t>Return </a:t>
            </a:r>
            <a:r>
              <a:rPr lang="en-US" sz="2800" b="1" dirty="0"/>
              <a:t>value</a:t>
            </a:r>
          </a:p>
          <a:p>
            <a:r>
              <a:rPr lang="en-US" sz="2800" dirty="0"/>
              <a:t>Time in </a:t>
            </a:r>
            <a:r>
              <a:rPr lang="en-US" sz="2800" dirty="0" smtClean="0"/>
              <a:t>seconds. </a:t>
            </a:r>
            <a:endParaRPr lang="en-US" sz="2800" dirty="0"/>
          </a:p>
        </p:txBody>
      </p:sp>
    </p:spTree>
    <p:extLst>
      <p:ext uri="{BB962C8B-B14F-4D97-AF65-F5344CB8AC3E}">
        <p14:creationId xmlns:p14="http://schemas.microsoft.com/office/powerpoint/2010/main" val="41153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346854" cy="6986528"/>
          </a:xfrm>
          <a:prstGeom prst="rect">
            <a:avLst/>
          </a:prstGeom>
          <a:noFill/>
        </p:spPr>
        <p:txBody>
          <a:bodyPr wrap="none" rtlCol="0">
            <a:spAutoFit/>
          </a:bodyPr>
          <a:lstStyle/>
          <a:p>
            <a:r>
              <a:rPr lang="en-US" sz="1600" dirty="0" smtClean="0"/>
              <a:t>#include</a:t>
            </a:r>
            <a:r>
              <a:rPr lang="en-US" sz="1600" dirty="0"/>
              <a:t> "</a:t>
            </a:r>
            <a:r>
              <a:rPr lang="en-US" sz="1600" dirty="0" err="1"/>
              <a:t>mpi.h</a:t>
            </a:r>
            <a:r>
              <a:rPr lang="en-US" sz="1600" dirty="0"/>
              <a:t>"</a:t>
            </a:r>
            <a:br>
              <a:rPr lang="en-US" sz="1600" dirty="0"/>
            </a:br>
            <a:r>
              <a:rPr lang="en-US" sz="1600" dirty="0"/>
              <a:t>#include &lt;</a:t>
            </a:r>
            <a:r>
              <a:rPr lang="en-US" sz="1600" dirty="0" err="1"/>
              <a:t>windows.h</a:t>
            </a:r>
            <a:r>
              <a:rPr lang="en-US" sz="1600" dirty="0"/>
              <a:t>&gt;</a:t>
            </a:r>
            <a:br>
              <a:rPr lang="en-US" sz="1600" dirty="0"/>
            </a:br>
            <a:r>
              <a:rPr lang="en-US" sz="1600" dirty="0"/>
              <a:t>#include &lt;</a:t>
            </a:r>
            <a:r>
              <a:rPr lang="en-US" sz="1600" dirty="0" err="1"/>
              <a:t>stdio.h</a:t>
            </a:r>
            <a:r>
              <a:rPr lang="en-US" sz="1600" dirty="0"/>
              <a:t>&gt;</a:t>
            </a:r>
            <a:br>
              <a:rPr lang="en-US" sz="1600" dirty="0"/>
            </a:br>
            <a:r>
              <a:rPr lang="en-US" sz="1600" dirty="0" smtClean="0"/>
              <a:t>#include&lt;</a:t>
            </a:r>
            <a:r>
              <a:rPr lang="en-US" sz="1600" dirty="0" err="1" smtClean="0"/>
              <a:t>conio.h</a:t>
            </a:r>
            <a:r>
              <a:rPr lang="en-US" sz="1600" dirty="0" smtClean="0"/>
              <a:t>&gt;</a:t>
            </a:r>
            <a:endParaRPr lang="en-US" sz="3200" dirty="0" smtClean="0"/>
          </a:p>
          <a:p>
            <a:r>
              <a:rPr lang="en-US" sz="2400" dirty="0" err="1" smtClean="0"/>
              <a:t>int</a:t>
            </a:r>
            <a:r>
              <a:rPr lang="en-US" sz="2400" dirty="0"/>
              <a:t> main( </a:t>
            </a:r>
            <a:r>
              <a:rPr lang="en-US" sz="2400" dirty="0" err="1"/>
              <a:t>int</a:t>
            </a:r>
            <a:r>
              <a:rPr lang="en-US" sz="2400" dirty="0"/>
              <a:t> </a:t>
            </a:r>
            <a:r>
              <a:rPr lang="en-US" sz="2400" dirty="0" err="1"/>
              <a:t>argc</a:t>
            </a:r>
            <a:r>
              <a:rPr lang="en-US" sz="2400" dirty="0"/>
              <a:t>, char *</a:t>
            </a:r>
            <a:r>
              <a:rPr lang="en-US" sz="2400" dirty="0" err="1"/>
              <a:t>argv</a:t>
            </a:r>
            <a:r>
              <a:rPr lang="en-US" sz="2400" dirty="0"/>
              <a:t>[] )</a:t>
            </a:r>
            <a:br>
              <a:rPr lang="en-US" sz="2400" dirty="0"/>
            </a:br>
            <a:r>
              <a:rPr lang="en-US" sz="2400" dirty="0"/>
              <a:t>{</a:t>
            </a:r>
            <a:br>
              <a:rPr lang="en-US" sz="2400" dirty="0"/>
            </a:br>
            <a:r>
              <a:rPr lang="en-US" sz="2400" dirty="0"/>
              <a:t>    double t1, t2;</a:t>
            </a:r>
            <a:br>
              <a:rPr lang="en-US" sz="2400" dirty="0"/>
            </a:br>
            <a:r>
              <a:rPr lang="en-US" sz="2400" dirty="0"/>
              <a:t>    </a:t>
            </a:r>
            <a:r>
              <a:rPr lang="en-US" sz="2400" dirty="0" err="1">
                <a:hlinkClick r:id="rId2"/>
              </a:rPr>
              <a:t>MPI_Init</a:t>
            </a:r>
            <a:r>
              <a:rPr lang="en-US" sz="2400" dirty="0"/>
              <a:t>( </a:t>
            </a:r>
            <a:r>
              <a:rPr lang="en-US" sz="2400" dirty="0" smtClean="0"/>
              <a:t>…………</a:t>
            </a:r>
            <a:r>
              <a:rPr lang="en-US" sz="2400" dirty="0"/>
              <a:t> </a:t>
            </a:r>
            <a:r>
              <a:rPr lang="en-US" sz="2400" dirty="0" smtClean="0"/>
              <a:t>);</a:t>
            </a:r>
          </a:p>
          <a:p>
            <a:r>
              <a:rPr lang="en-US" sz="3200" dirty="0" smtClean="0"/>
              <a:t>    t1</a:t>
            </a:r>
            <a:r>
              <a:rPr lang="en-US" sz="3200" dirty="0"/>
              <a:t> = </a:t>
            </a:r>
            <a:r>
              <a:rPr lang="en-US" sz="3200" dirty="0" err="1">
                <a:hlinkClick r:id="rId3"/>
              </a:rPr>
              <a:t>MPI_Wtime</a:t>
            </a:r>
            <a:r>
              <a:rPr lang="en-US" sz="3200" dirty="0" smtClean="0"/>
              <a:t>();</a:t>
            </a:r>
          </a:p>
          <a:p>
            <a:r>
              <a:rPr lang="en-US" sz="3200" dirty="0"/>
              <a:t> </a:t>
            </a:r>
            <a:r>
              <a:rPr lang="en-US" sz="3200" dirty="0" smtClean="0"/>
              <a:t>   Sleep(1000);</a:t>
            </a:r>
          </a:p>
          <a:p>
            <a:r>
              <a:rPr lang="en-US" sz="3200" dirty="0"/>
              <a:t> </a:t>
            </a:r>
            <a:r>
              <a:rPr lang="en-US" sz="3200" dirty="0" smtClean="0"/>
              <a:t>   t2</a:t>
            </a:r>
            <a:r>
              <a:rPr lang="en-US" sz="3200" dirty="0"/>
              <a:t> = </a:t>
            </a:r>
            <a:r>
              <a:rPr lang="en-US" sz="3200" dirty="0" err="1">
                <a:hlinkClick r:id="rId3"/>
              </a:rPr>
              <a:t>MPI_Wtime</a:t>
            </a:r>
            <a:r>
              <a:rPr lang="en-US" sz="3200" dirty="0" smtClean="0"/>
              <a:t>();</a:t>
            </a:r>
          </a:p>
          <a:p>
            <a:r>
              <a:rPr lang="en-US" sz="3200" dirty="0"/>
              <a:t> </a:t>
            </a:r>
            <a:r>
              <a:rPr lang="en-US" sz="3200" dirty="0" smtClean="0"/>
              <a:t> </a:t>
            </a:r>
            <a:r>
              <a:rPr lang="en-US" sz="3200" dirty="0" err="1" smtClean="0"/>
              <a:t>printf</a:t>
            </a:r>
            <a:r>
              <a:rPr lang="en-US" sz="3200" dirty="0"/>
              <a:t>("</a:t>
            </a:r>
            <a:r>
              <a:rPr lang="en-US" sz="3200" dirty="0" err="1">
                <a:hlinkClick r:id="rId3"/>
              </a:rPr>
              <a:t>MPI_Wtime</a:t>
            </a:r>
            <a:r>
              <a:rPr lang="en-US" sz="3200" dirty="0"/>
              <a:t> measured a 1 second sleep to be: </a:t>
            </a:r>
            <a:endParaRPr lang="en-US" sz="3200" dirty="0" smtClean="0"/>
          </a:p>
          <a:p>
            <a:r>
              <a:rPr lang="en-US" sz="3200" dirty="0"/>
              <a:t>	</a:t>
            </a:r>
            <a:r>
              <a:rPr lang="en-US" sz="3200" dirty="0" smtClean="0"/>
              <a:t>					        %</a:t>
            </a:r>
            <a:r>
              <a:rPr lang="en-US" sz="3200" dirty="0"/>
              <a:t>1.2f\n", t2-t1</a:t>
            </a:r>
            <a:r>
              <a:rPr lang="en-US" sz="3200" dirty="0" smtClean="0"/>
              <a:t>);</a:t>
            </a:r>
          </a:p>
          <a:p>
            <a:r>
              <a:rPr lang="en-US" sz="3200" dirty="0"/>
              <a:t> </a:t>
            </a:r>
            <a:r>
              <a:rPr lang="en-US" sz="3200" dirty="0" smtClean="0"/>
              <a:t>   </a:t>
            </a:r>
            <a:r>
              <a:rPr lang="en-US" sz="3200" dirty="0" err="1" smtClean="0"/>
              <a:t>fflush</a:t>
            </a:r>
            <a:r>
              <a:rPr lang="en-US" sz="3200" dirty="0" smtClean="0"/>
              <a:t>(</a:t>
            </a:r>
            <a:r>
              <a:rPr lang="en-US" sz="3200" dirty="0" err="1" smtClean="0"/>
              <a:t>stdout</a:t>
            </a:r>
            <a:r>
              <a:rPr lang="en-US" sz="3200" dirty="0" smtClean="0"/>
              <a:t>);</a:t>
            </a:r>
          </a:p>
          <a:p>
            <a:r>
              <a:rPr lang="en-US" sz="3200" dirty="0"/>
              <a:t> </a:t>
            </a:r>
            <a:r>
              <a:rPr lang="en-US" sz="3200" dirty="0" smtClean="0"/>
              <a:t>   </a:t>
            </a:r>
            <a:r>
              <a:rPr lang="en-US" sz="3200" dirty="0" err="1" smtClean="0"/>
              <a:t>getch</a:t>
            </a:r>
            <a:r>
              <a:rPr lang="en-US" sz="3200" dirty="0" smtClean="0"/>
              <a:t>();           </a:t>
            </a:r>
            <a:r>
              <a:rPr lang="en-US" sz="3200" dirty="0"/>
              <a:t>    </a:t>
            </a:r>
            <a:r>
              <a:rPr lang="en-US" sz="3200" dirty="0" err="1">
                <a:hlinkClick r:id="rId4"/>
              </a:rPr>
              <a:t>MPI_Finalize</a:t>
            </a:r>
            <a:r>
              <a:rPr lang="en-US" sz="3200" dirty="0"/>
              <a:t>( );</a:t>
            </a:r>
            <a:br>
              <a:rPr lang="en-US" sz="3200" dirty="0"/>
            </a:br>
            <a:r>
              <a:rPr lang="en-US" sz="3200" dirty="0"/>
              <a:t>    return 0</a:t>
            </a:r>
            <a:r>
              <a:rPr lang="en-US" sz="3200" dirty="0" smtClean="0"/>
              <a:t>;      } </a:t>
            </a:r>
            <a:endParaRPr lang="en-US" sz="3200" dirty="0"/>
          </a:p>
          <a:p>
            <a:endParaRPr lang="en-US" sz="3200" dirty="0"/>
          </a:p>
        </p:txBody>
      </p:sp>
    </p:spTree>
    <p:extLst>
      <p:ext uri="{BB962C8B-B14F-4D97-AF65-F5344CB8AC3E}">
        <p14:creationId xmlns:p14="http://schemas.microsoft.com/office/powerpoint/2010/main" val="19695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left)">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wipe(left)">
                                      <p:cBhvr>
                                        <p:cTn id="4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740307"/>
          </a:xfrm>
          <a:prstGeom prst="rect">
            <a:avLst/>
          </a:prstGeom>
          <a:noFill/>
        </p:spPr>
        <p:txBody>
          <a:bodyPr wrap="square" rtlCol="0">
            <a:spAutoFit/>
          </a:bodyPr>
          <a:lstStyle/>
          <a:p>
            <a:r>
              <a:rPr lang="en-US" sz="3600" b="1" dirty="0"/>
              <a:t>Handling MPI Errors </a:t>
            </a:r>
          </a:p>
          <a:p>
            <a:r>
              <a:rPr lang="en-US" sz="3200" dirty="0" smtClean="0"/>
              <a:t>The </a:t>
            </a:r>
            <a:r>
              <a:rPr lang="en-US" sz="3200" dirty="0"/>
              <a:t>error handler is called every time an MPI error is detected within the communicator. </a:t>
            </a:r>
          </a:p>
          <a:p>
            <a:r>
              <a:rPr lang="en-US" sz="3200" dirty="0"/>
              <a:t> There is </a:t>
            </a:r>
            <a:r>
              <a:rPr lang="en-US" sz="3200" dirty="0" smtClean="0"/>
              <a:t>a predefined</a:t>
            </a:r>
            <a:r>
              <a:rPr lang="en-US" sz="3200" dirty="0"/>
              <a:t>  error handler, which is called </a:t>
            </a:r>
            <a:r>
              <a:rPr lang="en-US" sz="3200" dirty="0" smtClean="0"/>
              <a:t>      </a:t>
            </a:r>
          </a:p>
          <a:p>
            <a:r>
              <a:rPr lang="en-US" sz="3200" b="1" dirty="0"/>
              <a:t> </a:t>
            </a:r>
            <a:r>
              <a:rPr lang="en-US" sz="3200" b="1" dirty="0" smtClean="0"/>
              <a:t>                         MPI_ERRORS_RETURN</a:t>
            </a:r>
            <a:r>
              <a:rPr lang="en-US" sz="3200" dirty="0"/>
              <a:t>. </a:t>
            </a:r>
          </a:p>
          <a:p>
            <a:r>
              <a:rPr lang="en-US" sz="3200" dirty="0" smtClean="0"/>
              <a:t>error </a:t>
            </a:r>
            <a:r>
              <a:rPr lang="en-US" sz="3200" dirty="0"/>
              <a:t>handler can be used by </a:t>
            </a:r>
            <a:r>
              <a:rPr lang="en-US" sz="3200" dirty="0" smtClean="0"/>
              <a:t>calling function </a:t>
            </a:r>
            <a:r>
              <a:rPr lang="en-US" sz="3200" dirty="0"/>
              <a:t> </a:t>
            </a:r>
            <a:endParaRPr lang="en-US" sz="3200" dirty="0" smtClean="0"/>
          </a:p>
          <a:p>
            <a:r>
              <a:rPr lang="en-US" sz="3200" b="1" dirty="0"/>
              <a:t> </a:t>
            </a:r>
            <a:r>
              <a:rPr lang="en-US" sz="3200" b="1" dirty="0" smtClean="0"/>
              <a:t>                         </a:t>
            </a:r>
            <a:r>
              <a:rPr lang="en-US" sz="3200" b="1" dirty="0" err="1" smtClean="0"/>
              <a:t>MPI_Errhandler_set</a:t>
            </a:r>
            <a:r>
              <a:rPr lang="en-US" sz="3200" dirty="0" smtClean="0"/>
              <a:t>.</a:t>
            </a:r>
          </a:p>
          <a:p>
            <a:endParaRPr lang="en-US" sz="2400" dirty="0" smtClean="0"/>
          </a:p>
          <a:p>
            <a:r>
              <a:rPr lang="en-US" sz="2400" dirty="0" err="1" smtClean="0"/>
              <a:t>MPI_Errhandler_set</a:t>
            </a:r>
            <a:r>
              <a:rPr lang="en-US" sz="2400" dirty="0" smtClean="0"/>
              <a:t>(MPI_COMM_WORLD</a:t>
            </a:r>
            <a:r>
              <a:rPr lang="en-US" sz="2400" dirty="0"/>
              <a:t>, MPI_ERRORS_RETURN); </a:t>
            </a:r>
          </a:p>
          <a:p>
            <a:endParaRPr lang="en-US" sz="3200" dirty="0" smtClean="0"/>
          </a:p>
          <a:p>
            <a:r>
              <a:rPr lang="en-US" sz="3200" dirty="0" smtClean="0"/>
              <a:t>Once </a:t>
            </a:r>
            <a:r>
              <a:rPr lang="en-US" sz="3200" dirty="0"/>
              <a:t>you've done this in your MPI code, the program will </a:t>
            </a:r>
            <a:r>
              <a:rPr lang="en-US" sz="3200" dirty="0" smtClean="0"/>
              <a:t>no </a:t>
            </a:r>
            <a:r>
              <a:rPr lang="en-US" sz="3200" dirty="0"/>
              <a:t>longer abort on having detected an MPI error, instead the error will be returned and you will have to handle it. </a:t>
            </a:r>
          </a:p>
        </p:txBody>
      </p:sp>
    </p:spTree>
    <p:extLst>
      <p:ext uri="{BB962C8B-B14F-4D97-AF65-F5344CB8AC3E}">
        <p14:creationId xmlns:p14="http://schemas.microsoft.com/office/powerpoint/2010/main" val="239856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left)">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left)">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94085"/>
          </a:xfrm>
          <a:prstGeom prst="rect">
            <a:avLst/>
          </a:prstGeom>
          <a:noFill/>
        </p:spPr>
        <p:txBody>
          <a:bodyPr wrap="square" rtlCol="0">
            <a:spAutoFit/>
          </a:bodyPr>
          <a:lstStyle/>
          <a:p>
            <a:r>
              <a:rPr lang="en-US" sz="3200" b="1" dirty="0"/>
              <a:t>Handling MPI </a:t>
            </a:r>
            <a:r>
              <a:rPr lang="en-US" sz="3200" b="1" dirty="0" smtClean="0"/>
              <a:t>Errors (Contd..) </a:t>
            </a:r>
            <a:endParaRPr lang="en-US" sz="3200" b="1" dirty="0"/>
          </a:p>
          <a:p>
            <a:r>
              <a:rPr lang="en-US" sz="3200" dirty="0"/>
              <a:t>The returned error code  is implementation specific.</a:t>
            </a:r>
          </a:p>
          <a:p>
            <a:r>
              <a:rPr lang="en-US" sz="3200" dirty="0"/>
              <a:t>The only error code that MPI standard  itself  defines is </a:t>
            </a:r>
            <a:r>
              <a:rPr lang="en-US" sz="3200" b="1" dirty="0"/>
              <a:t>MPI_SUCCESS</a:t>
            </a:r>
            <a:r>
              <a:rPr lang="en-US" sz="3200" dirty="0"/>
              <a:t>, i.e., no error. </a:t>
            </a:r>
          </a:p>
          <a:p>
            <a:endParaRPr lang="en-US" sz="3200" dirty="0" smtClean="0"/>
          </a:p>
          <a:p>
            <a:r>
              <a:rPr lang="en-US" sz="3200" dirty="0" smtClean="0"/>
              <a:t>MPI </a:t>
            </a:r>
            <a:r>
              <a:rPr lang="en-US" sz="3200" dirty="0"/>
              <a:t>standard defines </a:t>
            </a:r>
            <a:r>
              <a:rPr lang="en-US" sz="3200" dirty="0" smtClean="0"/>
              <a:t>so </a:t>
            </a:r>
            <a:r>
              <a:rPr lang="en-US" sz="3200" dirty="0"/>
              <a:t>called  </a:t>
            </a:r>
            <a:r>
              <a:rPr lang="en-US" sz="3200" i="1" dirty="0"/>
              <a:t>error classes</a:t>
            </a:r>
            <a:r>
              <a:rPr lang="en-US" sz="3200" dirty="0"/>
              <a:t>. </a:t>
            </a:r>
            <a:endParaRPr lang="en-US" sz="3200" dirty="0" smtClean="0"/>
          </a:p>
          <a:p>
            <a:r>
              <a:rPr lang="en-US" sz="3200" dirty="0" smtClean="0"/>
              <a:t>Every </a:t>
            </a:r>
            <a:r>
              <a:rPr lang="en-US" sz="3200" dirty="0"/>
              <a:t>error code, </a:t>
            </a:r>
            <a:r>
              <a:rPr lang="en-US" sz="3200" dirty="0" smtClean="0"/>
              <a:t>must </a:t>
            </a:r>
            <a:r>
              <a:rPr lang="en-US" sz="3200" dirty="0"/>
              <a:t>belong to some error class, and the error class for a given error code can be obtained by </a:t>
            </a:r>
            <a:r>
              <a:rPr lang="en-US" sz="3200" dirty="0" smtClean="0"/>
              <a:t>calling function</a:t>
            </a:r>
            <a:r>
              <a:rPr lang="en-US" sz="3200" dirty="0"/>
              <a:t> </a:t>
            </a:r>
            <a:r>
              <a:rPr lang="en-US" sz="3200" b="1" dirty="0" err="1" smtClean="0"/>
              <a:t>MPI_Error_class</a:t>
            </a:r>
            <a:r>
              <a:rPr lang="en-US" sz="3200" dirty="0" smtClean="0"/>
              <a:t>. </a:t>
            </a:r>
          </a:p>
          <a:p>
            <a:r>
              <a:rPr lang="en-US" sz="3200" dirty="0" smtClean="0"/>
              <a:t>Error </a:t>
            </a:r>
            <a:r>
              <a:rPr lang="en-US" sz="3200" dirty="0"/>
              <a:t>classes can be converted to comprehensible error messages by calling </a:t>
            </a:r>
            <a:r>
              <a:rPr lang="en-US" sz="3200" dirty="0" err="1" smtClean="0"/>
              <a:t>MPI_Error_string</a:t>
            </a:r>
            <a:r>
              <a:rPr lang="en-US" sz="3200" dirty="0"/>
              <a:t>. </a:t>
            </a:r>
            <a:endParaRPr lang="en-US" sz="3200" dirty="0" smtClean="0"/>
          </a:p>
          <a:p>
            <a:r>
              <a:rPr lang="en-US" sz="3200" dirty="0"/>
              <a:t>Meaning of an error code can be extracted by calling function  </a:t>
            </a:r>
            <a:r>
              <a:rPr lang="en-US" sz="3200" b="1" dirty="0" err="1"/>
              <a:t>MPI_Error_string</a:t>
            </a:r>
            <a:r>
              <a:rPr lang="en-US" sz="3200" dirty="0"/>
              <a:t>.</a:t>
            </a:r>
            <a:endParaRPr lang="en-US" sz="3200" dirty="0" smtClean="0"/>
          </a:p>
        </p:txBody>
      </p:sp>
    </p:spTree>
    <p:extLst>
      <p:ext uri="{BB962C8B-B14F-4D97-AF65-F5344CB8AC3E}">
        <p14:creationId xmlns:p14="http://schemas.microsoft.com/office/powerpoint/2010/main" val="3609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left)">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09" y="76200"/>
            <a:ext cx="9069534" cy="3170099"/>
          </a:xfrm>
          <a:prstGeom prst="rect">
            <a:avLst/>
          </a:prstGeom>
          <a:noFill/>
        </p:spPr>
        <p:txBody>
          <a:bodyPr wrap="square" rtlCol="0">
            <a:spAutoFit/>
          </a:bodyPr>
          <a:lstStyle/>
          <a:p>
            <a:r>
              <a:rPr lang="en-US" sz="3200" dirty="0" smtClean="0"/>
              <a:t>On </a:t>
            </a:r>
            <a:r>
              <a:rPr lang="en-US" sz="3200" dirty="0"/>
              <a:t>many parallel systems, an MPI program can be started from the command line. The following two commands are common or widely used</a:t>
            </a:r>
            <a:r>
              <a:rPr lang="en-US" sz="3200" dirty="0" smtClean="0"/>
              <a:t>:</a:t>
            </a:r>
          </a:p>
          <a:p>
            <a:endParaRPr lang="en-US" sz="3200" dirty="0"/>
          </a:p>
          <a:p>
            <a:r>
              <a:rPr lang="en-US" sz="3200" dirty="0" err="1" smtClean="0"/>
              <a:t>mpirun</a:t>
            </a:r>
            <a:r>
              <a:rPr lang="en-US" sz="3200" dirty="0" smtClean="0"/>
              <a:t> </a:t>
            </a:r>
            <a:r>
              <a:rPr lang="en-US" sz="3200" dirty="0"/>
              <a:t>-n 4 filename.exe</a:t>
            </a:r>
          </a:p>
          <a:p>
            <a:endParaRPr lang="en-US" sz="4000" dirty="0"/>
          </a:p>
        </p:txBody>
      </p:sp>
    </p:spTree>
    <p:extLst>
      <p:ext uri="{BB962C8B-B14F-4D97-AF65-F5344CB8AC3E}">
        <p14:creationId xmlns:p14="http://schemas.microsoft.com/office/powerpoint/2010/main" val="35273798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507154" cy="6740307"/>
          </a:xfrm>
          <a:prstGeom prst="rect">
            <a:avLst/>
          </a:prstGeom>
          <a:noFill/>
        </p:spPr>
        <p:txBody>
          <a:bodyPr wrap="none" rtlCol="0">
            <a:spAutoFit/>
          </a:bodyPr>
          <a:lstStyle/>
          <a:p>
            <a:r>
              <a:rPr lang="en-US" sz="2400" dirty="0"/>
              <a:t>#include "</a:t>
            </a:r>
            <a:r>
              <a:rPr lang="en-US" sz="2400" dirty="0" err="1"/>
              <a:t>mpi.h</a:t>
            </a:r>
            <a:r>
              <a:rPr lang="en-US" sz="2400" dirty="0"/>
              <a:t>"</a:t>
            </a:r>
          </a:p>
          <a:p>
            <a:r>
              <a:rPr lang="en-US" sz="2400" dirty="0"/>
              <a:t>   #include &lt;</a:t>
            </a:r>
            <a:r>
              <a:rPr lang="en-US" sz="2400" dirty="0" err="1"/>
              <a:t>stdio.h</a:t>
            </a:r>
            <a:r>
              <a:rPr lang="en-US" sz="2400" dirty="0"/>
              <a:t>&gt;</a:t>
            </a:r>
          </a:p>
          <a:p>
            <a:r>
              <a:rPr lang="en-US" sz="2400" dirty="0"/>
              <a:t>#include&lt;</a:t>
            </a:r>
            <a:r>
              <a:rPr lang="en-US" sz="2400" dirty="0" err="1"/>
              <a:t>conio.h</a:t>
            </a:r>
            <a:r>
              <a:rPr lang="en-US" sz="2400" dirty="0"/>
              <a:t>&gt; </a:t>
            </a:r>
          </a:p>
          <a:p>
            <a:r>
              <a:rPr lang="en-US" sz="2400" dirty="0"/>
              <a:t>	void </a:t>
            </a:r>
            <a:r>
              <a:rPr lang="en-US" sz="2400" dirty="0" err="1"/>
              <a:t>ErrorHadler</a:t>
            </a:r>
            <a:r>
              <a:rPr lang="en-US" sz="2400" dirty="0"/>
              <a:t>(</a:t>
            </a:r>
            <a:r>
              <a:rPr lang="en-US" sz="2400" dirty="0" err="1"/>
              <a:t>int</a:t>
            </a:r>
            <a:r>
              <a:rPr lang="en-US" sz="2400" dirty="0"/>
              <a:t> </a:t>
            </a:r>
            <a:r>
              <a:rPr lang="en-US" sz="2400" dirty="0" err="1"/>
              <a:t>error_code</a:t>
            </a:r>
            <a:r>
              <a:rPr lang="en-US" sz="2400" dirty="0"/>
              <a:t>)</a:t>
            </a:r>
          </a:p>
          <a:p>
            <a:r>
              <a:rPr lang="en-US" sz="2400" dirty="0"/>
              <a:t>	</a:t>
            </a:r>
            <a:r>
              <a:rPr lang="en-US" sz="2400" dirty="0" smtClean="0"/>
              <a:t>{</a:t>
            </a:r>
            <a:r>
              <a:rPr lang="en-US" sz="2400" dirty="0"/>
              <a:t>	</a:t>
            </a:r>
          </a:p>
          <a:p>
            <a:r>
              <a:rPr lang="en-US" sz="2400" dirty="0"/>
              <a:t>	</a:t>
            </a:r>
            <a:r>
              <a:rPr lang="en-US" sz="2400" dirty="0" smtClean="0"/>
              <a:t>}</a:t>
            </a:r>
            <a:endParaRPr lang="en-US" sz="2400" dirty="0"/>
          </a:p>
          <a:p>
            <a:r>
              <a:rPr lang="en-US" sz="2400" dirty="0" smtClean="0"/>
              <a:t>   </a:t>
            </a:r>
            <a:r>
              <a:rPr lang="en-US" sz="2400" dirty="0" err="1"/>
              <a:t>int</a:t>
            </a:r>
            <a:r>
              <a:rPr lang="en-US" sz="2400" dirty="0"/>
              <a:t> main(</a:t>
            </a:r>
            <a:r>
              <a:rPr lang="en-US" sz="2400" dirty="0" err="1"/>
              <a:t>int</a:t>
            </a:r>
            <a:r>
              <a:rPr lang="en-US" sz="2400" dirty="0"/>
              <a:t> </a:t>
            </a:r>
            <a:r>
              <a:rPr lang="en-US" sz="2400" dirty="0" err="1"/>
              <a:t>argc,char</a:t>
            </a:r>
            <a:r>
              <a:rPr lang="en-US" sz="2400" dirty="0"/>
              <a:t> *</a:t>
            </a:r>
            <a:r>
              <a:rPr lang="en-US" sz="2400" dirty="0" err="1"/>
              <a:t>argv</a:t>
            </a:r>
            <a:r>
              <a:rPr lang="en-US" sz="2400" dirty="0"/>
              <a:t>[])</a:t>
            </a:r>
          </a:p>
          <a:p>
            <a:r>
              <a:rPr lang="en-US" sz="2400" dirty="0"/>
              <a:t>   {</a:t>
            </a:r>
          </a:p>
          <a:p>
            <a:r>
              <a:rPr lang="en-US" sz="2400" dirty="0"/>
              <a:t>	</a:t>
            </a:r>
            <a:r>
              <a:rPr lang="en-US" sz="2400" dirty="0" err="1"/>
              <a:t>int</a:t>
            </a:r>
            <a:r>
              <a:rPr lang="en-US" sz="2400" dirty="0"/>
              <a:t>  C=3;</a:t>
            </a:r>
          </a:p>
          <a:p>
            <a:r>
              <a:rPr lang="en-US" sz="2400" dirty="0"/>
              <a:t>   	</a:t>
            </a:r>
            <a:r>
              <a:rPr lang="en-US" sz="2400" dirty="0" err="1"/>
              <a:t>int</a:t>
            </a:r>
            <a:r>
              <a:rPr lang="en-US" sz="2400" dirty="0"/>
              <a:t>  </a:t>
            </a:r>
            <a:r>
              <a:rPr lang="en-US" sz="2400" dirty="0" err="1"/>
              <a:t>numtasks</a:t>
            </a:r>
            <a:r>
              <a:rPr lang="en-US" sz="2400" dirty="0"/>
              <a:t>, rank, </a:t>
            </a:r>
            <a:r>
              <a:rPr lang="en-US" sz="2400" dirty="0" err="1"/>
              <a:t>len</a:t>
            </a:r>
            <a:r>
              <a:rPr lang="en-US" sz="2400" dirty="0"/>
              <a:t>, </a:t>
            </a:r>
            <a:r>
              <a:rPr lang="en-US" sz="2400" dirty="0" err="1"/>
              <a:t>error_code</a:t>
            </a:r>
            <a:r>
              <a:rPr lang="en-US" sz="2400" dirty="0"/>
              <a:t>; </a:t>
            </a:r>
          </a:p>
          <a:p>
            <a:r>
              <a:rPr lang="en-US" sz="2400" dirty="0"/>
              <a:t>   	</a:t>
            </a:r>
            <a:r>
              <a:rPr lang="en-US" sz="2400" dirty="0" err="1" smtClean="0"/>
              <a:t>error_code</a:t>
            </a:r>
            <a:r>
              <a:rPr lang="en-US" sz="2400" dirty="0" smtClean="0"/>
              <a:t> </a:t>
            </a:r>
            <a:r>
              <a:rPr lang="en-US" sz="2400" dirty="0"/>
              <a:t>= </a:t>
            </a:r>
            <a:r>
              <a:rPr lang="en-US" sz="2400" dirty="0" err="1"/>
              <a:t>MPI_Init</a:t>
            </a:r>
            <a:r>
              <a:rPr lang="en-US" sz="2400" dirty="0"/>
              <a:t>(&amp;</a:t>
            </a:r>
            <a:r>
              <a:rPr lang="en-US" sz="2400" dirty="0" err="1"/>
              <a:t>argc</a:t>
            </a:r>
            <a:r>
              <a:rPr lang="en-US" sz="2400" dirty="0"/>
              <a:t>,&amp;</a:t>
            </a:r>
            <a:r>
              <a:rPr lang="en-US" sz="2400" dirty="0" err="1"/>
              <a:t>argv</a:t>
            </a:r>
            <a:r>
              <a:rPr lang="en-US" sz="2400" dirty="0"/>
              <a:t>);</a:t>
            </a:r>
          </a:p>
          <a:p>
            <a:r>
              <a:rPr lang="en-US" sz="2400" dirty="0"/>
              <a:t>  	</a:t>
            </a:r>
            <a:r>
              <a:rPr lang="en-US" sz="2400" dirty="0" err="1"/>
              <a:t>MPI_Errhandler_set</a:t>
            </a:r>
            <a:r>
              <a:rPr lang="en-US" sz="2400" dirty="0"/>
              <a:t>(MPI_COMM_WORLD, MPI_ERRORS_RETURN);</a:t>
            </a:r>
          </a:p>
          <a:p>
            <a:r>
              <a:rPr lang="en-US" sz="2400" dirty="0"/>
              <a:t>	</a:t>
            </a:r>
            <a:r>
              <a:rPr lang="en-US" sz="2400" dirty="0" err="1" smtClean="0"/>
              <a:t>MPI_Comm_rank</a:t>
            </a:r>
            <a:r>
              <a:rPr lang="en-US" sz="2400" dirty="0" smtClean="0"/>
              <a:t>(</a:t>
            </a:r>
            <a:r>
              <a:rPr lang="en-US" sz="2400" dirty="0" err="1" smtClean="0"/>
              <a:t>MPI_COMM_WORLD</a:t>
            </a:r>
            <a:r>
              <a:rPr lang="en-US" sz="2400" dirty="0" err="1"/>
              <a:t>,&amp;rank</a:t>
            </a:r>
            <a:r>
              <a:rPr lang="en-US" sz="2400" dirty="0"/>
              <a:t>);</a:t>
            </a:r>
          </a:p>
          <a:p>
            <a:r>
              <a:rPr lang="en-US" sz="2400" dirty="0"/>
              <a:t>   </a:t>
            </a:r>
            <a:r>
              <a:rPr lang="en-US" sz="2400" dirty="0" smtClean="0"/>
              <a:t>	</a:t>
            </a:r>
            <a:r>
              <a:rPr lang="en-US" sz="2400" dirty="0" err="1" smtClean="0"/>
              <a:t>error_code</a:t>
            </a:r>
            <a:r>
              <a:rPr lang="en-US" sz="2400" dirty="0" smtClean="0"/>
              <a:t> </a:t>
            </a:r>
            <a:r>
              <a:rPr lang="en-US" sz="2400" dirty="0"/>
              <a:t>= </a:t>
            </a:r>
            <a:r>
              <a:rPr lang="en-US" sz="2400" dirty="0" err="1"/>
              <a:t>MPI_Comm_size</a:t>
            </a:r>
            <a:r>
              <a:rPr lang="en-US" sz="2400" dirty="0"/>
              <a:t>(C,&amp;</a:t>
            </a:r>
            <a:r>
              <a:rPr lang="en-US" sz="2400" dirty="0" err="1"/>
              <a:t>numtasks</a:t>
            </a:r>
            <a:r>
              <a:rPr lang="en-US" sz="2400" dirty="0"/>
              <a:t>);</a:t>
            </a:r>
          </a:p>
          <a:p>
            <a:r>
              <a:rPr lang="en-US" sz="2400" dirty="0"/>
              <a:t>   </a:t>
            </a:r>
            <a:r>
              <a:rPr lang="en-US" sz="2400" dirty="0" smtClean="0"/>
              <a:t>	</a:t>
            </a:r>
            <a:r>
              <a:rPr lang="en-US" sz="2400" dirty="0" err="1" smtClean="0"/>
              <a:t>ErrorHadler</a:t>
            </a:r>
            <a:r>
              <a:rPr lang="en-US" sz="2400" dirty="0" smtClean="0"/>
              <a:t>(</a:t>
            </a:r>
            <a:r>
              <a:rPr lang="en-US" sz="2400" dirty="0" err="1" smtClean="0"/>
              <a:t>error_code</a:t>
            </a:r>
            <a:r>
              <a:rPr lang="en-US" sz="2400" dirty="0"/>
              <a:t>);</a:t>
            </a:r>
          </a:p>
          <a:p>
            <a:r>
              <a:rPr lang="en-US" sz="2400" dirty="0"/>
              <a:t>   </a:t>
            </a:r>
            <a:r>
              <a:rPr lang="en-US" sz="2400" dirty="0" smtClean="0"/>
              <a:t>	</a:t>
            </a:r>
            <a:r>
              <a:rPr lang="en-US" sz="2400" dirty="0" err="1" smtClean="0"/>
              <a:t>printf</a:t>
            </a:r>
            <a:r>
              <a:rPr lang="en-US" sz="2400" dirty="0" smtClean="0"/>
              <a:t> </a:t>
            </a:r>
            <a:r>
              <a:rPr lang="en-US" sz="2400" dirty="0"/>
              <a:t>("Number of tasks= %d My rank= %d </a:t>
            </a:r>
            <a:r>
              <a:rPr lang="en-US" sz="2400" dirty="0" smtClean="0"/>
              <a:t>\</a:t>
            </a:r>
            <a:r>
              <a:rPr lang="en-US" sz="2400" dirty="0"/>
              <a:t>n", </a:t>
            </a:r>
            <a:r>
              <a:rPr lang="en-US" sz="2400" dirty="0" err="1" smtClean="0"/>
              <a:t>numtasks,rank</a:t>
            </a:r>
            <a:r>
              <a:rPr lang="en-US" sz="2400" dirty="0" smtClean="0"/>
              <a:t>);</a:t>
            </a:r>
            <a:endParaRPr lang="en-US" sz="2400" dirty="0"/>
          </a:p>
          <a:p>
            <a:r>
              <a:rPr lang="en-US" sz="2400" dirty="0"/>
              <a:t>  </a:t>
            </a:r>
            <a:r>
              <a:rPr lang="en-US" sz="2400" dirty="0" smtClean="0"/>
              <a:t>           </a:t>
            </a:r>
            <a:r>
              <a:rPr lang="en-US" sz="2400" dirty="0" err="1"/>
              <a:t>MPI_Finalize</a:t>
            </a:r>
            <a:r>
              <a:rPr lang="en-US" sz="2400" dirty="0"/>
              <a:t>();</a:t>
            </a:r>
          </a:p>
          <a:p>
            <a:r>
              <a:rPr lang="en-US" sz="2400" dirty="0"/>
              <a:t>   </a:t>
            </a:r>
            <a:r>
              <a:rPr lang="en-US" sz="2400" dirty="0" smtClean="0"/>
              <a:t>}</a:t>
            </a:r>
            <a:endParaRPr lang="en-US" sz="2400" dirty="0"/>
          </a:p>
        </p:txBody>
      </p:sp>
    </p:spTree>
    <p:extLst>
      <p:ext uri="{BB962C8B-B14F-4D97-AF65-F5344CB8AC3E}">
        <p14:creationId xmlns:p14="http://schemas.microsoft.com/office/powerpoint/2010/main" val="359087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left)">
                                      <p:cBhvr>
                                        <p:cTn id="7" dur="500"/>
                                        <p:tgtEl>
                                          <p:spTgt spid="2">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left)">
                                      <p:cBhvr>
                                        <p:cTn id="10" dur="500"/>
                                        <p:tgtEl>
                                          <p:spTgt spid="2">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left)">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left)">
                                      <p:cBhvr>
                                        <p:cTn id="18" dur="500"/>
                                        <p:tgtEl>
                                          <p:spTgt spid="2">
                                            <p:txEl>
                                              <p:pRg st="6" end="6"/>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wipe(left)">
                                      <p:cBhvr>
                                        <p:cTn id="21" dur="500"/>
                                        <p:tgtEl>
                                          <p:spTgt spid="2">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wipe(left)">
                                      <p:cBhvr>
                                        <p:cTn id="26" dur="500"/>
                                        <p:tgtEl>
                                          <p:spTgt spid="2">
                                            <p:txEl>
                                              <p:pRg st="8" end="8"/>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wipe(left)">
                                      <p:cBhvr>
                                        <p:cTn id="29" dur="500"/>
                                        <p:tgtEl>
                                          <p:spTgt spid="2">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wipe(left)">
                                      <p:cBhvr>
                                        <p:cTn id="34" dur="500"/>
                                        <p:tgtEl>
                                          <p:spTgt spid="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wipe(left)">
                                      <p:cBhvr>
                                        <p:cTn id="39" dur="500"/>
                                        <p:tgtEl>
                                          <p:spTgt spid="2">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wipe(left)">
                                      <p:cBhvr>
                                        <p:cTn id="44" dur="500"/>
                                        <p:tgtEl>
                                          <p:spTgt spid="2">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wipe(left)">
                                      <p:cBhvr>
                                        <p:cTn id="49" dur="500"/>
                                        <p:tgtEl>
                                          <p:spTgt spid="2">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
                                            <p:txEl>
                                              <p:pRg st="14" end="14"/>
                                            </p:txEl>
                                          </p:spTgt>
                                        </p:tgtEl>
                                        <p:attrNameLst>
                                          <p:attrName>style.visibility</p:attrName>
                                        </p:attrNameLst>
                                      </p:cBhvr>
                                      <p:to>
                                        <p:strVal val="visible"/>
                                      </p:to>
                                    </p:set>
                                    <p:animEffect transition="in" filter="wipe(left)">
                                      <p:cBhvr>
                                        <p:cTn id="54" dur="500"/>
                                        <p:tgtEl>
                                          <p:spTgt spid="2">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animEffect transition="in" filter="wipe(left)">
                                      <p:cBhvr>
                                        <p:cTn id="59" dur="500"/>
                                        <p:tgtEl>
                                          <p:spTgt spid="2">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Effect transition="in" filter="wipe(left)">
                                      <p:cBhvr>
                                        <p:cTn id="64" dur="500"/>
                                        <p:tgtEl>
                                          <p:spTgt spid="2">
                                            <p:txEl>
                                              <p:pRg st="16" end="1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
                                            <p:txEl>
                                              <p:pRg st="17" end="17"/>
                                            </p:txEl>
                                          </p:spTgt>
                                        </p:tgtEl>
                                        <p:attrNameLst>
                                          <p:attrName>style.visibility</p:attrName>
                                        </p:attrNameLst>
                                      </p:cBhvr>
                                      <p:to>
                                        <p:strVal val="visible"/>
                                      </p:to>
                                    </p:set>
                                    <p:animEffect transition="in" filter="wipe(left)">
                                      <p:cBhvr>
                                        <p:cTn id="69"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161"/>
            <a:ext cx="10223158" cy="6370975"/>
          </a:xfrm>
          <a:prstGeom prst="rect">
            <a:avLst/>
          </a:prstGeom>
          <a:noFill/>
        </p:spPr>
        <p:txBody>
          <a:bodyPr wrap="square" rtlCol="0">
            <a:spAutoFit/>
          </a:bodyPr>
          <a:lstStyle/>
          <a:p>
            <a:r>
              <a:rPr lang="en-US" sz="2400" dirty="0" smtClean="0"/>
              <a:t>        #</a:t>
            </a:r>
            <a:r>
              <a:rPr lang="en-US" sz="2400" dirty="0"/>
              <a:t>include "</a:t>
            </a:r>
            <a:r>
              <a:rPr lang="en-US" sz="2400" dirty="0" err="1"/>
              <a:t>mpi.h</a:t>
            </a:r>
            <a:r>
              <a:rPr lang="en-US" sz="2400" dirty="0"/>
              <a:t>"</a:t>
            </a:r>
          </a:p>
          <a:p>
            <a:r>
              <a:rPr lang="en-US" sz="2400" dirty="0"/>
              <a:t>  </a:t>
            </a:r>
            <a:r>
              <a:rPr lang="en-US" sz="2400" dirty="0" smtClean="0"/>
              <a:t>      </a:t>
            </a:r>
            <a:r>
              <a:rPr lang="en-US" sz="2400" dirty="0"/>
              <a:t>#include &lt;</a:t>
            </a:r>
            <a:r>
              <a:rPr lang="en-US" sz="2400" dirty="0" err="1"/>
              <a:t>stdio.h</a:t>
            </a:r>
            <a:r>
              <a:rPr lang="en-US" sz="2400" dirty="0"/>
              <a:t>&gt;</a:t>
            </a:r>
          </a:p>
          <a:p>
            <a:r>
              <a:rPr lang="en-US" sz="2400" dirty="0" smtClean="0"/>
              <a:t>        #</a:t>
            </a:r>
            <a:r>
              <a:rPr lang="en-US" sz="2400" dirty="0"/>
              <a:t>include&lt;</a:t>
            </a:r>
            <a:r>
              <a:rPr lang="en-US" sz="2400" dirty="0" err="1"/>
              <a:t>conio.h</a:t>
            </a:r>
            <a:r>
              <a:rPr lang="en-US" sz="2400" dirty="0"/>
              <a:t>&gt; </a:t>
            </a:r>
          </a:p>
          <a:p>
            <a:r>
              <a:rPr lang="en-US" sz="2400" dirty="0"/>
              <a:t>	void </a:t>
            </a:r>
            <a:r>
              <a:rPr lang="en-US" sz="2400" dirty="0" err="1"/>
              <a:t>ErrorHadler</a:t>
            </a:r>
            <a:r>
              <a:rPr lang="en-US" sz="2400" dirty="0"/>
              <a:t>(</a:t>
            </a:r>
            <a:r>
              <a:rPr lang="en-US" sz="2400" dirty="0" err="1"/>
              <a:t>int</a:t>
            </a:r>
            <a:r>
              <a:rPr lang="en-US" sz="2400" dirty="0"/>
              <a:t> </a:t>
            </a:r>
            <a:r>
              <a:rPr lang="en-US" sz="2400" dirty="0" err="1"/>
              <a:t>error_code</a:t>
            </a:r>
            <a:r>
              <a:rPr lang="en-US" sz="2400" dirty="0"/>
              <a:t>)</a:t>
            </a:r>
          </a:p>
          <a:p>
            <a:r>
              <a:rPr lang="en-US" sz="2400" dirty="0"/>
              <a:t>	{</a:t>
            </a:r>
          </a:p>
          <a:p>
            <a:r>
              <a:rPr lang="en-US" sz="2400" dirty="0"/>
              <a:t>	</a:t>
            </a:r>
            <a:r>
              <a:rPr lang="en-US" sz="2400" dirty="0" smtClean="0"/>
              <a:t>   if </a:t>
            </a:r>
            <a:r>
              <a:rPr lang="en-US" sz="2400" dirty="0"/>
              <a:t>(</a:t>
            </a:r>
            <a:r>
              <a:rPr lang="en-US" sz="2400" dirty="0" err="1"/>
              <a:t>error_code</a:t>
            </a:r>
            <a:r>
              <a:rPr lang="en-US" sz="2400" dirty="0"/>
              <a:t> != MPI_SUCCESS) </a:t>
            </a:r>
            <a:endParaRPr lang="en-US" sz="2400" dirty="0" smtClean="0"/>
          </a:p>
          <a:p>
            <a:r>
              <a:rPr lang="en-US" sz="2400" dirty="0"/>
              <a:t>	 </a:t>
            </a:r>
            <a:r>
              <a:rPr lang="en-US" sz="2400" dirty="0" smtClean="0"/>
              <a:t>    {</a:t>
            </a:r>
            <a:endParaRPr lang="en-US" sz="2400" dirty="0"/>
          </a:p>
          <a:p>
            <a:r>
              <a:rPr lang="en-US" sz="2400" dirty="0"/>
              <a:t>   	 </a:t>
            </a:r>
            <a:r>
              <a:rPr lang="en-US" sz="2400" dirty="0" smtClean="0"/>
              <a:t>       char </a:t>
            </a:r>
            <a:r>
              <a:rPr lang="en-US" sz="2400" dirty="0" err="1"/>
              <a:t>error_string</a:t>
            </a:r>
            <a:r>
              <a:rPr lang="en-US" sz="2400" dirty="0"/>
              <a:t>[BUFSIZ];</a:t>
            </a:r>
          </a:p>
          <a:p>
            <a:r>
              <a:rPr lang="en-US" sz="2400" dirty="0"/>
              <a:t>	</a:t>
            </a:r>
            <a:r>
              <a:rPr lang="en-US" sz="2400" dirty="0" smtClean="0"/>
              <a:t>        </a:t>
            </a:r>
            <a:r>
              <a:rPr lang="en-US" sz="2400" dirty="0" err="1" smtClean="0"/>
              <a:t>int</a:t>
            </a:r>
            <a:r>
              <a:rPr lang="en-US" sz="2400" dirty="0" smtClean="0"/>
              <a:t> </a:t>
            </a:r>
            <a:r>
              <a:rPr lang="en-US" sz="2400" dirty="0" err="1"/>
              <a:t>length_of_error_string</a:t>
            </a:r>
            <a:r>
              <a:rPr lang="en-US" sz="2400" dirty="0"/>
              <a:t>, </a:t>
            </a:r>
            <a:r>
              <a:rPr lang="en-US" sz="2400" dirty="0" err="1"/>
              <a:t>error_class</a:t>
            </a:r>
            <a:r>
              <a:rPr lang="en-US" sz="2400" dirty="0"/>
              <a:t>;</a:t>
            </a:r>
          </a:p>
          <a:p>
            <a:r>
              <a:rPr lang="en-US" sz="2400" dirty="0"/>
              <a:t>	</a:t>
            </a:r>
            <a:r>
              <a:rPr lang="en-US" sz="2400" dirty="0" smtClean="0"/>
              <a:t>        </a:t>
            </a:r>
            <a:r>
              <a:rPr lang="en-US" sz="2400" dirty="0" err="1" smtClean="0"/>
              <a:t>MPI_Error_class</a:t>
            </a:r>
            <a:r>
              <a:rPr lang="en-US" sz="2400" dirty="0" smtClean="0"/>
              <a:t>(</a:t>
            </a:r>
            <a:r>
              <a:rPr lang="en-US" sz="2400" dirty="0" err="1" smtClean="0"/>
              <a:t>error_code</a:t>
            </a:r>
            <a:r>
              <a:rPr lang="en-US" sz="2400" dirty="0"/>
              <a:t>, &amp;</a:t>
            </a:r>
            <a:r>
              <a:rPr lang="en-US" sz="2400" dirty="0" err="1"/>
              <a:t>error_class</a:t>
            </a:r>
            <a:r>
              <a:rPr lang="en-US" sz="2400" dirty="0"/>
              <a:t>);</a:t>
            </a:r>
          </a:p>
          <a:p>
            <a:r>
              <a:rPr lang="en-US" sz="2400" dirty="0"/>
              <a:t>	</a:t>
            </a:r>
            <a:r>
              <a:rPr lang="en-US" sz="2400" dirty="0" smtClean="0"/>
              <a:t>        </a:t>
            </a:r>
            <a:r>
              <a:rPr lang="en-US" sz="2400" dirty="0" err="1" smtClean="0"/>
              <a:t>MPI_Error_string</a:t>
            </a:r>
            <a:r>
              <a:rPr lang="en-US" sz="2400" dirty="0" smtClean="0"/>
              <a:t>(</a:t>
            </a:r>
            <a:r>
              <a:rPr lang="en-US" sz="2400" dirty="0" err="1" smtClean="0"/>
              <a:t>error_class</a:t>
            </a:r>
            <a:r>
              <a:rPr lang="en-US" sz="2400" dirty="0"/>
              <a:t>, </a:t>
            </a:r>
            <a:r>
              <a:rPr lang="en-US" sz="2400" dirty="0" err="1"/>
              <a:t>error_string</a:t>
            </a:r>
            <a:r>
              <a:rPr lang="en-US" sz="2400" dirty="0"/>
              <a:t>, &amp;</a:t>
            </a:r>
            <a:r>
              <a:rPr lang="en-US" sz="2400" dirty="0" err="1"/>
              <a:t>length_of_error_string</a:t>
            </a:r>
            <a:r>
              <a:rPr lang="en-US" sz="2400" dirty="0"/>
              <a:t>);</a:t>
            </a:r>
          </a:p>
          <a:p>
            <a:r>
              <a:rPr lang="en-US" sz="2400" dirty="0"/>
              <a:t>	</a:t>
            </a:r>
            <a:r>
              <a:rPr lang="en-US" sz="2400" dirty="0" smtClean="0"/>
              <a:t>        </a:t>
            </a:r>
            <a:r>
              <a:rPr lang="en-US" sz="2400" dirty="0" err="1" smtClean="0"/>
              <a:t>fprintf</a:t>
            </a:r>
            <a:r>
              <a:rPr lang="en-US" sz="2400" dirty="0" smtClean="0"/>
              <a:t>(</a:t>
            </a:r>
            <a:r>
              <a:rPr lang="en-US" sz="2400" dirty="0" err="1" smtClean="0"/>
              <a:t>stderr</a:t>
            </a:r>
            <a:r>
              <a:rPr lang="en-US" sz="2400" dirty="0"/>
              <a:t>, "  %s %d\n",  </a:t>
            </a:r>
            <a:r>
              <a:rPr lang="en-US" sz="2400" dirty="0" err="1"/>
              <a:t>error_string</a:t>
            </a:r>
            <a:r>
              <a:rPr lang="en-US" sz="2400" dirty="0" smtClean="0"/>
              <a:t>, </a:t>
            </a:r>
            <a:r>
              <a:rPr lang="en-US" sz="2400" dirty="0" err="1" smtClean="0"/>
              <a:t>length_of_error_string</a:t>
            </a:r>
            <a:r>
              <a:rPr lang="en-US" sz="2400" dirty="0"/>
              <a:t>);</a:t>
            </a:r>
          </a:p>
          <a:p>
            <a:r>
              <a:rPr lang="en-US" sz="2400" dirty="0"/>
              <a:t>	</a:t>
            </a:r>
            <a:r>
              <a:rPr lang="en-US" sz="2400" dirty="0" smtClean="0"/>
              <a:t>        </a:t>
            </a:r>
            <a:r>
              <a:rPr lang="en-US" sz="2400" dirty="0" err="1" smtClean="0"/>
              <a:t>MPI_Error_string</a:t>
            </a:r>
            <a:r>
              <a:rPr lang="en-US" sz="2400" dirty="0" smtClean="0"/>
              <a:t>(</a:t>
            </a:r>
            <a:r>
              <a:rPr lang="en-US" sz="2400" dirty="0" err="1" smtClean="0"/>
              <a:t>error_code</a:t>
            </a:r>
            <a:r>
              <a:rPr lang="en-US" sz="2400" dirty="0"/>
              <a:t>, </a:t>
            </a:r>
            <a:r>
              <a:rPr lang="en-US" sz="2400" dirty="0" err="1"/>
              <a:t>error_string</a:t>
            </a:r>
            <a:r>
              <a:rPr lang="en-US" sz="2400" dirty="0"/>
              <a:t>, &amp;</a:t>
            </a:r>
            <a:r>
              <a:rPr lang="en-US" sz="2400" dirty="0" err="1"/>
              <a:t>length_of_error_string</a:t>
            </a:r>
            <a:r>
              <a:rPr lang="en-US" sz="2400" dirty="0"/>
              <a:t>);</a:t>
            </a:r>
          </a:p>
          <a:p>
            <a:r>
              <a:rPr lang="en-US" sz="2400" dirty="0"/>
              <a:t>	</a:t>
            </a:r>
            <a:r>
              <a:rPr lang="en-US" sz="2400" dirty="0" smtClean="0"/>
              <a:t>        </a:t>
            </a:r>
            <a:r>
              <a:rPr lang="en-US" sz="2400" dirty="0" err="1" smtClean="0"/>
              <a:t>fprintf</a:t>
            </a:r>
            <a:r>
              <a:rPr lang="en-US" sz="2400" dirty="0" smtClean="0"/>
              <a:t>(</a:t>
            </a:r>
            <a:r>
              <a:rPr lang="en-US" sz="2400" dirty="0" err="1" smtClean="0"/>
              <a:t>stderr</a:t>
            </a:r>
            <a:r>
              <a:rPr lang="en-US" sz="2400" dirty="0"/>
              <a:t>, "HELLO_ERRORCODE %s\n",  </a:t>
            </a:r>
            <a:r>
              <a:rPr lang="en-US" sz="2400" dirty="0" err="1"/>
              <a:t>error_string</a:t>
            </a:r>
            <a:r>
              <a:rPr lang="en-US" sz="2400" dirty="0"/>
              <a:t>);</a:t>
            </a:r>
          </a:p>
          <a:p>
            <a:r>
              <a:rPr lang="en-US" sz="2400" dirty="0"/>
              <a:t>  </a:t>
            </a:r>
          </a:p>
          <a:p>
            <a:r>
              <a:rPr lang="en-US" sz="2400" dirty="0"/>
              <a:t>     </a:t>
            </a:r>
            <a:r>
              <a:rPr lang="en-US" sz="2400" dirty="0" smtClean="0"/>
              <a:t>               }</a:t>
            </a:r>
            <a:endParaRPr lang="en-US" sz="2400" dirty="0"/>
          </a:p>
          <a:p>
            <a:r>
              <a:rPr lang="en-US" sz="2400" dirty="0"/>
              <a:t>	</a:t>
            </a:r>
            <a:r>
              <a:rPr lang="en-US" sz="2400" dirty="0" smtClean="0"/>
              <a:t>}</a:t>
            </a:r>
            <a:endParaRPr lang="en-US" sz="2400" dirty="0"/>
          </a:p>
        </p:txBody>
      </p:sp>
    </p:spTree>
    <p:extLst>
      <p:ext uri="{BB962C8B-B14F-4D97-AF65-F5344CB8AC3E}">
        <p14:creationId xmlns:p14="http://schemas.microsoft.com/office/powerpoint/2010/main" val="22399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left)">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ipe(left)">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left)">
                                      <p:cBhvr>
                                        <p:cTn id="17" dur="500"/>
                                        <p:tgtEl>
                                          <p:spTgt spid="2">
                                            <p:txEl>
                                              <p:pRg st="6" end="6"/>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wipe(left)">
                                      <p:cBhvr>
                                        <p:cTn id="20" dur="500"/>
                                        <p:tgtEl>
                                          <p:spTgt spid="2">
                                            <p:txEl>
                                              <p:pRg st="7" end="7"/>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wipe(left)">
                                      <p:cBhvr>
                                        <p:cTn id="23" dur="500"/>
                                        <p:tgtEl>
                                          <p:spTgt spid="2">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wipe(left)">
                                      <p:cBhvr>
                                        <p:cTn id="28" dur="500"/>
                                        <p:tgtEl>
                                          <p:spTgt spid="2">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wipe(left)">
                                      <p:cBhvr>
                                        <p:cTn id="33" dur="500"/>
                                        <p:tgtEl>
                                          <p:spTgt spid="2">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wipe(left)">
                                      <p:cBhvr>
                                        <p:cTn id="38" dur="500"/>
                                        <p:tgtEl>
                                          <p:spTgt spid="2">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ipe(left)">
                                      <p:cBhvr>
                                        <p:cTn id="43" dur="500"/>
                                        <p:tgtEl>
                                          <p:spTgt spid="2">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wipe(left)">
                                      <p:cBhvr>
                                        <p:cTn id="48" dur="500"/>
                                        <p:tgtEl>
                                          <p:spTgt spid="2">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Effect transition="in" filter="wipe(left)">
                                      <p:cBhvr>
                                        <p:cTn id="53" dur="500"/>
                                        <p:tgtEl>
                                          <p:spTgt spid="2">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
                                            <p:txEl>
                                              <p:pRg st="15" end="15"/>
                                            </p:txEl>
                                          </p:spTgt>
                                        </p:tgtEl>
                                        <p:attrNameLst>
                                          <p:attrName>style.visibility</p:attrName>
                                        </p:attrNameLst>
                                      </p:cBhvr>
                                      <p:to>
                                        <p:strVal val="visible"/>
                                      </p:to>
                                    </p:set>
                                    <p:animEffect transition="in" filter="wipe(left)">
                                      <p:cBhvr>
                                        <p:cTn id="58" dur="500"/>
                                        <p:tgtEl>
                                          <p:spTgt spid="2">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
                                            <p:txEl>
                                              <p:pRg st="16" end="16"/>
                                            </p:txEl>
                                          </p:spTgt>
                                        </p:tgtEl>
                                        <p:attrNameLst>
                                          <p:attrName>style.visibility</p:attrName>
                                        </p:attrNameLst>
                                      </p:cBhvr>
                                      <p:to>
                                        <p:strVal val="visible"/>
                                      </p:to>
                                    </p:set>
                                    <p:animEffect transition="in" filter="wipe(left)">
                                      <p:cBhvr>
                                        <p:cTn id="63"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p:txBody>
          <a:bodyPr>
            <a:normAutofit fontScale="90000"/>
          </a:bodyPr>
          <a:lstStyle/>
          <a:p>
            <a:pPr lvl="0"/>
            <a:r>
              <a:rPr lang="en-US" dirty="0"/>
              <a:t>Approximation of Pi</a:t>
            </a:r>
            <a:br>
              <a:rPr lang="en-US" dirty="0"/>
            </a:br>
            <a:r>
              <a:rPr lang="en-US" sz="3100" dirty="0" smtClean="0"/>
              <a:t>Compute </a:t>
            </a:r>
            <a:r>
              <a:rPr lang="en-US" sz="3100" dirty="0"/>
              <a:t>π value using p processors.</a:t>
            </a:r>
            <a:r>
              <a:rPr lang="en-US" dirty="0"/>
              <a:t> </a:t>
            </a:r>
            <a:br>
              <a:rPr lang="en-US" dirty="0"/>
            </a:br>
            <a:endParaRPr lang="en-US" dirty="0"/>
          </a:p>
        </p:txBody>
      </p:sp>
      <p:sp>
        <p:nvSpPr>
          <p:cNvPr id="143363" name="Rectangle 1027"/>
          <p:cNvSpPr>
            <a:spLocks noGrp="1" noChangeArrowheads="1"/>
          </p:cNvSpPr>
          <p:nvPr>
            <p:ph type="body" idx="1"/>
          </p:nvPr>
        </p:nvSpPr>
        <p:spPr/>
        <p:txBody>
          <a:bodyPr/>
          <a:lstStyle/>
          <a:p>
            <a:endParaRPr lang="en-US"/>
          </a:p>
        </p:txBody>
      </p:sp>
      <p:pic>
        <p:nvPicPr>
          <p:cNvPr id="143364" name="Picture 1028" descr="F:\mueller\tex\ncsu\classes\cluster\readings\figs\pi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248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2991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DAB49CA-F7F6-42D3-996E-7AA71FF2C997}" type="slidenum">
              <a:rPr lang="en-US"/>
              <a:pPr/>
              <a:t>73</a:t>
            </a:fld>
            <a:endParaRPr lang="en-US"/>
          </a:p>
        </p:txBody>
      </p:sp>
      <p:sp>
        <p:nvSpPr>
          <p:cNvPr id="46082" name="Rectangle 2"/>
          <p:cNvSpPr>
            <a:spLocks noGrp="1" noChangeArrowheads="1"/>
          </p:cNvSpPr>
          <p:nvPr>
            <p:ph type="title"/>
          </p:nvPr>
        </p:nvSpPr>
        <p:spPr/>
        <p:txBody>
          <a:bodyPr/>
          <a:lstStyle/>
          <a:p>
            <a:pPr>
              <a:lnSpc>
                <a:spcPct val="90000"/>
              </a:lnSpc>
            </a:pPr>
            <a:r>
              <a:rPr lang="en-US"/>
              <a:t>Example:  PI in C -1</a:t>
            </a:r>
          </a:p>
        </p:txBody>
      </p:sp>
      <p:sp>
        <p:nvSpPr>
          <p:cNvPr id="46083" name="Rectangle 3"/>
          <p:cNvSpPr>
            <a:spLocks noGrp="1" noChangeArrowheads="1"/>
          </p:cNvSpPr>
          <p:nvPr>
            <p:ph type="body" idx="1"/>
          </p:nvPr>
        </p:nvSpPr>
        <p:spPr>
          <a:xfrm>
            <a:off x="609600" y="1676400"/>
            <a:ext cx="8305800" cy="4724400"/>
          </a:xfrm>
        </p:spPr>
        <p:txBody>
          <a:bodyPr>
            <a:normAutofit lnSpcReduction="10000"/>
          </a:bodyPr>
          <a:lstStyle/>
          <a:p>
            <a:pPr>
              <a:lnSpc>
                <a:spcPct val="80000"/>
              </a:lnSpc>
              <a:buFontTx/>
              <a:buNone/>
            </a:pPr>
            <a:r>
              <a:rPr lang="en-US" sz="1800" b="1" dirty="0">
                <a:latin typeface="Courier New" pitchFamily="49" charset="0"/>
              </a:rPr>
              <a:t>#include "</a:t>
            </a:r>
            <a:r>
              <a:rPr lang="en-US" sz="1800" b="1" dirty="0" err="1">
                <a:latin typeface="Courier New" pitchFamily="49" charset="0"/>
              </a:rPr>
              <a:t>mpi.h</a:t>
            </a:r>
            <a:r>
              <a:rPr lang="en-US" sz="1800" b="1" dirty="0">
                <a:latin typeface="Courier New" pitchFamily="49" charset="0"/>
              </a:rPr>
              <a:t>"</a:t>
            </a:r>
          </a:p>
          <a:p>
            <a:pPr>
              <a:lnSpc>
                <a:spcPct val="80000"/>
              </a:lnSpc>
              <a:buFontTx/>
              <a:buNone/>
            </a:pPr>
            <a:r>
              <a:rPr lang="en-US" sz="1800" b="1" dirty="0">
                <a:latin typeface="Courier New" pitchFamily="49" charset="0"/>
              </a:rPr>
              <a:t>#include &lt;</a:t>
            </a:r>
            <a:r>
              <a:rPr lang="en-US" sz="1800" b="1" dirty="0" err="1">
                <a:latin typeface="Courier New" pitchFamily="49" charset="0"/>
              </a:rPr>
              <a:t>math.h</a:t>
            </a:r>
            <a:r>
              <a:rPr lang="en-US" sz="1800" b="1" dirty="0">
                <a:latin typeface="Courier New" pitchFamily="49" charset="0"/>
              </a:rPr>
              <a:t>&gt;</a:t>
            </a:r>
          </a:p>
          <a:p>
            <a:pPr>
              <a:lnSpc>
                <a:spcPct val="80000"/>
              </a:lnSpc>
              <a:buFontTx/>
              <a:buNone/>
            </a:pPr>
            <a:r>
              <a:rPr lang="en-US" sz="1800" b="1" dirty="0" err="1">
                <a:latin typeface="Courier New" pitchFamily="49" charset="0"/>
              </a:rPr>
              <a:t>int</a:t>
            </a:r>
            <a:r>
              <a:rPr lang="en-US" sz="1800" b="1" dirty="0">
                <a:latin typeface="Courier New" pitchFamily="49" charset="0"/>
              </a:rPr>
              <a:t> main(</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argc</a:t>
            </a:r>
            <a:r>
              <a:rPr lang="en-US" sz="1800" b="1" dirty="0">
                <a:latin typeface="Courier New" pitchFamily="49" charset="0"/>
              </a:rPr>
              <a:t>, char *</a:t>
            </a:r>
            <a:r>
              <a:rPr lang="en-US" sz="1800" b="1" dirty="0" err="1">
                <a:latin typeface="Courier New" pitchFamily="49" charset="0"/>
              </a:rPr>
              <a:t>argv</a:t>
            </a:r>
            <a:r>
              <a:rPr lang="en-US" sz="1800" b="1" dirty="0">
                <a:latin typeface="Courier New" pitchFamily="49" charset="0"/>
              </a:rPr>
              <a:t>[])</a:t>
            </a:r>
          </a:p>
          <a:p>
            <a:pPr>
              <a:buFontTx/>
              <a:buNone/>
            </a:pPr>
            <a:r>
              <a:rPr lang="en-US" sz="1800" b="1" dirty="0">
                <a:latin typeface="Courier New" pitchFamily="49" charset="0"/>
              </a:rPr>
              <a:t>{</a:t>
            </a:r>
            <a:br>
              <a:rPr lang="en-US" sz="1800" b="1" dirty="0">
                <a:latin typeface="Courier New" pitchFamily="49" charset="0"/>
              </a:rPr>
            </a:br>
            <a:r>
              <a:rPr lang="en-US" sz="1800" b="1" dirty="0" err="1">
                <a:latin typeface="Courier New" pitchFamily="49" charset="0"/>
              </a:rPr>
              <a:t>int</a:t>
            </a:r>
            <a:r>
              <a:rPr lang="en-US" sz="1800" b="1" dirty="0">
                <a:latin typeface="Courier New" pitchFamily="49" charset="0"/>
              </a:rPr>
              <a:t> done = 0, n, </a:t>
            </a:r>
            <a:r>
              <a:rPr lang="en-US" sz="1800" b="1" dirty="0" err="1">
                <a:latin typeface="Courier New" pitchFamily="49" charset="0"/>
              </a:rPr>
              <a:t>myid</a:t>
            </a:r>
            <a:r>
              <a:rPr lang="en-US" sz="1800" b="1" dirty="0">
                <a:latin typeface="Courier New" pitchFamily="49" charset="0"/>
              </a:rPr>
              <a:t>, </a:t>
            </a:r>
            <a:r>
              <a:rPr lang="en-US" sz="1800" b="1" dirty="0" err="1">
                <a:latin typeface="Courier New" pitchFamily="49" charset="0"/>
              </a:rPr>
              <a:t>numprocs</a:t>
            </a:r>
            <a:r>
              <a:rPr lang="en-US" sz="1800" b="1" dirty="0">
                <a:latin typeface="Courier New" pitchFamily="49" charset="0"/>
              </a:rPr>
              <a:t>, i, </a:t>
            </a:r>
            <a:r>
              <a:rPr lang="en-US" sz="1800" b="1" dirty="0" err="1">
                <a:latin typeface="Courier New" pitchFamily="49" charset="0"/>
              </a:rPr>
              <a:t>rc</a:t>
            </a:r>
            <a:r>
              <a:rPr lang="en-US" sz="1800" b="1" dirty="0">
                <a:latin typeface="Courier New" pitchFamily="49" charset="0"/>
              </a:rPr>
              <a:t>;</a:t>
            </a:r>
            <a:br>
              <a:rPr lang="en-US" sz="1800" b="1" dirty="0">
                <a:latin typeface="Courier New" pitchFamily="49" charset="0"/>
              </a:rPr>
            </a:br>
            <a:r>
              <a:rPr lang="en-US" sz="1800" b="1" dirty="0">
                <a:latin typeface="Courier New" pitchFamily="49" charset="0"/>
              </a:rPr>
              <a:t>double PI25DT = 3.141592653589793238462643;</a:t>
            </a:r>
            <a:br>
              <a:rPr lang="en-US" sz="1800" b="1" dirty="0">
                <a:latin typeface="Courier New" pitchFamily="49" charset="0"/>
              </a:rPr>
            </a:br>
            <a:r>
              <a:rPr lang="en-US" sz="1800" b="1" dirty="0">
                <a:latin typeface="Courier New" pitchFamily="49" charset="0"/>
              </a:rPr>
              <a:t>double </a:t>
            </a:r>
            <a:r>
              <a:rPr lang="en-US" sz="1800" b="1" dirty="0" err="1">
                <a:latin typeface="Courier New" pitchFamily="49" charset="0"/>
              </a:rPr>
              <a:t>mypi</a:t>
            </a:r>
            <a:r>
              <a:rPr lang="en-US" sz="1800" b="1" dirty="0">
                <a:latin typeface="Courier New" pitchFamily="49" charset="0"/>
              </a:rPr>
              <a:t>, pi, h, sum, x, a;</a:t>
            </a:r>
            <a:br>
              <a:rPr lang="en-US" sz="1800" b="1" dirty="0">
                <a:latin typeface="Courier New" pitchFamily="49" charset="0"/>
              </a:rPr>
            </a:br>
            <a:r>
              <a:rPr lang="en-US" sz="1800" b="1" dirty="0" err="1">
                <a:latin typeface="Courier New" pitchFamily="49" charset="0"/>
              </a:rPr>
              <a:t>MPI_Init</a:t>
            </a:r>
            <a:r>
              <a:rPr lang="en-US" sz="1800" b="1" dirty="0">
                <a:latin typeface="Courier New" pitchFamily="49" charset="0"/>
              </a:rPr>
              <a:t>(&amp;</a:t>
            </a:r>
            <a:r>
              <a:rPr lang="en-US" sz="1800" b="1" dirty="0" err="1">
                <a:latin typeface="Courier New" pitchFamily="49" charset="0"/>
              </a:rPr>
              <a:t>argc</a:t>
            </a:r>
            <a:r>
              <a:rPr lang="en-US" sz="1800" b="1" dirty="0">
                <a:latin typeface="Courier New" pitchFamily="49" charset="0"/>
              </a:rPr>
              <a:t>,&amp;</a:t>
            </a:r>
            <a:r>
              <a:rPr lang="en-US" sz="1800" b="1" dirty="0" err="1">
                <a:latin typeface="Courier New" pitchFamily="49" charset="0"/>
              </a:rPr>
              <a:t>argv</a:t>
            </a:r>
            <a:r>
              <a:rPr lang="en-US" sz="1800" b="1" dirty="0">
                <a:latin typeface="Courier New" pitchFamily="49" charset="0"/>
              </a:rPr>
              <a:t>);</a:t>
            </a:r>
            <a:br>
              <a:rPr lang="en-US" sz="1800" b="1" dirty="0">
                <a:latin typeface="Courier New" pitchFamily="49" charset="0"/>
              </a:rPr>
            </a:br>
            <a:r>
              <a:rPr lang="en-US" sz="1800" b="1" dirty="0" err="1">
                <a:latin typeface="Courier New" pitchFamily="49" charset="0"/>
              </a:rPr>
              <a:t>MPI_Comm_size</a:t>
            </a:r>
            <a:r>
              <a:rPr lang="en-US" sz="1800" b="1" dirty="0">
                <a:latin typeface="Courier New" pitchFamily="49" charset="0"/>
              </a:rPr>
              <a:t>(MPI_COMM_WORLD,&amp;</a:t>
            </a:r>
            <a:r>
              <a:rPr lang="en-US" sz="1800" b="1" dirty="0" err="1">
                <a:latin typeface="Courier New" pitchFamily="49" charset="0"/>
              </a:rPr>
              <a:t>numprocs</a:t>
            </a:r>
            <a:r>
              <a:rPr lang="en-US" sz="1800" b="1" dirty="0">
                <a:latin typeface="Courier New" pitchFamily="49" charset="0"/>
              </a:rPr>
              <a:t>);</a:t>
            </a:r>
            <a:br>
              <a:rPr lang="en-US" sz="1800" b="1" dirty="0">
                <a:latin typeface="Courier New" pitchFamily="49" charset="0"/>
              </a:rPr>
            </a:br>
            <a:r>
              <a:rPr lang="en-US" sz="1800" b="1" dirty="0" err="1">
                <a:latin typeface="Courier New" pitchFamily="49" charset="0"/>
              </a:rPr>
              <a:t>MPI_Comm_rank</a:t>
            </a:r>
            <a:r>
              <a:rPr lang="en-US" sz="1800" b="1" dirty="0">
                <a:latin typeface="Courier New" pitchFamily="49" charset="0"/>
              </a:rPr>
              <a:t>(MPI_COMM_WORLD,&amp;</a:t>
            </a:r>
            <a:r>
              <a:rPr lang="en-US" sz="1800" b="1" dirty="0" err="1">
                <a:latin typeface="Courier New" pitchFamily="49" charset="0"/>
              </a:rPr>
              <a:t>myid</a:t>
            </a:r>
            <a:r>
              <a:rPr lang="en-US" sz="1800" b="1" dirty="0">
                <a:latin typeface="Courier New" pitchFamily="49" charset="0"/>
              </a:rPr>
              <a:t>);</a:t>
            </a:r>
            <a:br>
              <a:rPr lang="en-US" sz="1800" b="1" dirty="0">
                <a:latin typeface="Courier New" pitchFamily="49" charset="0"/>
              </a:rPr>
            </a:br>
            <a:r>
              <a:rPr lang="en-US" sz="1800" b="1" dirty="0">
                <a:latin typeface="Courier New" pitchFamily="49" charset="0"/>
              </a:rPr>
              <a:t>while (!done)  {</a:t>
            </a:r>
            <a:br>
              <a:rPr lang="en-US" sz="1800" b="1" dirty="0">
                <a:latin typeface="Courier New" pitchFamily="49" charset="0"/>
              </a:rPr>
            </a:br>
            <a:r>
              <a:rPr lang="en-US" sz="1800" b="1" dirty="0">
                <a:latin typeface="Courier New" pitchFamily="49" charset="0"/>
              </a:rPr>
              <a:t>  if (</a:t>
            </a:r>
            <a:r>
              <a:rPr lang="en-US" sz="1800" b="1" dirty="0" err="1">
                <a:latin typeface="Courier New" pitchFamily="49" charset="0"/>
              </a:rPr>
              <a:t>myid</a:t>
            </a:r>
            <a:r>
              <a:rPr lang="en-US" sz="1800" b="1" dirty="0">
                <a:latin typeface="Courier New" pitchFamily="49" charset="0"/>
              </a:rPr>
              <a:t> == 0) {</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printf</a:t>
            </a:r>
            <a:r>
              <a:rPr lang="en-US" sz="1800" b="1" dirty="0">
                <a:latin typeface="Courier New" pitchFamily="49" charset="0"/>
              </a:rPr>
              <a:t>("Enter the number of intervals: (0 quits) ");</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scanf</a:t>
            </a:r>
            <a:r>
              <a:rPr lang="en-US" sz="1800" b="1" dirty="0">
                <a:latin typeface="Courier New" pitchFamily="49" charset="0"/>
              </a:rPr>
              <a:t>("%</a:t>
            </a:r>
            <a:r>
              <a:rPr lang="en-US" sz="1800" b="1" dirty="0" err="1">
                <a:latin typeface="Courier New" pitchFamily="49" charset="0"/>
              </a:rPr>
              <a:t>d",&amp;n</a:t>
            </a:r>
            <a:r>
              <a:rPr lang="en-US" sz="1800" b="1" dirty="0">
                <a:latin typeface="Courier New" pitchFamily="49" charset="0"/>
              </a:rPr>
              <a:t>);</a:t>
            </a:r>
            <a:br>
              <a:rPr lang="en-US" sz="1800" b="1" dirty="0">
                <a:latin typeface="Courier New" pitchFamily="49" charset="0"/>
              </a:rPr>
            </a:br>
            <a:r>
              <a:rPr lang="en-US" sz="1800" b="1" dirty="0">
                <a:latin typeface="Courier New" pitchFamily="49" charset="0"/>
              </a:rPr>
              <a:t>  }</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MPI_Bcast</a:t>
            </a:r>
            <a:r>
              <a:rPr lang="en-US" sz="1800" b="1" dirty="0">
                <a:latin typeface="Courier New" pitchFamily="49" charset="0"/>
              </a:rPr>
              <a:t>(&amp;n, 1, MPI_INT, 0, MPI_COMM_WORLD);</a:t>
            </a:r>
            <a:br>
              <a:rPr lang="en-US" sz="1800" b="1" dirty="0">
                <a:latin typeface="Courier New" pitchFamily="49" charset="0"/>
              </a:rPr>
            </a:br>
            <a:r>
              <a:rPr lang="en-US" sz="1800" b="1" dirty="0">
                <a:latin typeface="Courier New" pitchFamily="49" charset="0"/>
              </a:rPr>
              <a:t>  if (n == 0) break;</a:t>
            </a:r>
          </a:p>
        </p:txBody>
      </p:sp>
    </p:spTree>
    <p:extLst>
      <p:ext uri="{BB962C8B-B14F-4D97-AF65-F5344CB8AC3E}">
        <p14:creationId xmlns:p14="http://schemas.microsoft.com/office/powerpoint/2010/main" val="2080307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B2C047-9E70-44F9-9D54-5E8318D5A1B7}" type="slidenum">
              <a:rPr lang="en-US"/>
              <a:pPr/>
              <a:t>74</a:t>
            </a:fld>
            <a:endParaRPr lang="en-US"/>
          </a:p>
        </p:txBody>
      </p:sp>
      <p:sp>
        <p:nvSpPr>
          <p:cNvPr id="47106" name="Rectangle 2"/>
          <p:cNvSpPr>
            <a:spLocks noGrp="1" noChangeArrowheads="1"/>
          </p:cNvSpPr>
          <p:nvPr>
            <p:ph type="title"/>
          </p:nvPr>
        </p:nvSpPr>
        <p:spPr/>
        <p:txBody>
          <a:bodyPr/>
          <a:lstStyle/>
          <a:p>
            <a:pPr>
              <a:lnSpc>
                <a:spcPct val="90000"/>
              </a:lnSpc>
            </a:pPr>
            <a:r>
              <a:rPr lang="en-US"/>
              <a:t>Example:  PI in C - 2</a:t>
            </a:r>
          </a:p>
        </p:txBody>
      </p:sp>
      <p:sp>
        <p:nvSpPr>
          <p:cNvPr id="47107" name="Rectangle 3"/>
          <p:cNvSpPr>
            <a:spLocks noGrp="1" noChangeArrowheads="1"/>
          </p:cNvSpPr>
          <p:nvPr>
            <p:ph type="body" idx="1"/>
          </p:nvPr>
        </p:nvSpPr>
        <p:spPr>
          <a:xfrm>
            <a:off x="609600" y="1676400"/>
            <a:ext cx="8382000" cy="4724400"/>
          </a:xfrm>
        </p:spPr>
        <p:txBody>
          <a:bodyPr/>
          <a:lstStyle/>
          <a:p>
            <a:pPr>
              <a:buFontTx/>
              <a:buNone/>
            </a:pPr>
            <a:r>
              <a:rPr lang="en-US" sz="1800" dirty="0">
                <a:latin typeface="Courier New" pitchFamily="49" charset="0"/>
              </a:rPr>
              <a:t>    </a:t>
            </a:r>
            <a:r>
              <a:rPr lang="en-US" sz="1800" b="1" dirty="0">
                <a:latin typeface="Courier New" pitchFamily="49" charset="0"/>
              </a:rPr>
              <a:t>h   = 1.0 / (double) n;</a:t>
            </a:r>
            <a:br>
              <a:rPr lang="en-US" sz="1800" b="1" dirty="0">
                <a:latin typeface="Courier New" pitchFamily="49" charset="0"/>
              </a:rPr>
            </a:br>
            <a:r>
              <a:rPr lang="en-US" sz="1800" b="1" dirty="0">
                <a:latin typeface="Courier New" pitchFamily="49" charset="0"/>
              </a:rPr>
              <a:t>  sum = 0.0;</a:t>
            </a:r>
            <a:br>
              <a:rPr lang="en-US" sz="1800" b="1" dirty="0">
                <a:latin typeface="Courier New" pitchFamily="49" charset="0"/>
              </a:rPr>
            </a:br>
            <a:r>
              <a:rPr lang="en-US" sz="1800" b="1" dirty="0">
                <a:latin typeface="Courier New" pitchFamily="49" charset="0"/>
              </a:rPr>
              <a:t>  for (i = </a:t>
            </a:r>
            <a:r>
              <a:rPr lang="en-US" sz="1800" b="1" dirty="0" err="1">
                <a:latin typeface="Courier New" pitchFamily="49" charset="0"/>
              </a:rPr>
              <a:t>myid</a:t>
            </a:r>
            <a:r>
              <a:rPr lang="en-US" sz="1800" b="1" dirty="0">
                <a:latin typeface="Courier New" pitchFamily="49" charset="0"/>
              </a:rPr>
              <a:t> + 1; i &lt;= n; i += </a:t>
            </a:r>
            <a:r>
              <a:rPr lang="en-US" sz="1800" b="1" dirty="0" err="1">
                <a:latin typeface="Courier New" pitchFamily="49" charset="0"/>
              </a:rPr>
              <a:t>numprocs</a:t>
            </a:r>
            <a:r>
              <a:rPr lang="en-US" sz="1800" b="1" dirty="0">
                <a:latin typeface="Courier New" pitchFamily="49" charset="0"/>
              </a:rPr>
              <a:t>) {</a:t>
            </a:r>
            <a:br>
              <a:rPr lang="en-US" sz="1800" b="1" dirty="0">
                <a:latin typeface="Courier New" pitchFamily="49" charset="0"/>
              </a:rPr>
            </a:br>
            <a:r>
              <a:rPr lang="en-US" sz="1800" b="1" dirty="0">
                <a:latin typeface="Courier New" pitchFamily="49" charset="0"/>
              </a:rPr>
              <a:t>    x = h * ((double)i - 0.5);</a:t>
            </a:r>
            <a:br>
              <a:rPr lang="en-US" sz="1800" b="1" dirty="0">
                <a:latin typeface="Courier New" pitchFamily="49" charset="0"/>
              </a:rPr>
            </a:br>
            <a:r>
              <a:rPr lang="en-US" sz="1800" b="1" dirty="0">
                <a:latin typeface="Courier New" pitchFamily="49" charset="0"/>
              </a:rPr>
              <a:t>    sum += 4.0 / (1.0 + x*x);</a:t>
            </a:r>
            <a:br>
              <a:rPr lang="en-US" sz="1800" b="1" dirty="0">
                <a:latin typeface="Courier New" pitchFamily="49" charset="0"/>
              </a:rPr>
            </a:br>
            <a:r>
              <a:rPr lang="en-US" sz="1800" b="1" dirty="0">
                <a:latin typeface="Courier New" pitchFamily="49" charset="0"/>
              </a:rPr>
              <a:t>  }</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mypi</a:t>
            </a:r>
            <a:r>
              <a:rPr lang="en-US" sz="1800" b="1" dirty="0">
                <a:latin typeface="Courier New" pitchFamily="49" charset="0"/>
              </a:rPr>
              <a:t> = h * sum;</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MPI_Reduce</a:t>
            </a:r>
            <a:r>
              <a:rPr lang="en-US" sz="1800" b="1" dirty="0">
                <a:latin typeface="Courier New" pitchFamily="49" charset="0"/>
              </a:rPr>
              <a:t>(&amp;</a:t>
            </a:r>
            <a:r>
              <a:rPr lang="en-US" sz="1800" b="1" dirty="0" err="1">
                <a:latin typeface="Courier New" pitchFamily="49" charset="0"/>
              </a:rPr>
              <a:t>mypi</a:t>
            </a:r>
            <a:r>
              <a:rPr lang="en-US" sz="1800" b="1" dirty="0">
                <a:latin typeface="Courier New" pitchFamily="49" charset="0"/>
              </a:rPr>
              <a:t>, &amp;pi, 1, MPI_DOUBLE, MPI_SUM, 0,</a:t>
            </a:r>
            <a:br>
              <a:rPr lang="en-US" sz="1800" b="1" dirty="0">
                <a:latin typeface="Courier New" pitchFamily="49" charset="0"/>
              </a:rPr>
            </a:br>
            <a:r>
              <a:rPr lang="en-US" sz="1800" b="1" dirty="0">
                <a:latin typeface="Courier New" pitchFamily="49" charset="0"/>
              </a:rPr>
              <a:t>             MPI_COMM_WORLD);</a:t>
            </a:r>
            <a:br>
              <a:rPr lang="en-US" sz="1800" b="1" dirty="0">
                <a:latin typeface="Courier New" pitchFamily="49" charset="0"/>
              </a:rPr>
            </a:br>
            <a:r>
              <a:rPr lang="en-US" sz="1800" b="1" dirty="0">
                <a:latin typeface="Courier New" pitchFamily="49" charset="0"/>
              </a:rPr>
              <a:t>  if (</a:t>
            </a:r>
            <a:r>
              <a:rPr lang="en-US" sz="1800" b="1" dirty="0" err="1">
                <a:latin typeface="Courier New" pitchFamily="49" charset="0"/>
              </a:rPr>
              <a:t>myid</a:t>
            </a:r>
            <a:r>
              <a:rPr lang="en-US" sz="1800" b="1" dirty="0">
                <a:latin typeface="Courier New" pitchFamily="49" charset="0"/>
              </a:rPr>
              <a:t> == 0)</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printf</a:t>
            </a:r>
            <a:r>
              <a:rPr lang="en-US" sz="1800" b="1" dirty="0">
                <a:latin typeface="Courier New" pitchFamily="49" charset="0"/>
              </a:rPr>
              <a:t>("pi is approximately %.16f, Error is %.16f\n",</a:t>
            </a:r>
            <a:br>
              <a:rPr lang="en-US" sz="1800" b="1" dirty="0">
                <a:latin typeface="Courier New" pitchFamily="49" charset="0"/>
              </a:rPr>
            </a:br>
            <a:r>
              <a:rPr lang="en-US" sz="1800" b="1" dirty="0">
                <a:latin typeface="Courier New" pitchFamily="49" charset="0"/>
              </a:rPr>
              <a:t>            pi, </a:t>
            </a:r>
            <a:r>
              <a:rPr lang="en-US" sz="1800" b="1" dirty="0" err="1">
                <a:latin typeface="Courier New" pitchFamily="49" charset="0"/>
              </a:rPr>
              <a:t>fabs</a:t>
            </a:r>
            <a:r>
              <a:rPr lang="en-US" sz="1800" b="1" dirty="0">
                <a:latin typeface="Courier New" pitchFamily="49" charset="0"/>
              </a:rPr>
              <a:t>(pi - PI25DT));</a:t>
            </a:r>
            <a:br>
              <a:rPr lang="en-US" sz="1800" b="1" dirty="0">
                <a:latin typeface="Courier New" pitchFamily="49" charset="0"/>
              </a:rPr>
            </a:br>
            <a:r>
              <a:rPr lang="en-US" sz="1800" b="1" dirty="0">
                <a:latin typeface="Courier New" pitchFamily="49" charset="0"/>
              </a:rPr>
              <a:t>}</a:t>
            </a:r>
            <a:br>
              <a:rPr lang="en-US" sz="1800" b="1" dirty="0">
                <a:latin typeface="Courier New" pitchFamily="49" charset="0"/>
              </a:rPr>
            </a:br>
            <a:r>
              <a:rPr lang="en-US" sz="1800" b="1" dirty="0" err="1">
                <a:latin typeface="Courier New" pitchFamily="49" charset="0"/>
              </a:rPr>
              <a:t>MPI_Finalize</a:t>
            </a:r>
            <a:r>
              <a:rPr lang="en-US" sz="1800" b="1" dirty="0">
                <a:latin typeface="Courier New" pitchFamily="49" charset="0"/>
              </a:rPr>
              <a:t>();</a:t>
            </a:r>
          </a:p>
          <a:p>
            <a:pPr>
              <a:buFontTx/>
              <a:buNone/>
            </a:pPr>
            <a:r>
              <a:rPr lang="en-US" sz="1800" b="1" dirty="0">
                <a:latin typeface="Courier New" pitchFamily="49" charset="0"/>
              </a:rPr>
              <a:t>  return 0;</a:t>
            </a:r>
          </a:p>
          <a:p>
            <a:pPr>
              <a:buFontTx/>
              <a:buNone/>
            </a:pPr>
            <a:r>
              <a:rPr lang="en-US" sz="1800" b="1" dirty="0">
                <a:latin typeface="Courier New" pitchFamily="49" charset="0"/>
              </a:rPr>
              <a:t>} </a:t>
            </a:r>
            <a:r>
              <a:rPr lang="en-US" sz="1800" b="1" dirty="0" smtClean="0">
                <a:latin typeface="Courier New" pitchFamily="49" charset="0"/>
              </a:rPr>
              <a:t>								</a:t>
            </a:r>
            <a:endParaRPr lang="en-US" sz="1800" b="1" dirty="0"/>
          </a:p>
        </p:txBody>
      </p:sp>
    </p:spTree>
    <p:extLst>
      <p:ext uri="{BB962C8B-B14F-4D97-AF65-F5344CB8AC3E}">
        <p14:creationId xmlns:p14="http://schemas.microsoft.com/office/powerpoint/2010/main" val="28540799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https://computing.llnl.gov/tutorials/mpi</a:t>
            </a:r>
            <a:r>
              <a:rPr lang="en-US" dirty="0" smtClean="0">
                <a:hlinkClick r:id="rId2"/>
              </a:rPr>
              <a:t>/</a:t>
            </a:r>
            <a:endParaRPr lang="en-US" dirty="0" smtClean="0"/>
          </a:p>
          <a:p>
            <a:r>
              <a:rPr lang="en-US" dirty="0"/>
              <a:t>Su, Francis E., et al. "Taylor-made Pi." </a:t>
            </a:r>
            <a:r>
              <a:rPr lang="en-US" i="1" dirty="0"/>
              <a:t>Math Fun Facts</a:t>
            </a:r>
            <a:r>
              <a:rPr lang="en-US" dirty="0"/>
              <a:t>. &lt;http://www.math.hmc.edu/funfacts&gt;.</a:t>
            </a:r>
          </a:p>
        </p:txBody>
      </p:sp>
    </p:spTree>
    <p:extLst>
      <p:ext uri="{BB962C8B-B14F-4D97-AF65-F5344CB8AC3E}">
        <p14:creationId xmlns:p14="http://schemas.microsoft.com/office/powerpoint/2010/main" val="3934451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41" name="Group 17"/>
          <p:cNvGrpSpPr>
            <a:grpSpLocks/>
          </p:cNvGrpSpPr>
          <p:nvPr/>
        </p:nvGrpSpPr>
        <p:grpSpPr bwMode="auto">
          <a:xfrm>
            <a:off x="684213" y="1466850"/>
            <a:ext cx="8134350" cy="4071938"/>
            <a:chOff x="431" y="935"/>
            <a:chExt cx="5124" cy="2565"/>
          </a:xfrm>
        </p:grpSpPr>
        <p:sp>
          <p:nvSpPr>
            <p:cNvPr id="77828" name="AutoShape 4"/>
            <p:cNvSpPr>
              <a:spLocks noChangeArrowheads="1"/>
            </p:cNvSpPr>
            <p:nvPr/>
          </p:nvSpPr>
          <p:spPr bwMode="auto">
            <a:xfrm>
              <a:off x="431" y="935"/>
              <a:ext cx="1794" cy="624"/>
            </a:xfrm>
            <a:prstGeom prst="downArrowCallout">
              <a:avLst>
                <a:gd name="adj1" fmla="val 75229"/>
                <a:gd name="adj2" fmla="val 54319"/>
                <a:gd name="adj3" fmla="val 23088"/>
                <a:gd name="adj4" fmla="val 625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t>MPI include file</a:t>
              </a:r>
            </a:p>
          </p:txBody>
        </p:sp>
        <p:sp>
          <p:nvSpPr>
            <p:cNvPr id="77829" name="Rectangle 5"/>
            <p:cNvSpPr>
              <a:spLocks noChangeArrowheads="1"/>
            </p:cNvSpPr>
            <p:nvPr/>
          </p:nvSpPr>
          <p:spPr bwMode="auto">
            <a:xfrm>
              <a:off x="2381" y="1706"/>
              <a:ext cx="3174" cy="179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FF3300"/>
                  </a:solidFill>
                  <a:latin typeface="Courier New" pitchFamily="49" charset="0"/>
                </a:rPr>
                <a:t>#include &lt;mpi.h&gt;</a:t>
              </a:r>
            </a:p>
            <a:p>
              <a:r>
                <a:rPr lang="en-US" altLang="zh-TW" b="1">
                  <a:latin typeface="Courier New" pitchFamily="49" charset="0"/>
                </a:rPr>
                <a:t>void main (int argc, char *argv[])</a:t>
              </a:r>
            </a:p>
            <a:p>
              <a:r>
                <a:rPr lang="en-US" altLang="zh-TW" b="1">
                  <a:latin typeface="Courier New" pitchFamily="49" charset="0"/>
                </a:rPr>
                <a:t>{</a:t>
              </a:r>
            </a:p>
            <a:p>
              <a:r>
                <a:rPr lang="en-US" altLang="zh-TW" b="1">
                  <a:latin typeface="Courier New" pitchFamily="49" charset="0"/>
                </a:rPr>
                <a:t>int np, rank, ierr;</a:t>
              </a:r>
            </a:p>
            <a:p>
              <a:r>
                <a:rPr lang="en-US" altLang="zh-TW" b="1">
                  <a:latin typeface="Courier New" pitchFamily="49" charset="0"/>
                </a:rPr>
                <a:t>ierr = MPI_Init(&amp;argc, &amp;argv); </a:t>
              </a:r>
            </a:p>
            <a:p>
              <a:r>
                <a:rPr lang="en-US" altLang="zh-HK" b="1">
                  <a:latin typeface="Courier New" pitchFamily="49" charset="0"/>
                </a:rPr>
                <a:t>MPI_Comm_rank(MPI_COMM_WORLD,&amp;</a:t>
              </a:r>
              <a:r>
                <a:rPr lang="en-US" altLang="zh-TW" b="1">
                  <a:latin typeface="Courier New" pitchFamily="49" charset="0"/>
                </a:rPr>
                <a:t>rank</a:t>
              </a:r>
              <a:r>
                <a:rPr lang="en-US" altLang="zh-HK" b="1">
                  <a:latin typeface="Courier New" pitchFamily="49" charset="0"/>
                </a:rPr>
                <a:t>);</a:t>
              </a:r>
            </a:p>
            <a:p>
              <a:r>
                <a:rPr lang="en-US" altLang="zh-HK" b="1">
                  <a:latin typeface="Courier New" pitchFamily="49" charset="0"/>
                </a:rPr>
                <a:t>MPI_Comm_size(MPI_COMM_WORLD,&amp;</a:t>
              </a:r>
              <a:r>
                <a:rPr lang="en-US" altLang="zh-TW" b="1">
                  <a:latin typeface="Courier New" pitchFamily="49" charset="0"/>
                </a:rPr>
                <a:t>np</a:t>
              </a:r>
              <a:r>
                <a:rPr lang="en-US" altLang="zh-HK" b="1">
                  <a:latin typeface="Courier New" pitchFamily="49" charset="0"/>
                </a:rPr>
                <a:t>);</a:t>
              </a:r>
              <a:endParaRPr lang="en-US" altLang="zh-TW" b="1">
                <a:latin typeface="Courier New" pitchFamily="49" charset="0"/>
              </a:endParaRPr>
            </a:p>
            <a:p>
              <a:r>
                <a:rPr lang="en-US" altLang="zh-TW" b="1">
                  <a:latin typeface="Courier New" pitchFamily="49" charset="0"/>
                </a:rPr>
                <a:t>/*     Do Some Works         */</a:t>
              </a:r>
            </a:p>
            <a:p>
              <a:r>
                <a:rPr lang="en-US" altLang="zh-TW" b="1">
                  <a:latin typeface="Courier New" pitchFamily="49" charset="0"/>
                </a:rPr>
                <a:t>ierr = MPI_Finalize();</a:t>
              </a:r>
            </a:p>
            <a:p>
              <a:r>
                <a:rPr lang="en-US" altLang="zh-TW" b="1">
                  <a:latin typeface="Courier New" pitchFamily="49" charset="0"/>
                </a:rPr>
                <a:t>}</a:t>
              </a:r>
            </a:p>
          </p:txBody>
        </p:sp>
      </p:grpSp>
      <p:grpSp>
        <p:nvGrpSpPr>
          <p:cNvPr id="77842" name="Group 18"/>
          <p:cNvGrpSpPr>
            <a:grpSpLocks/>
          </p:cNvGrpSpPr>
          <p:nvPr/>
        </p:nvGrpSpPr>
        <p:grpSpPr bwMode="auto">
          <a:xfrm>
            <a:off x="684213" y="2474913"/>
            <a:ext cx="8134350" cy="3068637"/>
            <a:chOff x="431" y="1570"/>
            <a:chExt cx="5124" cy="1933"/>
          </a:xfrm>
        </p:grpSpPr>
        <p:sp>
          <p:nvSpPr>
            <p:cNvPr id="77839" name="AutoShape 15"/>
            <p:cNvSpPr>
              <a:spLocks noChangeArrowheads="1"/>
            </p:cNvSpPr>
            <p:nvPr/>
          </p:nvSpPr>
          <p:spPr bwMode="auto">
            <a:xfrm>
              <a:off x="431" y="1570"/>
              <a:ext cx="1794" cy="624"/>
            </a:xfrm>
            <a:prstGeom prst="downArrowCallout">
              <a:avLst>
                <a:gd name="adj1" fmla="val 75229"/>
                <a:gd name="adj2" fmla="val 54319"/>
                <a:gd name="adj3" fmla="val 23088"/>
                <a:gd name="adj4" fmla="val 62500"/>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t>variable declarations</a:t>
              </a:r>
            </a:p>
          </p:txBody>
        </p:sp>
        <p:sp>
          <p:nvSpPr>
            <p:cNvPr id="77840" name="Rectangle 16"/>
            <p:cNvSpPr>
              <a:spLocks noChangeArrowheads="1"/>
            </p:cNvSpPr>
            <p:nvPr/>
          </p:nvSpPr>
          <p:spPr bwMode="auto">
            <a:xfrm>
              <a:off x="2381" y="1709"/>
              <a:ext cx="3174" cy="179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Courier New" pitchFamily="49" charset="0"/>
                </a:rPr>
                <a:t>#include &lt;mpi.h&gt;</a:t>
              </a:r>
            </a:p>
            <a:p>
              <a:r>
                <a:rPr lang="en-US" altLang="zh-TW" b="1">
                  <a:latin typeface="Courier New" pitchFamily="49" charset="0"/>
                </a:rPr>
                <a:t>void main (</a:t>
              </a:r>
              <a:r>
                <a:rPr lang="en-US" altLang="zh-TW" b="1">
                  <a:solidFill>
                    <a:srgbClr val="FF0000"/>
                  </a:solidFill>
                  <a:latin typeface="Courier New" pitchFamily="49" charset="0"/>
                </a:rPr>
                <a:t>int argc, char *argv[]</a:t>
              </a:r>
              <a:r>
                <a:rPr lang="en-US" altLang="zh-TW" b="1">
                  <a:latin typeface="Courier New" pitchFamily="49" charset="0"/>
                </a:rPr>
                <a:t>)</a:t>
              </a:r>
            </a:p>
            <a:p>
              <a:r>
                <a:rPr lang="en-US" altLang="zh-TW" b="1">
                  <a:latin typeface="Courier New" pitchFamily="49" charset="0"/>
                </a:rPr>
                <a:t>{</a:t>
              </a:r>
            </a:p>
            <a:p>
              <a:r>
                <a:rPr lang="en-US" altLang="zh-TW" b="1">
                  <a:solidFill>
                    <a:srgbClr val="FF0000"/>
                  </a:solidFill>
                  <a:latin typeface="Courier New" pitchFamily="49" charset="0"/>
                </a:rPr>
                <a:t>int np, rank, ierr;</a:t>
              </a:r>
            </a:p>
            <a:p>
              <a:r>
                <a:rPr lang="en-US" altLang="zh-TW" b="1">
                  <a:latin typeface="Courier New" pitchFamily="49" charset="0"/>
                </a:rPr>
                <a:t>ierr = MPI_Init(&amp;argc, &amp;argv); </a:t>
              </a:r>
            </a:p>
            <a:p>
              <a:r>
                <a:rPr lang="en-US" altLang="zh-HK" b="1">
                  <a:latin typeface="Courier New" pitchFamily="49" charset="0"/>
                </a:rPr>
                <a:t>MPI_Comm_rank(MPI_COMM_WORLD,&amp;</a:t>
              </a:r>
              <a:r>
                <a:rPr lang="en-US" altLang="zh-TW" b="1">
                  <a:latin typeface="Courier New" pitchFamily="49" charset="0"/>
                </a:rPr>
                <a:t>rank</a:t>
              </a:r>
              <a:r>
                <a:rPr lang="en-US" altLang="zh-HK" b="1">
                  <a:latin typeface="Courier New" pitchFamily="49" charset="0"/>
                </a:rPr>
                <a:t>);</a:t>
              </a:r>
            </a:p>
            <a:p>
              <a:r>
                <a:rPr lang="en-US" altLang="zh-HK" b="1">
                  <a:latin typeface="Courier New" pitchFamily="49" charset="0"/>
                </a:rPr>
                <a:t>MPI_Comm_size(MPI_COMM_WORLD,&amp;</a:t>
              </a:r>
              <a:r>
                <a:rPr lang="en-US" altLang="zh-TW" b="1">
                  <a:latin typeface="Courier New" pitchFamily="49" charset="0"/>
                </a:rPr>
                <a:t>np</a:t>
              </a:r>
              <a:r>
                <a:rPr lang="en-US" altLang="zh-HK" b="1">
                  <a:latin typeface="Courier New" pitchFamily="49" charset="0"/>
                </a:rPr>
                <a:t>);</a:t>
              </a:r>
              <a:endParaRPr lang="en-US" altLang="zh-TW" b="1">
                <a:latin typeface="Courier New" pitchFamily="49" charset="0"/>
              </a:endParaRPr>
            </a:p>
            <a:p>
              <a:r>
                <a:rPr lang="en-US" altLang="zh-TW" b="1">
                  <a:latin typeface="Courier New" pitchFamily="49" charset="0"/>
                </a:rPr>
                <a:t>/*     Do Some Works         */</a:t>
              </a:r>
            </a:p>
            <a:p>
              <a:r>
                <a:rPr lang="en-US" altLang="zh-TW" b="1">
                  <a:latin typeface="Courier New" pitchFamily="49" charset="0"/>
                </a:rPr>
                <a:t>ierr = MPI_Finalize();</a:t>
              </a:r>
            </a:p>
            <a:p>
              <a:r>
                <a:rPr lang="en-US" altLang="zh-TW" b="1">
                  <a:latin typeface="Courier New" pitchFamily="49" charset="0"/>
                </a:rPr>
                <a:t>}</a:t>
              </a:r>
            </a:p>
          </p:txBody>
        </p:sp>
      </p:grpSp>
      <p:sp>
        <p:nvSpPr>
          <p:cNvPr id="77826" name="Rectangle 2"/>
          <p:cNvSpPr>
            <a:spLocks noGrp="1" noChangeArrowheads="1"/>
          </p:cNvSpPr>
          <p:nvPr>
            <p:ph type="title"/>
          </p:nvPr>
        </p:nvSpPr>
        <p:spPr/>
        <p:txBody>
          <a:bodyPr/>
          <a:lstStyle/>
          <a:p>
            <a:r>
              <a:rPr lang="en-US" altLang="zh-TW" sz="3200"/>
              <a:t>General MPI Program Structure </a:t>
            </a:r>
          </a:p>
        </p:txBody>
      </p:sp>
      <p:grpSp>
        <p:nvGrpSpPr>
          <p:cNvPr id="77830" name="Group 6"/>
          <p:cNvGrpSpPr>
            <a:grpSpLocks/>
          </p:cNvGrpSpPr>
          <p:nvPr/>
        </p:nvGrpSpPr>
        <p:grpSpPr bwMode="auto">
          <a:xfrm>
            <a:off x="688975" y="2695575"/>
            <a:ext cx="8131175" cy="2847975"/>
            <a:chOff x="431" y="1480"/>
            <a:chExt cx="5122" cy="1794"/>
          </a:xfrm>
        </p:grpSpPr>
        <p:sp>
          <p:nvSpPr>
            <p:cNvPr id="77831" name="AutoShape 7"/>
            <p:cNvSpPr>
              <a:spLocks noChangeArrowheads="1"/>
            </p:cNvSpPr>
            <p:nvPr/>
          </p:nvSpPr>
          <p:spPr bwMode="auto">
            <a:xfrm>
              <a:off x="431" y="1986"/>
              <a:ext cx="1794" cy="624"/>
            </a:xfrm>
            <a:prstGeom prst="downArrowCallout">
              <a:avLst>
                <a:gd name="adj1" fmla="val 75229"/>
                <a:gd name="adj2" fmla="val 54319"/>
                <a:gd name="adj3" fmla="val 23088"/>
                <a:gd name="adj4" fmla="val 625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t>Initialize MPI environment</a:t>
              </a:r>
            </a:p>
          </p:txBody>
        </p:sp>
        <p:sp>
          <p:nvSpPr>
            <p:cNvPr id="77832" name="Rectangle 8"/>
            <p:cNvSpPr>
              <a:spLocks noChangeArrowheads="1"/>
            </p:cNvSpPr>
            <p:nvPr/>
          </p:nvSpPr>
          <p:spPr bwMode="auto">
            <a:xfrm>
              <a:off x="2379" y="1480"/>
              <a:ext cx="3174" cy="179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Courier New" pitchFamily="49" charset="0"/>
                </a:rPr>
                <a:t>#include &lt;mpi.h&gt;</a:t>
              </a:r>
            </a:p>
            <a:p>
              <a:r>
                <a:rPr lang="en-US" altLang="zh-TW" b="1">
                  <a:latin typeface="Courier New" pitchFamily="49" charset="0"/>
                </a:rPr>
                <a:t>void main (int argc, char *argv[])</a:t>
              </a:r>
            </a:p>
            <a:p>
              <a:r>
                <a:rPr lang="en-US" altLang="zh-TW" b="1">
                  <a:latin typeface="Courier New" pitchFamily="49" charset="0"/>
                </a:rPr>
                <a:t>{</a:t>
              </a:r>
            </a:p>
            <a:p>
              <a:r>
                <a:rPr lang="en-US" altLang="zh-TW" b="1">
                  <a:latin typeface="Courier New" pitchFamily="49" charset="0"/>
                </a:rPr>
                <a:t>int np, rank, ierr;</a:t>
              </a:r>
            </a:p>
            <a:p>
              <a:r>
                <a:rPr lang="en-US" altLang="zh-TW" b="1">
                  <a:solidFill>
                    <a:srgbClr val="FF3300"/>
                  </a:solidFill>
                  <a:latin typeface="Courier New" pitchFamily="49" charset="0"/>
                </a:rPr>
                <a:t>ierr = MPI_Init(&amp;argc, &amp;argv);</a:t>
              </a:r>
              <a:r>
                <a:rPr lang="en-US" altLang="zh-TW" b="1">
                  <a:latin typeface="Courier New" pitchFamily="49" charset="0"/>
                </a:rPr>
                <a:t> </a:t>
              </a:r>
            </a:p>
            <a:p>
              <a:r>
                <a:rPr lang="en-US" altLang="zh-HK" b="1">
                  <a:latin typeface="Courier New" pitchFamily="49" charset="0"/>
                </a:rPr>
                <a:t>MPI_Comm_rank(MPI_COMM_WORLD,&amp;</a:t>
              </a:r>
              <a:r>
                <a:rPr lang="en-US" altLang="zh-TW" b="1">
                  <a:latin typeface="Courier New" pitchFamily="49" charset="0"/>
                </a:rPr>
                <a:t>rank</a:t>
              </a:r>
              <a:r>
                <a:rPr lang="en-US" altLang="zh-HK" b="1">
                  <a:latin typeface="Courier New" pitchFamily="49" charset="0"/>
                </a:rPr>
                <a:t>);</a:t>
              </a:r>
            </a:p>
            <a:p>
              <a:r>
                <a:rPr lang="en-US" altLang="zh-HK" b="1">
                  <a:latin typeface="Courier New" pitchFamily="49" charset="0"/>
                </a:rPr>
                <a:t>MPI_Comm_size(MPI_COMM_WORLD,&amp;</a:t>
              </a:r>
              <a:r>
                <a:rPr lang="en-US" altLang="zh-TW" b="1">
                  <a:latin typeface="Courier New" pitchFamily="49" charset="0"/>
                </a:rPr>
                <a:t>np</a:t>
              </a:r>
              <a:r>
                <a:rPr lang="en-US" altLang="zh-HK" b="1">
                  <a:latin typeface="Courier New" pitchFamily="49" charset="0"/>
                </a:rPr>
                <a:t>);</a:t>
              </a:r>
              <a:endParaRPr lang="en-US" altLang="zh-TW" b="1">
                <a:latin typeface="Courier New" pitchFamily="49" charset="0"/>
              </a:endParaRPr>
            </a:p>
            <a:p>
              <a:r>
                <a:rPr lang="en-US" altLang="zh-TW" b="1">
                  <a:latin typeface="Courier New" pitchFamily="49" charset="0"/>
                </a:rPr>
                <a:t>/*     Do Some Works         */</a:t>
              </a:r>
            </a:p>
            <a:p>
              <a:r>
                <a:rPr lang="en-US" altLang="zh-TW" b="1">
                  <a:latin typeface="Courier New" pitchFamily="49" charset="0"/>
                </a:rPr>
                <a:t>ierr = MPI_Finalize();</a:t>
              </a:r>
            </a:p>
            <a:p>
              <a:r>
                <a:rPr lang="en-US" altLang="zh-TW" b="1">
                  <a:latin typeface="Courier New" pitchFamily="49" charset="0"/>
                </a:rPr>
                <a:t>}</a:t>
              </a:r>
            </a:p>
          </p:txBody>
        </p:sp>
      </p:grpSp>
      <p:grpSp>
        <p:nvGrpSpPr>
          <p:cNvPr id="77833" name="Group 9"/>
          <p:cNvGrpSpPr>
            <a:grpSpLocks/>
          </p:cNvGrpSpPr>
          <p:nvPr/>
        </p:nvGrpSpPr>
        <p:grpSpPr bwMode="auto">
          <a:xfrm>
            <a:off x="684213" y="2690813"/>
            <a:ext cx="8131175" cy="2847975"/>
            <a:chOff x="431" y="1480"/>
            <a:chExt cx="5122" cy="1794"/>
          </a:xfrm>
        </p:grpSpPr>
        <p:sp>
          <p:nvSpPr>
            <p:cNvPr id="77834" name="AutoShape 10"/>
            <p:cNvSpPr>
              <a:spLocks noChangeArrowheads="1"/>
            </p:cNvSpPr>
            <p:nvPr/>
          </p:nvSpPr>
          <p:spPr bwMode="auto">
            <a:xfrm>
              <a:off x="431" y="2622"/>
              <a:ext cx="1794" cy="624"/>
            </a:xfrm>
            <a:prstGeom prst="downArrowCallout">
              <a:avLst>
                <a:gd name="adj1" fmla="val 75229"/>
                <a:gd name="adj2" fmla="val 54319"/>
                <a:gd name="adj3" fmla="val 23088"/>
                <a:gd name="adj4" fmla="val 62500"/>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t>Do work and make </a:t>
              </a:r>
            </a:p>
            <a:p>
              <a:pPr algn="ctr"/>
              <a:r>
                <a:rPr lang="en-US" altLang="zh-TW" sz="1600" b="1"/>
                <a:t>message passing calls</a:t>
              </a:r>
            </a:p>
          </p:txBody>
        </p:sp>
        <p:sp>
          <p:nvSpPr>
            <p:cNvPr id="77835" name="Rectangle 11"/>
            <p:cNvSpPr>
              <a:spLocks noChangeArrowheads="1"/>
            </p:cNvSpPr>
            <p:nvPr/>
          </p:nvSpPr>
          <p:spPr bwMode="auto">
            <a:xfrm>
              <a:off x="2379" y="1480"/>
              <a:ext cx="3174" cy="179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Courier New" pitchFamily="49" charset="0"/>
                </a:rPr>
                <a:t>#include &lt;mpi.h&gt;</a:t>
              </a:r>
            </a:p>
            <a:p>
              <a:r>
                <a:rPr lang="en-US" altLang="zh-TW" b="1">
                  <a:latin typeface="Courier New" pitchFamily="49" charset="0"/>
                </a:rPr>
                <a:t>void main (int argc, char *argv[])</a:t>
              </a:r>
            </a:p>
            <a:p>
              <a:r>
                <a:rPr lang="en-US" altLang="zh-TW" b="1">
                  <a:latin typeface="Courier New" pitchFamily="49" charset="0"/>
                </a:rPr>
                <a:t>{</a:t>
              </a:r>
            </a:p>
            <a:p>
              <a:r>
                <a:rPr lang="en-US" altLang="zh-TW" b="1">
                  <a:latin typeface="Courier New" pitchFamily="49" charset="0"/>
                </a:rPr>
                <a:t>int np, rank, ierr;</a:t>
              </a:r>
            </a:p>
            <a:p>
              <a:r>
                <a:rPr lang="en-US" altLang="zh-TW" b="1">
                  <a:latin typeface="Courier New" pitchFamily="49" charset="0"/>
                </a:rPr>
                <a:t>ierr = MPI_Init(&amp;argc, &amp;argv); </a:t>
              </a:r>
            </a:p>
            <a:p>
              <a:r>
                <a:rPr lang="en-US" altLang="zh-HK" b="1">
                  <a:solidFill>
                    <a:srgbClr val="FF3300"/>
                  </a:solidFill>
                  <a:latin typeface="Courier New" pitchFamily="49" charset="0"/>
                </a:rPr>
                <a:t>MPI_Comm_rank(MPI_COMM_WORLD,&amp;</a:t>
              </a:r>
              <a:r>
                <a:rPr lang="en-US" altLang="zh-TW" b="1">
                  <a:solidFill>
                    <a:srgbClr val="FF3300"/>
                  </a:solidFill>
                  <a:latin typeface="Courier New" pitchFamily="49" charset="0"/>
                </a:rPr>
                <a:t>rank</a:t>
              </a:r>
              <a:r>
                <a:rPr lang="en-US" altLang="zh-HK" b="1">
                  <a:solidFill>
                    <a:srgbClr val="FF3300"/>
                  </a:solidFill>
                  <a:latin typeface="Courier New" pitchFamily="49" charset="0"/>
                </a:rPr>
                <a:t>);</a:t>
              </a:r>
            </a:p>
            <a:p>
              <a:r>
                <a:rPr lang="en-US" altLang="zh-HK" b="1">
                  <a:solidFill>
                    <a:srgbClr val="FF3300"/>
                  </a:solidFill>
                  <a:latin typeface="Courier New" pitchFamily="49" charset="0"/>
                </a:rPr>
                <a:t>MPI_Comm_size(MPI_COMM_WORLD,&amp;</a:t>
              </a:r>
              <a:r>
                <a:rPr lang="en-US" altLang="zh-TW" b="1">
                  <a:solidFill>
                    <a:srgbClr val="FF3300"/>
                  </a:solidFill>
                  <a:latin typeface="Courier New" pitchFamily="49" charset="0"/>
                </a:rPr>
                <a:t>np</a:t>
              </a:r>
              <a:r>
                <a:rPr lang="en-US" altLang="zh-HK" b="1">
                  <a:solidFill>
                    <a:srgbClr val="FF3300"/>
                  </a:solidFill>
                  <a:latin typeface="Courier New" pitchFamily="49" charset="0"/>
                </a:rPr>
                <a:t>);</a:t>
              </a:r>
              <a:endParaRPr lang="en-US" altLang="zh-TW" b="1">
                <a:solidFill>
                  <a:srgbClr val="FF3300"/>
                </a:solidFill>
                <a:latin typeface="Courier New" pitchFamily="49" charset="0"/>
              </a:endParaRPr>
            </a:p>
            <a:p>
              <a:r>
                <a:rPr lang="en-US" altLang="zh-TW" b="1">
                  <a:solidFill>
                    <a:srgbClr val="FF3300"/>
                  </a:solidFill>
                  <a:latin typeface="Courier New" pitchFamily="49" charset="0"/>
                </a:rPr>
                <a:t>/*     Do Some Works         */</a:t>
              </a:r>
            </a:p>
            <a:p>
              <a:r>
                <a:rPr lang="en-US" altLang="zh-TW" b="1">
                  <a:latin typeface="Courier New" pitchFamily="49" charset="0"/>
                </a:rPr>
                <a:t>ierr = MPI_Finalize();</a:t>
              </a:r>
            </a:p>
            <a:p>
              <a:r>
                <a:rPr lang="en-US" altLang="zh-TW" b="1">
                  <a:latin typeface="Courier New" pitchFamily="49" charset="0"/>
                </a:rPr>
                <a:t>}</a:t>
              </a:r>
            </a:p>
          </p:txBody>
        </p:sp>
      </p:grpSp>
      <p:grpSp>
        <p:nvGrpSpPr>
          <p:cNvPr id="77836" name="Group 12"/>
          <p:cNvGrpSpPr>
            <a:grpSpLocks/>
          </p:cNvGrpSpPr>
          <p:nvPr/>
        </p:nvGrpSpPr>
        <p:grpSpPr bwMode="auto">
          <a:xfrm>
            <a:off x="684213" y="2692400"/>
            <a:ext cx="8131175" cy="3527425"/>
            <a:chOff x="431" y="1480"/>
            <a:chExt cx="5122" cy="2222"/>
          </a:xfrm>
        </p:grpSpPr>
        <p:sp>
          <p:nvSpPr>
            <p:cNvPr id="77837" name="Rectangle 13"/>
            <p:cNvSpPr>
              <a:spLocks noChangeArrowheads="1"/>
            </p:cNvSpPr>
            <p:nvPr/>
          </p:nvSpPr>
          <p:spPr bwMode="auto">
            <a:xfrm>
              <a:off x="431" y="3270"/>
              <a:ext cx="1794" cy="432"/>
            </a:xfrm>
            <a:prstGeom prst="rect">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t>Terminate MPI Environment</a:t>
              </a:r>
            </a:p>
          </p:txBody>
        </p:sp>
        <p:sp>
          <p:nvSpPr>
            <p:cNvPr id="77838" name="Rectangle 14"/>
            <p:cNvSpPr>
              <a:spLocks noChangeArrowheads="1"/>
            </p:cNvSpPr>
            <p:nvPr/>
          </p:nvSpPr>
          <p:spPr bwMode="auto">
            <a:xfrm>
              <a:off x="2379" y="1480"/>
              <a:ext cx="3174" cy="179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Courier New" pitchFamily="49" charset="0"/>
                </a:rPr>
                <a:t>#include &lt;mpi.h&gt;</a:t>
              </a:r>
            </a:p>
            <a:p>
              <a:r>
                <a:rPr lang="en-US" altLang="zh-TW" b="1">
                  <a:latin typeface="Courier New" pitchFamily="49" charset="0"/>
                </a:rPr>
                <a:t>void main (int argc, char *argv[])</a:t>
              </a:r>
            </a:p>
            <a:p>
              <a:r>
                <a:rPr lang="en-US" altLang="zh-TW" b="1">
                  <a:latin typeface="Courier New" pitchFamily="49" charset="0"/>
                </a:rPr>
                <a:t>{</a:t>
              </a:r>
            </a:p>
            <a:p>
              <a:r>
                <a:rPr lang="en-US" altLang="zh-TW" b="1">
                  <a:latin typeface="Courier New" pitchFamily="49" charset="0"/>
                </a:rPr>
                <a:t>int np, rank, ierr;</a:t>
              </a:r>
            </a:p>
            <a:p>
              <a:r>
                <a:rPr lang="en-US" altLang="zh-TW" b="1">
                  <a:latin typeface="Courier New" pitchFamily="49" charset="0"/>
                </a:rPr>
                <a:t>ierr = MPI_Init(&amp;argc, &amp;argv); </a:t>
              </a:r>
            </a:p>
            <a:p>
              <a:r>
                <a:rPr lang="en-US" altLang="zh-HK" b="1">
                  <a:latin typeface="Courier New" pitchFamily="49" charset="0"/>
                </a:rPr>
                <a:t>MPI_Comm_rank(MPI_COMM_WORLD,&amp;</a:t>
              </a:r>
              <a:r>
                <a:rPr lang="en-US" altLang="zh-TW" b="1">
                  <a:latin typeface="Courier New" pitchFamily="49" charset="0"/>
                </a:rPr>
                <a:t>rank</a:t>
              </a:r>
              <a:r>
                <a:rPr lang="en-US" altLang="zh-HK" b="1">
                  <a:latin typeface="Courier New" pitchFamily="49" charset="0"/>
                </a:rPr>
                <a:t>);</a:t>
              </a:r>
            </a:p>
            <a:p>
              <a:r>
                <a:rPr lang="en-US" altLang="zh-HK" b="1">
                  <a:latin typeface="Courier New" pitchFamily="49" charset="0"/>
                </a:rPr>
                <a:t>MPI_Comm_size(MPI_COMM_WORLD,&amp;</a:t>
              </a:r>
              <a:r>
                <a:rPr lang="en-US" altLang="zh-TW" b="1">
                  <a:latin typeface="Courier New" pitchFamily="49" charset="0"/>
                </a:rPr>
                <a:t>np</a:t>
              </a:r>
              <a:r>
                <a:rPr lang="en-US" altLang="zh-HK" b="1">
                  <a:latin typeface="Courier New" pitchFamily="49" charset="0"/>
                </a:rPr>
                <a:t>);</a:t>
              </a:r>
              <a:endParaRPr lang="en-US" altLang="zh-TW" b="1">
                <a:latin typeface="Courier New" pitchFamily="49" charset="0"/>
              </a:endParaRPr>
            </a:p>
            <a:p>
              <a:r>
                <a:rPr lang="en-US" altLang="zh-TW" b="1">
                  <a:latin typeface="Courier New" pitchFamily="49" charset="0"/>
                </a:rPr>
                <a:t>/*     Do Some Works         */</a:t>
              </a:r>
            </a:p>
            <a:p>
              <a:r>
                <a:rPr lang="en-US" altLang="zh-TW" b="1">
                  <a:solidFill>
                    <a:srgbClr val="FF3300"/>
                  </a:solidFill>
                  <a:latin typeface="Courier New" pitchFamily="49" charset="0"/>
                </a:rPr>
                <a:t>ierr = MPI_Finalize();</a:t>
              </a:r>
            </a:p>
            <a:p>
              <a:r>
                <a:rPr lang="en-US" altLang="zh-TW" b="1">
                  <a:latin typeface="Courier New" pitchFamily="49" charset="0"/>
                </a:rPr>
                <a:t>}</a:t>
              </a:r>
            </a:p>
          </p:txBody>
        </p:sp>
      </p:grpSp>
    </p:spTree>
    <p:extLst>
      <p:ext uri="{BB962C8B-B14F-4D97-AF65-F5344CB8AC3E}">
        <p14:creationId xmlns:p14="http://schemas.microsoft.com/office/powerpoint/2010/main" val="3314935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r>
              <a:rPr lang="en-US" altLang="zh-TW" dirty="0"/>
              <a:t>MPI Naming Conventions</a:t>
            </a:r>
          </a:p>
        </p:txBody>
      </p:sp>
      <p:sp>
        <p:nvSpPr>
          <p:cNvPr id="11267" name="Rectangle 3"/>
          <p:cNvSpPr>
            <a:spLocks noGrp="1" noChangeArrowheads="1"/>
          </p:cNvSpPr>
          <p:nvPr>
            <p:ph type="body" idx="1"/>
          </p:nvPr>
        </p:nvSpPr>
        <p:spPr>
          <a:xfrm>
            <a:off x="457200" y="838200"/>
            <a:ext cx="8229600" cy="4525963"/>
          </a:xfrm>
        </p:spPr>
        <p:txBody>
          <a:bodyPr>
            <a:noAutofit/>
          </a:bodyPr>
          <a:lstStyle/>
          <a:p>
            <a:pPr>
              <a:lnSpc>
                <a:spcPct val="90000"/>
              </a:lnSpc>
            </a:pPr>
            <a:r>
              <a:rPr lang="en-US" altLang="zh-TW" sz="2800" dirty="0"/>
              <a:t>The names of all MPI entities (routines, constants, types, etc.) begin with </a:t>
            </a:r>
            <a:r>
              <a:rPr lang="en-US" altLang="zh-TW" sz="2800" b="1" dirty="0"/>
              <a:t>MPI_</a:t>
            </a:r>
            <a:r>
              <a:rPr lang="en-US" altLang="zh-TW" sz="2800" dirty="0"/>
              <a:t> to avoid conflicts.</a:t>
            </a:r>
          </a:p>
          <a:p>
            <a:pPr>
              <a:lnSpc>
                <a:spcPct val="90000"/>
              </a:lnSpc>
            </a:pPr>
            <a:r>
              <a:rPr lang="en-US" altLang="zh-TW" sz="2800" b="1" dirty="0"/>
              <a:t>C function names</a:t>
            </a:r>
            <a:r>
              <a:rPr lang="en-US" altLang="zh-TW" sz="2800" dirty="0"/>
              <a:t> have a mixed case:</a:t>
            </a:r>
          </a:p>
          <a:p>
            <a:pPr>
              <a:lnSpc>
                <a:spcPct val="90000"/>
              </a:lnSpc>
              <a:buFontTx/>
              <a:buNone/>
            </a:pPr>
            <a:r>
              <a:rPr lang="en-US" altLang="zh-TW" sz="2800" dirty="0">
                <a:solidFill>
                  <a:schemeClr val="accent1"/>
                </a:solidFill>
              </a:rPr>
              <a:t>		</a:t>
            </a:r>
            <a:r>
              <a:rPr lang="en-US" altLang="zh-TW" sz="2800" dirty="0" err="1">
                <a:solidFill>
                  <a:schemeClr val="accent1"/>
                </a:solidFill>
              </a:rPr>
              <a:t>MPI_Xxxxx</a:t>
            </a:r>
            <a:r>
              <a:rPr lang="en-US" altLang="zh-TW" sz="2800" dirty="0">
                <a:solidFill>
                  <a:schemeClr val="accent1"/>
                </a:solidFill>
              </a:rPr>
              <a:t>(parameter, ... )</a:t>
            </a:r>
          </a:p>
          <a:p>
            <a:pPr>
              <a:lnSpc>
                <a:spcPct val="90000"/>
              </a:lnSpc>
              <a:buFontTx/>
              <a:buNone/>
            </a:pPr>
            <a:r>
              <a:rPr lang="en-US" altLang="zh-TW" sz="2800" dirty="0">
                <a:solidFill>
                  <a:schemeClr val="accent1"/>
                </a:solidFill>
              </a:rPr>
              <a:t>		</a:t>
            </a:r>
            <a:r>
              <a:rPr lang="en-US" altLang="zh-TW" sz="2800" b="1" dirty="0"/>
              <a:t>Example:</a:t>
            </a:r>
            <a:r>
              <a:rPr lang="en-US" altLang="zh-TW" sz="2800" dirty="0">
                <a:solidFill>
                  <a:schemeClr val="accent1"/>
                </a:solidFill>
              </a:rPr>
              <a:t> </a:t>
            </a:r>
            <a:r>
              <a:rPr lang="en-US" altLang="zh-TW" sz="2800" dirty="0" err="1" smtClean="0">
                <a:solidFill>
                  <a:schemeClr val="accent1"/>
                </a:solidFill>
              </a:rPr>
              <a:t>MPI_Init</a:t>
            </a:r>
            <a:r>
              <a:rPr lang="en-US" altLang="zh-TW" sz="2800" dirty="0">
                <a:solidFill>
                  <a:schemeClr val="accent1"/>
                </a:solidFill>
              </a:rPr>
              <a:t>(&amp;</a:t>
            </a:r>
            <a:r>
              <a:rPr lang="en-US" altLang="zh-TW" sz="2800" dirty="0" err="1">
                <a:solidFill>
                  <a:schemeClr val="accent1"/>
                </a:solidFill>
              </a:rPr>
              <a:t>argc</a:t>
            </a:r>
            <a:r>
              <a:rPr lang="en-US" altLang="zh-TW" sz="2800" dirty="0">
                <a:solidFill>
                  <a:schemeClr val="accent1"/>
                </a:solidFill>
              </a:rPr>
              <a:t>, &amp;</a:t>
            </a:r>
            <a:r>
              <a:rPr lang="en-US" altLang="zh-TW" sz="2800" dirty="0" err="1">
                <a:solidFill>
                  <a:schemeClr val="accent1"/>
                </a:solidFill>
              </a:rPr>
              <a:t>argv</a:t>
            </a:r>
            <a:r>
              <a:rPr lang="en-US" altLang="zh-TW" sz="2800" dirty="0">
                <a:solidFill>
                  <a:schemeClr val="accent1"/>
                </a:solidFill>
              </a:rPr>
              <a:t>). </a:t>
            </a:r>
          </a:p>
          <a:p>
            <a:pPr>
              <a:lnSpc>
                <a:spcPct val="90000"/>
              </a:lnSpc>
            </a:pPr>
            <a:r>
              <a:rPr lang="en-US" altLang="zh-TW" sz="2800" dirty="0"/>
              <a:t>The names of </a:t>
            </a:r>
            <a:r>
              <a:rPr lang="en-US" altLang="zh-TW" sz="2800" b="1" dirty="0"/>
              <a:t>MPI constants</a:t>
            </a:r>
            <a:r>
              <a:rPr lang="en-US" altLang="zh-TW" sz="2800" dirty="0"/>
              <a:t> are all upper case in both C and Fortran, for example,</a:t>
            </a:r>
          </a:p>
          <a:p>
            <a:pPr>
              <a:lnSpc>
                <a:spcPct val="90000"/>
              </a:lnSpc>
              <a:buFontTx/>
              <a:buNone/>
            </a:pPr>
            <a:r>
              <a:rPr lang="en-US" altLang="zh-TW" sz="2800" dirty="0">
                <a:solidFill>
                  <a:schemeClr val="accent1"/>
                </a:solidFill>
              </a:rPr>
              <a:t>		MPI_COMM_WORLD, MPI_REAL, ...</a:t>
            </a:r>
          </a:p>
          <a:p>
            <a:pPr>
              <a:lnSpc>
                <a:spcPct val="90000"/>
              </a:lnSpc>
            </a:pPr>
            <a:r>
              <a:rPr lang="en-US" altLang="zh-TW" sz="2800" dirty="0"/>
              <a:t>In C, specially defined types correspond to many MPI entities. (In Fortran these are all integers.) Type names follow the C function naming convention above; for example,</a:t>
            </a:r>
          </a:p>
          <a:p>
            <a:pPr>
              <a:lnSpc>
                <a:spcPct val="90000"/>
              </a:lnSpc>
              <a:buFontTx/>
              <a:buNone/>
            </a:pPr>
            <a:r>
              <a:rPr lang="en-US" altLang="zh-TW" sz="2800" dirty="0"/>
              <a:t>		</a:t>
            </a:r>
            <a:r>
              <a:rPr lang="en-US" altLang="zh-TW" sz="2800" dirty="0" err="1" smtClean="0">
                <a:solidFill>
                  <a:schemeClr val="accent1"/>
                </a:solidFill>
              </a:rPr>
              <a:t>MPI_Comm</a:t>
            </a:r>
            <a:r>
              <a:rPr lang="en-US" altLang="zh-TW" sz="2800" dirty="0" smtClean="0"/>
              <a:t> </a:t>
            </a:r>
            <a:endParaRPr lang="en-US" altLang="zh-TW" sz="2800" dirty="0"/>
          </a:p>
          <a:p>
            <a:pPr>
              <a:lnSpc>
                <a:spcPct val="90000"/>
              </a:lnSpc>
            </a:pPr>
            <a:r>
              <a:rPr lang="en-US" altLang="zh-TW" sz="2800" dirty="0"/>
              <a:t>is the type corresponding to an MPI "communicator".</a:t>
            </a:r>
          </a:p>
        </p:txBody>
      </p:sp>
    </p:spTree>
    <p:extLst>
      <p:ext uri="{BB962C8B-B14F-4D97-AF65-F5344CB8AC3E}">
        <p14:creationId xmlns:p14="http://schemas.microsoft.com/office/powerpoint/2010/main" val="312217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3015</Words>
  <Application>Microsoft Office PowerPoint</Application>
  <PresentationFormat>On-screen Show (4:3)</PresentationFormat>
  <Paragraphs>609</Paragraphs>
  <Slides>75</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Courier</vt:lpstr>
      <vt:lpstr>Courier New</vt:lpstr>
      <vt:lpstr>Helvetica</vt:lpstr>
      <vt:lpstr>Menlo</vt:lpstr>
      <vt:lpstr>新細明體</vt:lpstr>
      <vt:lpstr>Times New Roman</vt:lpstr>
      <vt:lpstr>Wingdings</vt:lpstr>
      <vt:lpstr>Office Theme</vt:lpstr>
      <vt:lpstr>MPI PROGRAMMING</vt:lpstr>
      <vt:lpstr>PowerPoint Presentation</vt:lpstr>
      <vt:lpstr>PowerPoint Presentation</vt:lpstr>
      <vt:lpstr>Key Concepts of MPI</vt:lpstr>
      <vt:lpstr>PowerPoint Presentation</vt:lpstr>
      <vt:lpstr>Message Passing Work Allocation</vt:lpstr>
      <vt:lpstr>PowerPoint Presentation</vt:lpstr>
      <vt:lpstr>General MPI Program Structure </vt:lpstr>
      <vt:lpstr>MPI Naming Conventions</vt:lpstr>
      <vt:lpstr>MPI Routines and Return Values</vt:lpstr>
      <vt:lpstr>MPI Routines and Return Values</vt:lpstr>
      <vt:lpstr>Special MPI Datatypes (C)</vt:lpstr>
      <vt:lpstr>Initializing MPI</vt:lpstr>
      <vt:lpstr>Communicators</vt:lpstr>
      <vt:lpstr>Communicators</vt:lpstr>
      <vt:lpstr>Communicators</vt:lpstr>
      <vt:lpstr>Getting Communicator Information: Rank</vt:lpstr>
      <vt:lpstr>Getting Communicator Information: Size</vt:lpstr>
      <vt:lpstr>Terminating MPI</vt:lpstr>
      <vt:lpstr>Sample Program: Hello World!</vt:lpstr>
      <vt:lpstr>Sample Program: Hello World!</vt:lpstr>
      <vt:lpstr>Sample Program: Output</vt:lpstr>
      <vt:lpstr>PowerPoint Presentation</vt:lpstr>
      <vt:lpstr>PowerPoint Presentation</vt:lpstr>
      <vt:lpstr>PowerPoint Presentation</vt:lpstr>
      <vt:lpstr>PowerPoint Presentation</vt:lpstr>
      <vt:lpstr>P2P: Blocking Send/Recv</vt:lpstr>
      <vt:lpstr>P2P: Blocking Call Semantics</vt:lpstr>
      <vt:lpstr>PowerPoint Presentation</vt:lpstr>
      <vt:lpstr>Blocking Message Passing Routines</vt:lpstr>
      <vt:lpstr>Blocking Message Passing Routines</vt:lpstr>
      <vt:lpstr>Synchronous Send</vt:lpstr>
      <vt:lpstr>Buffered Send</vt:lpstr>
      <vt:lpstr>Buffered send</vt:lpstr>
      <vt:lpstr>DEADLOCK(RECV-RECV)</vt:lpstr>
      <vt:lpstr>DEADLOCK(TAG MISMATCH)</vt:lpstr>
      <vt:lpstr>DEADLOCK(RANK MISMATCH)</vt:lpstr>
      <vt:lpstr>DEADLOCK (COMMUNICATOR MISMATCH)</vt:lpstr>
      <vt:lpstr>DEADLOCK(SELF BLOCKING SEND) </vt:lpstr>
      <vt:lpstr>Synchronization</vt:lpstr>
      <vt:lpstr>MPI: Global Communications</vt:lpstr>
      <vt:lpstr>Collective Message Passing w/MPI</vt:lpstr>
      <vt:lpstr>Collective Communication</vt:lpstr>
      <vt:lpstr>Collective Communication Routines </vt:lpstr>
      <vt:lpstr>Types of Collective Operations:</vt:lpstr>
      <vt:lpstr>Collective Communication Routines </vt:lpstr>
      <vt:lpstr>Broadcast</vt:lpstr>
      <vt:lpstr>Collective Communication Routines </vt:lpstr>
      <vt:lpstr>Collective Communication Routines </vt:lpstr>
      <vt:lpstr>MPI: Reduction Operations</vt:lpstr>
      <vt:lpstr>Reduction</vt:lpstr>
      <vt:lpstr>PowerPoint Presentation</vt:lpstr>
      <vt:lpstr>Collective Communication Routines</vt:lpstr>
      <vt:lpstr>PowerPoint Presentation</vt:lpstr>
      <vt:lpstr>MPI: Scatter</vt:lpstr>
      <vt:lpstr>PowerPoint Presentation</vt:lpstr>
      <vt:lpstr>Gather</vt:lpstr>
      <vt:lpstr>Collective Communication Routines</vt:lpstr>
      <vt:lpstr>PowerPoint Presentation</vt:lpstr>
      <vt:lpstr>Collective Communication Routines</vt:lpstr>
      <vt:lpstr>Gather to All</vt:lpstr>
      <vt:lpstr>PowerPoint Presentation</vt:lpstr>
      <vt:lpstr>PowerPoint Presentation</vt:lpstr>
      <vt:lpstr>MPI: Alltoall</vt:lpstr>
      <vt:lpstr>Collective Communication Operations </vt:lpstr>
      <vt:lpstr>PowerPoint Presentation</vt:lpstr>
      <vt:lpstr>PowerPoint Presentation</vt:lpstr>
      <vt:lpstr>PowerPoint Presentation</vt:lpstr>
      <vt:lpstr>PowerPoint Presentation</vt:lpstr>
      <vt:lpstr>PowerPoint Presentation</vt:lpstr>
      <vt:lpstr>PowerPoint Presentation</vt:lpstr>
      <vt:lpstr>Approximation of Pi Compute π value using p processors.  </vt:lpstr>
      <vt:lpstr>Example:  PI in C -1</vt:lpstr>
      <vt:lpstr>Example:  PI in C - 2</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PROGRAMMING</dc:title>
  <dc:creator>ashwath</dc:creator>
  <cp:lastModifiedBy>Mahe</cp:lastModifiedBy>
  <cp:revision>10</cp:revision>
  <dcterms:created xsi:type="dcterms:W3CDTF">2018-01-29T14:25:22Z</dcterms:created>
  <dcterms:modified xsi:type="dcterms:W3CDTF">2018-01-31T10:07:40Z</dcterms:modified>
</cp:coreProperties>
</file>