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6" r:id="rId3"/>
    <p:sldId id="276" r:id="rId4"/>
    <p:sldId id="277" r:id="rId5"/>
    <p:sldId id="258" r:id="rId6"/>
    <p:sldId id="278" r:id="rId7"/>
    <p:sldId id="279" r:id="rId8"/>
    <p:sldId id="307" r:id="rId9"/>
    <p:sldId id="259" r:id="rId10"/>
    <p:sldId id="282" r:id="rId11"/>
    <p:sldId id="283" r:id="rId12"/>
    <p:sldId id="262" r:id="rId13"/>
    <p:sldId id="308" r:id="rId14"/>
    <p:sldId id="285" r:id="rId15"/>
    <p:sldId id="309" r:id="rId16"/>
    <p:sldId id="310" r:id="rId17"/>
    <p:sldId id="260" r:id="rId18"/>
    <p:sldId id="288" r:id="rId19"/>
    <p:sldId id="290" r:id="rId20"/>
    <p:sldId id="311" r:id="rId21"/>
    <p:sldId id="312" r:id="rId22"/>
    <p:sldId id="289" r:id="rId23"/>
    <p:sldId id="291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302" r:id="rId32"/>
    <p:sldId id="305" r:id="rId33"/>
    <p:sldId id="303" r:id="rId34"/>
    <p:sldId id="30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08" autoAdjust="0"/>
  </p:normalViewPr>
  <p:slideViewPr>
    <p:cSldViewPr snapToGrid="0">
      <p:cViewPr varScale="1">
        <p:scale>
          <a:sx n="57" d="100"/>
          <a:sy n="57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4D29-462A-4026-B576-DA18AFAA70BC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058C9-442C-473E-BFF1-A11019EF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7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6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7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6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1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7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2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3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58C9-442C-473E-BFF1-A11019EFAF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0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C694-9BA4-40C8-8841-BA44C50D3C73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B023-64C5-4BBF-94E8-A4BD767C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725"/>
            <a:ext cx="9144000" cy="1349862"/>
          </a:xfrm>
        </p:spPr>
        <p:txBody>
          <a:bodyPr/>
          <a:lstStyle/>
          <a:p>
            <a:r>
              <a:rPr lang="en-US" dirty="0" smtClean="0"/>
              <a:t>GPU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5751"/>
            <a:ext cx="9144000" cy="30444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 1.1 </a:t>
            </a:r>
            <a:r>
              <a:rPr lang="en-US" dirty="0"/>
              <a:t>GPUs as Parallel Computers </a:t>
            </a:r>
            <a:endParaRPr lang="en-US" dirty="0" smtClean="0"/>
          </a:p>
          <a:p>
            <a:pPr algn="just"/>
            <a:r>
              <a:rPr lang="en-US" dirty="0" smtClean="0"/>
              <a:t>  1.2 </a:t>
            </a:r>
            <a:r>
              <a:rPr lang="en-US" dirty="0"/>
              <a:t>Architecture of a Modern </a:t>
            </a:r>
            <a:r>
              <a:rPr lang="en-US" dirty="0" smtClean="0"/>
              <a:t>GPU</a:t>
            </a:r>
            <a:endParaRPr lang="en-US" dirty="0"/>
          </a:p>
          <a:p>
            <a:pPr algn="just"/>
            <a:r>
              <a:rPr lang="en-US" dirty="0" smtClean="0"/>
              <a:t>  1.3 </a:t>
            </a:r>
            <a:r>
              <a:rPr lang="en-US" dirty="0"/>
              <a:t>Why More Speed or </a:t>
            </a:r>
            <a:r>
              <a:rPr lang="en-US" sz="3500" dirty="0"/>
              <a:t>Parallelism</a:t>
            </a:r>
            <a:r>
              <a:rPr lang="en-US" dirty="0"/>
              <a:t>? </a:t>
            </a:r>
            <a:endParaRPr lang="en-US" dirty="0" smtClean="0"/>
          </a:p>
          <a:p>
            <a:pPr algn="just"/>
            <a:r>
              <a:rPr lang="en-US" dirty="0" smtClean="0"/>
              <a:t>  1.4 </a:t>
            </a:r>
            <a:r>
              <a:rPr lang="en-US" dirty="0"/>
              <a:t>Parallel Programming Languages and </a:t>
            </a:r>
            <a:r>
              <a:rPr lang="en-US" dirty="0" smtClean="0"/>
              <a:t>Models</a:t>
            </a:r>
          </a:p>
          <a:p>
            <a:pPr algn="just"/>
            <a:r>
              <a:rPr lang="en-US" dirty="0" smtClean="0"/>
              <a:t>  2.1 </a:t>
            </a:r>
            <a:r>
              <a:rPr lang="en-US" dirty="0"/>
              <a:t>Evolution of Graphics </a:t>
            </a:r>
            <a:r>
              <a:rPr lang="en-US" dirty="0" smtClean="0"/>
              <a:t>Pipelines</a:t>
            </a:r>
          </a:p>
          <a:p>
            <a:pPr algn="just"/>
            <a:r>
              <a:rPr lang="en-US" dirty="0" smtClean="0"/>
              <a:t>  2.2 GPU Computing</a:t>
            </a:r>
          </a:p>
          <a:p>
            <a:pPr algn="just"/>
            <a:r>
              <a:rPr lang="en-US" dirty="0"/>
              <a:t>D. Kirk and W. </a:t>
            </a:r>
            <a:r>
              <a:rPr lang="en-US" dirty="0" err="1"/>
              <a:t>Hwu</a:t>
            </a:r>
            <a:r>
              <a:rPr lang="en-US" dirty="0"/>
              <a:t> , “</a:t>
            </a:r>
            <a:r>
              <a:rPr lang="en-US" i="1" dirty="0"/>
              <a:t>Programming Massively Parallel Processors –A Hands-on approach</a:t>
            </a:r>
            <a:r>
              <a:rPr lang="en-US" dirty="0"/>
              <a:t>”, Elsevier Inc., 1</a:t>
            </a:r>
            <a:r>
              <a:rPr lang="en-US" baseline="30000" dirty="0"/>
              <a:t>st</a:t>
            </a:r>
            <a:r>
              <a:rPr lang="en-US" dirty="0"/>
              <a:t> Edition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6" y="427628"/>
            <a:ext cx="121834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ach </a:t>
            </a:r>
            <a:r>
              <a:rPr lang="en-US" sz="2800" dirty="0"/>
              <a:t>SM </a:t>
            </a:r>
            <a:r>
              <a:rPr lang="en-US" sz="2800" dirty="0" smtClean="0"/>
              <a:t>has </a:t>
            </a:r>
            <a:r>
              <a:rPr lang="en-US" sz="2800" dirty="0"/>
              <a:t>a number of </a:t>
            </a:r>
            <a:r>
              <a:rPr lang="en-US" sz="2800" dirty="0" smtClean="0"/>
              <a:t>streaming processors </a:t>
            </a:r>
            <a:r>
              <a:rPr lang="en-US" sz="2800" dirty="0"/>
              <a:t>(SPs) </a:t>
            </a:r>
            <a:r>
              <a:rPr lang="en-US" sz="2800" dirty="0" smtClean="0"/>
              <a:t>..</a:t>
            </a:r>
          </a:p>
          <a:p>
            <a:r>
              <a:rPr lang="en-US" sz="2800" dirty="0" smtClean="0"/>
              <a:t>Each GPU </a:t>
            </a:r>
            <a:r>
              <a:rPr lang="en-US" sz="2800" dirty="0"/>
              <a:t>currently comes with up to 4 </a:t>
            </a:r>
            <a:r>
              <a:rPr lang="en-US" sz="2800" dirty="0" smtClean="0"/>
              <a:t>GB </a:t>
            </a:r>
            <a:r>
              <a:rPr lang="en-US" sz="2800" dirty="0"/>
              <a:t>of graphics double data </a:t>
            </a:r>
            <a:r>
              <a:rPr lang="en-US" sz="2800" dirty="0" smtClean="0"/>
              <a:t>rate (</a:t>
            </a:r>
            <a:r>
              <a:rPr lang="en-US" sz="2800" dirty="0"/>
              <a:t>GDDR) DRAM, referred to as global </a:t>
            </a:r>
            <a:r>
              <a:rPr lang="en-US" sz="2800" dirty="0" smtClean="0"/>
              <a:t>memory. </a:t>
            </a:r>
          </a:p>
          <a:p>
            <a:r>
              <a:rPr lang="en-US" sz="2800" dirty="0" smtClean="0"/>
              <a:t>These GDDR DRAMs </a:t>
            </a:r>
            <a:r>
              <a:rPr lang="en-US" sz="2800" dirty="0"/>
              <a:t>differ from the system DRAMs on the CPU motherboard </a:t>
            </a:r>
            <a:r>
              <a:rPr lang="en-US" sz="2800" dirty="0" smtClean="0"/>
              <a:t>and essentially used for graphics as the </a:t>
            </a:r>
            <a:r>
              <a:rPr lang="en-US" sz="2800" dirty="0"/>
              <a:t>frame buffer </a:t>
            </a:r>
            <a:r>
              <a:rPr lang="en-US" sz="2800" dirty="0" smtClean="0"/>
              <a:t>memory. </a:t>
            </a:r>
            <a:endParaRPr lang="en-US" sz="2800" dirty="0"/>
          </a:p>
          <a:p>
            <a:r>
              <a:rPr lang="en-US" sz="2800" dirty="0"/>
              <a:t>For graphics applications, they hold video images, and texture </a:t>
            </a:r>
            <a:r>
              <a:rPr lang="en-US" sz="2800" dirty="0" smtClean="0"/>
              <a:t>information for </a:t>
            </a:r>
            <a:r>
              <a:rPr lang="en-US" sz="2800" dirty="0"/>
              <a:t>three-dimensional (3D) rendering, but for computing they </a:t>
            </a:r>
            <a:r>
              <a:rPr lang="en-US" sz="2800" dirty="0" smtClean="0"/>
              <a:t>function as very-high-bandwidth memory. </a:t>
            </a:r>
          </a:p>
          <a:p>
            <a:r>
              <a:rPr lang="en-US" sz="2800" dirty="0" smtClean="0"/>
              <a:t>GPU G80 </a:t>
            </a:r>
            <a:r>
              <a:rPr lang="en-US" sz="2800" dirty="0"/>
              <a:t>chip has 128 SPs (16 SMs, each with 8 SPs).</a:t>
            </a:r>
          </a:p>
          <a:p>
            <a:r>
              <a:rPr lang="en-US" sz="2800" dirty="0" smtClean="0"/>
              <a:t>With </a:t>
            </a:r>
            <a:r>
              <a:rPr lang="en-US" sz="2800" dirty="0"/>
              <a:t>128 SPs, </a:t>
            </a:r>
            <a:r>
              <a:rPr lang="en-US" sz="2800" dirty="0" smtClean="0"/>
              <a:t>a </a:t>
            </a:r>
            <a:r>
              <a:rPr lang="en-US" sz="2800" dirty="0"/>
              <a:t>total of over 500 gigaflops. </a:t>
            </a:r>
            <a:endParaRPr lang="en-US" sz="2800" dirty="0" smtClean="0"/>
          </a:p>
          <a:p>
            <a:r>
              <a:rPr lang="en-US" sz="2800" dirty="0" smtClean="0"/>
              <a:t>With </a:t>
            </a:r>
            <a:r>
              <a:rPr lang="en-US" sz="2800" dirty="0"/>
              <a:t>240 SPs, the GT200 exceeds 1 </a:t>
            </a:r>
            <a:r>
              <a:rPr lang="en-US" sz="2800" dirty="0" smtClean="0"/>
              <a:t>teraflops</a:t>
            </a:r>
            <a:r>
              <a:rPr lang="en-US" sz="2800" dirty="0"/>
              <a:t>.</a:t>
            </a:r>
          </a:p>
          <a:p>
            <a:r>
              <a:rPr lang="en-US" sz="2800" dirty="0"/>
              <a:t>Because each SP is massively threaded, it can run thousands </a:t>
            </a:r>
            <a:r>
              <a:rPr lang="en-US" sz="2800" dirty="0" smtClean="0"/>
              <a:t>of threads </a:t>
            </a:r>
            <a:r>
              <a:rPr lang="en-US" sz="2800" dirty="0"/>
              <a:t>per application.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good application typically runs </a:t>
            </a:r>
            <a:r>
              <a:rPr lang="en-US" sz="2800" dirty="0" smtClean="0"/>
              <a:t>5000–12,000 threads </a:t>
            </a:r>
            <a:r>
              <a:rPr lang="en-US" sz="2800" dirty="0"/>
              <a:t>simultaneously on this chip.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56" y="25755"/>
            <a:ext cx="7245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1.2 ARCHITECTURE OF A MODERN </a:t>
            </a:r>
            <a:r>
              <a:rPr lang="en-US" sz="2800" dirty="0" smtClean="0">
                <a:solidFill>
                  <a:prstClr val="black"/>
                </a:solidFill>
              </a:rPr>
              <a:t>GPU (Contd..)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6" y="499068"/>
            <a:ext cx="12183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 </a:t>
            </a:r>
            <a:r>
              <a:rPr lang="en-US" sz="2800" dirty="0"/>
              <a:t>that Intel CPUs support 2 or 4 </a:t>
            </a:r>
            <a:r>
              <a:rPr lang="en-US" sz="2800" dirty="0" smtClean="0"/>
              <a:t>threads per core.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G80 chip supports up to 768 </a:t>
            </a:r>
            <a:r>
              <a:rPr lang="en-US" sz="2800" dirty="0" smtClean="0"/>
              <a:t>threads per </a:t>
            </a:r>
            <a:r>
              <a:rPr lang="en-US" sz="2800" dirty="0"/>
              <a:t>SM, which sums up to about </a:t>
            </a:r>
            <a:r>
              <a:rPr lang="en-US" sz="2800" dirty="0" smtClean="0"/>
              <a:t>(768 x 16 (</a:t>
            </a:r>
            <a:r>
              <a:rPr lang="en-US" sz="2800" dirty="0" err="1" smtClean="0"/>
              <a:t>approx</a:t>
            </a:r>
            <a:r>
              <a:rPr lang="en-US" sz="2800" dirty="0" smtClean="0"/>
              <a:t>)= 12,000 </a:t>
            </a:r>
            <a:r>
              <a:rPr lang="en-US" sz="2800" dirty="0"/>
              <a:t>threads for this chip. </a:t>
            </a:r>
            <a:endParaRPr lang="en-US" sz="2800" dirty="0" smtClean="0"/>
          </a:p>
          <a:p>
            <a:r>
              <a:rPr lang="en-US" sz="2800" dirty="0" smtClean="0"/>
              <a:t>The more recent </a:t>
            </a:r>
            <a:r>
              <a:rPr lang="en-US" sz="2800" dirty="0"/>
              <a:t>GT200 supports 1024 threads per SM and up to about 30,000 </a:t>
            </a:r>
            <a:r>
              <a:rPr lang="en-US" sz="2800" dirty="0" smtClean="0"/>
              <a:t>threads </a:t>
            </a:r>
            <a:r>
              <a:rPr lang="en-US" sz="2800" dirty="0"/>
              <a:t>for the chip. </a:t>
            </a:r>
            <a:endParaRPr lang="en-US" sz="2800" dirty="0" smtClean="0"/>
          </a:p>
          <a:p>
            <a:r>
              <a:rPr lang="en-US" sz="2800" dirty="0" smtClean="0"/>
              <a:t>Thus</a:t>
            </a:r>
            <a:r>
              <a:rPr lang="en-US" sz="2800" dirty="0"/>
              <a:t>, the level of parallelism supported by GPU hardware </a:t>
            </a:r>
            <a:r>
              <a:rPr lang="en-US" sz="2800" dirty="0" smtClean="0"/>
              <a:t>is increasing </a:t>
            </a:r>
            <a:r>
              <a:rPr lang="en-US" sz="2800" dirty="0"/>
              <a:t>quickly.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very important to </a:t>
            </a:r>
            <a:r>
              <a:rPr lang="en-US" sz="2800" dirty="0" smtClean="0"/>
              <a:t>struggle and attempt </a:t>
            </a:r>
            <a:r>
              <a:rPr lang="en-US" sz="2800" dirty="0"/>
              <a:t>for such levels of </a:t>
            </a:r>
            <a:r>
              <a:rPr lang="en-US" sz="2800" dirty="0" smtClean="0"/>
              <a:t>parallelism when </a:t>
            </a:r>
            <a:r>
              <a:rPr lang="en-US" sz="2800" dirty="0"/>
              <a:t>developing GPU parallel computing applications.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56" y="25755"/>
            <a:ext cx="7245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1.2 </a:t>
            </a:r>
            <a:r>
              <a:rPr lang="en-US" sz="2800" dirty="0" smtClean="0">
                <a:solidFill>
                  <a:prstClr val="black"/>
                </a:solidFill>
              </a:rPr>
              <a:t>ARCHITECTURE </a:t>
            </a:r>
            <a:r>
              <a:rPr lang="en-US" sz="2800" dirty="0">
                <a:solidFill>
                  <a:prstClr val="black"/>
                </a:solidFill>
              </a:rPr>
              <a:t>OF A MODERN </a:t>
            </a:r>
            <a:r>
              <a:rPr lang="en-US" sz="2800" dirty="0" smtClean="0">
                <a:solidFill>
                  <a:prstClr val="black"/>
                </a:solidFill>
              </a:rPr>
              <a:t>GPU (Contd..)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76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WHY MORE SPEED OR PARALLELISM?</a:t>
            </a:r>
          </a:p>
          <a:p>
            <a:pPr algn="just"/>
            <a:r>
              <a:rPr lang="en-US" sz="2800" dirty="0" smtClean="0"/>
              <a:t>Q: Why </a:t>
            </a:r>
            <a:r>
              <a:rPr lang="en-US" sz="2800" dirty="0"/>
              <a:t>applications will </a:t>
            </a:r>
            <a:r>
              <a:rPr lang="en-US" sz="2800" dirty="0" smtClean="0"/>
              <a:t>continue to </a:t>
            </a:r>
            <a:r>
              <a:rPr lang="en-US" sz="2800" dirty="0"/>
              <a:t>demand increased </a:t>
            </a:r>
            <a:r>
              <a:rPr lang="en-US" sz="2800" dirty="0" smtClean="0"/>
              <a:t>speed? </a:t>
            </a:r>
          </a:p>
          <a:p>
            <a:pPr algn="just"/>
            <a:r>
              <a:rPr lang="en-US" sz="2800" dirty="0" err="1" smtClean="0"/>
              <a:t>Ans</a:t>
            </a:r>
            <a:r>
              <a:rPr lang="en-US" sz="2800" dirty="0" smtClean="0"/>
              <a:t>: Many </a:t>
            </a:r>
            <a:r>
              <a:rPr lang="en-US" sz="2800" dirty="0"/>
              <a:t>applications that we have today seem </a:t>
            </a:r>
            <a:r>
              <a:rPr lang="en-US" sz="2800" dirty="0" smtClean="0"/>
              <a:t>to be </a:t>
            </a:r>
            <a:r>
              <a:rPr lang="en-US" sz="2800" dirty="0"/>
              <a:t>running quite fast enough. </a:t>
            </a:r>
            <a:endParaRPr lang="en-US" sz="2800" dirty="0" smtClean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an application is suitable for parallel execution, a good </a:t>
            </a:r>
            <a:r>
              <a:rPr lang="en-US" sz="2800" dirty="0" smtClean="0"/>
              <a:t>implementation on </a:t>
            </a:r>
            <a:r>
              <a:rPr lang="en-US" sz="2800" dirty="0"/>
              <a:t>a GPU can achieve more than 100 times (100) speedup </a:t>
            </a:r>
            <a:r>
              <a:rPr lang="en-US" sz="2800" dirty="0" smtClean="0"/>
              <a:t>over sequential </a:t>
            </a:r>
            <a:r>
              <a:rPr lang="en-US" sz="2800" dirty="0"/>
              <a:t>execution. </a:t>
            </a:r>
            <a:endParaRPr lang="en-US" sz="2800" dirty="0" smtClean="0"/>
          </a:p>
          <a:p>
            <a:pPr algn="just"/>
            <a:r>
              <a:rPr lang="en-US" sz="2800" dirty="0" smtClean="0"/>
              <a:t>Many applications </a:t>
            </a:r>
            <a:r>
              <a:rPr lang="en-US" sz="2800" dirty="0"/>
              <a:t>of the future will be what we </a:t>
            </a:r>
            <a:r>
              <a:rPr lang="en-US" sz="2800" dirty="0" smtClean="0"/>
              <a:t>currently consider </a:t>
            </a:r>
            <a:r>
              <a:rPr lang="en-US" sz="2800" dirty="0"/>
              <a:t>to be supercomputing </a:t>
            </a:r>
            <a:r>
              <a:rPr lang="en-US" sz="2800" dirty="0" smtClean="0"/>
              <a:t>applications (</a:t>
            </a:r>
            <a:r>
              <a:rPr lang="en-US" sz="2800" dirty="0" err="1" smtClean="0"/>
              <a:t>Superapps</a:t>
            </a:r>
            <a:r>
              <a:rPr lang="en-US" sz="2800" dirty="0" smtClean="0"/>
              <a:t>). </a:t>
            </a:r>
          </a:p>
          <a:p>
            <a:pPr algn="just"/>
            <a:r>
              <a:rPr lang="en-US" sz="2800" dirty="0" smtClean="0"/>
              <a:t>For example</a:t>
            </a:r>
            <a:r>
              <a:rPr lang="en-US" sz="2800" dirty="0"/>
              <a:t>, </a:t>
            </a:r>
            <a:r>
              <a:rPr lang="en-US" sz="2800" dirty="0" smtClean="0"/>
              <a:t>bioinformatics is </a:t>
            </a:r>
            <a:r>
              <a:rPr lang="en-US" sz="2800" dirty="0"/>
              <a:t>moving more and more </a:t>
            </a:r>
            <a:r>
              <a:rPr lang="en-US" sz="2800" dirty="0" smtClean="0"/>
              <a:t>into the </a:t>
            </a:r>
            <a:r>
              <a:rPr lang="en-US" sz="2800" dirty="0"/>
              <a:t>molecular level. Microscopes, </a:t>
            </a:r>
            <a:r>
              <a:rPr lang="en-US" sz="2800" dirty="0" smtClean="0"/>
              <a:t>the </a:t>
            </a:r>
            <a:r>
              <a:rPr lang="en-US" sz="2800" dirty="0"/>
              <a:t>most important </a:t>
            </a:r>
            <a:r>
              <a:rPr lang="en-US" sz="2800" dirty="0" smtClean="0"/>
              <a:t>instrument in </a:t>
            </a:r>
            <a:r>
              <a:rPr lang="en-US" sz="2800" dirty="0"/>
              <a:t>molecular biology, used to rely on optics or electronic instrumentation</a:t>
            </a:r>
            <a:r>
              <a:rPr lang="en-US" sz="2800" dirty="0" smtClean="0"/>
              <a:t>, but </a:t>
            </a:r>
            <a:r>
              <a:rPr lang="en-US" sz="2800" dirty="0"/>
              <a:t>there are limitations to the molecular-level </a:t>
            </a:r>
            <a:r>
              <a:rPr lang="en-US" sz="2800" dirty="0" smtClean="0"/>
              <a:t>observations. </a:t>
            </a:r>
          </a:p>
          <a:p>
            <a:pPr algn="just"/>
            <a:r>
              <a:rPr lang="en-US" sz="2800" dirty="0" smtClean="0"/>
              <a:t>These </a:t>
            </a:r>
            <a:r>
              <a:rPr lang="en-US" sz="2800" dirty="0"/>
              <a:t>limitations can be effectively </a:t>
            </a:r>
            <a:r>
              <a:rPr lang="en-US" sz="2800" dirty="0" smtClean="0"/>
              <a:t>addressed by </a:t>
            </a:r>
            <a:r>
              <a:rPr lang="en-US" sz="2800" dirty="0"/>
              <a:t>incorporating a computational model to simulate the underlying </a:t>
            </a:r>
            <a:r>
              <a:rPr lang="en-US" sz="2800" dirty="0" smtClean="0"/>
              <a:t>molecular activities. </a:t>
            </a:r>
          </a:p>
          <a:p>
            <a:pPr algn="just"/>
            <a:r>
              <a:rPr lang="en-US" sz="2800" dirty="0"/>
              <a:t>From the simulation we can measure even more details and test </a:t>
            </a:r>
            <a:r>
              <a:rPr lang="en-US" sz="2800" dirty="0" smtClean="0"/>
              <a:t>more hypotheses </a:t>
            </a:r>
            <a:r>
              <a:rPr lang="en-US" sz="2800" dirty="0"/>
              <a:t>than </a:t>
            </a:r>
            <a:r>
              <a:rPr lang="en-US" sz="2800" dirty="0" smtClean="0"/>
              <a:t>with </a:t>
            </a:r>
            <a:r>
              <a:rPr lang="en-US" sz="2800" dirty="0"/>
              <a:t>traditional </a:t>
            </a:r>
            <a:r>
              <a:rPr lang="en-US" sz="2800" dirty="0" smtClean="0"/>
              <a:t>instruments.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83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76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WHY MORE SPEED OR PARALLELISM</a:t>
            </a:r>
            <a:r>
              <a:rPr lang="en-US" sz="2800" dirty="0" smtClean="0"/>
              <a:t>? (Contd..)</a:t>
            </a:r>
            <a:endParaRPr lang="en-US" sz="2800" dirty="0"/>
          </a:p>
          <a:p>
            <a:r>
              <a:rPr lang="en-US" sz="2800" dirty="0" smtClean="0"/>
              <a:t>These </a:t>
            </a:r>
            <a:r>
              <a:rPr lang="en-US" sz="2800" dirty="0"/>
              <a:t>enhancements will </a:t>
            </a:r>
            <a:r>
              <a:rPr lang="en-US" sz="2800" dirty="0" smtClean="0"/>
              <a:t>have tremendous effects </a:t>
            </a:r>
            <a:r>
              <a:rPr lang="en-US" sz="2800" dirty="0"/>
              <a:t>to science and medicine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applications such as video and audio </a:t>
            </a:r>
            <a:r>
              <a:rPr lang="en-US" sz="2800" dirty="0" smtClean="0"/>
              <a:t>coding.</a:t>
            </a:r>
          </a:p>
          <a:p>
            <a:r>
              <a:rPr lang="en-US" sz="2800" dirty="0" smtClean="0"/>
              <a:t>Consider digital </a:t>
            </a:r>
            <a:r>
              <a:rPr lang="en-US" sz="2800" dirty="0"/>
              <a:t>high-definition television (HDTV) </a:t>
            </a:r>
            <a:r>
              <a:rPr lang="en-US" sz="2800" dirty="0" smtClean="0"/>
              <a:t>versus older </a:t>
            </a:r>
            <a:r>
              <a:rPr lang="en-US" sz="2800" dirty="0"/>
              <a:t>National Television System Committee (NTSC) television. </a:t>
            </a:r>
            <a:endParaRPr lang="en-US" sz="2800" dirty="0" smtClean="0"/>
          </a:p>
          <a:p>
            <a:r>
              <a:rPr lang="en-US" sz="2800" dirty="0" smtClean="0"/>
              <a:t>Once we experience </a:t>
            </a:r>
            <a:r>
              <a:rPr lang="en-US" sz="2800" dirty="0"/>
              <a:t>the level of details offered by HDTV, it is very hard to go </a:t>
            </a:r>
            <a:r>
              <a:rPr lang="en-US" sz="2800" dirty="0" smtClean="0"/>
              <a:t>back to </a:t>
            </a:r>
            <a:r>
              <a:rPr lang="en-US" sz="2800" dirty="0"/>
              <a:t>older technology. </a:t>
            </a:r>
            <a:endParaRPr lang="en-US" sz="2800" dirty="0" smtClean="0"/>
          </a:p>
          <a:p>
            <a:r>
              <a:rPr lang="en-US" sz="2800" dirty="0" smtClean="0"/>
              <a:t>All </a:t>
            </a:r>
            <a:r>
              <a:rPr lang="en-US" sz="2800" dirty="0"/>
              <a:t>the processing that is </a:t>
            </a:r>
            <a:r>
              <a:rPr lang="en-US" sz="2800" dirty="0" smtClean="0"/>
              <a:t>necessary for </a:t>
            </a:r>
            <a:r>
              <a:rPr lang="en-US" sz="2800" dirty="0"/>
              <a:t>that </a:t>
            </a:r>
            <a:r>
              <a:rPr lang="en-US" sz="2800" dirty="0" smtClean="0"/>
              <a:t>HDTV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a very parallel process, as are 3D imaging </a:t>
            </a:r>
            <a:r>
              <a:rPr lang="en-US" sz="2800" dirty="0" smtClean="0"/>
              <a:t>and </a:t>
            </a:r>
            <a:r>
              <a:rPr lang="en-US" sz="2800" dirty="0"/>
              <a:t>visualization.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192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76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WHY MORE SPEED OR PARALLELISM</a:t>
            </a:r>
            <a:r>
              <a:rPr lang="en-US" sz="2800" dirty="0" smtClean="0"/>
              <a:t>? (Contd..)</a:t>
            </a:r>
            <a:endParaRPr lang="en-US" sz="2800" dirty="0"/>
          </a:p>
          <a:p>
            <a:r>
              <a:rPr lang="en-US" sz="2800" dirty="0" smtClean="0"/>
              <a:t>Similar </a:t>
            </a:r>
            <a:r>
              <a:rPr lang="en-US" sz="2800" dirty="0"/>
              <a:t>developments </a:t>
            </a:r>
            <a:r>
              <a:rPr lang="en-US" sz="2800" dirty="0" smtClean="0"/>
              <a:t>with electronic </a:t>
            </a:r>
            <a:r>
              <a:rPr lang="en-US" sz="2800" dirty="0"/>
              <a:t>gaming.</a:t>
            </a:r>
          </a:p>
          <a:p>
            <a:r>
              <a:rPr lang="en-US" sz="2800" dirty="0"/>
              <a:t>Imagine driving a car in a game today; the game is, in fact, simply a prearranged</a:t>
            </a:r>
          </a:p>
          <a:p>
            <a:r>
              <a:rPr lang="en-US" sz="2800" dirty="0"/>
              <a:t>set of scenes.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your car bumps into an obstacle, the course of </a:t>
            </a:r>
            <a:r>
              <a:rPr lang="en-US" sz="2800" dirty="0" smtClean="0"/>
              <a:t>your vehicle </a:t>
            </a:r>
            <a:r>
              <a:rPr lang="en-US" sz="2800" dirty="0"/>
              <a:t>does not change; only the game score changes. </a:t>
            </a:r>
            <a:endParaRPr lang="en-US" sz="2800" dirty="0" smtClean="0"/>
          </a:p>
          <a:p>
            <a:r>
              <a:rPr lang="en-US" sz="2800" dirty="0" smtClean="0"/>
              <a:t>Your </a:t>
            </a:r>
            <a:r>
              <a:rPr lang="en-US" sz="2800" dirty="0"/>
              <a:t>wheels are </a:t>
            </a:r>
            <a:r>
              <a:rPr lang="en-US" sz="2800" dirty="0" smtClean="0"/>
              <a:t>not bent </a:t>
            </a:r>
            <a:r>
              <a:rPr lang="en-US" sz="2800" dirty="0"/>
              <a:t>or damaged, and it is no more difficult to drive, regardless of </a:t>
            </a:r>
            <a:r>
              <a:rPr lang="en-US" sz="2800" dirty="0" smtClean="0"/>
              <a:t>whether you </a:t>
            </a:r>
            <a:r>
              <a:rPr lang="en-US" sz="2800" dirty="0"/>
              <a:t>bumped your wheels or even lost a wheel. </a:t>
            </a:r>
            <a:endParaRPr lang="en-US" sz="2800" dirty="0" smtClean="0"/>
          </a:p>
          <a:p>
            <a:r>
              <a:rPr lang="en-US" sz="2800" dirty="0" smtClean="0"/>
              <a:t>With </a:t>
            </a:r>
            <a:r>
              <a:rPr lang="en-US" sz="2800" dirty="0"/>
              <a:t>increased </a:t>
            </a:r>
            <a:r>
              <a:rPr lang="en-US" sz="2800" dirty="0" smtClean="0"/>
              <a:t>computing speed</a:t>
            </a:r>
            <a:r>
              <a:rPr lang="en-US" sz="2800" dirty="0"/>
              <a:t>, the games can be based on dynamic simulation rather than </a:t>
            </a:r>
            <a:r>
              <a:rPr lang="en-US" sz="2800" dirty="0" smtClean="0"/>
              <a:t>prearranged scenes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can expect to see more of these realistic effects in </a:t>
            </a:r>
            <a:r>
              <a:rPr lang="en-US" sz="2800" dirty="0" smtClean="0"/>
              <a:t>the future—accidents </a:t>
            </a:r>
            <a:r>
              <a:rPr lang="en-US" sz="2800" dirty="0"/>
              <a:t>will damage your wheels, and your online driving </a:t>
            </a:r>
            <a:r>
              <a:rPr lang="en-US" sz="2800" dirty="0" smtClean="0"/>
              <a:t>experience will </a:t>
            </a:r>
            <a:r>
              <a:rPr lang="en-US" sz="2800" dirty="0"/>
              <a:t>be much more realistic.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598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76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WHY MORE SPEED OR PARALLELISM</a:t>
            </a:r>
            <a:r>
              <a:rPr lang="en-US" sz="2800" dirty="0" smtClean="0"/>
              <a:t>? (Contd..)</a:t>
            </a:r>
            <a:endParaRPr lang="en-US" sz="2800" dirty="0"/>
          </a:p>
          <a:p>
            <a:r>
              <a:rPr lang="en-US" sz="2800" dirty="0" smtClean="0"/>
              <a:t>Applications </a:t>
            </a:r>
            <a:r>
              <a:rPr lang="en-US" sz="2800" dirty="0"/>
              <a:t>that </a:t>
            </a:r>
            <a:r>
              <a:rPr lang="en-US" sz="2800" dirty="0" smtClean="0"/>
              <a:t>involve simulation with tremendous amounts </a:t>
            </a:r>
            <a:r>
              <a:rPr lang="en-US" sz="2800" dirty="0"/>
              <a:t>of data being processed. </a:t>
            </a:r>
            <a:endParaRPr lang="en-US" sz="2800" dirty="0" smtClean="0"/>
          </a:p>
          <a:p>
            <a:r>
              <a:rPr lang="en-US" sz="2800" dirty="0" smtClean="0"/>
              <a:t>And</a:t>
            </a:r>
            <a:r>
              <a:rPr lang="en-US" sz="2800" dirty="0"/>
              <a:t>, with this huge quantity of data</a:t>
            </a:r>
            <a:r>
              <a:rPr lang="en-US" sz="2800" dirty="0" smtClean="0"/>
              <a:t>, much </a:t>
            </a:r>
            <a:r>
              <a:rPr lang="en-US" sz="2800" dirty="0"/>
              <a:t>of the computation can be done on different parts of the data in </a:t>
            </a:r>
            <a:r>
              <a:rPr lang="en-US" sz="2800" dirty="0" smtClean="0"/>
              <a:t>parallel. 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Q: How </a:t>
            </a:r>
            <a:r>
              <a:rPr lang="en-US" sz="2800" dirty="0"/>
              <a:t>many times speedup can be expected from parallelizing these </a:t>
            </a:r>
            <a:r>
              <a:rPr lang="en-US" sz="2800" dirty="0" err="1"/>
              <a:t>superapplication</a:t>
            </a:r>
            <a:r>
              <a:rPr lang="en-US" sz="2800" dirty="0"/>
              <a:t>?</a:t>
            </a:r>
          </a:p>
          <a:p>
            <a:r>
              <a:rPr lang="en-US" sz="2800" dirty="0" smtClean="0"/>
              <a:t>A: It </a:t>
            </a:r>
            <a:r>
              <a:rPr lang="en-US" sz="2800" dirty="0"/>
              <a:t>depends on the portion of the application that can be parallelized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If the </a:t>
            </a:r>
            <a:r>
              <a:rPr lang="en-US" sz="2800" dirty="0" smtClean="0"/>
              <a:t>% of </a:t>
            </a:r>
            <a:r>
              <a:rPr lang="en-US" sz="2800" dirty="0"/>
              <a:t>time spent in the part that can be parallelized </a:t>
            </a:r>
            <a:r>
              <a:rPr lang="en-US" sz="2800" dirty="0" smtClean="0"/>
              <a:t>is 30</a:t>
            </a:r>
            <a:r>
              <a:rPr lang="en-US" sz="2800" dirty="0"/>
              <a:t>%,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100 speedup of the parallel portion will reduce the execution </a:t>
            </a:r>
            <a:r>
              <a:rPr lang="en-US" sz="2800" dirty="0" smtClean="0"/>
              <a:t>time by </a:t>
            </a:r>
            <a:r>
              <a:rPr lang="en-US" sz="2800" dirty="0"/>
              <a:t>29.7%. </a:t>
            </a:r>
            <a:endParaRPr lang="en-US" sz="2800" dirty="0" smtClean="0"/>
          </a:p>
          <a:p>
            <a:r>
              <a:rPr lang="en-US" sz="2800" dirty="0" smtClean="0"/>
              <a:t>The speedup for the entire application will be 1.43.</a:t>
            </a:r>
          </a:p>
          <a:p>
            <a:r>
              <a:rPr lang="en-US" sz="2800" dirty="0" smtClean="0"/>
              <a:t>Therefore, it is imp </a:t>
            </a:r>
            <a:r>
              <a:rPr lang="en-US" sz="2800" dirty="0"/>
              <a:t>that an </a:t>
            </a:r>
            <a:r>
              <a:rPr lang="en-US" sz="2800" dirty="0" err="1" smtClean="0"/>
              <a:t>appli</a:t>
            </a:r>
            <a:r>
              <a:rPr lang="en-US" sz="2800" dirty="0" smtClean="0"/>
              <a:t> </a:t>
            </a:r>
            <a:r>
              <a:rPr lang="en-US" sz="2800" dirty="0"/>
              <a:t>has the vast majority of its </a:t>
            </a:r>
            <a:r>
              <a:rPr lang="en-US" sz="2800" dirty="0" smtClean="0"/>
              <a:t>exec in </a:t>
            </a:r>
            <a:r>
              <a:rPr lang="en-US" sz="2800" dirty="0"/>
              <a:t>the </a:t>
            </a:r>
            <a:r>
              <a:rPr lang="en-US" sz="2800" dirty="0" err="1" smtClean="0"/>
              <a:t>llel</a:t>
            </a:r>
            <a:r>
              <a:rPr lang="en-US" sz="2800" dirty="0" smtClean="0"/>
              <a:t> </a:t>
            </a:r>
            <a:r>
              <a:rPr lang="en-US" sz="2800" dirty="0"/>
              <a:t>portion for a massively </a:t>
            </a:r>
            <a:r>
              <a:rPr lang="en-US" sz="2800" dirty="0" err="1"/>
              <a:t>l</a:t>
            </a:r>
            <a:r>
              <a:rPr lang="en-US" sz="2800" dirty="0" err="1" smtClean="0"/>
              <a:t>lel</a:t>
            </a:r>
            <a:r>
              <a:rPr lang="en-US" sz="2800" dirty="0" smtClean="0"/>
              <a:t> </a:t>
            </a:r>
            <a:r>
              <a:rPr lang="en-US" sz="2800" dirty="0"/>
              <a:t>processor to </a:t>
            </a:r>
            <a:r>
              <a:rPr lang="en-US" sz="2800" dirty="0" smtClean="0"/>
              <a:t>effectively speedup </a:t>
            </a:r>
            <a:r>
              <a:rPr lang="en-US" sz="2800" dirty="0"/>
              <a:t>its execution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2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76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1.3 WHY MORE SPEED OR PARALLELISM</a:t>
            </a:r>
            <a:r>
              <a:rPr lang="en-US" sz="2800" dirty="0" smtClean="0"/>
              <a:t>? (Contd..)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level of speedup achieved </a:t>
            </a:r>
            <a:r>
              <a:rPr lang="en-US" sz="2800" dirty="0" smtClean="0"/>
              <a:t>can </a:t>
            </a:r>
            <a:r>
              <a:rPr lang="en-US" sz="2800" dirty="0"/>
              <a:t>also reflect the suitability of the CPU to the application.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some applications</a:t>
            </a:r>
            <a:r>
              <a:rPr lang="en-US" sz="2800" dirty="0" smtClean="0"/>
              <a:t>, CPUs </a:t>
            </a:r>
            <a:r>
              <a:rPr lang="en-US" sz="2800" dirty="0"/>
              <a:t>perform very well, making it more difficult to speed up </a:t>
            </a:r>
            <a:r>
              <a:rPr lang="en-US" sz="2800" dirty="0" smtClean="0"/>
              <a:t>performance using </a:t>
            </a:r>
            <a:r>
              <a:rPr lang="en-US" sz="2800" dirty="0"/>
              <a:t>a GPU. </a:t>
            </a:r>
            <a:endParaRPr lang="en-US" sz="2800" dirty="0" smtClean="0"/>
          </a:p>
          <a:p>
            <a:r>
              <a:rPr lang="en-US" sz="2800" dirty="0" smtClean="0"/>
              <a:t>Some </a:t>
            </a:r>
            <a:r>
              <a:rPr lang="en-US" sz="2800" dirty="0"/>
              <a:t>applications have portions that can be </a:t>
            </a:r>
            <a:r>
              <a:rPr lang="en-US" sz="2800" dirty="0" smtClean="0"/>
              <a:t>much better </a:t>
            </a:r>
            <a:r>
              <a:rPr lang="en-US" sz="2800" dirty="0"/>
              <a:t>executed by the CPU. </a:t>
            </a:r>
            <a:endParaRPr lang="en-US" sz="2800" dirty="0" smtClean="0"/>
          </a:p>
          <a:p>
            <a:r>
              <a:rPr lang="en-US" sz="2800" dirty="0" smtClean="0"/>
              <a:t>Thus </a:t>
            </a:r>
            <a:r>
              <a:rPr lang="en-US" sz="2800" dirty="0"/>
              <a:t>properly exploiting the </a:t>
            </a:r>
            <a:r>
              <a:rPr lang="en-US" sz="2800" dirty="0" smtClean="0"/>
              <a:t>heterogeneous parallel </a:t>
            </a:r>
            <a:r>
              <a:rPr lang="en-US" sz="2800" dirty="0"/>
              <a:t>computing capabilities of the combined CPU/GPU system.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</a:t>
            </a:r>
            <a:r>
              <a:rPr lang="en-US" sz="2800" dirty="0"/>
              <a:t>. Kirk and W. </a:t>
            </a:r>
            <a:r>
              <a:rPr lang="en-US" sz="2800" dirty="0" err="1"/>
              <a:t>Hwu</a:t>
            </a:r>
            <a:r>
              <a:rPr lang="en-US" sz="2800" dirty="0"/>
              <a:t> , “</a:t>
            </a:r>
            <a:r>
              <a:rPr lang="en-US" sz="2800" i="1" dirty="0"/>
              <a:t>Programming Massively Parallel Processors –A Hands-on approach</a:t>
            </a:r>
            <a:r>
              <a:rPr lang="en-US" sz="2800" dirty="0"/>
              <a:t>”, Elsevier Inc., 1</a:t>
            </a:r>
            <a:r>
              <a:rPr lang="en-US" sz="2800" baseline="30000" dirty="0"/>
              <a:t>st</a:t>
            </a:r>
            <a:r>
              <a:rPr lang="en-US" sz="2800" dirty="0"/>
              <a:t> Edition, 2010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2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2087"/>
            <a:ext cx="1219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1.4 PARALLEL PROGRAMMING LANGUAGES AND MODELS</a:t>
            </a:r>
          </a:p>
          <a:p>
            <a:r>
              <a:rPr lang="en-US" sz="2800" dirty="0" smtClean="0"/>
              <a:t>Parallel </a:t>
            </a:r>
            <a:r>
              <a:rPr lang="en-US" sz="2800" dirty="0"/>
              <a:t>programming languages </a:t>
            </a:r>
            <a:r>
              <a:rPr lang="en-US" sz="2800" dirty="0" smtClean="0"/>
              <a:t>that </a:t>
            </a:r>
            <a:r>
              <a:rPr lang="en-US" sz="2800" dirty="0"/>
              <a:t>are the most </a:t>
            </a:r>
            <a:r>
              <a:rPr lang="en-US" sz="2800" dirty="0" smtClean="0"/>
              <a:t>widely used </a:t>
            </a:r>
            <a:r>
              <a:rPr lang="en-US" sz="2800" dirty="0"/>
              <a:t>are the </a:t>
            </a:r>
            <a:r>
              <a:rPr lang="en-US" sz="2800" dirty="0" smtClean="0"/>
              <a:t>MPI </a:t>
            </a:r>
            <a:r>
              <a:rPr lang="en-US" sz="2800" dirty="0"/>
              <a:t>for scalable cluster </a:t>
            </a:r>
            <a:r>
              <a:rPr lang="en-US" sz="2800" dirty="0" smtClean="0"/>
              <a:t>computing </a:t>
            </a:r>
          </a:p>
          <a:p>
            <a:r>
              <a:rPr lang="en-US" sz="2800" dirty="0" smtClean="0"/>
              <a:t>And  </a:t>
            </a:r>
            <a:r>
              <a:rPr lang="en-US" sz="2800" dirty="0"/>
              <a:t>is a model where computing nodes in a cluster do not share memory </a:t>
            </a: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ll </a:t>
            </a:r>
            <a:r>
              <a:rPr lang="en-US" sz="2800" dirty="0"/>
              <a:t>data sharing and interaction must be done through </a:t>
            </a:r>
            <a:r>
              <a:rPr lang="en-US" sz="2800" dirty="0" smtClean="0"/>
              <a:t>explicit message </a:t>
            </a:r>
            <a:r>
              <a:rPr lang="en-US" sz="2800" dirty="0"/>
              <a:t>passing. </a:t>
            </a:r>
            <a:r>
              <a:rPr lang="en-US" sz="2800" dirty="0" smtClean="0"/>
              <a:t>MPI </a:t>
            </a:r>
            <a:r>
              <a:rPr lang="en-US" sz="2800" dirty="0"/>
              <a:t>have been known </a:t>
            </a:r>
            <a:r>
              <a:rPr lang="en-US" sz="2800" dirty="0" smtClean="0"/>
              <a:t>to run </a:t>
            </a:r>
            <a:r>
              <a:rPr lang="en-US" sz="2800" dirty="0"/>
              <a:t>successfully on cluster computing systems with more than </a:t>
            </a:r>
            <a:r>
              <a:rPr lang="en-US" sz="2800" dirty="0" smtClean="0"/>
              <a:t>100,000 nodes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amount of effort required to port an application into MPI</a:t>
            </a:r>
            <a:r>
              <a:rPr lang="en-US" sz="2800" dirty="0" smtClean="0"/>
              <a:t>, </a:t>
            </a:r>
            <a:r>
              <a:rPr lang="en-US" sz="2800" dirty="0"/>
              <a:t>however, can be extremely high due to lack of shared memory across </a:t>
            </a:r>
            <a:r>
              <a:rPr lang="en-US" sz="2800" dirty="0" smtClean="0"/>
              <a:t>computing nodes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CUDA and OpenCL provides </a:t>
            </a:r>
            <a:r>
              <a:rPr lang="en-US" sz="2800" dirty="0"/>
              <a:t>shared memory for </a:t>
            </a:r>
            <a:r>
              <a:rPr lang="en-US" sz="2800" dirty="0" smtClean="0"/>
              <a:t>parallel execution </a:t>
            </a:r>
            <a:r>
              <a:rPr lang="en-US" sz="2800" dirty="0"/>
              <a:t>in the </a:t>
            </a:r>
            <a:r>
              <a:rPr lang="en-US" sz="2800" dirty="0" smtClean="0"/>
              <a:t>GPU. </a:t>
            </a:r>
          </a:p>
          <a:p>
            <a:r>
              <a:rPr lang="en-US" sz="2800" dirty="0" smtClean="0"/>
              <a:t>Programmers </a:t>
            </a:r>
            <a:r>
              <a:rPr lang="en-US" sz="2800" dirty="0"/>
              <a:t>need to </a:t>
            </a:r>
            <a:r>
              <a:rPr lang="en-US" sz="2800" dirty="0" smtClean="0"/>
              <a:t>manage the </a:t>
            </a:r>
            <a:r>
              <a:rPr lang="en-US" sz="2800" dirty="0"/>
              <a:t>data transfer between the CPU and </a:t>
            </a:r>
            <a:r>
              <a:rPr lang="en-US" sz="2800" dirty="0" smtClean="0"/>
              <a:t>GPU.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7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2087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1.4 PARALLEL PROGRAMMING LANGUAGES AND </a:t>
            </a:r>
            <a:r>
              <a:rPr lang="en-US" sz="2800" dirty="0" smtClean="0"/>
              <a:t>MODELS (Contd..)</a:t>
            </a:r>
            <a:endParaRPr lang="en-US" sz="2800" dirty="0"/>
          </a:p>
          <a:p>
            <a:r>
              <a:rPr lang="en-US" sz="2800" dirty="0" err="1" smtClean="0"/>
              <a:t>OpenMP</a:t>
            </a:r>
            <a:r>
              <a:rPr lang="en-US" sz="2800" dirty="0" smtClean="0"/>
              <a:t> </a:t>
            </a:r>
            <a:r>
              <a:rPr lang="en-US" sz="2800" dirty="0"/>
              <a:t>supports shared memory, </a:t>
            </a:r>
            <a:r>
              <a:rPr lang="en-US" sz="2800" dirty="0" smtClean="0"/>
              <a:t>however</a:t>
            </a:r>
            <a:r>
              <a:rPr lang="en-US" sz="2800" dirty="0"/>
              <a:t>, it has not been able to </a:t>
            </a:r>
            <a:r>
              <a:rPr lang="en-US" sz="2800" dirty="0" smtClean="0"/>
              <a:t>scale beyond </a:t>
            </a:r>
            <a:r>
              <a:rPr lang="en-US" sz="2800" dirty="0"/>
              <a:t>a couple hundred computing nodes due to thread management </a:t>
            </a:r>
            <a:r>
              <a:rPr lang="en-US" sz="2800" dirty="0" smtClean="0"/>
              <a:t>overheads. </a:t>
            </a:r>
          </a:p>
          <a:p>
            <a:r>
              <a:rPr lang="en-US" sz="2800" dirty="0" smtClean="0"/>
              <a:t>Aspects </a:t>
            </a:r>
            <a:r>
              <a:rPr lang="en-US" sz="2800" dirty="0"/>
              <a:t>of CUDA are similar to both MPI and </a:t>
            </a:r>
            <a:r>
              <a:rPr lang="en-US" sz="2800" dirty="0" err="1"/>
              <a:t>OpenMP</a:t>
            </a:r>
            <a:r>
              <a:rPr lang="en-US" sz="2800" dirty="0"/>
              <a:t> in that the </a:t>
            </a:r>
            <a:r>
              <a:rPr lang="en-US" sz="2800" dirty="0" smtClean="0"/>
              <a:t>programmer manages </a:t>
            </a:r>
            <a:r>
              <a:rPr lang="en-US" sz="2800" dirty="0"/>
              <a:t>the parallel code </a:t>
            </a:r>
            <a:r>
              <a:rPr lang="en-US" sz="2800" dirty="0" smtClean="0"/>
              <a:t>constructs.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OpenMP</a:t>
            </a:r>
            <a:r>
              <a:rPr lang="en-US" sz="2800" dirty="0" smtClean="0"/>
              <a:t> compilers do </a:t>
            </a:r>
            <a:r>
              <a:rPr lang="en-US" sz="2800" dirty="0"/>
              <a:t>more of the automation in managing parallel execution. </a:t>
            </a:r>
            <a:endParaRPr lang="en-US" sz="2800" dirty="0" smtClean="0"/>
          </a:p>
          <a:p>
            <a:r>
              <a:rPr lang="en-US" sz="2800" dirty="0" smtClean="0"/>
              <a:t>Developers who </a:t>
            </a:r>
            <a:r>
              <a:rPr lang="en-US" sz="2800" dirty="0"/>
              <a:t>are experienced with MPI and </a:t>
            </a:r>
            <a:r>
              <a:rPr lang="en-US" sz="2800" dirty="0" err="1"/>
              <a:t>OpenMP</a:t>
            </a:r>
            <a:r>
              <a:rPr lang="en-US" sz="2800" dirty="0"/>
              <a:t> will find CUDA easy </a:t>
            </a:r>
            <a:r>
              <a:rPr lang="en-US" sz="2800" dirty="0" smtClean="0"/>
              <a:t>to learn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Several </a:t>
            </a:r>
            <a:r>
              <a:rPr lang="en-US" sz="2800" dirty="0"/>
              <a:t>major industry players, including Apple, Intel</a:t>
            </a:r>
            <a:r>
              <a:rPr lang="en-US" sz="2800" dirty="0" smtClean="0"/>
              <a:t>, AMD/ATI</a:t>
            </a:r>
            <a:r>
              <a:rPr lang="en-US" sz="2800" dirty="0"/>
              <a:t>, and NVIDIA, have jointly developed a standardized </a:t>
            </a:r>
            <a:r>
              <a:rPr lang="en-US" sz="2800" dirty="0" smtClean="0"/>
              <a:t>programming model </a:t>
            </a:r>
            <a:r>
              <a:rPr lang="en-US" sz="2800" dirty="0"/>
              <a:t>called OpenCL [</a:t>
            </a:r>
            <a:r>
              <a:rPr lang="en-US" sz="2800" dirty="0" err="1"/>
              <a:t>Khronos</a:t>
            </a:r>
            <a:r>
              <a:rPr lang="en-US" sz="2800" dirty="0"/>
              <a:t> 2009]. 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18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2087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1.4 PARALLEL PROGRAMMING LANGUAGES AND </a:t>
            </a:r>
            <a:r>
              <a:rPr lang="en-US" sz="2800" dirty="0" smtClean="0"/>
              <a:t>MODELS (Contd..)</a:t>
            </a:r>
            <a:endParaRPr lang="en-US" sz="2800" dirty="0"/>
          </a:p>
          <a:p>
            <a:r>
              <a:rPr lang="en-US" sz="2800" dirty="0" smtClean="0"/>
              <a:t>Similar </a:t>
            </a:r>
            <a:r>
              <a:rPr lang="en-US" sz="2800" dirty="0"/>
              <a:t>to CUDA, </a:t>
            </a:r>
            <a:r>
              <a:rPr lang="en-US" sz="2800" dirty="0" smtClean="0"/>
              <a:t>the OpenCL </a:t>
            </a:r>
            <a:r>
              <a:rPr lang="en-US" sz="2800" dirty="0"/>
              <a:t>programming model defines language extensions and </a:t>
            </a:r>
            <a:r>
              <a:rPr lang="en-US" sz="2800" dirty="0" smtClean="0"/>
              <a:t>runtime APIs </a:t>
            </a:r>
            <a:r>
              <a:rPr lang="en-US" sz="2800" dirty="0"/>
              <a:t>to allow programmers to manage parallelism and data </a:t>
            </a:r>
            <a:r>
              <a:rPr lang="en-US" sz="2800" dirty="0" smtClean="0"/>
              <a:t>delivery.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level of programming constructs in OpenCL is still at a lower </a:t>
            </a:r>
            <a:r>
              <a:rPr lang="en-US" sz="2800" dirty="0" smtClean="0"/>
              <a:t>level than </a:t>
            </a:r>
            <a:r>
              <a:rPr lang="en-US" sz="2800" dirty="0"/>
              <a:t>CUDA and much more tedious to use. </a:t>
            </a:r>
            <a:endParaRPr lang="en-US" sz="2800" dirty="0" smtClean="0"/>
          </a:p>
          <a:p>
            <a:r>
              <a:rPr lang="en-US" sz="2800" dirty="0" smtClean="0"/>
              <a:t>Also</a:t>
            </a:r>
            <a:r>
              <a:rPr lang="en-US" sz="2800" dirty="0"/>
              <a:t>, the speed achieved </a:t>
            </a:r>
            <a:r>
              <a:rPr lang="en-US" sz="2800" dirty="0" smtClean="0"/>
              <a:t>in an </a:t>
            </a:r>
            <a:r>
              <a:rPr lang="en-US" sz="2800" dirty="0"/>
              <a:t>application expressed in OpenCL is still much lower than in CUDA </a:t>
            </a:r>
            <a:r>
              <a:rPr lang="en-US" sz="2800" dirty="0" smtClean="0"/>
              <a:t>on </a:t>
            </a:r>
            <a:r>
              <a:rPr lang="en-US" sz="2800" dirty="0"/>
              <a:t>the platforms that support both. </a:t>
            </a:r>
            <a:endParaRPr lang="en-US" sz="2800" dirty="0" smtClean="0"/>
          </a:p>
          <a:p>
            <a:r>
              <a:rPr lang="en-US" sz="2800" dirty="0" smtClean="0"/>
              <a:t>Because </a:t>
            </a:r>
            <a:r>
              <a:rPr lang="en-US" sz="2800" dirty="0"/>
              <a:t>programming massively </a:t>
            </a:r>
            <a:r>
              <a:rPr lang="en-US" sz="2800" dirty="0" smtClean="0"/>
              <a:t>parallel processors </a:t>
            </a:r>
            <a:r>
              <a:rPr lang="en-US" sz="2800" dirty="0"/>
              <a:t>is motivated by speed, we expect that most who program </a:t>
            </a:r>
            <a:r>
              <a:rPr lang="en-US" sz="2800" dirty="0" smtClean="0"/>
              <a:t>massively parallel </a:t>
            </a:r>
            <a:r>
              <a:rPr lang="en-US" sz="2800" dirty="0"/>
              <a:t>processors will continue to use </a:t>
            </a:r>
            <a:r>
              <a:rPr lang="en-US" sz="2800" dirty="0" smtClean="0"/>
              <a:t>CUDA. </a:t>
            </a:r>
          </a:p>
          <a:p>
            <a:r>
              <a:rPr lang="en-US" sz="2800" dirty="0" smtClean="0"/>
              <a:t>Finally</a:t>
            </a:r>
            <a:r>
              <a:rPr lang="en-US" sz="2800" dirty="0"/>
              <a:t>, those who are familiar with both OpenCL and </a:t>
            </a:r>
            <a:r>
              <a:rPr lang="en-US" sz="2800" dirty="0" smtClean="0"/>
              <a:t>CUDA know </a:t>
            </a:r>
            <a:r>
              <a:rPr lang="en-US" sz="2800" dirty="0"/>
              <a:t>that there is a remarkable similarity between the key features </a:t>
            </a:r>
            <a:r>
              <a:rPr lang="en-US" sz="2800" dirty="0" smtClean="0"/>
              <a:t>of OpenCL </a:t>
            </a:r>
            <a:r>
              <a:rPr lang="en-US" sz="2800" dirty="0"/>
              <a:t>and </a:t>
            </a:r>
            <a:r>
              <a:rPr lang="en-US" sz="2800" dirty="0" smtClean="0"/>
              <a:t>CUDA. </a:t>
            </a:r>
          </a:p>
        </p:txBody>
      </p:sp>
    </p:spTree>
    <p:extLst>
      <p:ext uri="{BB962C8B-B14F-4D97-AF65-F5344CB8AC3E}">
        <p14:creationId xmlns:p14="http://schemas.microsoft.com/office/powerpoint/2010/main" val="24806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43" y="25756"/>
            <a:ext cx="1213189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1.1 GPUs AS PARALLEL COMPUTERS</a:t>
            </a:r>
          </a:p>
          <a:p>
            <a:r>
              <a:rPr lang="en-US" sz="2800" dirty="0" smtClean="0"/>
              <a:t>Semiconductor </a:t>
            </a:r>
            <a:r>
              <a:rPr lang="en-US" sz="2800" dirty="0"/>
              <a:t>industry has </a:t>
            </a:r>
            <a:r>
              <a:rPr lang="en-US" sz="2800" dirty="0" smtClean="0"/>
              <a:t>two </a:t>
            </a:r>
            <a:r>
              <a:rPr lang="en-US" sz="2800" dirty="0"/>
              <a:t>main </a:t>
            </a:r>
            <a:r>
              <a:rPr lang="en-US" sz="2800" dirty="0" smtClean="0"/>
              <a:t>paths for </a:t>
            </a:r>
            <a:r>
              <a:rPr lang="en-US" sz="2800" dirty="0"/>
              <a:t>designing </a:t>
            </a:r>
            <a:r>
              <a:rPr lang="en-US" sz="2800" dirty="0" smtClean="0"/>
              <a:t>MP:</a:t>
            </a:r>
          </a:p>
          <a:p>
            <a:pPr algn="just"/>
            <a:r>
              <a:rPr lang="en-US" sz="2800" dirty="0" smtClean="0"/>
              <a:t>1. Multicores </a:t>
            </a:r>
            <a:r>
              <a:rPr lang="en-US" sz="2800" dirty="0"/>
              <a:t>began as two-core processors, with </a:t>
            </a:r>
            <a:r>
              <a:rPr lang="en-US" sz="2800" dirty="0" smtClean="0"/>
              <a:t>the number </a:t>
            </a:r>
            <a:r>
              <a:rPr lang="en-US" sz="2800" dirty="0"/>
              <a:t>of </a:t>
            </a:r>
            <a:r>
              <a:rPr lang="en-US" sz="2800" dirty="0" smtClean="0"/>
              <a:t>cores doubling. </a:t>
            </a:r>
          </a:p>
          <a:p>
            <a:pPr algn="just"/>
            <a:r>
              <a:rPr lang="en-US" sz="2800" dirty="0" err="1" smtClean="0"/>
              <a:t>Eg</a:t>
            </a:r>
            <a:r>
              <a:rPr lang="en-US" sz="2800" dirty="0" smtClean="0"/>
              <a:t>: Intel </a:t>
            </a:r>
            <a:r>
              <a:rPr lang="en-US" sz="2800" dirty="0"/>
              <a:t>Corei7 </a:t>
            </a:r>
            <a:r>
              <a:rPr lang="en-US" sz="2800" dirty="0" smtClean="0"/>
              <a:t>MP which </a:t>
            </a:r>
            <a:r>
              <a:rPr lang="en-US" sz="2800" dirty="0"/>
              <a:t>has </a:t>
            </a:r>
            <a:r>
              <a:rPr lang="en-US" sz="2800" dirty="0" smtClean="0"/>
              <a:t>4 </a:t>
            </a:r>
            <a:r>
              <a:rPr lang="en-US" sz="2800" dirty="0"/>
              <a:t>processor cores, each of which is an out-of-order, </a:t>
            </a:r>
            <a:r>
              <a:rPr lang="en-US" sz="2800" dirty="0" smtClean="0"/>
              <a:t>multiple instruction issue </a:t>
            </a:r>
            <a:r>
              <a:rPr lang="en-US" sz="2800" dirty="0"/>
              <a:t>processor implementing the full x86 instruction </a:t>
            </a:r>
            <a:r>
              <a:rPr lang="en-US" sz="2800" dirty="0" smtClean="0"/>
              <a:t>set.</a:t>
            </a:r>
          </a:p>
          <a:p>
            <a:pPr algn="just"/>
            <a:r>
              <a:rPr lang="en-US" sz="2800" dirty="0" smtClean="0"/>
              <a:t>This MP supports </a:t>
            </a:r>
            <a:r>
              <a:rPr lang="en-US" sz="2800" dirty="0" err="1"/>
              <a:t>hyperthreading</a:t>
            </a:r>
            <a:r>
              <a:rPr lang="en-US" sz="2800" dirty="0"/>
              <a:t> with two hardware threads </a:t>
            </a:r>
            <a:r>
              <a:rPr lang="en-US" sz="2800" dirty="0" smtClean="0"/>
              <a:t>per core and is designed </a:t>
            </a:r>
            <a:r>
              <a:rPr lang="en-US" sz="2800" dirty="0"/>
              <a:t>to maximize the </a:t>
            </a:r>
            <a:r>
              <a:rPr lang="en-US" sz="2800" dirty="0" smtClean="0"/>
              <a:t>exec </a:t>
            </a:r>
            <a:r>
              <a:rPr lang="en-US" sz="2800" dirty="0"/>
              <a:t>speed of sequential programs.</a:t>
            </a:r>
          </a:p>
          <a:p>
            <a:pPr algn="just"/>
            <a:r>
              <a:rPr lang="en-US" sz="2800" dirty="0" smtClean="0"/>
              <a:t>2. In </a:t>
            </a:r>
            <a:r>
              <a:rPr lang="en-US" sz="2800" dirty="0"/>
              <a:t>contrast, the many-core trajectory focuses more on the </a:t>
            </a:r>
            <a:r>
              <a:rPr lang="en-US" sz="2800" dirty="0" smtClean="0"/>
              <a:t>execution throughput </a:t>
            </a:r>
            <a:r>
              <a:rPr lang="en-US" sz="2800" dirty="0"/>
              <a:t>of parallel applications.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many-cores began as a large </a:t>
            </a:r>
            <a:r>
              <a:rPr lang="en-US" sz="2800" dirty="0" smtClean="0"/>
              <a:t>number of </a:t>
            </a:r>
            <a:r>
              <a:rPr lang="en-US" sz="2800" dirty="0"/>
              <a:t>much smaller </a:t>
            </a:r>
            <a:r>
              <a:rPr lang="en-US" sz="2800" dirty="0" smtClean="0"/>
              <a:t>cores.</a:t>
            </a:r>
          </a:p>
          <a:p>
            <a:pPr algn="just"/>
            <a:r>
              <a:rPr lang="en-US" sz="2800" dirty="0" err="1" smtClean="0"/>
              <a:t>Eg</a:t>
            </a:r>
            <a:r>
              <a:rPr lang="en-US" sz="2800" dirty="0" smtClean="0"/>
              <a:t>: The </a:t>
            </a:r>
            <a:r>
              <a:rPr lang="en-US" sz="2800" dirty="0"/>
              <a:t>NVIDIA </a:t>
            </a:r>
            <a:r>
              <a:rPr lang="en-US" sz="2800" dirty="0" smtClean="0"/>
              <a:t>GeForce GTX </a:t>
            </a:r>
            <a:r>
              <a:rPr lang="en-US" sz="2800" dirty="0"/>
              <a:t>280 graphics processing unit (GPU) with 240 cores, each of </a:t>
            </a:r>
            <a:r>
              <a:rPr lang="en-US" sz="2800" dirty="0" smtClean="0"/>
              <a:t>which is </a:t>
            </a:r>
            <a:r>
              <a:rPr lang="en-US" sz="2800" dirty="0"/>
              <a:t>a heavily </a:t>
            </a:r>
            <a:r>
              <a:rPr lang="en-US" sz="2800" dirty="0" smtClean="0"/>
              <a:t>multithreaded. </a:t>
            </a:r>
          </a:p>
          <a:p>
            <a:pPr algn="just"/>
            <a:r>
              <a:rPr lang="en-US" sz="2800" dirty="0" smtClean="0"/>
              <a:t>Many-core processors</a:t>
            </a:r>
            <a:r>
              <a:rPr lang="en-US" sz="2800" dirty="0"/>
              <a:t>, especially the GPUs, </a:t>
            </a:r>
            <a:r>
              <a:rPr lang="en-US" sz="2800" dirty="0" smtClean="0"/>
              <a:t>dominated the </a:t>
            </a:r>
            <a:r>
              <a:rPr lang="en-US" sz="2800" dirty="0"/>
              <a:t>race of </a:t>
            </a:r>
            <a:r>
              <a:rPr lang="en-US" sz="2800" dirty="0" smtClean="0"/>
              <a:t>FP-performance. </a:t>
            </a:r>
          </a:p>
          <a:p>
            <a:pPr algn="just"/>
            <a:r>
              <a:rPr lang="en-US" sz="2800" dirty="0" smtClean="0"/>
              <a:t>While the performance </a:t>
            </a:r>
            <a:r>
              <a:rPr lang="en-US" sz="2800" dirty="0"/>
              <a:t>improvement of general-purpose </a:t>
            </a:r>
            <a:r>
              <a:rPr lang="en-US" sz="2800" dirty="0" smtClean="0"/>
              <a:t>MPs </a:t>
            </a:r>
            <a:r>
              <a:rPr lang="en-US" sz="2800" dirty="0"/>
              <a:t>has </a:t>
            </a:r>
            <a:r>
              <a:rPr lang="en-US" sz="2800" dirty="0" smtClean="0"/>
              <a:t>slowed significantly</a:t>
            </a:r>
            <a:r>
              <a:rPr lang="en-US" sz="2800" dirty="0"/>
              <a:t>, the GPUs have continued to improve </a:t>
            </a:r>
            <a:r>
              <a:rPr lang="en-US" sz="2800" dirty="0" smtClean="0"/>
              <a:t>uncompromisingly. </a:t>
            </a:r>
          </a:p>
        </p:txBody>
      </p:sp>
    </p:spTree>
    <p:extLst>
      <p:ext uri="{BB962C8B-B14F-4D97-AF65-F5344CB8AC3E}">
        <p14:creationId xmlns:p14="http://schemas.microsoft.com/office/powerpoint/2010/main" val="30702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9" y="16933"/>
            <a:ext cx="121581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1.3 WHY MORE SPEED OR PARALLELISM?</a:t>
            </a:r>
          </a:p>
          <a:p>
            <a:pPr algn="just"/>
            <a:r>
              <a:rPr lang="en-US" sz="2000" dirty="0"/>
              <a:t>Q: Why applications will continue to demand increased speed? </a:t>
            </a:r>
          </a:p>
          <a:p>
            <a:pPr algn="just"/>
            <a:r>
              <a:rPr lang="en-US" sz="2000" dirty="0" err="1"/>
              <a:t>Ans</a:t>
            </a:r>
            <a:r>
              <a:rPr lang="en-US" sz="2000" dirty="0"/>
              <a:t>: Many applications that we have today seem to be running quite fast enough. </a:t>
            </a:r>
          </a:p>
          <a:p>
            <a:pPr algn="just"/>
            <a:r>
              <a:rPr lang="en-US" sz="2000" dirty="0"/>
              <a:t>When an application is suitable for parallel execution, a good implementation on a GPU can achieve more than 100 times </a:t>
            </a:r>
            <a:r>
              <a:rPr lang="en-US" sz="2000" dirty="0" smtClean="0"/>
              <a:t>speedup </a:t>
            </a:r>
            <a:r>
              <a:rPr lang="en-US" sz="2000" dirty="0"/>
              <a:t>over sequential execution. </a:t>
            </a:r>
          </a:p>
          <a:p>
            <a:pPr algn="just"/>
            <a:r>
              <a:rPr lang="en-US" sz="2000" dirty="0" smtClean="0"/>
              <a:t>supercomputing </a:t>
            </a:r>
            <a:r>
              <a:rPr lang="en-US" sz="2000" dirty="0"/>
              <a:t>applications (</a:t>
            </a:r>
            <a:r>
              <a:rPr lang="en-US" sz="2000" dirty="0" err="1"/>
              <a:t>Superapps</a:t>
            </a:r>
            <a:r>
              <a:rPr lang="en-US" sz="2000" dirty="0"/>
              <a:t>). </a:t>
            </a:r>
          </a:p>
          <a:p>
            <a:pPr algn="just"/>
            <a:r>
              <a:rPr lang="en-US" sz="2000" dirty="0"/>
              <a:t>For example, bioinformatics is moving more and more into the molecular level. </a:t>
            </a:r>
            <a:endParaRPr lang="en-US" sz="2000" dirty="0" smtClean="0"/>
          </a:p>
          <a:p>
            <a:pPr algn="just"/>
            <a:r>
              <a:rPr lang="en-US" sz="2000" dirty="0" smtClean="0"/>
              <a:t>From </a:t>
            </a:r>
            <a:r>
              <a:rPr lang="en-US" sz="2000" dirty="0"/>
              <a:t>the simulation we can measure even </a:t>
            </a:r>
            <a:r>
              <a:rPr lang="en-US" sz="2000" dirty="0" smtClean="0"/>
              <a:t>more.</a:t>
            </a:r>
            <a:endParaRPr lang="en-US" sz="2000" dirty="0"/>
          </a:p>
          <a:p>
            <a:r>
              <a:rPr lang="en-US" sz="2000" dirty="0" smtClean="0"/>
              <a:t>High-definition TV (HDTV</a:t>
            </a:r>
            <a:r>
              <a:rPr lang="en-US" sz="2000" dirty="0"/>
              <a:t>) versus older National </a:t>
            </a:r>
            <a:r>
              <a:rPr lang="en-US" sz="2000" dirty="0" smtClean="0"/>
              <a:t>TV </a:t>
            </a:r>
            <a:r>
              <a:rPr lang="en-US" sz="2000" dirty="0"/>
              <a:t>System Committee (NTSC</a:t>
            </a:r>
            <a:r>
              <a:rPr lang="en-US" sz="2000" dirty="0" smtClean="0"/>
              <a:t>). </a:t>
            </a:r>
            <a:endParaRPr lang="en-US" sz="2000" dirty="0"/>
          </a:p>
          <a:p>
            <a:r>
              <a:rPr lang="en-US" sz="2000" dirty="0"/>
              <a:t>Once we experience the level of details offered by HDTV, it is very hard to go back to older technology. </a:t>
            </a:r>
          </a:p>
          <a:p>
            <a:r>
              <a:rPr lang="en-US" sz="2000" dirty="0"/>
              <a:t>All the processing that is necessary for that HDTV is a very parallel </a:t>
            </a:r>
            <a:r>
              <a:rPr lang="en-US" sz="2000" dirty="0" smtClean="0"/>
              <a:t>processing.</a:t>
            </a:r>
          </a:p>
          <a:p>
            <a:r>
              <a:rPr lang="en-US" sz="2000" dirty="0"/>
              <a:t>Similar developments with electronic gaming.</a:t>
            </a:r>
          </a:p>
          <a:p>
            <a:r>
              <a:rPr lang="en-US" sz="2000" dirty="0"/>
              <a:t>Imagine driving a car in </a:t>
            </a:r>
            <a:r>
              <a:rPr lang="en-US" sz="2000"/>
              <a:t>a </a:t>
            </a:r>
            <a:r>
              <a:rPr lang="en-US" sz="2000" smtClean="0"/>
              <a:t>game; </a:t>
            </a:r>
            <a:r>
              <a:rPr lang="en-US" sz="2000" dirty="0"/>
              <a:t>the game is, in fact, simply a </a:t>
            </a:r>
            <a:r>
              <a:rPr lang="en-US" sz="2000" dirty="0" smtClean="0"/>
              <a:t>prearranged set </a:t>
            </a:r>
            <a:r>
              <a:rPr lang="en-US" sz="2000" dirty="0"/>
              <a:t>of scenes. </a:t>
            </a:r>
          </a:p>
          <a:p>
            <a:r>
              <a:rPr lang="en-US" sz="2000" dirty="0"/>
              <a:t>If your car bumps into an obstacle, </a:t>
            </a:r>
            <a:r>
              <a:rPr lang="en-US" sz="2000" dirty="0" smtClean="0"/>
              <a:t>only </a:t>
            </a:r>
            <a:r>
              <a:rPr lang="en-US" sz="2000" dirty="0"/>
              <a:t>the game score changes. 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can expect to see more of these realistic effects in the future—accidents will damage your wheels, and your online driving experience will be much more realistic. </a:t>
            </a:r>
          </a:p>
          <a:p>
            <a:r>
              <a:rPr lang="en-US" sz="2000" dirty="0"/>
              <a:t>Q: How many times speedup can be expected from parallelizing these </a:t>
            </a:r>
            <a:r>
              <a:rPr lang="en-US" sz="2000" dirty="0" err="1"/>
              <a:t>superapplication</a:t>
            </a:r>
            <a:r>
              <a:rPr lang="en-US" sz="2000" dirty="0"/>
              <a:t>?</a:t>
            </a:r>
          </a:p>
          <a:p>
            <a:r>
              <a:rPr lang="en-US" sz="2000" dirty="0"/>
              <a:t>A: It depends on the portion of the application that can be parallelized.</a:t>
            </a:r>
          </a:p>
          <a:p>
            <a:r>
              <a:rPr lang="en-US" sz="2000" dirty="0"/>
              <a:t>If the % of time spent in the part that can be parallelized is 30%, </a:t>
            </a:r>
          </a:p>
          <a:p>
            <a:r>
              <a:rPr lang="en-US" sz="2000" dirty="0"/>
              <a:t>a 100 speedup of the parallel portion will reduce the execution time by 29.7%. </a:t>
            </a:r>
          </a:p>
          <a:p>
            <a:r>
              <a:rPr lang="en-US" sz="2000" dirty="0"/>
              <a:t>The speedup for the entire application will be 1.43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1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9" y="16933"/>
            <a:ext cx="12158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1.4 </a:t>
            </a:r>
            <a:r>
              <a:rPr lang="en-US" sz="2800" dirty="0"/>
              <a:t>PARALLEL PROGRAMMING LANGUAGES AND MODELS</a:t>
            </a:r>
          </a:p>
          <a:p>
            <a:r>
              <a:rPr lang="en-US" sz="2800" dirty="0" smtClean="0"/>
              <a:t>explicit </a:t>
            </a:r>
            <a:r>
              <a:rPr lang="en-US" sz="2800" dirty="0"/>
              <a:t>message passing. MPI have been known to run successfully on cluster computing systems with more than 100,000 nodes. </a:t>
            </a:r>
          </a:p>
          <a:p>
            <a:r>
              <a:rPr lang="en-US" sz="2800" dirty="0" smtClean="0"/>
              <a:t>CUDA </a:t>
            </a:r>
            <a:r>
              <a:rPr lang="en-US" sz="2800" dirty="0"/>
              <a:t>and OpenCL provides shared memory for parallel execution in the GPU. </a:t>
            </a:r>
          </a:p>
          <a:p>
            <a:r>
              <a:rPr lang="en-US" sz="2800" dirty="0"/>
              <a:t>Programmers need to manage the data transfer between the CPU and GPU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speed achieved </a:t>
            </a:r>
            <a:r>
              <a:rPr lang="en-US" sz="2800" dirty="0" smtClean="0"/>
              <a:t>is </a:t>
            </a:r>
            <a:r>
              <a:rPr lang="en-US" sz="2800" dirty="0"/>
              <a:t>still much lower than in CUDA on the platforms that support both. </a:t>
            </a:r>
          </a:p>
          <a:p>
            <a:r>
              <a:rPr lang="en-US" sz="2800" dirty="0" smtClean="0"/>
              <a:t>Finally</a:t>
            </a:r>
            <a:r>
              <a:rPr lang="en-US" sz="2800" dirty="0"/>
              <a:t>, those who are familiar with both OpenCL and CUDA know that there is a remarkable similarity between the key features of OpenCL and CUDA. </a:t>
            </a:r>
          </a:p>
        </p:txBody>
      </p:sp>
    </p:spTree>
    <p:extLst>
      <p:ext uri="{BB962C8B-B14F-4D97-AF65-F5344CB8AC3E}">
        <p14:creationId xmlns:p14="http://schemas.microsoft.com/office/powerpoint/2010/main" val="25283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2087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2.1 </a:t>
            </a:r>
            <a:r>
              <a:rPr lang="en-US" sz="3600" dirty="0"/>
              <a:t>EVOLUTION OF GRAPHICS PIPELINES</a:t>
            </a:r>
          </a:p>
          <a:p>
            <a:r>
              <a:rPr lang="en-US" sz="3600" dirty="0" smtClean="0"/>
              <a:t>The advancement </a:t>
            </a:r>
            <a:r>
              <a:rPr lang="en-US" sz="3600" dirty="0"/>
              <a:t>of graphics </a:t>
            </a:r>
            <a:r>
              <a:rPr lang="en-US" sz="3600" dirty="0" smtClean="0"/>
              <a:t>H/W has been </a:t>
            </a:r>
            <a:r>
              <a:rPr lang="en-US" sz="3600" dirty="0"/>
              <a:t>driven </a:t>
            </a:r>
            <a:r>
              <a:rPr lang="en-US" sz="3600" dirty="0" smtClean="0"/>
              <a:t>for </a:t>
            </a:r>
            <a:r>
              <a:rPr lang="en-US" sz="3600" dirty="0"/>
              <a:t>high-quality, real-time graphics </a:t>
            </a:r>
            <a:r>
              <a:rPr lang="en-US" sz="3600" dirty="0" smtClean="0"/>
              <a:t>in computer </a:t>
            </a:r>
            <a:r>
              <a:rPr lang="en-US" sz="3600" dirty="0"/>
              <a:t>applications. </a:t>
            </a:r>
            <a:endParaRPr lang="en-US" sz="3600" dirty="0" smtClean="0"/>
          </a:p>
          <a:p>
            <a:r>
              <a:rPr lang="en-US" sz="3600" dirty="0" smtClean="0"/>
              <a:t>In </a:t>
            </a:r>
            <a:r>
              <a:rPr lang="en-US" sz="3600" dirty="0"/>
              <a:t>an electronic gaming application, </a:t>
            </a:r>
            <a:r>
              <a:rPr lang="en-US" sz="3600" dirty="0" smtClean="0"/>
              <a:t>one </a:t>
            </a:r>
            <a:r>
              <a:rPr lang="en-US" sz="3600" dirty="0"/>
              <a:t>needs to render </a:t>
            </a:r>
            <a:r>
              <a:rPr lang="en-US" sz="3600" dirty="0" smtClean="0"/>
              <a:t>complex </a:t>
            </a:r>
            <a:r>
              <a:rPr lang="en-US" sz="3600" dirty="0"/>
              <a:t>scenes at an ever-increasing </a:t>
            </a:r>
            <a:r>
              <a:rPr lang="en-US" sz="3600" dirty="0" smtClean="0"/>
              <a:t>resolution at </a:t>
            </a:r>
            <a:r>
              <a:rPr lang="en-US" sz="3600" dirty="0"/>
              <a:t>a rate of 60 frames per second. </a:t>
            </a:r>
          </a:p>
          <a:p>
            <a:r>
              <a:rPr lang="en-US" sz="4400" dirty="0"/>
              <a:t>2.1.1 The Era of Fixed-Function Graphics </a:t>
            </a:r>
            <a:r>
              <a:rPr lang="en-US" sz="4400" dirty="0" smtClean="0"/>
              <a:t>Pipelines </a:t>
            </a:r>
          </a:p>
          <a:p>
            <a:r>
              <a:rPr lang="en-US" sz="3600" dirty="0" smtClean="0"/>
              <a:t>Fig. shows a </a:t>
            </a:r>
            <a:r>
              <a:rPr lang="en-US" sz="3600" dirty="0"/>
              <a:t>fixed-function graphics pipeline in </a:t>
            </a:r>
            <a:r>
              <a:rPr lang="en-US" sz="3600" dirty="0" smtClean="0"/>
              <a:t>early NVIDIA </a:t>
            </a:r>
            <a:r>
              <a:rPr lang="en-US" sz="3600" dirty="0"/>
              <a:t>GeForce GPUs. </a:t>
            </a:r>
            <a:endParaRPr lang="en-US" sz="3600" dirty="0" smtClean="0"/>
          </a:p>
          <a:p>
            <a:r>
              <a:rPr lang="en-US" sz="3600" dirty="0" smtClean="0"/>
              <a:t>Host </a:t>
            </a:r>
            <a:r>
              <a:rPr lang="en-US" sz="3600" dirty="0" err="1" smtClean="0"/>
              <a:t>i</a:t>
            </a:r>
            <a:r>
              <a:rPr lang="en-US" sz="3600" dirty="0" smtClean="0"/>
              <a:t>/f </a:t>
            </a:r>
            <a:r>
              <a:rPr lang="en-US" sz="3600" dirty="0"/>
              <a:t>receives graphics commands </a:t>
            </a:r>
            <a:r>
              <a:rPr lang="en-US" sz="3600" dirty="0" smtClean="0"/>
              <a:t>and </a:t>
            </a:r>
            <a:r>
              <a:rPr lang="en-US" sz="3600" dirty="0"/>
              <a:t>data from the CPU.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host </a:t>
            </a:r>
            <a:r>
              <a:rPr lang="en-US" sz="3600" dirty="0" err="1" smtClean="0"/>
              <a:t>i</a:t>
            </a:r>
            <a:r>
              <a:rPr lang="en-US" sz="3600" dirty="0" smtClean="0"/>
              <a:t>/f contains DMA H/W </a:t>
            </a:r>
            <a:r>
              <a:rPr lang="en-US" sz="3600" dirty="0"/>
              <a:t>to </a:t>
            </a:r>
            <a:r>
              <a:rPr lang="en-US" sz="3600" dirty="0" smtClean="0"/>
              <a:t>transfer </a:t>
            </a:r>
            <a:r>
              <a:rPr lang="en-US" sz="3600" dirty="0"/>
              <a:t>bulk </a:t>
            </a:r>
            <a:r>
              <a:rPr lang="en-US" sz="3600" dirty="0" smtClean="0"/>
              <a:t>of data </a:t>
            </a:r>
            <a:r>
              <a:rPr lang="en-US" sz="3600" dirty="0"/>
              <a:t>to and from the host system memory to the graphics pipeline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5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507" y="33872"/>
            <a:ext cx="864149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host </a:t>
            </a:r>
            <a:r>
              <a:rPr lang="en-US" sz="2800" dirty="0" err="1" smtClean="0"/>
              <a:t>i</a:t>
            </a:r>
            <a:r>
              <a:rPr lang="en-US" sz="2800" dirty="0" smtClean="0"/>
              <a:t>/f also </a:t>
            </a:r>
            <a:r>
              <a:rPr lang="en-US" sz="2800" dirty="0"/>
              <a:t>communicates </a:t>
            </a:r>
            <a:r>
              <a:rPr lang="en-US" sz="2800" dirty="0" smtClean="0"/>
              <a:t>back, with the </a:t>
            </a:r>
            <a:r>
              <a:rPr lang="en-US" sz="2800" dirty="0"/>
              <a:t>status and </a:t>
            </a:r>
            <a:r>
              <a:rPr lang="en-US" sz="2800" dirty="0" smtClean="0"/>
              <a:t>result of executing </a:t>
            </a:r>
            <a:r>
              <a:rPr lang="en-US" sz="2800" dirty="0"/>
              <a:t>the commands.</a:t>
            </a:r>
          </a:p>
          <a:p>
            <a:r>
              <a:rPr lang="en-US" sz="2800" dirty="0" smtClean="0"/>
              <a:t>“vertex” </a:t>
            </a:r>
            <a:r>
              <a:rPr lang="en-US" sz="2800" dirty="0"/>
              <a:t>usually refers to the corner of a polygon. </a:t>
            </a:r>
            <a:endParaRPr lang="en-US" sz="2800" dirty="0" smtClean="0"/>
          </a:p>
          <a:p>
            <a:r>
              <a:rPr lang="en-US" sz="2800" dirty="0" smtClean="0"/>
              <a:t>The GeForce pipeline </a:t>
            </a:r>
            <a:r>
              <a:rPr lang="en-US" sz="2800" dirty="0"/>
              <a:t>is designed to render </a:t>
            </a:r>
            <a:r>
              <a:rPr lang="en-US" sz="2800" dirty="0" smtClean="0"/>
              <a:t>triangles.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surface </a:t>
            </a:r>
            <a:r>
              <a:rPr lang="en-US" sz="2800" dirty="0" smtClean="0"/>
              <a:t>of an </a:t>
            </a:r>
            <a:r>
              <a:rPr lang="en-US" sz="2800" dirty="0"/>
              <a:t>object is drawn as a collection of triangles.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finer the sizes of </a:t>
            </a:r>
            <a:r>
              <a:rPr lang="en-US" sz="2800" dirty="0" smtClean="0"/>
              <a:t>the triangles </a:t>
            </a:r>
            <a:r>
              <a:rPr lang="en-US" sz="2800" dirty="0"/>
              <a:t>are, the better the quality of the </a:t>
            </a:r>
            <a:r>
              <a:rPr lang="en-US" sz="2800" dirty="0" smtClean="0"/>
              <a:t>picture. </a:t>
            </a:r>
          </a:p>
          <a:p>
            <a:r>
              <a:rPr lang="en-US" sz="2800" dirty="0" smtClean="0"/>
              <a:t>In Fig. the vertex </a:t>
            </a:r>
            <a:r>
              <a:rPr lang="en-US" sz="2800" dirty="0"/>
              <a:t>control stage </a:t>
            </a:r>
            <a:r>
              <a:rPr lang="en-US" sz="2800" dirty="0" smtClean="0"/>
              <a:t>receives triangle </a:t>
            </a:r>
            <a:r>
              <a:rPr lang="en-US" sz="2800" dirty="0"/>
              <a:t>data </a:t>
            </a:r>
            <a:r>
              <a:rPr lang="en-US" sz="2800" dirty="0" smtClean="0"/>
              <a:t>from the </a:t>
            </a:r>
            <a:r>
              <a:rPr lang="en-US" sz="2800" dirty="0"/>
              <a:t>CPU.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vertex control stage then </a:t>
            </a:r>
            <a:r>
              <a:rPr lang="en-US" sz="2800" u="sng" dirty="0"/>
              <a:t>converts the triangle data into </a:t>
            </a:r>
            <a:r>
              <a:rPr lang="en-US" sz="2800" u="sng" dirty="0" smtClean="0"/>
              <a:t>a form </a:t>
            </a:r>
            <a:r>
              <a:rPr lang="en-US" sz="2800" u="sng" dirty="0"/>
              <a:t>that the </a:t>
            </a:r>
            <a:r>
              <a:rPr lang="en-US" sz="2800" u="sng" dirty="0" smtClean="0"/>
              <a:t>H/W understands</a:t>
            </a:r>
            <a:r>
              <a:rPr lang="en-US" sz="2800" dirty="0" smtClean="0"/>
              <a:t> </a:t>
            </a:r>
            <a:r>
              <a:rPr lang="en-US" sz="2800" dirty="0"/>
              <a:t>and places the prepared data into </a:t>
            </a:r>
            <a:r>
              <a:rPr lang="en-US" sz="2800" dirty="0" smtClean="0"/>
              <a:t>the vertex </a:t>
            </a:r>
            <a:r>
              <a:rPr lang="en-US" sz="2800" dirty="0"/>
              <a:t>cache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020" y="557091"/>
            <a:ext cx="3177462" cy="212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2" y="2595570"/>
            <a:ext cx="1886947" cy="1636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4150" y="1470648"/>
            <a:ext cx="1847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507" y="33872"/>
            <a:ext cx="864149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vertex shading, transform, and lighting (VS/T&amp;L) stage </a:t>
            </a:r>
            <a:r>
              <a:rPr lang="en-US" sz="2800" dirty="0" smtClean="0"/>
              <a:t>transforms </a:t>
            </a:r>
            <a:r>
              <a:rPr lang="en-US" sz="2800" dirty="0"/>
              <a:t>vertices and assigns per-vertex values (e.g., colors, </a:t>
            </a:r>
            <a:r>
              <a:rPr lang="en-US" sz="2800" dirty="0" smtClean="0"/>
              <a:t>brightness.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shading is done by the pixel </a:t>
            </a:r>
            <a:r>
              <a:rPr lang="en-US" sz="2800" dirty="0" err="1"/>
              <a:t>shader</a:t>
            </a:r>
            <a:r>
              <a:rPr lang="en-US" sz="2800" dirty="0"/>
              <a:t> hardware.</a:t>
            </a:r>
          </a:p>
          <a:p>
            <a:r>
              <a:rPr lang="en-US" sz="2800" dirty="0"/>
              <a:t>The vertex </a:t>
            </a:r>
            <a:r>
              <a:rPr lang="en-US" sz="2800" dirty="0" err="1"/>
              <a:t>shader</a:t>
            </a:r>
            <a:r>
              <a:rPr lang="en-US" sz="2800" dirty="0"/>
              <a:t> can assign a color to each vertex, but color is </a:t>
            </a:r>
            <a:r>
              <a:rPr lang="en-US" sz="2800" dirty="0" smtClean="0"/>
              <a:t>not applied </a:t>
            </a:r>
            <a:r>
              <a:rPr lang="en-US" sz="2800" dirty="0"/>
              <a:t>to triangle pixels until later.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triangle setup stage further </a:t>
            </a:r>
            <a:r>
              <a:rPr lang="en-US" sz="2800" dirty="0" smtClean="0"/>
              <a:t>creates </a:t>
            </a:r>
            <a:r>
              <a:rPr lang="en-US" sz="2800" dirty="0"/>
              <a:t>edge equations that are used to </a:t>
            </a:r>
            <a:r>
              <a:rPr lang="en-US" sz="2800" dirty="0" smtClean="0"/>
              <a:t>include </a:t>
            </a:r>
            <a:r>
              <a:rPr lang="en-US" sz="2800" dirty="0"/>
              <a:t>colors and other per-vertex </a:t>
            </a:r>
            <a:r>
              <a:rPr lang="en-US" sz="2800" dirty="0" smtClean="0"/>
              <a:t>data (</a:t>
            </a:r>
            <a:r>
              <a:rPr lang="en-US" sz="2800" dirty="0"/>
              <a:t>such as texture coordinates) across the pixels touched by the triangle. </a:t>
            </a:r>
            <a:endParaRPr lang="en-US" sz="2800" dirty="0" smtClean="0"/>
          </a:p>
          <a:p>
            <a:r>
              <a:rPr lang="en-US" sz="2800" dirty="0" smtClean="0"/>
              <a:t>Raster </a:t>
            </a:r>
            <a:r>
              <a:rPr lang="en-US" sz="2800" dirty="0"/>
              <a:t>stage </a:t>
            </a:r>
            <a:r>
              <a:rPr lang="en-US" sz="2800" dirty="0" err="1" smtClean="0"/>
              <a:t>det</a:t>
            </a:r>
            <a:r>
              <a:rPr lang="en-US" sz="2800" dirty="0" smtClean="0"/>
              <a:t> </a:t>
            </a:r>
            <a:r>
              <a:rPr lang="en-US" sz="2800" dirty="0"/>
              <a:t>which pixels are contained in each triangle. </a:t>
            </a:r>
            <a:endParaRPr lang="en-US" sz="2800" dirty="0" smtClean="0"/>
          </a:p>
          <a:p>
            <a:r>
              <a:rPr lang="en-US" sz="2800" dirty="0" smtClean="0"/>
              <a:t>For each of </a:t>
            </a:r>
            <a:r>
              <a:rPr lang="en-US" sz="2800" dirty="0"/>
              <a:t>these pixels, the raster stage </a:t>
            </a:r>
            <a:r>
              <a:rPr lang="en-US" sz="2800" dirty="0" smtClean="0"/>
              <a:t>includes </a:t>
            </a:r>
            <a:r>
              <a:rPr lang="en-US" sz="2800" dirty="0"/>
              <a:t>per-vertex values necessary </a:t>
            </a:r>
            <a:r>
              <a:rPr lang="en-US" sz="2800" dirty="0" smtClean="0"/>
              <a:t>for shading </a:t>
            </a:r>
            <a:r>
              <a:rPr lang="en-US" sz="2800" dirty="0"/>
              <a:t>the pixel, including the color, position, and texture </a:t>
            </a:r>
            <a:r>
              <a:rPr lang="en-US" sz="2800" dirty="0" smtClean="0"/>
              <a:t>that will be </a:t>
            </a:r>
            <a:r>
              <a:rPr lang="en-US" sz="2800" dirty="0"/>
              <a:t>shaded (painted) on the pixel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020" y="557091"/>
            <a:ext cx="3177462" cy="212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2" y="2595570"/>
            <a:ext cx="1886947" cy="1636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55" y="4127006"/>
            <a:ext cx="1482910" cy="15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507" y="33872"/>
            <a:ext cx="8641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 err="1"/>
              <a:t>shader</a:t>
            </a:r>
            <a:r>
              <a:rPr lang="en-US" sz="2800" dirty="0"/>
              <a:t> </a:t>
            </a:r>
            <a:r>
              <a:rPr lang="en-US" sz="2800" dirty="0" smtClean="0"/>
              <a:t>stage determines </a:t>
            </a:r>
            <a:r>
              <a:rPr lang="en-US" sz="2800" dirty="0"/>
              <a:t>the final color of each pixel.</a:t>
            </a:r>
          </a:p>
          <a:p>
            <a:r>
              <a:rPr lang="en-US" sz="2800" dirty="0" smtClean="0"/>
              <a:t>Many </a:t>
            </a:r>
            <a:r>
              <a:rPr lang="en-US" sz="2800" dirty="0"/>
              <a:t>effects that make the rendered images </a:t>
            </a:r>
            <a:r>
              <a:rPr lang="en-US" sz="2800" dirty="0" smtClean="0"/>
              <a:t>more realistic </a:t>
            </a:r>
            <a:r>
              <a:rPr lang="en-US" sz="2800" dirty="0"/>
              <a:t>are incorporated in the </a:t>
            </a:r>
            <a:r>
              <a:rPr lang="en-US" sz="2800" dirty="0" err="1"/>
              <a:t>shader</a:t>
            </a:r>
            <a:r>
              <a:rPr lang="en-US" sz="2800" dirty="0"/>
              <a:t> stage. 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020" y="557091"/>
            <a:ext cx="3177462" cy="212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02" y="2595570"/>
            <a:ext cx="1886947" cy="1636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55" y="4127006"/>
            <a:ext cx="1482910" cy="15720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17" y="5699054"/>
            <a:ext cx="1287287" cy="945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775" y="4735713"/>
            <a:ext cx="1939970" cy="19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966" y="33872"/>
            <a:ext cx="9120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Fig. illustrates texture mapping</a:t>
            </a:r>
            <a:r>
              <a:rPr lang="en-US" sz="2800" dirty="0"/>
              <a:t>, </a:t>
            </a:r>
            <a:r>
              <a:rPr lang="en-US" sz="2800" dirty="0" smtClean="0"/>
              <a:t>the </a:t>
            </a:r>
            <a:r>
              <a:rPr lang="en-US" sz="2800" dirty="0" err="1"/>
              <a:t>shader</a:t>
            </a:r>
            <a:r>
              <a:rPr lang="en-US" sz="2800" dirty="0"/>
              <a:t> stage functionalities. </a:t>
            </a:r>
            <a:endParaRPr lang="en-US" sz="2800" dirty="0" smtClean="0"/>
          </a:p>
          <a:p>
            <a:r>
              <a:rPr lang="en-US" sz="2800" dirty="0" smtClean="0"/>
              <a:t>Here a </a:t>
            </a:r>
            <a:r>
              <a:rPr lang="en-US" sz="2800" dirty="0"/>
              <a:t>world map texture is mapped onto a sphere object. </a:t>
            </a:r>
            <a:endParaRPr lang="en-US" sz="2800" dirty="0" smtClean="0"/>
          </a:p>
          <a:p>
            <a:r>
              <a:rPr lang="en-US" sz="2800" dirty="0" smtClean="0"/>
              <a:t>Sphere </a:t>
            </a:r>
            <a:r>
              <a:rPr lang="en-US" sz="2800" dirty="0"/>
              <a:t>object is described as a large collection of triangles. </a:t>
            </a:r>
            <a:endParaRPr lang="en-US" sz="2800" dirty="0" smtClean="0"/>
          </a:p>
          <a:p>
            <a:r>
              <a:rPr lang="en-US" sz="2800" dirty="0" err="1" smtClean="0"/>
              <a:t>Shader</a:t>
            </a:r>
            <a:r>
              <a:rPr lang="en-US" sz="2800" dirty="0" smtClean="0"/>
              <a:t> </a:t>
            </a:r>
            <a:r>
              <a:rPr lang="en-US" sz="2800" dirty="0"/>
              <a:t>stage must perform </a:t>
            </a:r>
            <a:endParaRPr lang="en-US" sz="2800" dirty="0" smtClean="0"/>
          </a:p>
          <a:p>
            <a:pPr marL="571500" indent="-571500">
              <a:buAutoNum type="romanLcParenR"/>
            </a:pPr>
            <a:r>
              <a:rPr lang="en-US" sz="2800" dirty="0" smtClean="0"/>
              <a:t>a </a:t>
            </a:r>
            <a:r>
              <a:rPr lang="en-US" sz="2800" u="sng" dirty="0" smtClean="0"/>
              <a:t>coordinate transform calculations </a:t>
            </a:r>
            <a:r>
              <a:rPr lang="en-US" sz="2800" dirty="0"/>
              <a:t>to </a:t>
            </a:r>
            <a:r>
              <a:rPr lang="en-US" sz="2800" u="sng" dirty="0"/>
              <a:t>identify the exact coordinates</a:t>
            </a:r>
            <a:r>
              <a:rPr lang="en-US" sz="2800" dirty="0"/>
              <a:t> of the texture point that </a:t>
            </a:r>
            <a:r>
              <a:rPr lang="en-US" sz="2800" dirty="0" smtClean="0"/>
              <a:t>will be </a:t>
            </a:r>
            <a:r>
              <a:rPr lang="en-US" sz="2800" dirty="0"/>
              <a:t>painted on a point in one of the </a:t>
            </a:r>
            <a:r>
              <a:rPr lang="en-US" sz="2800" dirty="0" smtClean="0"/>
              <a:t>triangles. </a:t>
            </a:r>
          </a:p>
          <a:p>
            <a:pPr marL="574675" indent="-574675"/>
            <a:r>
              <a:rPr lang="en-US" sz="2800" dirty="0" smtClean="0"/>
              <a:t>ii)    the total </a:t>
            </a:r>
            <a:r>
              <a:rPr lang="en-US" sz="2800" dirty="0"/>
              <a:t>number of pixels covered by the image requires the </a:t>
            </a:r>
            <a:r>
              <a:rPr lang="en-US" sz="2800" dirty="0" err="1"/>
              <a:t>shader</a:t>
            </a:r>
            <a:r>
              <a:rPr lang="en-US" sz="2800" dirty="0"/>
              <a:t> </a:t>
            </a:r>
            <a:r>
              <a:rPr lang="en-US" sz="2800" dirty="0" smtClean="0"/>
              <a:t>stage to </a:t>
            </a:r>
            <a:r>
              <a:rPr lang="en-US" sz="2800" dirty="0"/>
              <a:t>perform a very large number of coordinate transforms for each frame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8" y="607731"/>
            <a:ext cx="2876902" cy="58887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4377" y="2470673"/>
            <a:ext cx="2664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</a:rPr>
              <a:t>Sphere with no texture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74377" y="4037307"/>
            <a:ext cx="1794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</a:rPr>
              <a:t>Texture image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85119" y="6457890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</a:rPr>
              <a:t>Sphere with texture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50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966" y="33872"/>
            <a:ext cx="91209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raster operation (ROP) stage in </a:t>
            </a:r>
            <a:r>
              <a:rPr lang="en-US" sz="2800" dirty="0" smtClean="0"/>
              <a:t>Fig. performs </a:t>
            </a:r>
            <a:r>
              <a:rPr lang="en-US" sz="2800" dirty="0"/>
              <a:t>the final </a:t>
            </a:r>
            <a:r>
              <a:rPr lang="en-US" sz="2800" dirty="0" smtClean="0"/>
              <a:t>raster operations </a:t>
            </a:r>
            <a:r>
              <a:rPr lang="en-US" sz="2800" dirty="0"/>
              <a:t>on the pixels.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performs </a:t>
            </a:r>
            <a:r>
              <a:rPr lang="en-US" sz="2800" u="sng" dirty="0"/>
              <a:t>color raster operations that blend </a:t>
            </a:r>
            <a:r>
              <a:rPr lang="en-US" sz="2800" u="sng" dirty="0" smtClean="0"/>
              <a:t>the color </a:t>
            </a:r>
            <a:r>
              <a:rPr lang="en-US" sz="2800" u="sng" dirty="0"/>
              <a:t>of overlapping/adjacent objects</a:t>
            </a:r>
            <a:r>
              <a:rPr lang="en-US" sz="2800" dirty="0"/>
              <a:t> for transparency and </a:t>
            </a:r>
            <a:r>
              <a:rPr lang="en-US" sz="2800" u="sng" dirty="0" smtClean="0"/>
              <a:t>antialiasing</a:t>
            </a:r>
            <a:r>
              <a:rPr lang="en-US" sz="2800" dirty="0" smtClean="0"/>
              <a:t> effects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also determines the visible objects for a given viewpoint </a:t>
            </a:r>
            <a:r>
              <a:rPr lang="en-US" sz="2800" dirty="0" smtClean="0"/>
              <a:t>and discards </a:t>
            </a:r>
            <a:r>
              <a:rPr lang="en-US" sz="2800" dirty="0"/>
              <a:t>the </a:t>
            </a:r>
            <a:r>
              <a:rPr lang="en-US" sz="2800" dirty="0" smtClean="0"/>
              <a:t>obstructed </a:t>
            </a:r>
            <a:r>
              <a:rPr lang="en-US" sz="2800" dirty="0"/>
              <a:t>pixels.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pixel becomes </a:t>
            </a:r>
            <a:r>
              <a:rPr lang="en-US" sz="2800" dirty="0" smtClean="0"/>
              <a:t>obstructed </a:t>
            </a:r>
            <a:r>
              <a:rPr lang="en-US" sz="2800" dirty="0"/>
              <a:t>when it is </a:t>
            </a:r>
            <a:r>
              <a:rPr lang="en-US" sz="2800" dirty="0" smtClean="0"/>
              <a:t>blocked by </a:t>
            </a:r>
            <a:r>
              <a:rPr lang="en-US" sz="2800" dirty="0"/>
              <a:t>pixels from other objects according to the given view point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8" y="607731"/>
            <a:ext cx="2876902" cy="58887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4377" y="2470673"/>
            <a:ext cx="2664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</a:rPr>
              <a:t>Sphere with no texture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74377" y="4037307"/>
            <a:ext cx="1794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</a:rPr>
              <a:t>Texture image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85119" y="6457890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</a:rPr>
              <a:t>Sphere with texture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0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76" y="3451383"/>
            <a:ext cx="119763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Fig. illustrates </a:t>
            </a:r>
            <a:r>
              <a:rPr lang="en-US" sz="2800" dirty="0"/>
              <a:t>antialiasing, one of the </a:t>
            </a:r>
            <a:r>
              <a:rPr lang="en-US" sz="2800" dirty="0" smtClean="0"/>
              <a:t>ROP(Raster </a:t>
            </a:r>
            <a:r>
              <a:rPr lang="en-US" sz="2800" dirty="0" err="1" smtClean="0"/>
              <a:t>opertn</a:t>
            </a:r>
            <a:r>
              <a:rPr lang="en-US" sz="2800" dirty="0"/>
              <a:t>)</a:t>
            </a:r>
            <a:r>
              <a:rPr lang="en-US" sz="2800" dirty="0" smtClean="0"/>
              <a:t> </a:t>
            </a:r>
            <a:r>
              <a:rPr lang="en-US" sz="2800" dirty="0"/>
              <a:t>stage operations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Notice the three adjacent triangles with a black background.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aliased output</a:t>
            </a:r>
            <a:r>
              <a:rPr lang="en-US" sz="2800" dirty="0"/>
              <a:t>, each pixel assumes the color of one of the </a:t>
            </a:r>
            <a:r>
              <a:rPr lang="en-US" sz="2800" dirty="0" smtClean="0"/>
              <a:t>objects.</a:t>
            </a:r>
            <a:endParaRPr lang="en-US" sz="2800" dirty="0"/>
          </a:p>
          <a:p>
            <a:r>
              <a:rPr lang="en-US" sz="2800" dirty="0"/>
              <a:t>The limited resolution makes the edges look </a:t>
            </a:r>
            <a:r>
              <a:rPr lang="en-US" sz="2800" dirty="0" smtClean="0"/>
              <a:t>crooked (bent) </a:t>
            </a:r>
            <a:r>
              <a:rPr lang="en-US" sz="2800" dirty="0"/>
              <a:t>and </a:t>
            </a:r>
            <a:r>
              <a:rPr lang="en-US" sz="2800" dirty="0" smtClean="0"/>
              <a:t>the shapes </a:t>
            </a:r>
            <a:r>
              <a:rPr lang="en-US" sz="2800" dirty="0"/>
              <a:t>of the objects distorted.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problem is that many pixels are </a:t>
            </a:r>
            <a:r>
              <a:rPr lang="en-US" sz="2800" dirty="0" smtClean="0"/>
              <a:t>partly in </a:t>
            </a:r>
            <a:r>
              <a:rPr lang="en-US" sz="2800" dirty="0"/>
              <a:t>one object and partly in another object or the background. 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88" y="852706"/>
            <a:ext cx="7740503" cy="2303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1286" y="3155769"/>
            <a:ext cx="710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</a:rPr>
              <a:t>Triangle </a:t>
            </a:r>
            <a:r>
              <a:rPr lang="en-US" dirty="0" smtClean="0">
                <a:latin typeface="Helvetica" panose="020B0604020202020204" pitchFamily="34" charset="0"/>
              </a:rPr>
              <a:t>geometry                      Aliased                             </a:t>
            </a:r>
            <a:r>
              <a:rPr lang="en-US" dirty="0" err="1" smtClean="0">
                <a:latin typeface="Helvetica" panose="020B0604020202020204" pitchFamily="34" charset="0"/>
              </a:rPr>
              <a:t>Antialiased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76" y="3451383"/>
            <a:ext cx="11976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Forcing these pixels </a:t>
            </a:r>
            <a:r>
              <a:rPr lang="en-US" sz="2800" dirty="0"/>
              <a:t>to assume the color of one of the objects introduces distortion </a:t>
            </a:r>
            <a:r>
              <a:rPr lang="en-US" sz="2800" dirty="0" smtClean="0"/>
              <a:t>into the </a:t>
            </a:r>
            <a:r>
              <a:rPr lang="en-US" sz="2800" dirty="0"/>
              <a:t>edges of the objects.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antialiasing operation gives each pixel a </a:t>
            </a:r>
            <a:r>
              <a:rPr lang="en-US" sz="2800" dirty="0" smtClean="0"/>
              <a:t>color that </a:t>
            </a:r>
            <a:r>
              <a:rPr lang="en-US" sz="2800" dirty="0"/>
              <a:t>is </a:t>
            </a:r>
            <a:r>
              <a:rPr lang="en-US" sz="2800" dirty="0" smtClean="0"/>
              <a:t>linearly </a:t>
            </a:r>
            <a:r>
              <a:rPr lang="en-US" sz="2800" dirty="0"/>
              <a:t>combined, from the colors of all the objects </a:t>
            </a:r>
            <a:r>
              <a:rPr lang="en-US" sz="2800" dirty="0" smtClean="0"/>
              <a:t>and background </a:t>
            </a:r>
            <a:r>
              <a:rPr lang="en-US" sz="2800" dirty="0"/>
              <a:t>that partially overlap the pixel.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contribution of each </a:t>
            </a:r>
            <a:r>
              <a:rPr lang="en-US" sz="2800" dirty="0" smtClean="0"/>
              <a:t>object to </a:t>
            </a:r>
            <a:r>
              <a:rPr lang="en-US" sz="2800" dirty="0"/>
              <a:t>the color of the pixel is the amount of the pixel that the object overlaps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88" y="852706"/>
            <a:ext cx="7740503" cy="2303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1286" y="3155769"/>
            <a:ext cx="710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</a:rPr>
              <a:t>Triangle </a:t>
            </a:r>
            <a:r>
              <a:rPr lang="en-US" dirty="0" smtClean="0">
                <a:latin typeface="Helvetica" panose="020B0604020202020204" pitchFamily="34" charset="0"/>
              </a:rPr>
              <a:t>geometry                      Aliased                             </a:t>
            </a:r>
            <a:r>
              <a:rPr lang="en-US" dirty="0" err="1" smtClean="0">
                <a:latin typeface="Helvetica" panose="020B0604020202020204" pitchFamily="34" charset="0"/>
              </a:rPr>
              <a:t>Antialiased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43" y="25756"/>
            <a:ext cx="12131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1.1 GPUs AS PARALLEL </a:t>
            </a:r>
            <a:r>
              <a:rPr lang="en-US" sz="2800" dirty="0" smtClean="0"/>
              <a:t>COMPUTERS (Contd..)</a:t>
            </a:r>
            <a:endParaRPr lang="en-US" sz="2800" dirty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ratio between many-core GPUs and multicore CPUs for </a:t>
            </a:r>
            <a:r>
              <a:rPr lang="en-US" sz="2800" dirty="0" smtClean="0"/>
              <a:t>peak floating-point </a:t>
            </a:r>
            <a:r>
              <a:rPr lang="en-US" sz="2800" dirty="0"/>
              <a:t>calculation throughput is about 10 to 1. 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271587"/>
            <a:ext cx="6381750" cy="52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7860" y="386993"/>
            <a:ext cx="84941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Finally</a:t>
            </a:r>
            <a:r>
              <a:rPr lang="en-US" sz="2800" dirty="0"/>
              <a:t>, the frame buffer interface (FBI) stage </a:t>
            </a:r>
            <a:r>
              <a:rPr lang="en-US" sz="2800" dirty="0" smtClean="0"/>
              <a:t>manages memory </a:t>
            </a:r>
            <a:r>
              <a:rPr lang="en-US" sz="2800" dirty="0"/>
              <a:t>reads from and writes to the display frame buffer memory. </a:t>
            </a:r>
            <a:endParaRPr lang="en-US" sz="2800" dirty="0" smtClean="0"/>
          </a:p>
          <a:p>
            <a:r>
              <a:rPr lang="en-US" sz="2800" dirty="0" smtClean="0"/>
              <a:t>For high-resolution </a:t>
            </a:r>
            <a:r>
              <a:rPr lang="en-US" sz="2800" dirty="0"/>
              <a:t>displays, there is a very high bandwidth requirement </a:t>
            </a:r>
            <a:r>
              <a:rPr lang="en-US" sz="2800" dirty="0" smtClean="0"/>
              <a:t>in </a:t>
            </a:r>
            <a:r>
              <a:rPr lang="en-US" sz="2800" dirty="0"/>
              <a:t>accessing the frame buffer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Such </a:t>
            </a:r>
            <a:r>
              <a:rPr lang="en-US" sz="2800" dirty="0"/>
              <a:t>bandwidth is achieved by two </a:t>
            </a:r>
            <a:r>
              <a:rPr lang="en-US" sz="2800" dirty="0" smtClean="0"/>
              <a:t>strategies:</a:t>
            </a:r>
            <a:endParaRPr lang="en-US" sz="2800" dirty="0"/>
          </a:p>
          <a:p>
            <a:pPr marL="571500" indent="-571500">
              <a:buAutoNum type="romanLcParenR"/>
            </a:pPr>
            <a:r>
              <a:rPr lang="en-US" sz="2800" dirty="0" smtClean="0"/>
              <a:t>One </a:t>
            </a:r>
            <a:r>
              <a:rPr lang="en-US" sz="2800" dirty="0"/>
              <a:t>is that graphics pipelines typically use special memory designs </a:t>
            </a:r>
            <a:r>
              <a:rPr lang="en-US" sz="2800" dirty="0" smtClean="0"/>
              <a:t>that provide </a:t>
            </a:r>
            <a:r>
              <a:rPr lang="en-US" sz="2800" dirty="0"/>
              <a:t>higher </a:t>
            </a:r>
            <a:r>
              <a:rPr lang="en-US" sz="2800" dirty="0" smtClean="0"/>
              <a:t>B/W </a:t>
            </a:r>
            <a:r>
              <a:rPr lang="en-US" sz="2800" dirty="0"/>
              <a:t>than the system memories. </a:t>
            </a:r>
            <a:endParaRPr lang="en-US" sz="2800" dirty="0" smtClean="0"/>
          </a:p>
          <a:p>
            <a:pPr marL="571500" indent="-571500">
              <a:buAutoNum type="romanLcParenR"/>
            </a:pPr>
            <a:r>
              <a:rPr lang="en-US" sz="2800" dirty="0" smtClean="0"/>
              <a:t>FBI sim </a:t>
            </a:r>
            <a:r>
              <a:rPr lang="en-US" sz="2800" dirty="0"/>
              <a:t>manages multiple </a:t>
            </a:r>
            <a:r>
              <a:rPr lang="en-US" sz="2800" dirty="0" smtClean="0"/>
              <a:t>mem </a:t>
            </a:r>
            <a:r>
              <a:rPr lang="en-US" sz="2800" dirty="0"/>
              <a:t>channels that connect to </a:t>
            </a:r>
            <a:r>
              <a:rPr lang="en-US" sz="2800" dirty="0" smtClean="0"/>
              <a:t>multiple mem </a:t>
            </a:r>
            <a:r>
              <a:rPr lang="en-US" sz="2800" dirty="0"/>
              <a:t>banks. The combined </a:t>
            </a:r>
            <a:r>
              <a:rPr lang="en-US" sz="2800" dirty="0" smtClean="0"/>
              <a:t>B/W gives </a:t>
            </a:r>
            <a:r>
              <a:rPr lang="en-US" sz="2800" dirty="0"/>
              <a:t>the frame buffers much </a:t>
            </a:r>
            <a:r>
              <a:rPr lang="en-US" sz="2800" dirty="0" smtClean="0"/>
              <a:t>higher B/W </a:t>
            </a:r>
            <a:r>
              <a:rPr lang="en-US" sz="2800" dirty="0"/>
              <a:t>than </a:t>
            </a:r>
            <a:r>
              <a:rPr lang="en-US" sz="2800" dirty="0" smtClean="0"/>
              <a:t>system </a:t>
            </a:r>
            <a:r>
              <a:rPr lang="en-US" sz="2800" dirty="0"/>
              <a:t>memories. 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9340" y="557091"/>
            <a:ext cx="3602765" cy="6105304"/>
            <a:chOff x="-94020" y="557091"/>
            <a:chExt cx="3602765" cy="6105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4020" y="557091"/>
              <a:ext cx="3177462" cy="212231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02" y="2595570"/>
              <a:ext cx="1886947" cy="163677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155" y="4127006"/>
              <a:ext cx="1482910" cy="15720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717" y="5699054"/>
              <a:ext cx="1287287" cy="9455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775" y="4735713"/>
              <a:ext cx="1939970" cy="1926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7860" y="386993"/>
            <a:ext cx="84941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Such </a:t>
            </a:r>
            <a:r>
              <a:rPr lang="en-US" sz="2800" dirty="0"/>
              <a:t>high </a:t>
            </a:r>
            <a:r>
              <a:rPr lang="en-US" sz="2800" dirty="0" smtClean="0"/>
              <a:t>memory B/W </a:t>
            </a:r>
            <a:r>
              <a:rPr lang="en-US" sz="2800" dirty="0"/>
              <a:t>has </a:t>
            </a:r>
            <a:r>
              <a:rPr lang="en-US" sz="2800" dirty="0" smtClean="0"/>
              <a:t>become </a:t>
            </a:r>
            <a:r>
              <a:rPr lang="en-US" sz="2800" dirty="0"/>
              <a:t>a </a:t>
            </a:r>
            <a:r>
              <a:rPr lang="en-US" sz="2800" dirty="0" smtClean="0"/>
              <a:t>distinguishing feature </a:t>
            </a:r>
            <a:r>
              <a:rPr lang="en-US" sz="2800" dirty="0"/>
              <a:t>of modern GPU design.</a:t>
            </a:r>
          </a:p>
          <a:p>
            <a:r>
              <a:rPr lang="en-US" sz="2800" dirty="0" smtClean="0"/>
              <a:t>Although </a:t>
            </a:r>
            <a:r>
              <a:rPr lang="en-US" sz="2800" dirty="0"/>
              <a:t>each generation introduced </a:t>
            </a:r>
            <a:r>
              <a:rPr lang="en-US" sz="2800" dirty="0" smtClean="0"/>
              <a:t>additional H/W and </a:t>
            </a:r>
            <a:r>
              <a:rPr lang="en-US" sz="2800" dirty="0"/>
              <a:t>configurability to the pipeline stages, </a:t>
            </a:r>
            <a:r>
              <a:rPr lang="en-US" sz="2800" dirty="0" smtClean="0"/>
              <a:t>developers were asked </a:t>
            </a:r>
            <a:r>
              <a:rPr lang="en-US" sz="2800" dirty="0"/>
              <a:t>for more new features </a:t>
            </a:r>
            <a:r>
              <a:rPr lang="en-US" sz="2800" dirty="0" smtClean="0"/>
              <a:t>than could </a:t>
            </a:r>
            <a:r>
              <a:rPr lang="en-US" sz="2800" dirty="0"/>
              <a:t>be reasonably offered as built-in fixed functions.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obvious </a:t>
            </a:r>
            <a:r>
              <a:rPr lang="en-US" sz="2800" dirty="0" smtClean="0"/>
              <a:t>next step </a:t>
            </a:r>
            <a:r>
              <a:rPr lang="en-US" sz="2800" dirty="0"/>
              <a:t>was to make some of these graphics pipeline stages into </a:t>
            </a:r>
            <a:r>
              <a:rPr lang="en-US" sz="2800" dirty="0" smtClean="0"/>
              <a:t>programmable processors.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737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2.1 EVOLUTION OF GRAPHICS PIPELINES (Contd</a:t>
            </a:r>
            <a:r>
              <a:rPr lang="en-US" sz="2800" dirty="0" smtClean="0">
                <a:solidFill>
                  <a:prstClr val="black"/>
                </a:solidFill>
              </a:rPr>
              <a:t>..)</a:t>
            </a:r>
            <a:endParaRPr lang="en-US" sz="2800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9340" y="557091"/>
            <a:ext cx="3602765" cy="6105304"/>
            <a:chOff x="-94020" y="557091"/>
            <a:chExt cx="3602765" cy="6105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4020" y="557091"/>
              <a:ext cx="3177462" cy="212231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02" y="2595570"/>
              <a:ext cx="1886947" cy="163677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155" y="4127006"/>
              <a:ext cx="1482910" cy="15720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717" y="5699054"/>
              <a:ext cx="1287287" cy="9455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775" y="4735713"/>
              <a:ext cx="1939970" cy="1926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5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9496" y="350618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single frame, rendered in 1/60th of </a:t>
            </a:r>
            <a:r>
              <a:rPr lang="en-US" sz="2800" dirty="0" smtClean="0"/>
              <a:t>a second</a:t>
            </a:r>
            <a:r>
              <a:rPr lang="en-US" sz="2800" dirty="0"/>
              <a:t>, might have a million triangles and 6 million pixels. </a:t>
            </a:r>
            <a:endParaRPr lang="en-US" sz="2800" dirty="0" smtClean="0"/>
          </a:p>
          <a:p>
            <a:r>
              <a:rPr lang="en-US" sz="2800" dirty="0" smtClean="0"/>
              <a:t>….Such </a:t>
            </a:r>
            <a:r>
              <a:rPr lang="en-US" sz="2800" dirty="0"/>
              <a:t>variation has motivated the </a:t>
            </a:r>
            <a:r>
              <a:rPr lang="en-US" sz="2800" dirty="0" smtClean="0"/>
              <a:t>hardware designers </a:t>
            </a:r>
            <a:r>
              <a:rPr lang="en-US" sz="2800" dirty="0"/>
              <a:t>to make those pipeline stages programmable. </a:t>
            </a:r>
            <a:endParaRPr lang="en-US" sz="2800" dirty="0" smtClean="0"/>
          </a:p>
          <a:p>
            <a:r>
              <a:rPr lang="en-US" sz="2800" dirty="0" smtClean="0"/>
              <a:t>Two programmable stages: </a:t>
            </a:r>
          </a:p>
          <a:p>
            <a:pPr algn="just"/>
            <a:r>
              <a:rPr lang="en-US" sz="2800" dirty="0" err="1" smtClean="0"/>
              <a:t>i</a:t>
            </a:r>
            <a:r>
              <a:rPr lang="en-US" sz="2800" dirty="0" smtClean="0"/>
              <a:t>) Vertex </a:t>
            </a:r>
            <a:r>
              <a:rPr lang="en-US" sz="2800" dirty="0" err="1"/>
              <a:t>shader</a:t>
            </a:r>
            <a:r>
              <a:rPr lang="en-US" sz="2800" dirty="0"/>
              <a:t> programs map the positions of triangle vertices onto </a:t>
            </a:r>
            <a:r>
              <a:rPr lang="en-US" sz="2800" dirty="0" smtClean="0"/>
              <a:t>the screen</a:t>
            </a:r>
            <a:r>
              <a:rPr lang="en-US" sz="2800" dirty="0"/>
              <a:t>, altering their position, color, or orientation. Typically, a </a:t>
            </a:r>
            <a:r>
              <a:rPr lang="en-US" sz="2800" dirty="0" smtClean="0"/>
              <a:t>vertex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reads </a:t>
            </a:r>
            <a:r>
              <a:rPr lang="en-US" sz="2800" dirty="0"/>
              <a:t>a floating-point (x, y, z, w) vertex position and </a:t>
            </a:r>
            <a:r>
              <a:rPr lang="en-US" sz="2800" dirty="0" smtClean="0"/>
              <a:t>computes a </a:t>
            </a:r>
            <a:r>
              <a:rPr lang="en-US" sz="2800" dirty="0"/>
              <a:t>floating-point (x, y, z) screen position. </a:t>
            </a:r>
            <a:endParaRPr lang="en-US" sz="2800" dirty="0" smtClean="0"/>
          </a:p>
          <a:p>
            <a:pPr algn="just"/>
            <a:r>
              <a:rPr lang="en-US" sz="2800" dirty="0" smtClean="0"/>
              <a:t>Geometry </a:t>
            </a:r>
            <a:r>
              <a:rPr lang="en-US" sz="2800" dirty="0" err="1"/>
              <a:t>shader</a:t>
            </a:r>
            <a:r>
              <a:rPr lang="en-US" sz="2800" dirty="0"/>
              <a:t> programs </a:t>
            </a:r>
            <a:r>
              <a:rPr lang="en-US" sz="2800" dirty="0" smtClean="0"/>
              <a:t>operate on </a:t>
            </a:r>
            <a:r>
              <a:rPr lang="en-US" sz="2800" dirty="0"/>
              <a:t>primitives defined by multiple vertices, changing them or </a:t>
            </a:r>
            <a:r>
              <a:rPr lang="en-US" sz="2800" dirty="0" smtClean="0"/>
              <a:t>generating additional </a:t>
            </a:r>
            <a:r>
              <a:rPr lang="en-US" sz="2800" dirty="0"/>
              <a:t>primitives. Vertex </a:t>
            </a:r>
            <a:r>
              <a:rPr lang="en-US" sz="2800" dirty="0" err="1"/>
              <a:t>shader</a:t>
            </a:r>
            <a:r>
              <a:rPr lang="en-US" sz="2800" dirty="0"/>
              <a:t> programs and geometry </a:t>
            </a:r>
            <a:r>
              <a:rPr lang="en-US" sz="2800" dirty="0" err="1"/>
              <a:t>shader</a:t>
            </a:r>
            <a:r>
              <a:rPr lang="en-US" sz="2800" dirty="0"/>
              <a:t> </a:t>
            </a:r>
            <a:r>
              <a:rPr lang="en-US" sz="2800" dirty="0" smtClean="0"/>
              <a:t>programs execute </a:t>
            </a:r>
            <a:r>
              <a:rPr lang="en-US" sz="2800" dirty="0"/>
              <a:t>on the vertex </a:t>
            </a:r>
            <a:r>
              <a:rPr lang="en-US" sz="2800" dirty="0" err="1"/>
              <a:t>shader</a:t>
            </a:r>
            <a:r>
              <a:rPr lang="en-US" sz="2800" dirty="0"/>
              <a:t> (VS/T&amp;L) stage of the graphics pipeline</a:t>
            </a:r>
            <a:r>
              <a:rPr lang="en-US" sz="2800" dirty="0" smtClean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9104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2.1.2 EVOLUTION OF PROGRAMMABLE REAL-TIME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00" y="383726"/>
            <a:ext cx="121827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program calculates the floating-point red, green, blue, alpha (RGBA) color contribution to the rendered image at its pixel sample (x, y) image position. </a:t>
            </a:r>
          </a:p>
          <a:p>
            <a:r>
              <a:rPr lang="en-US" sz="2800" dirty="0" smtClean="0"/>
              <a:t>These programs execute on the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stage of the graphics pipeline. </a:t>
            </a:r>
          </a:p>
          <a:p>
            <a:r>
              <a:rPr lang="en-US" sz="2800" dirty="0" smtClean="0"/>
              <a:t>For all three types of graphics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programs, program instances can be run in parallel, producing independent results. </a:t>
            </a:r>
          </a:p>
          <a:p>
            <a:r>
              <a:rPr lang="en-US" sz="2800" dirty="0" smtClean="0"/>
              <a:t>This property has motivated the design of the programmable pipeline stages into massively parallel processors.</a:t>
            </a:r>
          </a:p>
          <a:p>
            <a:r>
              <a:rPr lang="en-US" sz="2800" dirty="0" smtClean="0"/>
              <a:t>Below Fig. shows an example of a programmable pipeline that employs a vertex processor and a fragment (pixel) processor. </a:t>
            </a:r>
          </a:p>
          <a:p>
            <a:r>
              <a:rPr lang="en-US" sz="2800" dirty="0" smtClean="0"/>
              <a:t>The programmable vertex processor executes the programs designated to the vertex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stage, </a:t>
            </a:r>
          </a:p>
          <a:p>
            <a:r>
              <a:rPr lang="en-US" sz="2800" dirty="0" smtClean="0"/>
              <a:t>The programmable fragment processor executes the programs designated to the (pixel)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stage.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34" y="33872"/>
            <a:ext cx="1045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2.1.2 EVOLUTION OF PROGRAMMABLE REAL-TIME GRAPHICS (Contd..)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0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34" y="33872"/>
            <a:ext cx="1045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2.1.2 EVOLUTION OF PROGRAMMABLE REAL-TIME GRAPHICS (Contd..)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4" y="557092"/>
            <a:ext cx="11651226" cy="4619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270966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b/n the </a:t>
            </a:r>
            <a:r>
              <a:rPr lang="en-US" sz="2800" dirty="0"/>
              <a:t>vertex </a:t>
            </a:r>
            <a:r>
              <a:rPr lang="en-US" sz="2800" dirty="0" smtClean="0"/>
              <a:t>processing stage </a:t>
            </a:r>
            <a:r>
              <a:rPr lang="en-US" sz="2800" dirty="0"/>
              <a:t>and the pixel (fragment) processing stage is a </a:t>
            </a:r>
            <a:r>
              <a:rPr lang="en-US" sz="2800" dirty="0" smtClean="0"/>
              <a:t>rasterizer, that </a:t>
            </a:r>
            <a:r>
              <a:rPr lang="en-US" sz="2800" dirty="0"/>
              <a:t>determines </a:t>
            </a:r>
            <a:r>
              <a:rPr lang="en-US" sz="2800" dirty="0" smtClean="0"/>
              <a:t>exactly which </a:t>
            </a:r>
            <a:r>
              <a:rPr lang="en-US" sz="2800" dirty="0"/>
              <a:t>pixels (and portions thereof) lie within each geometric </a:t>
            </a:r>
            <a:r>
              <a:rPr lang="en-US" sz="2800" dirty="0" smtClean="0"/>
              <a:t>primitive’s boundaries</a:t>
            </a:r>
            <a:r>
              <a:rPr lang="en-US" sz="2800" dirty="0"/>
              <a:t>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651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43" y="25756"/>
            <a:ext cx="121318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1.1 GPUs AS PARALLEL </a:t>
            </a:r>
            <a:r>
              <a:rPr lang="en-US" sz="2800" dirty="0" smtClean="0"/>
              <a:t>COMPUTERS (Contd..)</a:t>
            </a:r>
            <a:endParaRPr lang="en-US" sz="2800" dirty="0"/>
          </a:p>
          <a:p>
            <a:pPr algn="just"/>
            <a:r>
              <a:rPr lang="en-US" sz="2800" dirty="0" smtClean="0"/>
              <a:t>Such </a:t>
            </a:r>
            <a:r>
              <a:rPr lang="en-US" sz="2800" dirty="0"/>
              <a:t>a large performance gap between parallel and sequential </a:t>
            </a:r>
            <a:r>
              <a:rPr lang="en-US" sz="2800" dirty="0" smtClean="0"/>
              <a:t>execution has motivated </a:t>
            </a:r>
            <a:r>
              <a:rPr lang="en-US" sz="2800" dirty="0"/>
              <a:t>many </a:t>
            </a:r>
            <a:r>
              <a:rPr lang="en-US" sz="2800" dirty="0" smtClean="0"/>
              <a:t>app developers </a:t>
            </a:r>
            <a:r>
              <a:rPr lang="en-US" sz="2800" dirty="0"/>
              <a:t>to move the computationally intensive parts of their </a:t>
            </a:r>
            <a:r>
              <a:rPr lang="en-US" sz="2800" dirty="0" smtClean="0"/>
              <a:t>software to </a:t>
            </a:r>
            <a:r>
              <a:rPr lang="en-US" sz="2800" dirty="0"/>
              <a:t>GPUs for execution. </a:t>
            </a:r>
            <a:endParaRPr lang="en-US" sz="2800" dirty="0" smtClean="0"/>
          </a:p>
          <a:p>
            <a:pPr algn="just"/>
            <a:r>
              <a:rPr lang="en-US" sz="2800" dirty="0" smtClean="0"/>
              <a:t>These </a:t>
            </a:r>
            <a:r>
              <a:rPr lang="en-US" sz="2800" dirty="0"/>
              <a:t>computationally </a:t>
            </a:r>
            <a:r>
              <a:rPr lang="en-US" sz="2800" dirty="0" smtClean="0"/>
              <a:t>intensive parts are the </a:t>
            </a:r>
            <a:r>
              <a:rPr lang="en-US" sz="2800" dirty="0"/>
              <a:t>prime target of </a:t>
            </a:r>
            <a:r>
              <a:rPr lang="en-US" sz="2800" dirty="0" err="1" smtClean="0"/>
              <a:t>IIel</a:t>
            </a:r>
            <a:r>
              <a:rPr lang="en-US" sz="2800" dirty="0" smtClean="0"/>
              <a:t> </a:t>
            </a:r>
            <a:r>
              <a:rPr lang="en-US" sz="2800" dirty="0" err="1" smtClean="0"/>
              <a:t>pgming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there </a:t>
            </a:r>
            <a:r>
              <a:rPr lang="en-US" sz="2800" dirty="0" smtClean="0"/>
              <a:t>is more </a:t>
            </a:r>
            <a:r>
              <a:rPr lang="en-US" sz="2800" dirty="0"/>
              <a:t>work to do, there is more opportunity to divide the work among </a:t>
            </a:r>
            <a:r>
              <a:rPr lang="en-US" sz="2800" dirty="0" smtClean="0"/>
              <a:t>cooperating parallel </a:t>
            </a:r>
            <a:r>
              <a:rPr lang="en-US" sz="2800" dirty="0"/>
              <a:t>workers.</a:t>
            </a:r>
          </a:p>
          <a:p>
            <a:pPr algn="just"/>
            <a:r>
              <a:rPr lang="en-US" sz="2800" dirty="0" smtClean="0"/>
              <a:t>Q: Why </a:t>
            </a:r>
            <a:r>
              <a:rPr lang="en-US" sz="2800" dirty="0"/>
              <a:t>there is such a large performance gap </a:t>
            </a:r>
            <a:r>
              <a:rPr lang="en-US" sz="2800" dirty="0" smtClean="0"/>
              <a:t>between many-core </a:t>
            </a:r>
            <a:r>
              <a:rPr lang="en-US" sz="2800" dirty="0"/>
              <a:t>GPUs and general-purpose multicore </a:t>
            </a:r>
            <a:r>
              <a:rPr lang="en-US" sz="2800" dirty="0" smtClean="0"/>
              <a:t>CPUs?</a:t>
            </a:r>
          </a:p>
          <a:p>
            <a:pPr algn="just"/>
            <a:r>
              <a:rPr lang="en-US" sz="2800" dirty="0" err="1" smtClean="0"/>
              <a:t>Ans</a:t>
            </a:r>
            <a:r>
              <a:rPr lang="en-US" sz="2800" dirty="0" smtClean="0"/>
              <a:t>: It lies in the </a:t>
            </a:r>
            <a:r>
              <a:rPr lang="en-US" sz="2800" dirty="0"/>
              <a:t>differences in the fundamental design philosophies between the </a:t>
            </a:r>
            <a:r>
              <a:rPr lang="en-US" sz="2800" dirty="0" smtClean="0"/>
              <a:t>two types </a:t>
            </a:r>
            <a:r>
              <a:rPr lang="en-US" sz="2800" dirty="0"/>
              <a:t>of processors, as </a:t>
            </a:r>
            <a:r>
              <a:rPr lang="en-US" sz="2800" dirty="0" smtClean="0"/>
              <a:t>shown below:</a:t>
            </a:r>
          </a:p>
        </p:txBody>
      </p:sp>
    </p:spTree>
    <p:extLst>
      <p:ext uri="{BB962C8B-B14F-4D97-AF65-F5344CB8AC3E}">
        <p14:creationId xmlns:p14="http://schemas.microsoft.com/office/powerpoint/2010/main" val="8936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54" y="1119459"/>
            <a:ext cx="7686675" cy="461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43" y="25756"/>
            <a:ext cx="1213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1.1 GPUs AS PARALLEL </a:t>
            </a:r>
            <a:r>
              <a:rPr lang="en-US" sz="2800" dirty="0" smtClean="0"/>
              <a:t>COMPUTERS (Contd..)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17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43" y="25756"/>
            <a:ext cx="1213189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1.1 GPUs AS PARALLEL </a:t>
            </a:r>
            <a:r>
              <a:rPr lang="en-US" sz="2800" dirty="0" smtClean="0"/>
              <a:t>COMPUTERS (Contd..)</a:t>
            </a:r>
          </a:p>
          <a:p>
            <a:pPr algn="just"/>
            <a:r>
              <a:rPr lang="en-US" sz="2800" dirty="0" smtClean="0"/>
              <a:t>The design of a CPU is optimized for sequential code performance. </a:t>
            </a:r>
          </a:p>
          <a:p>
            <a:pPr algn="just"/>
            <a:r>
              <a:rPr lang="en-US" sz="2800" dirty="0" smtClean="0"/>
              <a:t>It makes use of sophisticated control logic to allow instructions from a single thread of execution to execute in parallel. </a:t>
            </a:r>
          </a:p>
          <a:p>
            <a:pPr algn="just"/>
            <a:r>
              <a:rPr lang="en-US" sz="2800" dirty="0" smtClean="0"/>
              <a:t>More over, large cache memories are provided to reduce the instruction and data access latencies of large complex applications. </a:t>
            </a:r>
          </a:p>
          <a:p>
            <a:r>
              <a:rPr lang="en-US" sz="2800" dirty="0" smtClean="0"/>
              <a:t>Neither control logic nor cache memories contribute to the peak calculation speed. </a:t>
            </a:r>
          </a:p>
          <a:p>
            <a:r>
              <a:rPr lang="en-US" sz="2800" dirty="0" smtClean="0"/>
              <a:t>Memory bandwidth is another important issue. </a:t>
            </a:r>
          </a:p>
          <a:p>
            <a:r>
              <a:rPr lang="en-US" sz="2800" dirty="0" smtClean="0"/>
              <a:t>Graphics chips have operating at approximately 10 times the BW of CPU chips. 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: GeForce 8800 GTX, was capable of moving data at about 85 gigabytes per second (GB/s) in and out of its DRAM. </a:t>
            </a:r>
          </a:p>
          <a:p>
            <a:r>
              <a:rPr lang="en-US" sz="2800" dirty="0" smtClean="0"/>
              <a:t>General-purpose processors have to satisfy requirements from OS, apps, and I/O devices that make memory BW more difficult to increase. </a:t>
            </a:r>
          </a:p>
          <a:p>
            <a:r>
              <a:rPr lang="en-US" sz="2800" dirty="0" smtClean="0"/>
              <a:t>In contrast, with simpler memory models and lesser constraints, the GPU designers can more easily achieve higher memory BW. </a:t>
            </a:r>
          </a:p>
        </p:txBody>
      </p:sp>
    </p:spTree>
    <p:extLst>
      <p:ext uri="{BB962C8B-B14F-4D97-AF65-F5344CB8AC3E}">
        <p14:creationId xmlns:p14="http://schemas.microsoft.com/office/powerpoint/2010/main" val="24265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43" y="25756"/>
            <a:ext cx="121318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1.1 GPUs AS PARALLEL </a:t>
            </a:r>
            <a:r>
              <a:rPr lang="en-US" sz="2800" dirty="0" smtClean="0"/>
              <a:t>COMPUTERS (Contd..)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more </a:t>
            </a:r>
            <a:r>
              <a:rPr lang="en-US" sz="2800" dirty="0" smtClean="0"/>
              <a:t>recent NVIDIA </a:t>
            </a:r>
            <a:r>
              <a:rPr lang="en-US" sz="2800" dirty="0"/>
              <a:t>GT200 chip supports about 150 GB/s. </a:t>
            </a:r>
            <a:endParaRPr lang="en-US" sz="2800" dirty="0" smtClean="0"/>
          </a:p>
          <a:p>
            <a:r>
              <a:rPr lang="en-US" sz="2800" dirty="0" smtClean="0"/>
              <a:t>MP system memory BW has not grown </a:t>
            </a:r>
            <a:r>
              <a:rPr lang="en-US" sz="2800" dirty="0"/>
              <a:t>beyond 50 GB/s for </a:t>
            </a:r>
            <a:r>
              <a:rPr lang="en-US" sz="2800" dirty="0" smtClean="0"/>
              <a:t>about 3 years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The GPUs </a:t>
            </a:r>
            <a:r>
              <a:rPr lang="en-US" sz="2800" dirty="0"/>
              <a:t>is shaped by the fast growing </a:t>
            </a:r>
            <a:r>
              <a:rPr lang="en-US" sz="2800" dirty="0" smtClean="0"/>
              <a:t>video game industry.</a:t>
            </a:r>
          </a:p>
          <a:p>
            <a:r>
              <a:rPr lang="en-US" sz="2800" dirty="0" smtClean="0"/>
              <a:t>Game industry which </a:t>
            </a:r>
            <a:r>
              <a:rPr lang="en-US" sz="2800" dirty="0"/>
              <a:t>exerts tremendous economic pressure for the </a:t>
            </a:r>
            <a:r>
              <a:rPr lang="en-US" sz="2800" dirty="0" smtClean="0"/>
              <a:t>ability to </a:t>
            </a:r>
            <a:r>
              <a:rPr lang="en-US" sz="2800" dirty="0"/>
              <a:t>perform a massive number of </a:t>
            </a:r>
            <a:r>
              <a:rPr lang="en-US" sz="2800" dirty="0" smtClean="0"/>
              <a:t>FP-calculations </a:t>
            </a:r>
            <a:r>
              <a:rPr lang="en-US" sz="2800" dirty="0"/>
              <a:t>per video </a:t>
            </a:r>
            <a:r>
              <a:rPr lang="en-US" sz="2800" dirty="0" smtClean="0"/>
              <a:t>frame in </a:t>
            </a:r>
            <a:r>
              <a:rPr lang="en-US" sz="2800" dirty="0"/>
              <a:t>advanced games.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demand motivates the GPU vendors to </a:t>
            </a:r>
            <a:r>
              <a:rPr lang="en-US" sz="2800" dirty="0" smtClean="0"/>
              <a:t>optimize </a:t>
            </a:r>
            <a:r>
              <a:rPr lang="en-US" sz="2800" dirty="0"/>
              <a:t>the </a:t>
            </a:r>
            <a:r>
              <a:rPr lang="en-US" sz="2800" dirty="0" smtClean="0"/>
              <a:t>execution throughput.</a:t>
            </a:r>
          </a:p>
          <a:p>
            <a:r>
              <a:rPr lang="en-US" sz="2800" dirty="0" smtClean="0"/>
              <a:t>The HW takes advantage </a:t>
            </a:r>
            <a:r>
              <a:rPr lang="en-US" sz="2800" dirty="0"/>
              <a:t>of a large number of execution threads to find work to </a:t>
            </a:r>
            <a:r>
              <a:rPr lang="en-US" sz="2800" dirty="0" smtClean="0"/>
              <a:t>do. </a:t>
            </a:r>
          </a:p>
          <a:p>
            <a:r>
              <a:rPr lang="en-US" sz="2800" dirty="0" smtClean="0"/>
              <a:t>Small </a:t>
            </a:r>
            <a:r>
              <a:rPr lang="en-US" sz="2800" dirty="0"/>
              <a:t>cache </a:t>
            </a:r>
            <a:r>
              <a:rPr lang="en-US" sz="2800" dirty="0" smtClean="0"/>
              <a:t>memories are </a:t>
            </a:r>
            <a:r>
              <a:rPr lang="en-US" sz="2800" dirty="0"/>
              <a:t>provided to </a:t>
            </a:r>
            <a:r>
              <a:rPr lang="en-US" sz="2800" dirty="0" smtClean="0"/>
              <a:t>help the BW </a:t>
            </a:r>
            <a:r>
              <a:rPr lang="en-US" sz="2800" dirty="0"/>
              <a:t>requirements of </a:t>
            </a:r>
            <a:r>
              <a:rPr lang="en-US" sz="2800" dirty="0" smtClean="0"/>
              <a:t>apps, </a:t>
            </a:r>
            <a:r>
              <a:rPr lang="en-US" sz="2800" dirty="0"/>
              <a:t>so multiple threads that access the same memory data </a:t>
            </a:r>
            <a:r>
              <a:rPr lang="en-US" sz="2800" dirty="0" smtClean="0"/>
              <a:t>need not always access the </a:t>
            </a:r>
            <a:r>
              <a:rPr lang="en-US" sz="2800" dirty="0"/>
              <a:t>DRAM.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Most apps will use both CPUs and GPUs, executing the sequential parts on the CPU and numerically intensive parts on the GPUs.</a:t>
            </a:r>
          </a:p>
        </p:txBody>
      </p:sp>
    </p:spTree>
    <p:extLst>
      <p:ext uri="{BB962C8B-B14F-4D97-AF65-F5344CB8AC3E}">
        <p14:creationId xmlns:p14="http://schemas.microsoft.com/office/powerpoint/2010/main" val="41439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43" y="25756"/>
            <a:ext cx="12131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1.1 GPUs AS PARALLEL </a:t>
            </a:r>
            <a:r>
              <a:rPr lang="en-US" sz="2800" dirty="0" smtClean="0"/>
              <a:t>COMPUTERS (Contd..)</a:t>
            </a:r>
            <a:endParaRPr lang="en-US" sz="2800" dirty="0"/>
          </a:p>
          <a:p>
            <a:r>
              <a:rPr lang="en-US" sz="2800" dirty="0" smtClean="0"/>
              <a:t>From 2007 </a:t>
            </a:r>
            <a:r>
              <a:rPr lang="en-US" sz="2800" dirty="0"/>
              <a:t>with the release of </a:t>
            </a:r>
            <a:r>
              <a:rPr lang="en-US" sz="2800" dirty="0" smtClean="0"/>
              <a:t>CUDA, NVIDIA made the </a:t>
            </a:r>
            <a:r>
              <a:rPr lang="en-US" sz="2800" dirty="0"/>
              <a:t>ease of parallel </a:t>
            </a:r>
            <a:r>
              <a:rPr lang="en-US" sz="2800" dirty="0" smtClean="0"/>
              <a:t>programming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1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881" y="4842465"/>
            <a:ext cx="12183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CUDA-capable GPU is organized into </a:t>
            </a:r>
            <a:r>
              <a:rPr lang="en-US" sz="2800" dirty="0"/>
              <a:t>an array of highly threaded streaming </a:t>
            </a:r>
            <a:r>
              <a:rPr lang="en-US" sz="2800" dirty="0" smtClean="0"/>
              <a:t>multiprocessors (</a:t>
            </a:r>
            <a:r>
              <a:rPr lang="en-US" sz="2800" dirty="0"/>
              <a:t>SMs). </a:t>
            </a:r>
            <a:endParaRPr lang="en-US" sz="2800" dirty="0" smtClean="0"/>
          </a:p>
          <a:p>
            <a:r>
              <a:rPr lang="en-US" sz="2800" dirty="0" smtClean="0"/>
              <a:t>In Fig, </a:t>
            </a:r>
            <a:r>
              <a:rPr lang="en-US" sz="2800" dirty="0"/>
              <a:t>two SMs form a building </a:t>
            </a:r>
            <a:r>
              <a:rPr lang="en-US" sz="2800" dirty="0" smtClean="0"/>
              <a:t>block.</a:t>
            </a:r>
          </a:p>
          <a:p>
            <a:r>
              <a:rPr lang="en-US" sz="2800" dirty="0" smtClean="0"/>
              <a:t>The no of </a:t>
            </a:r>
            <a:r>
              <a:rPr lang="en-US" sz="2800" dirty="0"/>
              <a:t>SMs in a building block can vary from one </a:t>
            </a:r>
            <a:r>
              <a:rPr lang="en-US" sz="2800" dirty="0" smtClean="0"/>
              <a:t>gen </a:t>
            </a:r>
            <a:r>
              <a:rPr lang="en-US" sz="2800" dirty="0"/>
              <a:t>of CUDA </a:t>
            </a:r>
            <a:r>
              <a:rPr lang="en-US" sz="2800" dirty="0" smtClean="0"/>
              <a:t>GPUs to another.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56" y="25755"/>
            <a:ext cx="5892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1.2 ARCHITECTURE OF A MODERN </a:t>
            </a:r>
            <a:r>
              <a:rPr lang="en-US" sz="2800" dirty="0" smtClean="0">
                <a:solidFill>
                  <a:prstClr val="black"/>
                </a:solidFill>
              </a:rPr>
              <a:t>GPU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5" y="474102"/>
            <a:ext cx="11784169" cy="43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3608</Words>
  <Application>Microsoft Office PowerPoint</Application>
  <PresentationFormat>Widescreen</PresentationFormat>
  <Paragraphs>262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Helvetica</vt:lpstr>
      <vt:lpstr>Office Theme</vt:lpstr>
      <vt:lpstr>GPU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Mahe</dc:creator>
  <cp:lastModifiedBy>Mahe</cp:lastModifiedBy>
  <cp:revision>133</cp:revision>
  <dcterms:created xsi:type="dcterms:W3CDTF">2017-01-13T02:02:14Z</dcterms:created>
  <dcterms:modified xsi:type="dcterms:W3CDTF">2018-01-30T14:50:16Z</dcterms:modified>
</cp:coreProperties>
</file>