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C2D5-50C0-472A-9F2E-DBF51CC22D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54F1-9224-4B06-9585-00CA1E5C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DISTRIBUTED AND CLOUD COMPUTING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CSE- 4102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925235" y="4881281"/>
            <a:ext cx="3765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P.B.Shanthi</a:t>
            </a:r>
            <a:endParaRPr lang="en-US" dirty="0" smtClean="0"/>
          </a:p>
          <a:p>
            <a:r>
              <a:rPr lang="en-US" dirty="0" smtClean="0"/>
              <a:t>Asst. Prof (Sel. Grade)</a:t>
            </a:r>
          </a:p>
          <a:p>
            <a:r>
              <a:rPr lang="en-US" dirty="0" smtClean="0"/>
              <a:t>CSE Dept., MIT, </a:t>
            </a:r>
            <a:r>
              <a:rPr lang="en-US" dirty="0" err="1" smtClean="0"/>
              <a:t>Manipal</a:t>
            </a:r>
            <a:endParaRPr lang="en-US" dirty="0" smtClean="0"/>
          </a:p>
          <a:p>
            <a:r>
              <a:rPr lang="en-US" dirty="0" smtClean="0"/>
              <a:t>Cabin: No. 12 in  Faculty Room 2</a:t>
            </a:r>
          </a:p>
          <a:p>
            <a:r>
              <a:rPr lang="en-US" dirty="0" smtClean="0"/>
              <a:t>Mob: 9901659271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67235"/>
            <a:ext cx="10515600" cy="712694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C00000"/>
                </a:solidFill>
              </a:rPr>
              <a:t>Unit -6 (</a:t>
            </a:r>
            <a:r>
              <a:rPr lang="en-US" sz="3200" b="1" dirty="0">
                <a:solidFill>
                  <a:srgbClr val="C00000"/>
                </a:solidFill>
              </a:rPr>
              <a:t>INTRODUCTION TO CLOUD COMPUTING</a:t>
            </a:r>
            <a:r>
              <a:rPr lang="en-US" sz="3200" b="1" dirty="0" smtClean="0">
                <a:solidFill>
                  <a:srgbClr val="C00000"/>
                </a:solidFill>
              </a:rPr>
              <a:t>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4" y="779929"/>
            <a:ext cx="11317941" cy="5513295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6400" dirty="0" smtClean="0">
                <a:sym typeface="Wingdings" panose="05000000000000000000" pitchFamily="2" charset="2"/>
              </a:rPr>
              <a:t> </a:t>
            </a:r>
            <a:r>
              <a:rPr lang="en-US" sz="9600" dirty="0" smtClean="0">
                <a:sym typeface="Wingdings" panose="05000000000000000000" pitchFamily="2" charset="2"/>
              </a:rPr>
              <a:t>Cloud Computing in a Nutshell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Roots of Cloud Computing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Layers and Types of Clouds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Desired Features of a Cloud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Cloud Infrastructure Management </a:t>
            </a:r>
            <a:endParaRPr lang="en-US" sz="9600" dirty="0" smtClean="0"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 Infrastructure as a Service Providers , Platform as a Service Providers ,Challenges and Risks, public clouds, private clouds, hybrid clouds.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9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(Chapter 1  Sections 1.1 to 1.8 of Text Book 3 )				(4Hrs)</a:t>
            </a: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51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1589" y="1736083"/>
            <a:ext cx="650837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 err="1" smtClean="0">
                <a:solidFill>
                  <a:srgbClr val="002060"/>
                </a:solidFill>
              </a:rPr>
              <a:t>Rajkumar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Buyya</a:t>
            </a:r>
            <a:r>
              <a:rPr lang="en-US" b="1" dirty="0" smtClean="0">
                <a:solidFill>
                  <a:srgbClr val="002060"/>
                </a:solidFill>
              </a:rPr>
              <a:t>, James </a:t>
            </a:r>
            <a:r>
              <a:rPr lang="en-US" b="1" dirty="0" err="1" smtClean="0">
                <a:solidFill>
                  <a:srgbClr val="002060"/>
                </a:solidFill>
              </a:rPr>
              <a:t>Broberg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Andrzej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Goscinski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“Cloud  Computing Principles and Paradigms” Wiley Publications , 2013 (Text Book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67235"/>
            <a:ext cx="10515600" cy="712694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C00000"/>
                </a:solidFill>
              </a:rPr>
              <a:t>Unit -7 (</a:t>
            </a:r>
            <a:r>
              <a:rPr lang="en-US" sz="3200" b="1" cap="all" dirty="0">
                <a:solidFill>
                  <a:srgbClr val="C00000"/>
                </a:solidFill>
              </a:rPr>
              <a:t>Virtualization &amp; </a:t>
            </a:r>
            <a:r>
              <a:rPr lang="en-US" sz="3200" b="1" dirty="0">
                <a:solidFill>
                  <a:srgbClr val="C00000"/>
                </a:solidFill>
              </a:rPr>
              <a:t>INFRASTRUCTURE AS A SERVICE</a:t>
            </a:r>
            <a:r>
              <a:rPr lang="en-US" sz="3200" b="1" cap="all" dirty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559" y="704636"/>
            <a:ext cx="10914530" cy="5876365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Understanding Virtualization: Describing virtualization, Importance of Virtualization, Understanding Virtualization software operation.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Understanding Hypervisor: Describing the Hypervisor, Role of Hypervisor, Comparison.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Virtual Machines Provisioning and Migration Services: Introduction and Inspiration, Background and Related Work, Virtual Machines Provisioning and Manageability, Virtual Machine Migration Services, VM Provisioning and Migration in Action, Provisioning in the Cloud Context  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8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(Chapter 2 Sections 2.1 to 2.3, Chapter 3 Sections 3.1 to 3.2 of </a:t>
            </a:r>
            <a:r>
              <a:rPr lang="en-US" sz="8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Text Book 4 </a:t>
            </a:r>
            <a:r>
              <a:rPr lang="en-US" sz="8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Chapter 5  Sections 5.1 to 5.6 of </a:t>
            </a:r>
            <a:r>
              <a:rPr lang="en-US" sz="8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Text Book 3 </a:t>
            </a:r>
            <a:r>
              <a:rPr lang="en-US" sz="8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	(6Hrs)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9600" dirty="0" smtClean="0">
                <a:sym typeface="Wingdings" panose="05000000000000000000" pitchFamily="2" charset="2"/>
              </a:rPr>
              <a:t>		</a:t>
            </a: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51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199" y="5934670"/>
            <a:ext cx="74093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 err="1" smtClean="0">
                <a:solidFill>
                  <a:srgbClr val="002060"/>
                </a:solidFill>
              </a:rPr>
              <a:t>Rajkumar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Buyya</a:t>
            </a:r>
            <a:r>
              <a:rPr lang="en-US" b="1" dirty="0" smtClean="0">
                <a:solidFill>
                  <a:srgbClr val="002060"/>
                </a:solidFill>
              </a:rPr>
              <a:t>, James </a:t>
            </a:r>
            <a:r>
              <a:rPr lang="en-US" b="1" dirty="0" err="1" smtClean="0">
                <a:solidFill>
                  <a:srgbClr val="002060"/>
                </a:solidFill>
              </a:rPr>
              <a:t>Broberg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Andrzej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Goscinski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“Cloud  Computing Principles and Paradigms” Wiley Publications , 2013 </a:t>
            </a:r>
            <a:r>
              <a:rPr lang="en-US" b="1" dirty="0" smtClean="0">
                <a:solidFill>
                  <a:srgbClr val="002060"/>
                </a:solidFill>
              </a:rPr>
              <a:t>(Text Book 3)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18528" y="4824415"/>
            <a:ext cx="658457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rgbClr val="002060"/>
                </a:solidFill>
              </a:rPr>
              <a:t>Matthew </a:t>
            </a:r>
            <a:r>
              <a:rPr lang="en-US" b="1" dirty="0" err="1">
                <a:solidFill>
                  <a:srgbClr val="002060"/>
                </a:solidFill>
              </a:rPr>
              <a:t>Portnoy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“Virtualization Essentials “ John Wiley and Sons Publication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r>
              <a:rPr lang="en-US" b="1" dirty="0" smtClean="0">
                <a:solidFill>
                  <a:srgbClr val="002060"/>
                </a:solidFill>
              </a:rPr>
              <a:t>(Text Book 4)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67235"/>
            <a:ext cx="10515600" cy="71269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Unit -8 (</a:t>
            </a:r>
            <a:r>
              <a:rPr lang="en-US" sz="3200" b="1" cap="all" dirty="0">
                <a:solidFill>
                  <a:srgbClr val="C00000"/>
                </a:solidFill>
              </a:rPr>
              <a:t>The </a:t>
            </a:r>
            <a:r>
              <a:rPr lang="en-US" sz="3200" b="1" cap="all" dirty="0" smtClean="0">
                <a:solidFill>
                  <a:srgbClr val="C00000"/>
                </a:solidFill>
              </a:rPr>
              <a:t>Map-Reduce </a:t>
            </a:r>
            <a:r>
              <a:rPr lang="en-US" sz="3200" b="1" cap="all" dirty="0">
                <a:solidFill>
                  <a:srgbClr val="C00000"/>
                </a:solidFill>
              </a:rPr>
              <a:t>Programming </a:t>
            </a:r>
            <a:r>
              <a:rPr lang="en-US" sz="3200" b="1" cap="all" dirty="0" smtClean="0">
                <a:solidFill>
                  <a:srgbClr val="C00000"/>
                </a:solidFill>
              </a:rPr>
              <a:t>Model</a:t>
            </a:r>
            <a:r>
              <a:rPr lang="en-US" sz="3200" b="1" dirty="0" smtClean="0">
                <a:solidFill>
                  <a:srgbClr val="C00000"/>
                </a:solidFill>
              </a:rPr>
              <a:t>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5" y="779929"/>
            <a:ext cx="11385174" cy="5876365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9600" dirty="0" smtClean="0">
                <a:sym typeface="Wingdings" panose="05000000000000000000" pitchFamily="2" charset="2"/>
              </a:rPr>
              <a:t>DISTRIBUTED FILE SYSTEM: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Introduction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File Service architecture and Case Study: Sun Network File System.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9600" dirty="0" smtClean="0">
                <a:sym typeface="Wingdings" panose="05000000000000000000" pitchFamily="2" charset="2"/>
              </a:rPr>
              <a:t>HDFS: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9600" dirty="0" smtClean="0">
                <a:sym typeface="Wingdings" panose="05000000000000000000" pitchFamily="2" charset="2"/>
              </a:rPr>
              <a:t>Introduction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9600" dirty="0" smtClean="0">
                <a:sym typeface="Wingdings" panose="05000000000000000000" pitchFamily="2" charset="2"/>
              </a:rPr>
              <a:t>Architecture and I/O operation. 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Introduction, </a:t>
            </a:r>
            <a:r>
              <a:rPr lang="en-US" sz="9600" dirty="0" err="1" smtClean="0">
                <a:sym typeface="Wingdings" panose="05000000000000000000" pitchFamily="2" charset="2"/>
              </a:rPr>
              <a:t>MapReduce</a:t>
            </a:r>
            <a:r>
              <a:rPr lang="en-US" sz="9600" dirty="0" smtClean="0">
                <a:sym typeface="Wingdings" panose="05000000000000000000" pitchFamily="2" charset="2"/>
              </a:rPr>
              <a:t> Programming Model, Major </a:t>
            </a:r>
            <a:r>
              <a:rPr lang="en-US" sz="9600" dirty="0" err="1" smtClean="0">
                <a:sym typeface="Wingdings" panose="05000000000000000000" pitchFamily="2" charset="2"/>
              </a:rPr>
              <a:t>MapReduce</a:t>
            </a:r>
            <a:r>
              <a:rPr lang="en-US" sz="9600" dirty="0" smtClean="0">
                <a:sym typeface="Wingdings" panose="05000000000000000000" pitchFamily="2" charset="2"/>
              </a:rPr>
              <a:t> Implementations for the Cloud, </a:t>
            </a:r>
            <a:r>
              <a:rPr lang="en-US" sz="9600" dirty="0" err="1" smtClean="0">
                <a:sym typeface="Wingdings" panose="05000000000000000000" pitchFamily="2" charset="2"/>
              </a:rPr>
              <a:t>MapReduce</a:t>
            </a:r>
            <a:r>
              <a:rPr lang="en-US" sz="9600" dirty="0" smtClean="0">
                <a:sym typeface="Wingdings" panose="05000000000000000000" pitchFamily="2" charset="2"/>
              </a:rPr>
              <a:t> Impacts			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9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(Chapter 8.1-8.3 of </a:t>
            </a:r>
            <a:r>
              <a:rPr lang="en-US" sz="9600" b="1" dirty="0">
                <a:solidFill>
                  <a:srgbClr val="C00000"/>
                </a:solidFill>
                <a:sym typeface="Wingdings" panose="05000000000000000000" pitchFamily="2" charset="2"/>
              </a:rPr>
              <a:t>T</a:t>
            </a:r>
            <a:r>
              <a:rPr lang="en-US" sz="9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ext book 1</a:t>
            </a:r>
            <a:r>
              <a:rPr lang="en-US" sz="9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, Chapter</a:t>
            </a:r>
            <a:r>
              <a:rPr lang="en-US" sz="9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9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14  Sections14.1 to 14.4 of </a:t>
            </a:r>
            <a:r>
              <a:rPr lang="en-US" sz="9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Text Book 3</a:t>
            </a:r>
            <a:r>
              <a:rPr lang="en-US" sz="9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	</a:t>
            </a:r>
            <a:endParaRPr lang="en-US" sz="64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51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8039" y="1594914"/>
            <a:ext cx="74093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 err="1" smtClean="0">
                <a:solidFill>
                  <a:srgbClr val="002060"/>
                </a:solidFill>
              </a:rPr>
              <a:t>Rajkumar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Buyya</a:t>
            </a:r>
            <a:r>
              <a:rPr lang="en-US" b="1" dirty="0" smtClean="0">
                <a:solidFill>
                  <a:srgbClr val="002060"/>
                </a:solidFill>
              </a:rPr>
              <a:t>, James </a:t>
            </a:r>
            <a:r>
              <a:rPr lang="en-US" b="1" dirty="0" err="1" smtClean="0">
                <a:solidFill>
                  <a:srgbClr val="002060"/>
                </a:solidFill>
              </a:rPr>
              <a:t>Broberg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Andrzej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Goscinski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“Cloud  Computing Principles and Paradigms” Wiley Publications , 2013 </a:t>
            </a:r>
            <a:r>
              <a:rPr lang="en-US" b="1" dirty="0" smtClean="0">
                <a:solidFill>
                  <a:srgbClr val="002060"/>
                </a:solidFill>
              </a:rPr>
              <a:t>(Text Book 3)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779929"/>
            <a:ext cx="771860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US" b="1" dirty="0" smtClean="0">
                <a:solidFill>
                  <a:srgbClr val="002060"/>
                </a:solidFill>
              </a:rPr>
              <a:t>Coulouris George, </a:t>
            </a:r>
            <a:r>
              <a:rPr lang="en-US" b="1" dirty="0" err="1" smtClean="0">
                <a:solidFill>
                  <a:srgbClr val="002060"/>
                </a:solidFill>
              </a:rPr>
              <a:t>Dollimore</a:t>
            </a:r>
            <a:r>
              <a:rPr lang="en-US" b="1" dirty="0" smtClean="0">
                <a:solidFill>
                  <a:srgbClr val="002060"/>
                </a:solidFill>
              </a:rPr>
              <a:t> Jean, </a:t>
            </a:r>
            <a:r>
              <a:rPr lang="en-US" b="1" dirty="0" err="1" smtClean="0">
                <a:solidFill>
                  <a:srgbClr val="002060"/>
                </a:solidFill>
              </a:rPr>
              <a:t>Kindberg</a:t>
            </a:r>
            <a:r>
              <a:rPr lang="en-US" b="1" dirty="0" smtClean="0">
                <a:solidFill>
                  <a:srgbClr val="002060"/>
                </a:solidFill>
              </a:rPr>
              <a:t> Tim</a:t>
            </a:r>
            <a:r>
              <a:rPr lang="en-US" dirty="0" smtClean="0">
                <a:solidFill>
                  <a:srgbClr val="002060"/>
                </a:solidFill>
              </a:rPr>
              <a:t>: “Distributed Systems, Concepts and  Design”: Pearson Education Asia (LPE) 5th edition, 2011.  </a:t>
            </a:r>
            <a:r>
              <a:rPr lang="en-US" b="1" dirty="0" smtClean="0">
                <a:solidFill>
                  <a:srgbClr val="002060"/>
                </a:solidFill>
              </a:rPr>
              <a:t>(Text Book 1)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78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3" y="67235"/>
            <a:ext cx="11089341" cy="71269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Unit -9 (</a:t>
            </a:r>
            <a:r>
              <a:rPr lang="en-US" sz="3200" b="1" cap="all" dirty="0" smtClean="0">
                <a:solidFill>
                  <a:srgbClr val="C00000"/>
                </a:solidFill>
              </a:rPr>
              <a:t>SLA MANAGEMENT &amp; SERVICE ORIENTED ARCHITECTURE</a:t>
            </a:r>
            <a:r>
              <a:rPr lang="en-US" sz="3200" b="1" dirty="0" smtClean="0">
                <a:solidFill>
                  <a:srgbClr val="C00000"/>
                </a:solidFill>
              </a:rPr>
              <a:t>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4" y="653621"/>
            <a:ext cx="11358283" cy="6002674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Inspiration</a:t>
            </a:r>
            <a:endParaRPr lang="en-US" sz="9600" dirty="0"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 Traditional Approaches to SLA Management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 Types of SLA, Life Cycle of SLA, SLA Management in Cloud, Automated Policy-based Management.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9600" dirty="0" smtClean="0">
                <a:sym typeface="Wingdings" panose="05000000000000000000" pitchFamily="2" charset="2"/>
              </a:rPr>
              <a:t>Introducing SOA: Fundamental of SOA, Common Characteristics, Common misperceptions, common tangible benefits, Common pitfalls of adopting SOA.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96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9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(Chapter 16  Sections 16.1 to 16.6 of </a:t>
            </a:r>
            <a:r>
              <a:rPr lang="en-US" sz="9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Text Book 3 </a:t>
            </a:r>
            <a:r>
              <a:rPr lang="en-US" sz="9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Chapter 3  Sections 3.1 to 3.5 of </a:t>
            </a:r>
            <a:r>
              <a:rPr lang="en-US" sz="9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Text Book 5</a:t>
            </a:r>
            <a:r>
              <a:rPr lang="en-US" sz="9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)</a:t>
            </a: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51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7870" y="653620"/>
            <a:ext cx="74093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 err="1" smtClean="0">
                <a:solidFill>
                  <a:srgbClr val="002060"/>
                </a:solidFill>
              </a:rPr>
              <a:t>Rajkumar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Buyya</a:t>
            </a:r>
            <a:r>
              <a:rPr lang="en-US" b="1" dirty="0" smtClean="0">
                <a:solidFill>
                  <a:srgbClr val="002060"/>
                </a:solidFill>
              </a:rPr>
              <a:t>, James </a:t>
            </a:r>
            <a:r>
              <a:rPr lang="en-US" b="1" dirty="0" err="1" smtClean="0">
                <a:solidFill>
                  <a:srgbClr val="002060"/>
                </a:solidFill>
              </a:rPr>
              <a:t>Broberg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Andrzej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Goscinski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“Cloud  Computing Principles and Paradigms” Wiley Publications , 2013 (Text Book 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0776" y="1426260"/>
            <a:ext cx="522642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2060"/>
                </a:solidFill>
              </a:rPr>
              <a:t>Thomas </a:t>
            </a:r>
            <a:r>
              <a:rPr lang="en-US" b="1" dirty="0" err="1" smtClean="0">
                <a:solidFill>
                  <a:srgbClr val="002060"/>
                </a:solidFill>
              </a:rPr>
              <a:t>Erl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“ Service oriented Architecture” Pearson Publications (Text Book 5)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3" y="67235"/>
            <a:ext cx="11089341" cy="71269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Text Books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5" y="779929"/>
            <a:ext cx="10914530" cy="5876365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6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(1) </a:t>
            </a:r>
            <a:r>
              <a:rPr lang="en-US" sz="6600" b="1" dirty="0" smtClean="0"/>
              <a:t>Coulouris </a:t>
            </a:r>
            <a:r>
              <a:rPr lang="en-US" sz="6600" b="1" dirty="0"/>
              <a:t>George, </a:t>
            </a:r>
            <a:r>
              <a:rPr lang="en-US" sz="6600" b="1" dirty="0" err="1"/>
              <a:t>Dollimore</a:t>
            </a:r>
            <a:r>
              <a:rPr lang="en-US" sz="6600" b="1" dirty="0"/>
              <a:t> Jean, </a:t>
            </a:r>
            <a:r>
              <a:rPr lang="en-US" sz="6600" b="1" dirty="0" err="1"/>
              <a:t>Kindberg</a:t>
            </a:r>
            <a:r>
              <a:rPr lang="en-US" sz="6600" b="1" dirty="0"/>
              <a:t> Tim</a:t>
            </a:r>
            <a:r>
              <a:rPr lang="en-US" sz="6600" dirty="0"/>
              <a:t>: “Distributed Systems, Concepts and  Design”: Pearson Education Asia (LPE) 5th edition, 2011.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6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(2) </a:t>
            </a:r>
            <a:r>
              <a:rPr lang="en-US" sz="6600" b="1" dirty="0" smtClean="0"/>
              <a:t>Andrew </a:t>
            </a:r>
            <a:r>
              <a:rPr lang="en-US" sz="6600" b="1" dirty="0"/>
              <a:t>S </a:t>
            </a:r>
            <a:r>
              <a:rPr lang="en-US" sz="6600" b="1" dirty="0" err="1"/>
              <a:t>Tannenbaum</a:t>
            </a:r>
            <a:r>
              <a:rPr lang="en-US" sz="6600" b="1" dirty="0"/>
              <a:t>, </a:t>
            </a:r>
            <a:r>
              <a:rPr lang="en-US" sz="6600" b="1" dirty="0" err="1"/>
              <a:t>Maarteen</a:t>
            </a:r>
            <a:r>
              <a:rPr lang="en-US" sz="6600" b="1" dirty="0"/>
              <a:t> Van Steen</a:t>
            </a:r>
            <a:r>
              <a:rPr lang="en-US" sz="6600" dirty="0"/>
              <a:t>: “ Distributed Systems, Principles and  Paradigms”: Pearson Education Asia: (LPE) 1</a:t>
            </a:r>
            <a:r>
              <a:rPr lang="en-US" sz="6600" baseline="30000" dirty="0"/>
              <a:t>st</a:t>
            </a:r>
            <a:r>
              <a:rPr lang="en-US" sz="6600" dirty="0"/>
              <a:t> Indian Reprint 2005.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6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(3) </a:t>
            </a:r>
            <a:r>
              <a:rPr lang="en-US" sz="6600" b="1" dirty="0" err="1" smtClean="0"/>
              <a:t>Rajkumar</a:t>
            </a:r>
            <a:r>
              <a:rPr lang="en-US" sz="6600" b="1" dirty="0" smtClean="0"/>
              <a:t> </a:t>
            </a:r>
            <a:r>
              <a:rPr lang="en-US" sz="6600" b="1" dirty="0" err="1"/>
              <a:t>Buyya</a:t>
            </a:r>
            <a:r>
              <a:rPr lang="en-US" sz="6600" b="1" dirty="0"/>
              <a:t>, James </a:t>
            </a:r>
            <a:r>
              <a:rPr lang="en-US" sz="6600" b="1" dirty="0" err="1"/>
              <a:t>Broberg</a:t>
            </a:r>
            <a:r>
              <a:rPr lang="en-US" sz="6600" b="1" dirty="0"/>
              <a:t>, </a:t>
            </a:r>
            <a:r>
              <a:rPr lang="en-US" sz="6600" b="1" dirty="0" err="1"/>
              <a:t>Andrzej</a:t>
            </a:r>
            <a:r>
              <a:rPr lang="en-US" sz="6600" b="1" dirty="0"/>
              <a:t> </a:t>
            </a:r>
            <a:r>
              <a:rPr lang="en-US" sz="6600" b="1" dirty="0" err="1"/>
              <a:t>Goscinski</a:t>
            </a:r>
            <a:r>
              <a:rPr lang="en-US" sz="6600" b="1" dirty="0"/>
              <a:t> </a:t>
            </a:r>
            <a:r>
              <a:rPr lang="en-US" sz="6600" dirty="0"/>
              <a:t>“Cloud  Computing Principles and Paradigms” Wiley Publications , </a:t>
            </a:r>
            <a:r>
              <a:rPr lang="en-US" sz="6600" dirty="0" smtClean="0"/>
              <a:t>2013.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6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(4) </a:t>
            </a:r>
            <a:r>
              <a:rPr lang="en-US" sz="6600" b="1" dirty="0" smtClean="0"/>
              <a:t>Matthew </a:t>
            </a:r>
            <a:r>
              <a:rPr lang="en-US" sz="6600" b="1" dirty="0" err="1"/>
              <a:t>Portnoy</a:t>
            </a:r>
            <a:r>
              <a:rPr lang="en-US" sz="6600" b="1" dirty="0"/>
              <a:t> </a:t>
            </a:r>
            <a:r>
              <a:rPr lang="en-US" sz="6600" dirty="0"/>
              <a:t>“Virtualization Essentials “ John Wiley and Sons Publication.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6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(5) </a:t>
            </a:r>
            <a:r>
              <a:rPr lang="en-US" sz="6600" b="1" dirty="0" smtClean="0"/>
              <a:t>Thomas </a:t>
            </a:r>
            <a:r>
              <a:rPr lang="en-US" sz="6600" b="1" dirty="0" err="1"/>
              <a:t>Erl</a:t>
            </a:r>
            <a:r>
              <a:rPr lang="en-US" sz="6600" b="1" dirty="0"/>
              <a:t> </a:t>
            </a:r>
            <a:r>
              <a:rPr lang="en-US" sz="6600" dirty="0"/>
              <a:t>“ Service oriented Architecture” Pearson publications</a:t>
            </a: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51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2" y="188260"/>
            <a:ext cx="10515600" cy="71269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 requisites &amp; Course Objectives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5" y="779929"/>
            <a:ext cx="10515600" cy="55132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 requisites:</a:t>
            </a:r>
            <a:endParaRPr lang="en-US" dirty="0"/>
          </a:p>
          <a:p>
            <a:pPr lvl="0"/>
            <a:r>
              <a:rPr lang="en-US" dirty="0"/>
              <a:t>A basic course on Computer networks and Operating systems.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Course </a:t>
            </a:r>
            <a:r>
              <a:rPr lang="en-US" b="1" dirty="0"/>
              <a:t>Objectives:</a:t>
            </a:r>
            <a:endParaRPr lang="en-US" dirty="0"/>
          </a:p>
          <a:p>
            <a:pPr lvl="0">
              <a:lnSpc>
                <a:spcPct val="170000"/>
              </a:lnSpc>
            </a:pPr>
            <a:r>
              <a:rPr lang="en-US" dirty="0" smtClean="0"/>
              <a:t>To understand </a:t>
            </a:r>
            <a:r>
              <a:rPr lang="en-US" dirty="0"/>
              <a:t>the principles </a:t>
            </a:r>
            <a:r>
              <a:rPr lang="en-US" dirty="0" smtClean="0"/>
              <a:t>and </a:t>
            </a:r>
            <a:r>
              <a:rPr lang="en-US" dirty="0" smtClean="0"/>
              <a:t>architecture  </a:t>
            </a:r>
            <a:r>
              <a:rPr lang="en-US" dirty="0" err="1" smtClean="0"/>
              <a:t>of</a:t>
            </a:r>
            <a:r>
              <a:rPr lang="en-US" dirty="0" err="1" smtClean="0"/>
              <a:t>distributed</a:t>
            </a:r>
            <a:r>
              <a:rPr lang="en-US" dirty="0" smtClean="0"/>
              <a:t> systems.</a:t>
            </a:r>
            <a:endParaRPr lang="en-US" dirty="0"/>
          </a:p>
          <a:p>
            <a:pPr lvl="0">
              <a:lnSpc>
                <a:spcPct val="170000"/>
              </a:lnSpc>
            </a:pPr>
            <a:r>
              <a:rPr lang="en-US" dirty="0"/>
              <a:t>To understand the importance of </a:t>
            </a:r>
            <a:r>
              <a:rPr lang="en-US" dirty="0" smtClean="0"/>
              <a:t>inter-process </a:t>
            </a:r>
            <a:r>
              <a:rPr lang="en-US" dirty="0"/>
              <a:t>communication, remote invocation, virtualization, and operating system support with respect to distributed computing.</a:t>
            </a:r>
          </a:p>
          <a:p>
            <a:pPr lvl="0">
              <a:lnSpc>
                <a:spcPct val="170000"/>
              </a:lnSpc>
            </a:pPr>
            <a:r>
              <a:rPr lang="en-US" dirty="0"/>
              <a:t>To gain the knowledge in synchronization, replication and consistency models.</a:t>
            </a:r>
          </a:p>
          <a:p>
            <a:pPr lvl="0">
              <a:lnSpc>
                <a:spcPct val="170000"/>
              </a:lnSpc>
            </a:pPr>
            <a:r>
              <a:rPr lang="en-US" dirty="0"/>
              <a:t>To gain competence  in cloud computing properties, characteristics, and service models </a:t>
            </a:r>
          </a:p>
          <a:p>
            <a:pPr lvl="0">
              <a:lnSpc>
                <a:spcPct val="170000"/>
              </a:lnSpc>
            </a:pPr>
            <a:r>
              <a:rPr lang="en-US" dirty="0"/>
              <a:t>To gain knowledge in  cloud programming model  and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DISTRIBUTED AND CLOUD COMPUTING</a:t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SYLLABUS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424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CSE- 4102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68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3" y="67235"/>
            <a:ext cx="11089341" cy="71269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Text Books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5" y="779929"/>
            <a:ext cx="10914530" cy="5876365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6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(1) </a:t>
            </a:r>
            <a:r>
              <a:rPr lang="en-US" sz="6600" b="1" dirty="0" smtClean="0"/>
              <a:t>Coulouris </a:t>
            </a:r>
            <a:r>
              <a:rPr lang="en-US" sz="6600" b="1" dirty="0"/>
              <a:t>George, </a:t>
            </a:r>
            <a:r>
              <a:rPr lang="en-US" sz="6600" b="1" dirty="0" err="1"/>
              <a:t>Dollimore</a:t>
            </a:r>
            <a:r>
              <a:rPr lang="en-US" sz="6600" b="1" dirty="0"/>
              <a:t> Jean, </a:t>
            </a:r>
            <a:r>
              <a:rPr lang="en-US" sz="6600" b="1" dirty="0" err="1"/>
              <a:t>Kindberg</a:t>
            </a:r>
            <a:r>
              <a:rPr lang="en-US" sz="6600" b="1" dirty="0"/>
              <a:t> Tim</a:t>
            </a:r>
            <a:r>
              <a:rPr lang="en-US" sz="6600" dirty="0"/>
              <a:t>: “Distributed Systems, Concepts and  Design”: Pearson Education Asia (LPE) 5th edition, 2011.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6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(2) </a:t>
            </a:r>
            <a:r>
              <a:rPr lang="en-US" sz="6600" b="1" dirty="0" smtClean="0"/>
              <a:t>Andrew </a:t>
            </a:r>
            <a:r>
              <a:rPr lang="en-US" sz="6600" b="1" dirty="0"/>
              <a:t>S </a:t>
            </a:r>
            <a:r>
              <a:rPr lang="en-US" sz="6600" b="1" dirty="0" err="1"/>
              <a:t>Tannenbaum</a:t>
            </a:r>
            <a:r>
              <a:rPr lang="en-US" sz="6600" b="1" dirty="0"/>
              <a:t>, </a:t>
            </a:r>
            <a:r>
              <a:rPr lang="en-US" sz="6600" b="1" dirty="0" err="1"/>
              <a:t>Maarteen</a:t>
            </a:r>
            <a:r>
              <a:rPr lang="en-US" sz="6600" b="1" dirty="0"/>
              <a:t> Van Steen</a:t>
            </a:r>
            <a:r>
              <a:rPr lang="en-US" sz="6600" dirty="0"/>
              <a:t>: “ Distributed Systems, Principles and  Paradigms”: Pearson Education Asia: (LPE) 1</a:t>
            </a:r>
            <a:r>
              <a:rPr lang="en-US" sz="6600" baseline="30000" dirty="0"/>
              <a:t>st</a:t>
            </a:r>
            <a:r>
              <a:rPr lang="en-US" sz="6600" dirty="0"/>
              <a:t> Indian Reprint 2005.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6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(3) </a:t>
            </a:r>
            <a:r>
              <a:rPr lang="en-US" sz="6600" b="1" dirty="0" err="1" smtClean="0"/>
              <a:t>Rajkumar</a:t>
            </a:r>
            <a:r>
              <a:rPr lang="en-US" sz="6600" b="1" dirty="0" smtClean="0"/>
              <a:t> </a:t>
            </a:r>
            <a:r>
              <a:rPr lang="en-US" sz="6600" b="1" dirty="0" err="1"/>
              <a:t>Buyya</a:t>
            </a:r>
            <a:r>
              <a:rPr lang="en-US" sz="6600" b="1" dirty="0"/>
              <a:t>, James </a:t>
            </a:r>
            <a:r>
              <a:rPr lang="en-US" sz="6600" b="1" dirty="0" err="1"/>
              <a:t>Broberg</a:t>
            </a:r>
            <a:r>
              <a:rPr lang="en-US" sz="6600" b="1" dirty="0"/>
              <a:t>, </a:t>
            </a:r>
            <a:r>
              <a:rPr lang="en-US" sz="6600" b="1" dirty="0" err="1"/>
              <a:t>Andrzej</a:t>
            </a:r>
            <a:r>
              <a:rPr lang="en-US" sz="6600" b="1" dirty="0"/>
              <a:t> </a:t>
            </a:r>
            <a:r>
              <a:rPr lang="en-US" sz="6600" b="1" dirty="0" err="1"/>
              <a:t>Goscinski</a:t>
            </a:r>
            <a:r>
              <a:rPr lang="en-US" sz="6600" b="1" dirty="0"/>
              <a:t> </a:t>
            </a:r>
            <a:r>
              <a:rPr lang="en-US" sz="6600" dirty="0"/>
              <a:t>“Cloud  Computing Principles and Paradigms” Wiley Publications , </a:t>
            </a:r>
            <a:r>
              <a:rPr lang="en-US" sz="6600" dirty="0" smtClean="0"/>
              <a:t>2013.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6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(4) </a:t>
            </a:r>
            <a:r>
              <a:rPr lang="en-US" sz="6600" b="1" dirty="0" smtClean="0"/>
              <a:t>Matthew </a:t>
            </a:r>
            <a:r>
              <a:rPr lang="en-US" sz="6600" b="1" dirty="0" err="1"/>
              <a:t>Portnoy</a:t>
            </a:r>
            <a:r>
              <a:rPr lang="en-US" sz="6600" b="1" dirty="0"/>
              <a:t> </a:t>
            </a:r>
            <a:r>
              <a:rPr lang="en-US" sz="6600" dirty="0"/>
              <a:t>“Virtualization Essentials “ John Wiley and Sons Publication.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6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(5) </a:t>
            </a:r>
            <a:r>
              <a:rPr lang="en-US" sz="6600" b="1" dirty="0" smtClean="0"/>
              <a:t>Thomas </a:t>
            </a:r>
            <a:r>
              <a:rPr lang="en-US" sz="6600" b="1" dirty="0" err="1"/>
              <a:t>Erl</a:t>
            </a:r>
            <a:r>
              <a:rPr lang="en-US" sz="6600" b="1" dirty="0"/>
              <a:t> </a:t>
            </a:r>
            <a:r>
              <a:rPr lang="en-US" sz="6600" dirty="0"/>
              <a:t>“ Service oriented Architecture” Pearson publications</a:t>
            </a: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51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67235"/>
            <a:ext cx="10515600" cy="712694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C00000"/>
                </a:solidFill>
              </a:rPr>
              <a:t>Unit -1 (</a:t>
            </a:r>
            <a:r>
              <a:rPr lang="en-US" sz="3200" b="1" dirty="0" smtClean="0">
                <a:solidFill>
                  <a:srgbClr val="C00000"/>
                </a:solidFill>
              </a:rPr>
              <a:t>DISTRIBUTED SYSTEM ARCHITECTURE  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88" y="645459"/>
            <a:ext cx="10914530" cy="5513295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4900" b="1" dirty="0" smtClean="0"/>
              <a:t>Characterization  </a:t>
            </a:r>
            <a:r>
              <a:rPr lang="en-US" sz="4900" b="1" dirty="0"/>
              <a:t>of Distributed  Systems</a:t>
            </a:r>
            <a:r>
              <a:rPr lang="en-US" sz="4900" b="1" dirty="0" smtClean="0"/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900" b="1" dirty="0" smtClean="0">
                <a:sym typeface="Wingdings" panose="05000000000000000000" pitchFamily="2" charset="2"/>
              </a:rPr>
              <a:t> </a:t>
            </a:r>
            <a:r>
              <a:rPr lang="en-US" sz="4900" b="1" dirty="0" smtClean="0"/>
              <a:t> </a:t>
            </a:r>
            <a:r>
              <a:rPr lang="en-US" sz="4900" dirty="0" smtClean="0"/>
              <a:t>Introduction and Examples </a:t>
            </a:r>
            <a:r>
              <a:rPr lang="en-US" sz="4900" dirty="0"/>
              <a:t>of </a:t>
            </a:r>
            <a:r>
              <a:rPr lang="en-US" sz="4900" dirty="0" smtClean="0"/>
              <a:t>distributed systems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900" dirty="0" smtClean="0">
                <a:sym typeface="Wingdings" panose="05000000000000000000" pitchFamily="2" charset="2"/>
              </a:rPr>
              <a:t> </a:t>
            </a:r>
            <a:r>
              <a:rPr lang="en-US" sz="4900" dirty="0" smtClean="0"/>
              <a:t>Challenges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900" b="1" dirty="0" smtClean="0"/>
              <a:t>System </a:t>
            </a:r>
            <a:r>
              <a:rPr lang="en-US" sz="4900" b="1" dirty="0"/>
              <a:t>Models: </a:t>
            </a:r>
            <a:endParaRPr lang="en-US" sz="4900" b="1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4900" dirty="0" smtClean="0">
                <a:sym typeface="Wingdings" panose="05000000000000000000" pitchFamily="2" charset="2"/>
              </a:rPr>
              <a:t></a:t>
            </a:r>
            <a:r>
              <a:rPr lang="en-US" sz="4900" dirty="0" smtClean="0"/>
              <a:t>Introduction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900" dirty="0" smtClean="0">
                <a:sym typeface="Wingdings" panose="05000000000000000000" pitchFamily="2" charset="2"/>
              </a:rPr>
              <a:t></a:t>
            </a:r>
            <a:r>
              <a:rPr lang="en-US" sz="4900" dirty="0" smtClean="0"/>
              <a:t>Architecture models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900" dirty="0" smtClean="0">
                <a:sym typeface="Wingdings" panose="05000000000000000000" pitchFamily="2" charset="2"/>
              </a:rPr>
              <a:t></a:t>
            </a:r>
            <a:r>
              <a:rPr lang="en-US" sz="4900" dirty="0" smtClean="0"/>
              <a:t>Fundamental models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4600" dirty="0" smtClean="0">
                <a:solidFill>
                  <a:srgbClr val="C00000"/>
                </a:solidFill>
              </a:rPr>
              <a:t>(</a:t>
            </a:r>
            <a:r>
              <a:rPr lang="en-US" sz="4600" dirty="0">
                <a:solidFill>
                  <a:srgbClr val="C00000"/>
                </a:solidFill>
              </a:rPr>
              <a:t>Chapter 1 Sections 1.1, 1.2, 1.4 , Chapter 2 Sections 2.1, 2.2, 2.3 of Text Book 1</a:t>
            </a:r>
            <a:r>
              <a:rPr lang="en-US" sz="4600" dirty="0" smtClean="0">
                <a:solidFill>
                  <a:srgbClr val="C00000"/>
                </a:solidFill>
              </a:rPr>
              <a:t>)     (</a:t>
            </a:r>
            <a:r>
              <a:rPr lang="en-US" sz="4600" dirty="0">
                <a:solidFill>
                  <a:srgbClr val="C00000"/>
                </a:solidFill>
              </a:rPr>
              <a:t>4Hrs)</a:t>
            </a:r>
          </a:p>
          <a:p>
            <a:endParaRPr lang="en-US" sz="5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1248" y="2420472"/>
            <a:ext cx="606462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US" b="1" dirty="0" smtClean="0">
                <a:solidFill>
                  <a:srgbClr val="002060"/>
                </a:solidFill>
              </a:rPr>
              <a:t>Coulouris George, </a:t>
            </a:r>
            <a:r>
              <a:rPr lang="en-US" b="1" dirty="0" err="1" smtClean="0">
                <a:solidFill>
                  <a:srgbClr val="002060"/>
                </a:solidFill>
              </a:rPr>
              <a:t>Dollimore</a:t>
            </a:r>
            <a:r>
              <a:rPr lang="en-US" b="1" dirty="0" smtClean="0">
                <a:solidFill>
                  <a:srgbClr val="002060"/>
                </a:solidFill>
              </a:rPr>
              <a:t> Jean, </a:t>
            </a:r>
            <a:r>
              <a:rPr lang="en-US" b="1" dirty="0" err="1" smtClean="0">
                <a:solidFill>
                  <a:srgbClr val="002060"/>
                </a:solidFill>
              </a:rPr>
              <a:t>Kindberg</a:t>
            </a:r>
            <a:r>
              <a:rPr lang="en-US" b="1" dirty="0" smtClean="0">
                <a:solidFill>
                  <a:srgbClr val="002060"/>
                </a:solidFill>
              </a:rPr>
              <a:t> Tim</a:t>
            </a:r>
            <a:r>
              <a:rPr lang="en-US" dirty="0" smtClean="0">
                <a:solidFill>
                  <a:srgbClr val="002060"/>
                </a:solidFill>
              </a:rPr>
              <a:t>: “Distributed Systems, Concepts and  Design”: Pearson Education Asia (LPE) 5th edition, 2011.  (Text Book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67235"/>
            <a:ext cx="10515600" cy="712694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C00000"/>
                </a:solidFill>
              </a:rPr>
              <a:t>Unit -2 (</a:t>
            </a:r>
            <a:r>
              <a:rPr lang="en-US" sz="3200" b="1" dirty="0">
                <a:solidFill>
                  <a:srgbClr val="C00000"/>
                </a:solidFill>
              </a:rPr>
              <a:t>INTERPROCESS COMMUNICATION</a:t>
            </a:r>
            <a:r>
              <a:rPr lang="en-US" sz="3200" b="1" dirty="0" smtClean="0">
                <a:solidFill>
                  <a:srgbClr val="C00000"/>
                </a:solidFill>
              </a:rPr>
              <a:t>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82" y="779929"/>
            <a:ext cx="10914530" cy="5513295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6400" dirty="0" smtClean="0">
                <a:sym typeface="Wingdings" panose="05000000000000000000" pitchFamily="2" charset="2"/>
              </a:rPr>
              <a:t></a:t>
            </a:r>
            <a:r>
              <a:rPr lang="en-US" sz="6400" dirty="0" smtClean="0"/>
              <a:t>Introduction</a:t>
            </a:r>
            <a:endParaRPr lang="en-US" sz="64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6400" dirty="0" smtClean="0"/>
              <a:t>The API for the Internet protocols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6400" dirty="0" smtClean="0"/>
              <a:t> External data representation and marshalling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6400" dirty="0" smtClean="0"/>
              <a:t>Client – server communication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6400" dirty="0" smtClean="0"/>
              <a:t> Group communication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900" dirty="0" smtClean="0">
                <a:solidFill>
                  <a:srgbClr val="C00000"/>
                </a:solidFill>
              </a:rPr>
              <a:t>(Chapter 4 Sections 4.1- 4.5 of Text Book 1)  		(5Hrs)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8143" y="892458"/>
            <a:ext cx="606462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US" b="1" dirty="0" smtClean="0">
                <a:solidFill>
                  <a:srgbClr val="002060"/>
                </a:solidFill>
              </a:rPr>
              <a:t>Coulouris George, </a:t>
            </a:r>
            <a:r>
              <a:rPr lang="en-US" b="1" dirty="0" err="1" smtClean="0">
                <a:solidFill>
                  <a:srgbClr val="002060"/>
                </a:solidFill>
              </a:rPr>
              <a:t>Dollimore</a:t>
            </a:r>
            <a:r>
              <a:rPr lang="en-US" b="1" dirty="0" smtClean="0">
                <a:solidFill>
                  <a:srgbClr val="002060"/>
                </a:solidFill>
              </a:rPr>
              <a:t> Jean, </a:t>
            </a:r>
            <a:r>
              <a:rPr lang="en-US" b="1" dirty="0" err="1" smtClean="0">
                <a:solidFill>
                  <a:srgbClr val="002060"/>
                </a:solidFill>
              </a:rPr>
              <a:t>Kindberg</a:t>
            </a:r>
            <a:r>
              <a:rPr lang="en-US" b="1" dirty="0" smtClean="0">
                <a:solidFill>
                  <a:srgbClr val="002060"/>
                </a:solidFill>
              </a:rPr>
              <a:t> Tim</a:t>
            </a:r>
            <a:r>
              <a:rPr lang="en-US" dirty="0" smtClean="0">
                <a:solidFill>
                  <a:srgbClr val="002060"/>
                </a:solidFill>
              </a:rPr>
              <a:t>: “Distributed Systems, Concepts and  Design”: Pearson Education Asia (LPE) 5th edition, 2011.  (Text Book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67235"/>
            <a:ext cx="10515600" cy="712694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C00000"/>
                </a:solidFill>
              </a:rPr>
              <a:t>Unit -3 (DISTRIBUTED OBJECTS AND REMOTE INVOCATION</a:t>
            </a:r>
            <a:r>
              <a:rPr lang="en-US" sz="3200" b="1" dirty="0" smtClean="0">
                <a:solidFill>
                  <a:srgbClr val="C00000"/>
                </a:solidFill>
              </a:rPr>
              <a:t>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5" y="779929"/>
            <a:ext cx="10914530" cy="5513295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6400" dirty="0" smtClean="0">
                <a:sym typeface="Wingdings" panose="05000000000000000000" pitchFamily="2" charset="2"/>
              </a:rPr>
              <a:t>Introduction</a:t>
            </a:r>
            <a:endParaRPr lang="en-US" sz="6400" dirty="0"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6400" dirty="0" smtClean="0">
                <a:sym typeface="Wingdings" panose="05000000000000000000" pitchFamily="2" charset="2"/>
              </a:rPr>
              <a:t>Communication between distributed objects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6400" dirty="0" smtClean="0">
                <a:sym typeface="Wingdings" panose="05000000000000000000" pitchFamily="2" charset="2"/>
              </a:rPr>
              <a:t>Remote procedure call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6400" dirty="0" smtClean="0">
                <a:sym typeface="Wingdings" panose="05000000000000000000" pitchFamily="2" charset="2"/>
              </a:rPr>
              <a:t>Events and notification</a:t>
            </a:r>
          </a:p>
          <a:p>
            <a:pPr marL="0" indent="0">
              <a:lnSpc>
                <a:spcPct val="160000"/>
              </a:lnSpc>
              <a:buNone/>
            </a:pPr>
            <a:endParaRPr lang="en-US" sz="51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4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(Chapter 5 Sections 5.1 - 5.5 of Text Book 1)				(5Hrs)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59824" y="3321424"/>
            <a:ext cx="606462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US" b="1" dirty="0" smtClean="0">
                <a:solidFill>
                  <a:srgbClr val="002060"/>
                </a:solidFill>
              </a:rPr>
              <a:t>Coulouris George, </a:t>
            </a:r>
            <a:r>
              <a:rPr lang="en-US" b="1" dirty="0" err="1" smtClean="0">
                <a:solidFill>
                  <a:srgbClr val="002060"/>
                </a:solidFill>
              </a:rPr>
              <a:t>Dollimore</a:t>
            </a:r>
            <a:r>
              <a:rPr lang="en-US" b="1" dirty="0" smtClean="0">
                <a:solidFill>
                  <a:srgbClr val="002060"/>
                </a:solidFill>
              </a:rPr>
              <a:t> Jean, </a:t>
            </a:r>
            <a:r>
              <a:rPr lang="en-US" b="1" dirty="0" err="1" smtClean="0">
                <a:solidFill>
                  <a:srgbClr val="002060"/>
                </a:solidFill>
              </a:rPr>
              <a:t>Kindberg</a:t>
            </a:r>
            <a:r>
              <a:rPr lang="en-US" b="1" dirty="0" smtClean="0">
                <a:solidFill>
                  <a:srgbClr val="002060"/>
                </a:solidFill>
              </a:rPr>
              <a:t> Tim</a:t>
            </a:r>
            <a:r>
              <a:rPr lang="en-US" dirty="0" smtClean="0">
                <a:solidFill>
                  <a:srgbClr val="002060"/>
                </a:solidFill>
              </a:rPr>
              <a:t>: “Distributed Systems, Concepts and  Design”: Pearson Education Asia (LPE) 5th edition, 2011.  (Text Book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67235"/>
            <a:ext cx="10515600" cy="712694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C00000"/>
                </a:solidFill>
              </a:rPr>
              <a:t>Unit -4 (</a:t>
            </a:r>
            <a:r>
              <a:rPr lang="en-US" sz="3200" b="1" dirty="0">
                <a:solidFill>
                  <a:srgbClr val="C00000"/>
                </a:solidFill>
              </a:rPr>
              <a:t>SYNCHRONIZATION</a:t>
            </a:r>
            <a:r>
              <a:rPr lang="en-US" sz="3200" b="1" dirty="0" smtClean="0">
                <a:solidFill>
                  <a:srgbClr val="C00000"/>
                </a:solidFill>
              </a:rPr>
              <a:t>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559" y="779929"/>
            <a:ext cx="11678770" cy="5513295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6400" dirty="0" smtClean="0">
                <a:sym typeface="Wingdings" panose="05000000000000000000" pitchFamily="2" charset="2"/>
              </a:rPr>
              <a:t>Clock synchronization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400" dirty="0" smtClean="0">
                <a:sym typeface="Wingdings" panose="05000000000000000000" pitchFamily="2" charset="2"/>
              </a:rPr>
              <a:t>Logical clocks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400" dirty="0" smtClean="0">
                <a:sym typeface="Wingdings" panose="05000000000000000000" pitchFamily="2" charset="2"/>
              </a:rPr>
              <a:t>Mutual exclusion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6400" dirty="0" smtClean="0">
                <a:sym typeface="Wingdings" panose="05000000000000000000" pitchFamily="2" charset="2"/>
              </a:rPr>
              <a:t>Election Algorithms</a:t>
            </a: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4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(Chapter6  Sections 6.1 , 6.2, 6.3,  6.5 of Text Book 2)			(5Hrs)</a:t>
            </a: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51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1589" y="1736083"/>
            <a:ext cx="650837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rgbClr val="002060"/>
                </a:solidFill>
              </a:rPr>
              <a:t>Andrew S </a:t>
            </a:r>
            <a:r>
              <a:rPr lang="en-US" b="1" dirty="0" err="1">
                <a:solidFill>
                  <a:srgbClr val="002060"/>
                </a:solidFill>
              </a:rPr>
              <a:t>Tannenbaum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Maarteen</a:t>
            </a:r>
            <a:r>
              <a:rPr lang="en-US" b="1" dirty="0">
                <a:solidFill>
                  <a:srgbClr val="002060"/>
                </a:solidFill>
              </a:rPr>
              <a:t> Van Steen</a:t>
            </a:r>
            <a:r>
              <a:rPr lang="en-US" dirty="0">
                <a:solidFill>
                  <a:srgbClr val="002060"/>
                </a:solidFill>
              </a:rPr>
              <a:t>: “ Distributed Systems, </a:t>
            </a:r>
            <a:r>
              <a:rPr lang="en-US" dirty="0" smtClean="0">
                <a:solidFill>
                  <a:srgbClr val="002060"/>
                </a:solidFill>
              </a:rPr>
              <a:t> Principles </a:t>
            </a:r>
            <a:r>
              <a:rPr lang="en-US" dirty="0">
                <a:solidFill>
                  <a:srgbClr val="002060"/>
                </a:solidFill>
              </a:rPr>
              <a:t>and  Paradigms</a:t>
            </a:r>
            <a:r>
              <a:rPr lang="en-US" dirty="0" smtClean="0">
                <a:solidFill>
                  <a:srgbClr val="002060"/>
                </a:solidFill>
              </a:rPr>
              <a:t>”: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Pearson Education Asia: (LPE) 1</a:t>
            </a:r>
            <a:r>
              <a:rPr lang="en-US" baseline="30000" dirty="0">
                <a:solidFill>
                  <a:srgbClr val="002060"/>
                </a:solidFill>
              </a:rPr>
              <a:t>st</a:t>
            </a:r>
            <a:r>
              <a:rPr lang="en-US" dirty="0">
                <a:solidFill>
                  <a:srgbClr val="002060"/>
                </a:solidFill>
              </a:rPr>
              <a:t> Indian Reprint </a:t>
            </a:r>
            <a:r>
              <a:rPr lang="en-US" dirty="0" smtClean="0">
                <a:solidFill>
                  <a:srgbClr val="002060"/>
                </a:solidFill>
              </a:rPr>
              <a:t>2005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(Text Book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67235"/>
            <a:ext cx="10515600" cy="712694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C00000"/>
                </a:solidFill>
              </a:rPr>
              <a:t>Unit -5 (</a:t>
            </a:r>
            <a:r>
              <a:rPr lang="en-US" sz="3200" b="1" dirty="0">
                <a:solidFill>
                  <a:srgbClr val="C00000"/>
                </a:solidFill>
              </a:rPr>
              <a:t>CONSISTENCY AND REPLICATION</a:t>
            </a:r>
            <a:r>
              <a:rPr lang="en-US" sz="3200" b="1" dirty="0" smtClean="0">
                <a:solidFill>
                  <a:srgbClr val="C00000"/>
                </a:solidFill>
              </a:rPr>
              <a:t>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4" y="779929"/>
            <a:ext cx="11264153" cy="5513295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6400" dirty="0" smtClean="0">
                <a:sym typeface="Wingdings" panose="05000000000000000000" pitchFamily="2" charset="2"/>
              </a:rPr>
              <a:t>Introduction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400" dirty="0" smtClean="0">
                <a:sym typeface="Wingdings" panose="05000000000000000000" pitchFamily="2" charset="2"/>
              </a:rPr>
              <a:t>Data–centric consistency models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400" dirty="0" smtClean="0">
                <a:sym typeface="Wingdings" panose="05000000000000000000" pitchFamily="2" charset="2"/>
              </a:rPr>
              <a:t>Client–centric consistency models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400" dirty="0" smtClean="0">
                <a:sym typeface="Wingdings" panose="05000000000000000000" pitchFamily="2" charset="2"/>
              </a:rPr>
              <a:t>Replica management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6400" dirty="0" smtClean="0">
                <a:sym typeface="Wingdings" panose="05000000000000000000" pitchFamily="2" charset="2"/>
              </a:rPr>
              <a:t>Consistency protocols.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67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(Chapter 7  Sections 7.1 to 7.5 of Text Book 2)	 		(6Hrs)</a:t>
            </a: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6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51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8142" y="779929"/>
            <a:ext cx="650837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rgbClr val="002060"/>
                </a:solidFill>
              </a:rPr>
              <a:t>Andrew S </a:t>
            </a:r>
            <a:r>
              <a:rPr lang="en-US" b="1" dirty="0" err="1">
                <a:solidFill>
                  <a:srgbClr val="002060"/>
                </a:solidFill>
              </a:rPr>
              <a:t>Tannenbaum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Maarteen</a:t>
            </a:r>
            <a:r>
              <a:rPr lang="en-US" b="1" dirty="0">
                <a:solidFill>
                  <a:srgbClr val="002060"/>
                </a:solidFill>
              </a:rPr>
              <a:t> Van Steen</a:t>
            </a:r>
            <a:r>
              <a:rPr lang="en-US" dirty="0">
                <a:solidFill>
                  <a:srgbClr val="002060"/>
                </a:solidFill>
              </a:rPr>
              <a:t>: “ Distributed Systems, </a:t>
            </a:r>
            <a:r>
              <a:rPr lang="en-US" dirty="0" smtClean="0">
                <a:solidFill>
                  <a:srgbClr val="002060"/>
                </a:solidFill>
              </a:rPr>
              <a:t> Principles </a:t>
            </a:r>
            <a:r>
              <a:rPr lang="en-US" dirty="0">
                <a:solidFill>
                  <a:srgbClr val="002060"/>
                </a:solidFill>
              </a:rPr>
              <a:t>and  Paradigms</a:t>
            </a:r>
            <a:r>
              <a:rPr lang="en-US" dirty="0" smtClean="0">
                <a:solidFill>
                  <a:srgbClr val="002060"/>
                </a:solidFill>
              </a:rPr>
              <a:t>”: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Pearson Education Asia: (LPE) 1</a:t>
            </a:r>
            <a:r>
              <a:rPr lang="en-US" baseline="30000" dirty="0">
                <a:solidFill>
                  <a:srgbClr val="002060"/>
                </a:solidFill>
              </a:rPr>
              <a:t>st</a:t>
            </a:r>
            <a:r>
              <a:rPr lang="en-US" dirty="0">
                <a:solidFill>
                  <a:srgbClr val="002060"/>
                </a:solidFill>
              </a:rPr>
              <a:t> Indian Reprint </a:t>
            </a:r>
            <a:r>
              <a:rPr lang="en-US" dirty="0" smtClean="0">
                <a:solidFill>
                  <a:srgbClr val="002060"/>
                </a:solidFill>
              </a:rPr>
              <a:t>2005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(Text Book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1120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DISTRIBUTED AND CLOUD COMPUTING</vt:lpstr>
      <vt:lpstr>Pre requisites &amp; Course Objectives </vt:lpstr>
      <vt:lpstr>DISTRIBUTED AND CLOUD COMPUTING SYLLABUS</vt:lpstr>
      <vt:lpstr>Text Books</vt:lpstr>
      <vt:lpstr>Unit -1 (DISTRIBUTED SYSTEM ARCHITECTURE  )</vt:lpstr>
      <vt:lpstr>Unit -2 (INTERPROCESS COMMUNICATION)</vt:lpstr>
      <vt:lpstr>Unit -3 (DISTRIBUTED OBJECTS AND REMOTE INVOCATION)</vt:lpstr>
      <vt:lpstr>Unit -4 (SYNCHRONIZATION)</vt:lpstr>
      <vt:lpstr>Unit -5 (CONSISTENCY AND REPLICATION)</vt:lpstr>
      <vt:lpstr>Unit -6 (INTRODUCTION TO CLOUD COMPUTING)</vt:lpstr>
      <vt:lpstr>Unit -7 (Virtualization &amp; INFRASTRUCTURE AS A SERVICE )</vt:lpstr>
      <vt:lpstr>Unit -8 (The Map-Reduce Programming Model)</vt:lpstr>
      <vt:lpstr>Unit -9 (SLA MANAGEMENT &amp; SERVICE ORIENTED ARCHITECTURE)</vt:lpstr>
      <vt:lpstr>Text Books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33</cp:revision>
  <dcterms:created xsi:type="dcterms:W3CDTF">2018-07-23T05:02:51Z</dcterms:created>
  <dcterms:modified xsi:type="dcterms:W3CDTF">2018-07-23T10:12:29Z</dcterms:modified>
</cp:coreProperties>
</file>