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0" r:id="rId3"/>
    <p:sldId id="287" r:id="rId4"/>
    <p:sldId id="265" r:id="rId5"/>
    <p:sldId id="266" r:id="rId6"/>
    <p:sldId id="267" r:id="rId7"/>
    <p:sldId id="269" r:id="rId8"/>
    <p:sldId id="258" r:id="rId9"/>
    <p:sldId id="259" r:id="rId10"/>
    <p:sldId id="271" r:id="rId11"/>
    <p:sldId id="260" r:id="rId12"/>
    <p:sldId id="272" r:id="rId13"/>
    <p:sldId id="261" r:id="rId14"/>
    <p:sldId id="262" r:id="rId15"/>
    <p:sldId id="263" r:id="rId16"/>
    <p:sldId id="264" r:id="rId17"/>
    <p:sldId id="273" r:id="rId18"/>
    <p:sldId id="275" r:id="rId19"/>
    <p:sldId id="276" r:id="rId20"/>
    <p:sldId id="277" r:id="rId21"/>
    <p:sldId id="279" r:id="rId22"/>
    <p:sldId id="282" r:id="rId23"/>
    <p:sldId id="283" r:id="rId24"/>
    <p:sldId id="284" r:id="rId25"/>
    <p:sldId id="285"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2F0C4-5929-4F1E-A1C8-A10FEE98ABDF}" type="datetimeFigureOut">
              <a:rPr lang="en-US" smtClean="0"/>
              <a:t>10/20/2018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7E601-9992-4B68-BA27-4624A7136F33}" type="slidenum">
              <a:rPr lang="en-US" smtClean="0"/>
              <a:t>‹#›</a:t>
            </a:fld>
            <a:endParaRPr lang="en-US"/>
          </a:p>
        </p:txBody>
      </p:sp>
    </p:spTree>
    <p:extLst>
      <p:ext uri="{BB962C8B-B14F-4D97-AF65-F5344CB8AC3E}">
        <p14:creationId xmlns:p14="http://schemas.microsoft.com/office/powerpoint/2010/main" val="366160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Compared</a:t>
            </a:r>
            <a:r>
              <a:rPr lang="en-US" baseline="0" dirty="0" smtClean="0"/>
              <a:t> to eating apple, d</a:t>
            </a:r>
            <a:r>
              <a:rPr lang="en-US" dirty="0" smtClean="0"/>
              <a:t>rinking juice</a:t>
            </a:r>
            <a:r>
              <a:rPr lang="en-US" baseline="0" dirty="0" smtClean="0"/>
              <a:t> is fun</a:t>
            </a:r>
            <a:endParaRPr lang="en-IN" dirty="0"/>
          </a:p>
        </p:txBody>
      </p:sp>
      <p:sp>
        <p:nvSpPr>
          <p:cNvPr id="4" name="Slide Number Placeholder 3"/>
          <p:cNvSpPr>
            <a:spLocks noGrp="1"/>
          </p:cNvSpPr>
          <p:nvPr>
            <p:ph type="sldNum" sz="quarter" idx="10"/>
          </p:nvPr>
        </p:nvSpPr>
        <p:spPr/>
        <p:txBody>
          <a:bodyPr/>
          <a:lstStyle/>
          <a:p>
            <a:fld id="{0423E188-E0F2-4331-ADF9-D279991F1DFC}" type="slidenum">
              <a:rPr lang="en-IN" smtClean="0"/>
              <a:t>23</a:t>
            </a:fld>
            <a:endParaRPr lang="en-IN"/>
          </a:p>
        </p:txBody>
      </p:sp>
    </p:spTree>
    <p:extLst>
      <p:ext uri="{BB962C8B-B14F-4D97-AF65-F5344CB8AC3E}">
        <p14:creationId xmlns:p14="http://schemas.microsoft.com/office/powerpoint/2010/main" val="160601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Excited</a:t>
            </a:r>
            <a:r>
              <a:rPr lang="en-US" baseline="0" dirty="0" smtClean="0"/>
              <a:t> by his success at making apple juice, Sam now wants to make juice from multiple fruits</a:t>
            </a:r>
          </a:p>
          <a:p>
            <a:r>
              <a:rPr lang="en-US" baseline="0" dirty="0" smtClean="0"/>
              <a:t>He excelled at this for sometime and then</a:t>
            </a:r>
            <a:endParaRPr lang="en-US" dirty="0"/>
          </a:p>
        </p:txBody>
      </p:sp>
      <p:sp>
        <p:nvSpPr>
          <p:cNvPr id="4" name="Slide Number Placeholder 3"/>
          <p:cNvSpPr>
            <a:spLocks noGrp="1"/>
          </p:cNvSpPr>
          <p:nvPr>
            <p:ph type="sldNum" sz="quarter" idx="10"/>
          </p:nvPr>
        </p:nvSpPr>
        <p:spPr/>
        <p:txBody>
          <a:bodyPr/>
          <a:lstStyle/>
          <a:p>
            <a:fld id="{0423E188-E0F2-4331-ADF9-D279991F1DFC}" type="slidenum">
              <a:rPr lang="en-IN" smtClean="0"/>
              <a:t>24</a:t>
            </a:fld>
            <a:endParaRPr lang="en-IN"/>
          </a:p>
        </p:txBody>
      </p:sp>
    </p:spTree>
    <p:extLst>
      <p:ext uri="{BB962C8B-B14F-4D97-AF65-F5344CB8AC3E}">
        <p14:creationId xmlns:p14="http://schemas.microsoft.com/office/powerpoint/2010/main" val="2073377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Cambria" pitchFamily="18" charset="0"/>
              </a:rPr>
              <a:t>Like with any giant, be it search giants or juice making giants, you are</a:t>
            </a:r>
            <a:r>
              <a:rPr lang="en-US" baseline="0" dirty="0" smtClean="0">
                <a:latin typeface="Cambria" pitchFamily="18" charset="0"/>
              </a:rPr>
              <a:t> going to have huge numbers at hand</a:t>
            </a:r>
            <a:endParaRPr lang="en-US" dirty="0" smtClean="0">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itchFamily="18" charset="0"/>
              </a:rPr>
              <a:t>Like search, recommendations,  usage analysis, page rank </a:t>
            </a:r>
            <a:r>
              <a:rPr lang="en-US" dirty="0" err="1" smtClean="0">
                <a:latin typeface="Cambria" pitchFamily="18" charset="0"/>
              </a:rPr>
              <a:t>etc</a:t>
            </a:r>
            <a:r>
              <a:rPr lang="en-US" dirty="0" smtClean="0">
                <a:latin typeface="Cambria" pitchFamily="18" charset="0"/>
              </a:rPr>
              <a:t>?</a:t>
            </a:r>
            <a:endParaRPr lang="en-IN" dirty="0" smtClean="0">
              <a:latin typeface="Cambria" pitchFamily="18" charset="0"/>
            </a:endParaRPr>
          </a:p>
          <a:p>
            <a:endParaRPr lang="en-IN" dirty="0"/>
          </a:p>
        </p:txBody>
      </p:sp>
      <p:sp>
        <p:nvSpPr>
          <p:cNvPr id="4" name="Slide Number Placeholder 3"/>
          <p:cNvSpPr>
            <a:spLocks noGrp="1"/>
          </p:cNvSpPr>
          <p:nvPr>
            <p:ph type="sldNum" sz="quarter" idx="10"/>
          </p:nvPr>
        </p:nvSpPr>
        <p:spPr/>
        <p:txBody>
          <a:bodyPr/>
          <a:lstStyle/>
          <a:p>
            <a:fld id="{0423E188-E0F2-4331-ADF9-D279991F1DFC}" type="slidenum">
              <a:rPr lang="en-IN" smtClean="0"/>
              <a:t>25</a:t>
            </a:fld>
            <a:endParaRPr lang="en-IN"/>
          </a:p>
        </p:txBody>
      </p:sp>
    </p:spTree>
    <p:extLst>
      <p:ext uri="{BB962C8B-B14F-4D97-AF65-F5344CB8AC3E}">
        <p14:creationId xmlns:p14="http://schemas.microsoft.com/office/powerpoint/2010/main" val="2793385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423E188-E0F2-4331-ADF9-D279991F1DFC}" type="slidenum">
              <a:rPr lang="en-IN" smtClean="0"/>
              <a:t>26</a:t>
            </a:fld>
            <a:endParaRPr lang="en-IN"/>
          </a:p>
        </p:txBody>
      </p:sp>
    </p:spTree>
    <p:extLst>
      <p:ext uri="{BB962C8B-B14F-4D97-AF65-F5344CB8AC3E}">
        <p14:creationId xmlns:p14="http://schemas.microsoft.com/office/powerpoint/2010/main" val="355908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0D8B91-B4E4-46E7-9B70-8C9F38300006}"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CED65-41AB-47F5-BC02-11A832ECEF10}" type="slidenum">
              <a:rPr lang="en-US" smtClean="0"/>
              <a:t>‹#›</a:t>
            </a:fld>
            <a:endParaRPr lang="en-US"/>
          </a:p>
        </p:txBody>
      </p:sp>
    </p:spTree>
    <p:extLst>
      <p:ext uri="{BB962C8B-B14F-4D97-AF65-F5344CB8AC3E}">
        <p14:creationId xmlns:p14="http://schemas.microsoft.com/office/powerpoint/2010/main" val="3685359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0D8B91-B4E4-46E7-9B70-8C9F38300006}"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CED65-41AB-47F5-BC02-11A832ECEF10}" type="slidenum">
              <a:rPr lang="en-US" smtClean="0"/>
              <a:t>‹#›</a:t>
            </a:fld>
            <a:endParaRPr lang="en-US"/>
          </a:p>
        </p:txBody>
      </p:sp>
    </p:spTree>
    <p:extLst>
      <p:ext uri="{BB962C8B-B14F-4D97-AF65-F5344CB8AC3E}">
        <p14:creationId xmlns:p14="http://schemas.microsoft.com/office/powerpoint/2010/main" val="43608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0D8B91-B4E4-46E7-9B70-8C9F38300006}"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CED65-41AB-47F5-BC02-11A832ECEF10}" type="slidenum">
              <a:rPr lang="en-US" smtClean="0"/>
              <a:t>‹#›</a:t>
            </a:fld>
            <a:endParaRPr lang="en-US"/>
          </a:p>
        </p:txBody>
      </p:sp>
    </p:spTree>
    <p:extLst>
      <p:ext uri="{BB962C8B-B14F-4D97-AF65-F5344CB8AC3E}">
        <p14:creationId xmlns:p14="http://schemas.microsoft.com/office/powerpoint/2010/main" val="137120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0D8B91-B4E4-46E7-9B70-8C9F38300006}"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CED65-41AB-47F5-BC02-11A832ECEF10}" type="slidenum">
              <a:rPr lang="en-US" smtClean="0"/>
              <a:t>‹#›</a:t>
            </a:fld>
            <a:endParaRPr lang="en-US"/>
          </a:p>
        </p:txBody>
      </p:sp>
    </p:spTree>
    <p:extLst>
      <p:ext uri="{BB962C8B-B14F-4D97-AF65-F5344CB8AC3E}">
        <p14:creationId xmlns:p14="http://schemas.microsoft.com/office/powerpoint/2010/main" val="39355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0D8B91-B4E4-46E7-9B70-8C9F38300006}"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CED65-41AB-47F5-BC02-11A832ECEF10}" type="slidenum">
              <a:rPr lang="en-US" smtClean="0"/>
              <a:t>‹#›</a:t>
            </a:fld>
            <a:endParaRPr lang="en-US"/>
          </a:p>
        </p:txBody>
      </p:sp>
    </p:spTree>
    <p:extLst>
      <p:ext uri="{BB962C8B-B14F-4D97-AF65-F5344CB8AC3E}">
        <p14:creationId xmlns:p14="http://schemas.microsoft.com/office/powerpoint/2010/main" val="165566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0D8B91-B4E4-46E7-9B70-8C9F38300006}" type="datetimeFigureOut">
              <a:rPr lang="en-US" smtClean="0"/>
              <a:t>10/20/2018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CED65-41AB-47F5-BC02-11A832ECEF10}" type="slidenum">
              <a:rPr lang="en-US" smtClean="0"/>
              <a:t>‹#›</a:t>
            </a:fld>
            <a:endParaRPr lang="en-US"/>
          </a:p>
        </p:txBody>
      </p:sp>
    </p:spTree>
    <p:extLst>
      <p:ext uri="{BB962C8B-B14F-4D97-AF65-F5344CB8AC3E}">
        <p14:creationId xmlns:p14="http://schemas.microsoft.com/office/powerpoint/2010/main" val="190536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0D8B91-B4E4-46E7-9B70-8C9F38300006}" type="datetimeFigureOut">
              <a:rPr lang="en-US" smtClean="0"/>
              <a:t>10/20/2018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CED65-41AB-47F5-BC02-11A832ECEF10}" type="slidenum">
              <a:rPr lang="en-US" smtClean="0"/>
              <a:t>‹#›</a:t>
            </a:fld>
            <a:endParaRPr lang="en-US"/>
          </a:p>
        </p:txBody>
      </p:sp>
    </p:spTree>
    <p:extLst>
      <p:ext uri="{BB962C8B-B14F-4D97-AF65-F5344CB8AC3E}">
        <p14:creationId xmlns:p14="http://schemas.microsoft.com/office/powerpoint/2010/main" val="68995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0D8B91-B4E4-46E7-9B70-8C9F38300006}" type="datetimeFigureOut">
              <a:rPr lang="en-US" smtClean="0"/>
              <a:t>10/20/2018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CED65-41AB-47F5-BC02-11A832ECEF10}" type="slidenum">
              <a:rPr lang="en-US" smtClean="0"/>
              <a:t>‹#›</a:t>
            </a:fld>
            <a:endParaRPr lang="en-US"/>
          </a:p>
        </p:txBody>
      </p:sp>
    </p:spTree>
    <p:extLst>
      <p:ext uri="{BB962C8B-B14F-4D97-AF65-F5344CB8AC3E}">
        <p14:creationId xmlns:p14="http://schemas.microsoft.com/office/powerpoint/2010/main" val="111021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0D8B91-B4E4-46E7-9B70-8C9F38300006}" type="datetimeFigureOut">
              <a:rPr lang="en-US" smtClean="0"/>
              <a:t>10/20/2018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BCED65-41AB-47F5-BC02-11A832ECEF10}" type="slidenum">
              <a:rPr lang="en-US" smtClean="0"/>
              <a:t>‹#›</a:t>
            </a:fld>
            <a:endParaRPr lang="en-US"/>
          </a:p>
        </p:txBody>
      </p:sp>
    </p:spTree>
    <p:extLst>
      <p:ext uri="{BB962C8B-B14F-4D97-AF65-F5344CB8AC3E}">
        <p14:creationId xmlns:p14="http://schemas.microsoft.com/office/powerpoint/2010/main" val="361271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0D8B91-B4E4-46E7-9B70-8C9F38300006}" type="datetimeFigureOut">
              <a:rPr lang="en-US" smtClean="0"/>
              <a:t>10/20/2018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CED65-41AB-47F5-BC02-11A832ECEF10}" type="slidenum">
              <a:rPr lang="en-US" smtClean="0"/>
              <a:t>‹#›</a:t>
            </a:fld>
            <a:endParaRPr lang="en-US"/>
          </a:p>
        </p:txBody>
      </p:sp>
    </p:spTree>
    <p:extLst>
      <p:ext uri="{BB962C8B-B14F-4D97-AF65-F5344CB8AC3E}">
        <p14:creationId xmlns:p14="http://schemas.microsoft.com/office/powerpoint/2010/main" val="43198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0D8B91-B4E4-46E7-9B70-8C9F38300006}" type="datetimeFigureOut">
              <a:rPr lang="en-US" smtClean="0"/>
              <a:t>10/20/2018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CED65-41AB-47F5-BC02-11A832ECEF10}" type="slidenum">
              <a:rPr lang="en-US" smtClean="0"/>
              <a:t>‹#›</a:t>
            </a:fld>
            <a:endParaRPr lang="en-US"/>
          </a:p>
        </p:txBody>
      </p:sp>
    </p:spTree>
    <p:extLst>
      <p:ext uri="{BB962C8B-B14F-4D97-AF65-F5344CB8AC3E}">
        <p14:creationId xmlns:p14="http://schemas.microsoft.com/office/powerpoint/2010/main" val="300340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D8B91-B4E4-46E7-9B70-8C9F38300006}" type="datetimeFigureOut">
              <a:rPr lang="en-US" smtClean="0"/>
              <a:t>10/20/2018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CED65-41AB-47F5-BC02-11A832ECEF10}" type="slidenum">
              <a:rPr lang="en-US" smtClean="0"/>
              <a:t>‹#›</a:t>
            </a:fld>
            <a:endParaRPr lang="en-US"/>
          </a:p>
        </p:txBody>
      </p:sp>
    </p:spTree>
    <p:extLst>
      <p:ext uri="{BB962C8B-B14F-4D97-AF65-F5344CB8AC3E}">
        <p14:creationId xmlns:p14="http://schemas.microsoft.com/office/powerpoint/2010/main" val="731489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9.jpeg"/><Relationship Id="rId7"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4.jpeg"/><Relationship Id="rId7" Type="http://schemas.openxmlformats.org/officeDocument/2006/relationships/image" Target="../media/image6.jpeg"/><Relationship Id="rId12"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image" Target="../media/image12.jpeg"/><Relationship Id="rId5" Type="http://schemas.openxmlformats.org/officeDocument/2006/relationships/image" Target="../media/image16.jpeg"/><Relationship Id="rId10" Type="http://schemas.openxmlformats.org/officeDocument/2006/relationships/image" Target="../media/image18.jpeg"/><Relationship Id="rId4" Type="http://schemas.openxmlformats.org/officeDocument/2006/relationships/image" Target="../media/image15.jpeg"/><Relationship Id="rId9" Type="http://schemas.openxmlformats.org/officeDocument/2006/relationships/image" Target="../media/image11.jpeg"/></Relationships>
</file>

<file path=ppt/slides/_rels/slide2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2.jpeg"/><Relationship Id="rId7"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20.jpeg"/><Relationship Id="rId4" Type="http://schemas.openxmlformats.org/officeDocument/2006/relationships/image" Target="../media/image19.jpeg"/><Relationship Id="rId9" Type="http://schemas.openxmlformats.org/officeDocument/2006/relationships/image" Target="../media/image11.jpeg"/></Relationships>
</file>

<file path=ppt/slides/_rels/slide26.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jpeg"/><Relationship Id="rId3" Type="http://schemas.openxmlformats.org/officeDocument/2006/relationships/image" Target="../media/image21.png"/><Relationship Id="rId7" Type="http://schemas.openxmlformats.org/officeDocument/2006/relationships/image" Target="../media/image12.jpeg"/><Relationship Id="rId12"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image" Target="../media/image11.jpeg"/><Relationship Id="rId5" Type="http://schemas.openxmlformats.org/officeDocument/2006/relationships/image" Target="../media/image19.jpeg"/><Relationship Id="rId15" Type="http://schemas.openxmlformats.org/officeDocument/2006/relationships/image" Target="../media/image14.jpeg"/><Relationship Id="rId10" Type="http://schemas.openxmlformats.org/officeDocument/2006/relationships/image" Target="../media/image13.jpeg"/><Relationship Id="rId4" Type="http://schemas.openxmlformats.org/officeDocument/2006/relationships/image" Target="../media/image6.jpeg"/><Relationship Id="rId9" Type="http://schemas.openxmlformats.org/officeDocument/2006/relationships/image" Target="../media/image16.jpeg"/><Relationship Id="rId14"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HDFS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76755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0235" y="1143001"/>
            <a:ext cx="9453283" cy="4244008"/>
          </a:xfrm>
          <a:prstGeom prst="rect">
            <a:avLst/>
          </a:prstGeom>
          <a:noFill/>
          <a:ln>
            <a:noFill/>
          </a:ln>
        </p:spPr>
      </p:pic>
      <p:sp>
        <p:nvSpPr>
          <p:cNvPr id="5" name="Rectangle 4"/>
          <p:cNvSpPr/>
          <p:nvPr/>
        </p:nvSpPr>
        <p:spPr>
          <a:xfrm>
            <a:off x="1827197" y="297414"/>
            <a:ext cx="2567113" cy="646331"/>
          </a:xfrm>
          <a:prstGeom prst="rect">
            <a:avLst/>
          </a:prstGeom>
        </p:spPr>
        <p:txBody>
          <a:bodyPr wrap="none">
            <a:spAutoFit/>
          </a:bodyPr>
          <a:lstStyle/>
          <a:p>
            <a:pPr algn="just">
              <a:lnSpc>
                <a:spcPct val="150000"/>
              </a:lnSpc>
              <a:spcAft>
                <a:spcPts val="800"/>
              </a:spcAft>
            </a:pPr>
            <a:r>
              <a:rPr lang="en-US" sz="2400" b="1" u="sng" dirty="0" smtClean="0">
                <a:effectLst/>
                <a:latin typeface="Calibri" panose="020F0502020204030204" pitchFamily="34" charset="0"/>
                <a:ea typeface="Calibri" panose="020F0502020204030204" pitchFamily="34" charset="0"/>
                <a:cs typeface="Calibri" panose="020F0502020204030204" pitchFamily="34" charset="0"/>
              </a:rPr>
              <a:t>HDFS Architecture</a:t>
            </a:r>
            <a:r>
              <a:rPr lang="en-US" u="sng" dirty="0" smtClean="0">
                <a:effectLst/>
                <a:latin typeface="Calibri" panose="020F0502020204030204" pitchFamily="34" charset="0"/>
                <a:ea typeface="Calibri" panose="020F0502020204030204" pitchFamily="34"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2451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647"/>
            <a:ext cx="10515600" cy="5706316"/>
          </a:xfrm>
        </p:spPr>
        <p:txBody>
          <a:bodyPr>
            <a:normAutofit/>
          </a:bodyPr>
          <a:lstStyle/>
          <a:p>
            <a:pPr algn="just">
              <a:lnSpc>
                <a:spcPct val="150000"/>
              </a:lnSpc>
            </a:pPr>
            <a:r>
              <a:rPr lang="en-US" sz="2400" b="1" dirty="0"/>
              <a:t>HDFS is a block structured file system</a:t>
            </a:r>
            <a:r>
              <a:rPr lang="en-US" sz="2400" dirty="0"/>
              <a:t>. </a:t>
            </a:r>
            <a:endParaRPr lang="en-US" sz="2400" dirty="0" smtClean="0"/>
          </a:p>
          <a:p>
            <a:pPr algn="just">
              <a:lnSpc>
                <a:spcPct val="150000"/>
              </a:lnSpc>
            </a:pPr>
            <a:r>
              <a:rPr lang="en-US" sz="2400" dirty="0" smtClean="0"/>
              <a:t>Each </a:t>
            </a:r>
            <a:r>
              <a:rPr lang="en-US" sz="2400" dirty="0"/>
              <a:t>HDFS file is broken into blocks of fixed </a:t>
            </a:r>
            <a:r>
              <a:rPr lang="en-US" sz="2400" b="1" dirty="0"/>
              <a:t>size usually 128 MB</a:t>
            </a:r>
            <a:r>
              <a:rPr lang="en-US" sz="2400" dirty="0"/>
              <a:t> which are stored across various data nodes on the cluster. </a:t>
            </a:r>
            <a:endParaRPr lang="en-US" sz="2400" dirty="0" smtClean="0"/>
          </a:p>
          <a:p>
            <a:pPr algn="just">
              <a:lnSpc>
                <a:spcPct val="150000"/>
              </a:lnSpc>
            </a:pPr>
            <a:r>
              <a:rPr lang="en-US" sz="2400" dirty="0" smtClean="0"/>
              <a:t>Each </a:t>
            </a:r>
            <a:r>
              <a:rPr lang="en-US" sz="2400" dirty="0"/>
              <a:t>of these blocks is stored as a separate file on local file system on data nodes (Commodity machines on cluster).</a:t>
            </a:r>
          </a:p>
          <a:p>
            <a:endParaRPr lang="en-US" dirty="0"/>
          </a:p>
        </p:txBody>
      </p:sp>
    </p:spTree>
    <p:extLst>
      <p:ext uri="{BB962C8B-B14F-4D97-AF65-F5344CB8AC3E}">
        <p14:creationId xmlns:p14="http://schemas.microsoft.com/office/powerpoint/2010/main" val="2119525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2694"/>
            <a:ext cx="10515600" cy="5464269"/>
          </a:xfrm>
        </p:spPr>
        <p:txBody>
          <a:bodyPr>
            <a:normAutofit/>
          </a:bodyPr>
          <a:lstStyle/>
          <a:p>
            <a:pPr algn="just">
              <a:lnSpc>
                <a:spcPct val="150000"/>
              </a:lnSpc>
            </a:pPr>
            <a:r>
              <a:rPr lang="en-US" sz="2400" dirty="0" smtClean="0"/>
              <a:t>Thus to access a  file on HDFS, multiple data nodes need to be referenced and the list of the data nodes which need to be accessed  is determined by the file system metadata stored on Name Node.</a:t>
            </a:r>
          </a:p>
          <a:p>
            <a:pPr algn="just">
              <a:lnSpc>
                <a:spcPct val="150000"/>
              </a:lnSpc>
            </a:pPr>
            <a:r>
              <a:rPr lang="en-US" sz="2400" dirty="0" smtClean="0"/>
              <a:t>So, any HDFS client trying to access/read a HDFS file, will get block information from Name Node first, and then based on the block id’s and locations, data will be read from corresponding data nodes/computer machines on cluster.</a:t>
            </a:r>
            <a:endParaRPr lang="en-US" sz="2400" dirty="0"/>
          </a:p>
        </p:txBody>
      </p:sp>
    </p:spTree>
    <p:extLst>
      <p:ext uri="{BB962C8B-B14F-4D97-AF65-F5344CB8AC3E}">
        <p14:creationId xmlns:p14="http://schemas.microsoft.com/office/powerpoint/2010/main" val="1290404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6176"/>
            <a:ext cx="10515600" cy="5840787"/>
          </a:xfrm>
        </p:spPr>
        <p:txBody>
          <a:bodyPr/>
          <a:lstStyle/>
          <a:p>
            <a:pPr marL="0" indent="0">
              <a:buNone/>
            </a:pPr>
            <a:r>
              <a:rPr lang="en-US" b="1" u="sng" dirty="0"/>
              <a:t>Name Node</a:t>
            </a:r>
            <a:endParaRPr lang="en-US" b="1" dirty="0"/>
          </a:p>
          <a:p>
            <a:r>
              <a:rPr lang="en-US" dirty="0"/>
              <a:t>Name Node is the single point of contact for accessing files in HDFS and it determines the block ids and locations for data access. </a:t>
            </a:r>
            <a:endParaRPr lang="en-US" dirty="0" smtClean="0"/>
          </a:p>
          <a:p>
            <a:r>
              <a:rPr lang="en-US" dirty="0" smtClean="0"/>
              <a:t>Name </a:t>
            </a:r>
            <a:r>
              <a:rPr lang="en-US" dirty="0"/>
              <a:t>Node plays a Master role in </a:t>
            </a:r>
            <a:r>
              <a:rPr lang="en-US" b="1" dirty="0"/>
              <a:t>Master/Slaves Architecture</a:t>
            </a:r>
            <a:r>
              <a:rPr lang="en-US" dirty="0"/>
              <a:t> where as Data Nodes acts as slaves. </a:t>
            </a:r>
            <a:endParaRPr lang="en-US" dirty="0" smtClean="0"/>
          </a:p>
          <a:p>
            <a:r>
              <a:rPr lang="en-US" dirty="0" smtClean="0"/>
              <a:t>File </a:t>
            </a:r>
            <a:r>
              <a:rPr lang="en-US" dirty="0"/>
              <a:t>System metadata is stored on Name Node.</a:t>
            </a:r>
          </a:p>
          <a:p>
            <a:r>
              <a:rPr lang="en-US" dirty="0"/>
              <a:t>File System </a:t>
            </a:r>
            <a:r>
              <a:rPr lang="en-US" b="1" dirty="0"/>
              <a:t>Metadata contains</a:t>
            </a:r>
            <a:r>
              <a:rPr lang="en-US" dirty="0"/>
              <a:t> majorly, </a:t>
            </a:r>
            <a:r>
              <a:rPr lang="en-US" b="1" dirty="0"/>
              <a:t>File names, File Permissions and locations of each block of files</a:t>
            </a:r>
            <a:r>
              <a:rPr lang="en-US" dirty="0"/>
              <a:t>. </a:t>
            </a:r>
            <a:endParaRPr lang="en-US" dirty="0" smtClean="0"/>
          </a:p>
          <a:p>
            <a:r>
              <a:rPr lang="en-US" dirty="0" smtClean="0"/>
              <a:t>Thus</a:t>
            </a:r>
            <a:r>
              <a:rPr lang="en-US" dirty="0"/>
              <a:t>, </a:t>
            </a:r>
            <a:r>
              <a:rPr lang="en-US" b="1" dirty="0"/>
              <a:t>Metadata</a:t>
            </a:r>
            <a:r>
              <a:rPr lang="en-US" dirty="0"/>
              <a:t> is relatively small in size and fits into Main Memory of a computer machine. So, it </a:t>
            </a:r>
            <a:r>
              <a:rPr lang="en-US" b="1" dirty="0"/>
              <a:t>is stored in Main Memory of Name Node to allow fast access.</a:t>
            </a:r>
            <a:endParaRPr lang="en-US" dirty="0"/>
          </a:p>
          <a:p>
            <a:endParaRPr lang="en-US" dirty="0"/>
          </a:p>
        </p:txBody>
      </p:sp>
    </p:spTree>
    <p:extLst>
      <p:ext uri="{BB962C8B-B14F-4D97-AF65-F5344CB8AC3E}">
        <p14:creationId xmlns:p14="http://schemas.microsoft.com/office/powerpoint/2010/main" val="1873958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282"/>
            <a:ext cx="10515600" cy="5867681"/>
          </a:xfrm>
        </p:spPr>
        <p:txBody>
          <a:bodyPr>
            <a:normAutofit/>
          </a:bodyPr>
          <a:lstStyle/>
          <a:p>
            <a:pPr algn="just">
              <a:lnSpc>
                <a:spcPct val="150000"/>
              </a:lnSpc>
            </a:pPr>
            <a:r>
              <a:rPr lang="en-US" sz="2400" dirty="0"/>
              <a:t>Since Name node is the </a:t>
            </a:r>
            <a:r>
              <a:rPr lang="en-US" sz="2400" u="sng" dirty="0"/>
              <a:t>only communication gateway </a:t>
            </a:r>
            <a:r>
              <a:rPr lang="en-US" sz="2400" dirty="0"/>
              <a:t>for clients/users/applications to get the actual data residing on data nodes, It is a </a:t>
            </a:r>
            <a:r>
              <a:rPr lang="en-US" sz="2400" u="sng" dirty="0"/>
              <a:t>single point of </a:t>
            </a:r>
            <a:r>
              <a:rPr lang="en-US" sz="2400" u="sng" dirty="0" smtClean="0"/>
              <a:t>failure</a:t>
            </a:r>
            <a:r>
              <a:rPr lang="en-US" sz="2400" dirty="0" smtClean="0"/>
              <a:t>.</a:t>
            </a:r>
            <a:r>
              <a:rPr lang="en-US" sz="2400" dirty="0"/>
              <a:t> </a:t>
            </a:r>
            <a:endParaRPr lang="en-US" sz="2400" dirty="0" smtClean="0"/>
          </a:p>
          <a:p>
            <a:pPr algn="just">
              <a:lnSpc>
                <a:spcPct val="150000"/>
              </a:lnSpc>
            </a:pPr>
            <a:r>
              <a:rPr lang="en-US" sz="2400" dirty="0" smtClean="0"/>
              <a:t>If </a:t>
            </a:r>
            <a:r>
              <a:rPr lang="en-US" sz="2400" dirty="0"/>
              <a:t>this machine fails by any chance, then all the files on the HDFS file system would be lost since there is no other way of knowing how to reconstruct the files from the blocks on the data nodes.</a:t>
            </a:r>
          </a:p>
          <a:p>
            <a:pPr algn="just">
              <a:lnSpc>
                <a:spcPct val="150000"/>
              </a:lnSpc>
            </a:pPr>
            <a:r>
              <a:rPr lang="en-US" sz="2400" dirty="0"/>
              <a:t>So it is very important to keep the Name Node resilient to failure. One of the methods for this is maintaining </a:t>
            </a:r>
            <a:r>
              <a:rPr lang="en-US" sz="2400" u="sng" dirty="0"/>
              <a:t>Secondary Name Node</a:t>
            </a:r>
            <a:r>
              <a:rPr lang="en-US" sz="2400" dirty="0"/>
              <a:t>.</a:t>
            </a:r>
          </a:p>
        </p:txBody>
      </p:sp>
    </p:spTree>
    <p:extLst>
      <p:ext uri="{BB962C8B-B14F-4D97-AF65-F5344CB8AC3E}">
        <p14:creationId xmlns:p14="http://schemas.microsoft.com/office/powerpoint/2010/main" val="3444622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9965"/>
            <a:ext cx="10515600" cy="5786998"/>
          </a:xfrm>
        </p:spPr>
        <p:txBody>
          <a:bodyPr/>
          <a:lstStyle/>
          <a:p>
            <a:pPr marL="0" indent="0">
              <a:buNone/>
            </a:pPr>
            <a:r>
              <a:rPr lang="en-US" b="1" u="sng" dirty="0"/>
              <a:t>Data Nodes</a:t>
            </a:r>
            <a:endParaRPr lang="en-US" b="1" dirty="0"/>
          </a:p>
          <a:p>
            <a:pPr algn="just">
              <a:lnSpc>
                <a:spcPct val="150000"/>
              </a:lnSpc>
            </a:pPr>
            <a:r>
              <a:rPr lang="en-US" sz="2400" dirty="0"/>
              <a:t>Data Nodes are the </a:t>
            </a:r>
            <a:r>
              <a:rPr lang="en-US" sz="2400" u="sng" dirty="0"/>
              <a:t>slaves part of Master/Slaves Architecture </a:t>
            </a:r>
            <a:r>
              <a:rPr lang="en-US" sz="2400" dirty="0"/>
              <a:t>and on which actual </a:t>
            </a:r>
            <a:r>
              <a:rPr lang="en-US" sz="2400" u="sng" dirty="0"/>
              <a:t>HDFS files are stored </a:t>
            </a:r>
            <a:r>
              <a:rPr lang="en-US" sz="2400" dirty="0"/>
              <a:t>in the form of </a:t>
            </a:r>
            <a:r>
              <a:rPr lang="en-US" sz="2400" u="sng" dirty="0"/>
              <a:t>fixed size chunks of data </a:t>
            </a:r>
            <a:r>
              <a:rPr lang="en-US" sz="2400" dirty="0"/>
              <a:t>which are called </a:t>
            </a:r>
            <a:r>
              <a:rPr lang="en-US" sz="2400" u="sng" dirty="0"/>
              <a:t>blocks</a:t>
            </a:r>
            <a:r>
              <a:rPr lang="en-US" sz="2400" dirty="0"/>
              <a:t>.</a:t>
            </a:r>
          </a:p>
          <a:p>
            <a:pPr algn="just">
              <a:lnSpc>
                <a:spcPct val="150000"/>
              </a:lnSpc>
            </a:pPr>
            <a:r>
              <a:rPr lang="en-US" sz="2400" dirty="0"/>
              <a:t>Data Nodes serve read and write requests of clients on HDFS files and also perform block creation, replication and deletions.</a:t>
            </a:r>
          </a:p>
          <a:p>
            <a:endParaRPr lang="en-US" dirty="0"/>
          </a:p>
        </p:txBody>
      </p:sp>
    </p:spTree>
    <p:extLst>
      <p:ext uri="{BB962C8B-B14F-4D97-AF65-F5344CB8AC3E}">
        <p14:creationId xmlns:p14="http://schemas.microsoft.com/office/powerpoint/2010/main" val="2970446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2388"/>
            <a:ext cx="10515600" cy="5894575"/>
          </a:xfrm>
        </p:spPr>
        <p:txBody>
          <a:bodyPr>
            <a:normAutofit/>
          </a:bodyPr>
          <a:lstStyle/>
          <a:p>
            <a:pPr marL="0" indent="0">
              <a:buNone/>
            </a:pPr>
            <a:r>
              <a:rPr lang="en-US" b="1" u="sng" dirty="0"/>
              <a:t>Data Nodes Failure Recovery</a:t>
            </a:r>
            <a:endParaRPr lang="en-US" b="1" dirty="0"/>
          </a:p>
          <a:p>
            <a:r>
              <a:rPr lang="en-US" dirty="0"/>
              <a:t>Each data node on a cluster periodically sends a heartbeat message to the name node which is used by the name node to discover the data node failures based on missing heartbeats</a:t>
            </a:r>
            <a:r>
              <a:rPr lang="en-US" dirty="0" smtClean="0"/>
              <a: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7359" y="2400393"/>
            <a:ext cx="4953000" cy="2460625"/>
          </a:xfrm>
          <a:prstGeom prst="rect">
            <a:avLst/>
          </a:prstGeom>
          <a:noFill/>
          <a:ln>
            <a:noFill/>
          </a:ln>
        </p:spPr>
      </p:pic>
      <p:pic>
        <p:nvPicPr>
          <p:cNvPr id="5" name="Content Placeholder 2"/>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5739652" y="2097742"/>
            <a:ext cx="5614148" cy="3499633"/>
          </a:xfrm>
          <a:prstGeom prst="rect">
            <a:avLst/>
          </a:prstGeom>
        </p:spPr>
      </p:pic>
      <p:sp>
        <p:nvSpPr>
          <p:cNvPr id="6" name="Rectangle 5"/>
          <p:cNvSpPr/>
          <p:nvPr/>
        </p:nvSpPr>
        <p:spPr>
          <a:xfrm>
            <a:off x="838199" y="5715298"/>
            <a:ext cx="9973235" cy="646331"/>
          </a:xfrm>
          <a:prstGeom prst="rect">
            <a:avLst/>
          </a:prstGeom>
        </p:spPr>
        <p:txBody>
          <a:bodyPr wrap="square">
            <a:spAutoFit/>
          </a:bodyPr>
          <a:lstStyle/>
          <a:p>
            <a:r>
              <a:rPr lang="en-US" dirty="0" err="1" smtClean="0">
                <a:solidFill>
                  <a:srgbClr val="333C8D"/>
                </a:solidFill>
              </a:rPr>
              <a:t>Blockreports</a:t>
            </a:r>
            <a:r>
              <a:rPr lang="en-US" dirty="0" smtClean="0">
                <a:solidFill>
                  <a:srgbClr val="333C8D"/>
                </a:solidFill>
              </a:rPr>
              <a:t> provide the </a:t>
            </a:r>
            <a:r>
              <a:rPr lang="en-US" dirty="0" err="1" smtClean="0">
                <a:solidFill>
                  <a:srgbClr val="333C8D"/>
                </a:solidFill>
              </a:rPr>
              <a:t>NameNode</a:t>
            </a:r>
            <a:r>
              <a:rPr lang="en-US" dirty="0" smtClean="0">
                <a:solidFill>
                  <a:srgbClr val="333C8D"/>
                </a:solidFill>
              </a:rPr>
              <a:t> </a:t>
            </a:r>
            <a:r>
              <a:rPr lang="en-US" i="1" u="sng" dirty="0" smtClean="0">
                <a:solidFill>
                  <a:srgbClr val="333C8D"/>
                </a:solidFill>
              </a:rPr>
              <a:t>with an up-to-date view</a:t>
            </a:r>
            <a:r>
              <a:rPr lang="en-US" dirty="0" smtClean="0">
                <a:solidFill>
                  <a:srgbClr val="333C8D"/>
                </a:solidFill>
              </a:rPr>
              <a:t> of where </a:t>
            </a:r>
            <a:r>
              <a:rPr lang="en-US" i="1" dirty="0" smtClean="0">
                <a:solidFill>
                  <a:srgbClr val="333C8D"/>
                </a:solidFill>
              </a:rPr>
              <a:t>block replicas </a:t>
            </a:r>
            <a:r>
              <a:rPr lang="en-US" dirty="0" smtClean="0">
                <a:solidFill>
                  <a:srgbClr val="333C8D"/>
                </a:solidFill>
              </a:rPr>
              <a:t>are located on the cluster and </a:t>
            </a:r>
            <a:r>
              <a:rPr lang="en-US" dirty="0" err="1" smtClean="0">
                <a:solidFill>
                  <a:srgbClr val="333C8D"/>
                </a:solidFill>
              </a:rPr>
              <a:t>nameNode</a:t>
            </a:r>
            <a:r>
              <a:rPr lang="en-US" dirty="0" smtClean="0">
                <a:solidFill>
                  <a:srgbClr val="333C8D"/>
                </a:solidFill>
              </a:rPr>
              <a:t> constructs and maintains latest metadata from </a:t>
            </a:r>
            <a:r>
              <a:rPr lang="en-US" dirty="0" err="1" smtClean="0">
                <a:solidFill>
                  <a:srgbClr val="333C8D"/>
                </a:solidFill>
              </a:rPr>
              <a:t>blockreports</a:t>
            </a:r>
            <a:r>
              <a:rPr lang="en-US" dirty="0" smtClean="0">
                <a:solidFill>
                  <a:srgbClr val="333C8D"/>
                </a:solidFill>
              </a:rPr>
              <a:t>.</a:t>
            </a:r>
            <a:endParaRPr lang="en-US" dirty="0">
              <a:solidFill>
                <a:srgbClr val="333C8D"/>
              </a:solidFill>
            </a:endParaRPr>
          </a:p>
        </p:txBody>
      </p:sp>
    </p:spTree>
    <p:extLst>
      <p:ext uri="{BB962C8B-B14F-4D97-AF65-F5344CB8AC3E}">
        <p14:creationId xmlns:p14="http://schemas.microsoft.com/office/powerpoint/2010/main" val="3339689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5153"/>
            <a:ext cx="10515600" cy="5961810"/>
          </a:xfrm>
        </p:spPr>
        <p:txBody>
          <a:bodyPr/>
          <a:lstStyle/>
          <a:p>
            <a:pPr algn="just">
              <a:lnSpc>
                <a:spcPct val="150000"/>
              </a:lnSpc>
            </a:pPr>
            <a:r>
              <a:rPr lang="en-US" sz="2400" dirty="0" smtClean="0"/>
              <a:t>The name node marks data nodes without recent heartbeats as dead, and does not dispatch any new I/O requests to them. Because data located at a dead data node is no longer available to HDFS. </a:t>
            </a:r>
          </a:p>
          <a:p>
            <a:pPr algn="just">
              <a:lnSpc>
                <a:spcPct val="150000"/>
              </a:lnSpc>
            </a:pPr>
            <a:r>
              <a:rPr lang="en-US" sz="2400" dirty="0" smtClean="0"/>
              <a:t> The name node constantly tracks which blocks must be re-replicated, and initiates replication whenever necessary.</a:t>
            </a:r>
          </a:p>
          <a:p>
            <a:pPr algn="just">
              <a:lnSpc>
                <a:spcPct val="150000"/>
              </a:lnSpc>
            </a:pPr>
            <a:r>
              <a:rPr lang="en-US" sz="2400" dirty="0" smtClean="0"/>
              <a:t>Thus all the blocks on a dead data node are re-replicated on other live data nodes and replication factor remains normal.</a:t>
            </a:r>
          </a:p>
          <a:p>
            <a:pPr marL="0" indent="0" algn="just">
              <a:lnSpc>
                <a:spcPct val="150000"/>
              </a:lnSpc>
              <a:buNone/>
            </a:pPr>
            <a:endParaRPr lang="en-US" sz="2400" b="1" dirty="0" smtClean="0"/>
          </a:p>
          <a:p>
            <a:endParaRPr lang="en-US" dirty="0"/>
          </a:p>
        </p:txBody>
      </p:sp>
    </p:spTree>
    <p:extLst>
      <p:ext uri="{BB962C8B-B14F-4D97-AF65-F5344CB8AC3E}">
        <p14:creationId xmlns:p14="http://schemas.microsoft.com/office/powerpoint/2010/main" val="2012106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8259"/>
            <a:ext cx="10515600" cy="5988704"/>
          </a:xfrm>
        </p:spPr>
        <p:txBody>
          <a:bodyPr>
            <a:normAutofit fontScale="62500" lnSpcReduction="20000"/>
          </a:bodyPr>
          <a:lstStyle/>
          <a:p>
            <a:pPr marL="0" indent="0">
              <a:buNone/>
            </a:pPr>
            <a:r>
              <a:rPr lang="en-US" sz="2500" u="sng" dirty="0"/>
              <a:t>HDFS Feature</a:t>
            </a:r>
            <a:endParaRPr lang="en-US" sz="2500" dirty="0"/>
          </a:p>
          <a:p>
            <a:pPr algn="just">
              <a:lnSpc>
                <a:spcPct val="170000"/>
              </a:lnSpc>
            </a:pPr>
            <a:r>
              <a:rPr lang="en-US" sz="2500" b="1" dirty="0"/>
              <a:t>Distributed </a:t>
            </a:r>
            <a:r>
              <a:rPr lang="en-US" sz="2500" b="1" dirty="0" smtClean="0"/>
              <a:t>Storage </a:t>
            </a:r>
            <a:r>
              <a:rPr lang="en-US" sz="2500" dirty="0" smtClean="0"/>
              <a:t>- It </a:t>
            </a:r>
            <a:r>
              <a:rPr lang="en-US" sz="2500" dirty="0"/>
              <a:t>divides the data into small pieces and stores it in different nodes of the cluster</a:t>
            </a:r>
          </a:p>
          <a:p>
            <a:pPr algn="just">
              <a:lnSpc>
                <a:spcPct val="170000"/>
              </a:lnSpc>
            </a:pPr>
            <a:r>
              <a:rPr lang="en-US" sz="2500" b="1" dirty="0" smtClean="0"/>
              <a:t>Blocks </a:t>
            </a:r>
            <a:r>
              <a:rPr lang="en-US" sz="2500" dirty="0" smtClean="0"/>
              <a:t>- </a:t>
            </a:r>
            <a:r>
              <a:rPr lang="en-US" sz="2500" dirty="0"/>
              <a:t>HDFS splits huge files into small chunks known as </a:t>
            </a:r>
            <a:r>
              <a:rPr lang="en-US" sz="2500" dirty="0" smtClean="0"/>
              <a:t>blocks HDFS </a:t>
            </a:r>
            <a:r>
              <a:rPr lang="en-US" sz="2500" dirty="0"/>
              <a:t>default block size is 128 MB which can be increased as per the requirement</a:t>
            </a:r>
          </a:p>
          <a:p>
            <a:pPr algn="just">
              <a:lnSpc>
                <a:spcPct val="170000"/>
              </a:lnSpc>
            </a:pPr>
            <a:r>
              <a:rPr lang="en-US" sz="2500" b="1" dirty="0" smtClean="0"/>
              <a:t>Replication </a:t>
            </a:r>
            <a:r>
              <a:rPr lang="en-US" sz="2500" dirty="0" smtClean="0"/>
              <a:t>- </a:t>
            </a:r>
            <a:r>
              <a:rPr lang="en-US" sz="2500" dirty="0"/>
              <a:t>All blocks are replicated and stored at different nodes across the cluster.</a:t>
            </a:r>
          </a:p>
          <a:p>
            <a:pPr algn="just">
              <a:lnSpc>
                <a:spcPct val="170000"/>
              </a:lnSpc>
            </a:pPr>
            <a:r>
              <a:rPr lang="en-US" sz="2500" b="1" dirty="0" smtClean="0"/>
              <a:t>High Availability </a:t>
            </a:r>
            <a:r>
              <a:rPr lang="en-US" sz="2500" dirty="0" smtClean="0"/>
              <a:t>- </a:t>
            </a:r>
            <a:r>
              <a:rPr lang="en-US" sz="2500" dirty="0"/>
              <a:t>Replication of data blocks and storing at multiple nodes across cluster provides high availability of data</a:t>
            </a:r>
          </a:p>
          <a:p>
            <a:pPr algn="just">
              <a:lnSpc>
                <a:spcPct val="170000"/>
              </a:lnSpc>
            </a:pPr>
            <a:r>
              <a:rPr lang="en-US" sz="2500" b="1" dirty="0"/>
              <a:t>Data Reliability and  Fault </a:t>
            </a:r>
            <a:r>
              <a:rPr lang="en-US" sz="2500" b="1" dirty="0" smtClean="0"/>
              <a:t>Tolerant </a:t>
            </a:r>
            <a:r>
              <a:rPr lang="en-US" sz="2500" dirty="0" smtClean="0"/>
              <a:t>- </a:t>
            </a:r>
            <a:r>
              <a:rPr lang="en-US" sz="2500" dirty="0"/>
              <a:t>Due to replication, blocks are highly available even if some node crashes or some hardware fails. </a:t>
            </a:r>
          </a:p>
          <a:p>
            <a:pPr algn="just">
              <a:lnSpc>
                <a:spcPct val="170000"/>
              </a:lnSpc>
            </a:pPr>
            <a:r>
              <a:rPr lang="en-US" sz="2500" b="1" dirty="0" smtClean="0"/>
              <a:t>Scalability </a:t>
            </a:r>
            <a:r>
              <a:rPr lang="en-US" sz="2500" dirty="0" smtClean="0"/>
              <a:t>- </a:t>
            </a:r>
            <a:r>
              <a:rPr lang="en-US" sz="2500" dirty="0"/>
              <a:t>Scalability means expanding or contracting the </a:t>
            </a:r>
            <a:r>
              <a:rPr lang="en-US" sz="2500" dirty="0" smtClean="0"/>
              <a:t>cluster </a:t>
            </a:r>
          </a:p>
          <a:p>
            <a:pPr marL="0" indent="0" algn="just">
              <a:lnSpc>
                <a:spcPct val="170000"/>
              </a:lnSpc>
              <a:buNone/>
            </a:pPr>
            <a:r>
              <a:rPr lang="en-US" sz="2500" dirty="0" smtClean="0">
                <a:sym typeface="Wingdings" panose="05000000000000000000" pitchFamily="2" charset="2"/>
              </a:rPr>
              <a:t></a:t>
            </a:r>
            <a:r>
              <a:rPr lang="en-US" sz="2500" dirty="0" smtClean="0"/>
              <a:t>by adding  </a:t>
            </a:r>
            <a:r>
              <a:rPr lang="en-US" sz="2500" dirty="0"/>
              <a:t>more disks on nodes of the </a:t>
            </a:r>
            <a:r>
              <a:rPr lang="en-US" sz="2500" dirty="0" smtClean="0"/>
              <a:t>cluster </a:t>
            </a:r>
            <a:endParaRPr lang="en-US" sz="2500" dirty="0"/>
          </a:p>
          <a:p>
            <a:pPr marL="0" indent="0" algn="just">
              <a:lnSpc>
                <a:spcPct val="170000"/>
              </a:lnSpc>
              <a:buNone/>
            </a:pPr>
            <a:r>
              <a:rPr lang="en-US" sz="2500" dirty="0" smtClean="0">
                <a:sym typeface="Wingdings" panose="05000000000000000000" pitchFamily="2" charset="2"/>
              </a:rPr>
              <a:t> </a:t>
            </a:r>
            <a:r>
              <a:rPr lang="en-US" sz="2500" dirty="0" smtClean="0"/>
              <a:t>by adding </a:t>
            </a:r>
            <a:r>
              <a:rPr lang="en-US" sz="2500" dirty="0"/>
              <a:t>more nodes to the cluster </a:t>
            </a:r>
          </a:p>
          <a:p>
            <a:pPr algn="just">
              <a:lnSpc>
                <a:spcPct val="170000"/>
              </a:lnSpc>
            </a:pPr>
            <a:r>
              <a:rPr lang="en-US" sz="2500" b="1" dirty="0" smtClean="0"/>
              <a:t>High </a:t>
            </a:r>
            <a:r>
              <a:rPr lang="en-US" sz="2500" b="1" dirty="0"/>
              <a:t>throughput access to application </a:t>
            </a:r>
            <a:r>
              <a:rPr lang="en-US" sz="2500" b="1" dirty="0" smtClean="0"/>
              <a:t>data </a:t>
            </a:r>
            <a:r>
              <a:rPr lang="en-US" sz="2500" dirty="0" smtClean="0"/>
              <a:t>- </a:t>
            </a:r>
            <a:r>
              <a:rPr lang="en-US" sz="2500" dirty="0"/>
              <a:t>It describes how fast the data is getting accessed from the system and it is usually used to measure the performance of the system</a:t>
            </a:r>
          </a:p>
          <a:p>
            <a:endParaRPr lang="en-US" dirty="0" smtClean="0"/>
          </a:p>
          <a:p>
            <a:endParaRPr lang="en-US" dirty="0"/>
          </a:p>
        </p:txBody>
      </p:sp>
    </p:spTree>
    <p:extLst>
      <p:ext uri="{BB962C8B-B14F-4D97-AF65-F5344CB8AC3E}">
        <p14:creationId xmlns:p14="http://schemas.microsoft.com/office/powerpoint/2010/main" val="439944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647"/>
            <a:ext cx="10515600" cy="5706316"/>
          </a:xfrm>
        </p:spPr>
        <p:txBody>
          <a:bodyPr>
            <a:normAutofit fontScale="55000" lnSpcReduction="20000"/>
          </a:bodyPr>
          <a:lstStyle/>
          <a:p>
            <a:pPr marL="0" indent="0">
              <a:buNone/>
            </a:pPr>
            <a:r>
              <a:rPr lang="en-US" u="sng" dirty="0"/>
              <a:t>HDFS Read Operation</a:t>
            </a:r>
            <a:endParaRPr lang="en-US" dirty="0"/>
          </a:p>
          <a:p>
            <a:pPr algn="just">
              <a:lnSpc>
                <a:spcPct val="170000"/>
              </a:lnSpc>
            </a:pPr>
            <a:r>
              <a:rPr lang="en-US" dirty="0" smtClean="0"/>
              <a:t>The </a:t>
            </a:r>
            <a:r>
              <a:rPr lang="en-US" dirty="0"/>
              <a:t>client needs to interact with </a:t>
            </a:r>
            <a:r>
              <a:rPr lang="en-US" dirty="0" err="1"/>
              <a:t>namenode</a:t>
            </a:r>
            <a:r>
              <a:rPr lang="en-US" dirty="0"/>
              <a:t> </a:t>
            </a:r>
            <a:r>
              <a:rPr lang="en-US" dirty="0" smtClean="0"/>
              <a:t>-  </a:t>
            </a:r>
            <a:r>
              <a:rPr lang="en-US" dirty="0"/>
              <a:t>only place which stores metadata about data nodes. </a:t>
            </a:r>
          </a:p>
          <a:p>
            <a:pPr algn="just">
              <a:lnSpc>
                <a:spcPct val="170000"/>
              </a:lnSpc>
            </a:pPr>
            <a:r>
              <a:rPr lang="en-US" dirty="0" err="1"/>
              <a:t>Namenode</a:t>
            </a:r>
            <a:r>
              <a:rPr lang="en-US" dirty="0"/>
              <a:t> specifies the address or the location of the slaves where data is stored. </a:t>
            </a:r>
          </a:p>
          <a:p>
            <a:pPr algn="just">
              <a:lnSpc>
                <a:spcPct val="170000"/>
              </a:lnSpc>
            </a:pPr>
            <a:r>
              <a:rPr lang="en-US" dirty="0" smtClean="0"/>
              <a:t> </a:t>
            </a:r>
            <a:r>
              <a:rPr lang="en-US" dirty="0"/>
              <a:t>For security/authentication purpose, </a:t>
            </a:r>
            <a:r>
              <a:rPr lang="en-US" dirty="0" err="1"/>
              <a:t>namenode</a:t>
            </a:r>
            <a:r>
              <a:rPr lang="en-US" dirty="0"/>
              <a:t> provides token to the client which it shows to the data node for reading the file.</a:t>
            </a:r>
          </a:p>
          <a:p>
            <a:pPr algn="just">
              <a:lnSpc>
                <a:spcPct val="170000"/>
              </a:lnSpc>
            </a:pPr>
            <a:r>
              <a:rPr lang="en-US" dirty="0" smtClean="0"/>
              <a:t>The client </a:t>
            </a:r>
            <a:r>
              <a:rPr lang="en-US" dirty="0"/>
              <a:t>interacts with distributed file system API and sends a request to </a:t>
            </a:r>
            <a:r>
              <a:rPr lang="en-US" dirty="0" err="1"/>
              <a:t>namenode</a:t>
            </a:r>
            <a:r>
              <a:rPr lang="en-US" dirty="0"/>
              <a:t> to send block location. </a:t>
            </a:r>
            <a:endParaRPr lang="en-US" dirty="0" smtClean="0"/>
          </a:p>
          <a:p>
            <a:pPr algn="just">
              <a:lnSpc>
                <a:spcPct val="170000"/>
              </a:lnSpc>
            </a:pPr>
            <a:r>
              <a:rPr lang="en-US" dirty="0" err="1" smtClean="0"/>
              <a:t>Namenode</a:t>
            </a:r>
            <a:r>
              <a:rPr lang="en-US" dirty="0" smtClean="0"/>
              <a:t> </a:t>
            </a:r>
            <a:r>
              <a:rPr lang="en-US" dirty="0"/>
              <a:t>checks if the client is having sufficient privileges to access the data or not? Then </a:t>
            </a:r>
            <a:r>
              <a:rPr lang="en-US" dirty="0" err="1"/>
              <a:t>namenode</a:t>
            </a:r>
            <a:r>
              <a:rPr lang="en-US" dirty="0"/>
              <a:t> will share the address at which data is stored in data node.</a:t>
            </a:r>
          </a:p>
          <a:p>
            <a:pPr algn="just">
              <a:lnSpc>
                <a:spcPct val="170000"/>
              </a:lnSpc>
            </a:pPr>
            <a:r>
              <a:rPr lang="en-US" dirty="0"/>
              <a:t>With the address, </a:t>
            </a:r>
            <a:r>
              <a:rPr lang="en-US" dirty="0" err="1"/>
              <a:t>namenode</a:t>
            </a:r>
            <a:r>
              <a:rPr lang="en-US" dirty="0"/>
              <a:t> also shares a security token with the client which it needs to show to </a:t>
            </a:r>
            <a:r>
              <a:rPr lang="en-US" dirty="0" err="1"/>
              <a:t>datanode</a:t>
            </a:r>
            <a:r>
              <a:rPr lang="en-US" dirty="0"/>
              <a:t> before accessing the data for authentication purpose. </a:t>
            </a:r>
          </a:p>
          <a:p>
            <a:pPr algn="just">
              <a:lnSpc>
                <a:spcPct val="170000"/>
              </a:lnSpc>
            </a:pPr>
            <a:r>
              <a:rPr lang="en-US" dirty="0"/>
              <a:t>When a client goes to </a:t>
            </a:r>
            <a:r>
              <a:rPr lang="en-US" dirty="0" err="1"/>
              <a:t>datanode</a:t>
            </a:r>
            <a:r>
              <a:rPr lang="en-US" dirty="0"/>
              <a:t> for reading the file, after checking the token, </a:t>
            </a:r>
            <a:r>
              <a:rPr lang="en-US" dirty="0" err="1"/>
              <a:t>datanode</a:t>
            </a:r>
            <a:r>
              <a:rPr lang="en-US" dirty="0"/>
              <a:t> allows the client to read that particular </a:t>
            </a:r>
            <a:r>
              <a:rPr lang="en-US" dirty="0" smtClean="0"/>
              <a:t>block.</a:t>
            </a:r>
          </a:p>
          <a:p>
            <a:pPr algn="just">
              <a:lnSpc>
                <a:spcPct val="170000"/>
              </a:lnSpc>
            </a:pPr>
            <a:r>
              <a:rPr lang="en-US" dirty="0" smtClean="0"/>
              <a:t>If </a:t>
            </a:r>
            <a:r>
              <a:rPr lang="en-US" dirty="0"/>
              <a:t>during the reading of a file </a:t>
            </a:r>
            <a:r>
              <a:rPr lang="en-US" dirty="0" err="1"/>
              <a:t>datanode</a:t>
            </a:r>
            <a:r>
              <a:rPr lang="en-US" dirty="0"/>
              <a:t> goes down suddenly, then a client will again go to </a:t>
            </a:r>
            <a:r>
              <a:rPr lang="en-US" dirty="0" err="1"/>
              <a:t>namenode</a:t>
            </a:r>
            <a:r>
              <a:rPr lang="en-US" dirty="0"/>
              <a:t> and </a:t>
            </a:r>
            <a:r>
              <a:rPr lang="en-US" dirty="0" err="1"/>
              <a:t>namenode</a:t>
            </a:r>
            <a:r>
              <a:rPr lang="en-US" dirty="0"/>
              <a:t> will share other location where that block is present. </a:t>
            </a:r>
          </a:p>
          <a:p>
            <a:endParaRPr lang="en-US" dirty="0"/>
          </a:p>
        </p:txBody>
      </p:sp>
    </p:spTree>
    <p:extLst>
      <p:ext uri="{BB962C8B-B14F-4D97-AF65-F5344CB8AC3E}">
        <p14:creationId xmlns:p14="http://schemas.microsoft.com/office/powerpoint/2010/main" val="880986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117" y="838201"/>
            <a:ext cx="10663517" cy="5287963"/>
          </a:xfrm>
        </p:spPr>
        <p:txBody>
          <a:bodyPr/>
          <a:lstStyle/>
          <a:p>
            <a:pPr marL="0" indent="0" algn="just">
              <a:lnSpc>
                <a:spcPct val="150000"/>
              </a:lnSpc>
              <a:buNone/>
            </a:pPr>
            <a:r>
              <a:rPr lang="en-US" sz="2400" u="sng" dirty="0" smtClean="0"/>
              <a:t>Distributed File System:</a:t>
            </a:r>
          </a:p>
          <a:p>
            <a:pPr algn="just">
              <a:lnSpc>
                <a:spcPct val="150000"/>
              </a:lnSpc>
            </a:pPr>
            <a:r>
              <a:rPr lang="en-US" sz="2400" dirty="0" smtClean="0"/>
              <a:t>A </a:t>
            </a:r>
            <a:r>
              <a:rPr lang="en-US" sz="2400" dirty="0"/>
              <a:t>distributed file system that </a:t>
            </a:r>
            <a:r>
              <a:rPr lang="en-US" sz="2400" u="sng" dirty="0"/>
              <a:t>provides big data storage </a:t>
            </a:r>
            <a:r>
              <a:rPr lang="en-US" sz="2400" dirty="0"/>
              <a:t>solution through high-throughput access to application data.</a:t>
            </a:r>
          </a:p>
          <a:p>
            <a:pPr algn="just">
              <a:lnSpc>
                <a:spcPct val="150000"/>
              </a:lnSpc>
            </a:pPr>
            <a:r>
              <a:rPr lang="en-US" sz="2400" dirty="0"/>
              <a:t>When data can </a:t>
            </a:r>
            <a:r>
              <a:rPr lang="en-US" sz="2400" u="sng" dirty="0"/>
              <a:t>potentially outgrow the storage capacity </a:t>
            </a:r>
            <a:r>
              <a:rPr lang="en-US" sz="2400" dirty="0"/>
              <a:t>of a single machine, partitioning it across a number of separate machines is necessary for storage or processing. This is achieved using a distributed File systems</a:t>
            </a:r>
            <a:r>
              <a:rPr lang="en-US" dirty="0"/>
              <a:t>.</a:t>
            </a:r>
          </a:p>
        </p:txBody>
      </p:sp>
    </p:spTree>
    <p:extLst>
      <p:ext uri="{BB962C8B-B14F-4D97-AF65-F5344CB8AC3E}">
        <p14:creationId xmlns:p14="http://schemas.microsoft.com/office/powerpoint/2010/main" val="4086752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6176"/>
            <a:ext cx="10515600" cy="5840787"/>
          </a:xfrm>
        </p:spPr>
        <p:txBody>
          <a:bodyPr>
            <a:normAutofit fontScale="92500" lnSpcReduction="20000"/>
          </a:bodyPr>
          <a:lstStyle/>
          <a:p>
            <a:pPr marL="0" indent="0">
              <a:buNone/>
            </a:pPr>
            <a:r>
              <a:rPr lang="en-US" u="sng" dirty="0"/>
              <a:t>HDFS Write Operation</a:t>
            </a:r>
            <a:endParaRPr lang="en-US" dirty="0"/>
          </a:p>
          <a:p>
            <a:pPr algn="just">
              <a:lnSpc>
                <a:spcPct val="150000"/>
              </a:lnSpc>
            </a:pPr>
            <a:r>
              <a:rPr lang="en-US" sz="1800" dirty="0" smtClean="0"/>
              <a:t>For </a:t>
            </a:r>
            <a:r>
              <a:rPr lang="en-US" sz="1800" dirty="0"/>
              <a:t>writing a file also client needs to interact with </a:t>
            </a:r>
            <a:r>
              <a:rPr lang="en-US" sz="1800" dirty="0" err="1"/>
              <a:t>namenode</a:t>
            </a:r>
            <a:r>
              <a:rPr lang="en-US" sz="1800" dirty="0"/>
              <a:t>. Hence, </a:t>
            </a:r>
            <a:r>
              <a:rPr lang="en-US" sz="1800" dirty="0" err="1"/>
              <a:t>Namenode</a:t>
            </a:r>
            <a:r>
              <a:rPr lang="en-US" sz="1800" dirty="0"/>
              <a:t> provides the address of the slaves on which data has to be written by the client.</a:t>
            </a:r>
          </a:p>
          <a:p>
            <a:pPr algn="just">
              <a:lnSpc>
                <a:spcPct val="150000"/>
              </a:lnSpc>
            </a:pPr>
            <a:r>
              <a:rPr lang="en-US" sz="1800" dirty="0"/>
              <a:t>Once the client finishes writing the block, the slave starts replicating the block into another slave which then copies the block to the third slave. This is the case when default replication factor of 3 is used</a:t>
            </a:r>
            <a:r>
              <a:rPr lang="en-US" sz="1800" dirty="0" smtClean="0"/>
              <a:t>.</a:t>
            </a:r>
          </a:p>
          <a:p>
            <a:pPr algn="just">
              <a:lnSpc>
                <a:spcPct val="150000"/>
              </a:lnSpc>
            </a:pPr>
            <a:r>
              <a:rPr lang="en-US" sz="1800" dirty="0" smtClean="0"/>
              <a:t> </a:t>
            </a:r>
            <a:r>
              <a:rPr lang="en-US" sz="1800" dirty="0"/>
              <a:t>After required replication is created, it sends a final acknowledgment to the client.</a:t>
            </a:r>
          </a:p>
          <a:p>
            <a:pPr algn="just">
              <a:lnSpc>
                <a:spcPct val="150000"/>
              </a:lnSpc>
            </a:pPr>
            <a:r>
              <a:rPr lang="en-US" sz="1800" dirty="0"/>
              <a:t> </a:t>
            </a:r>
            <a:r>
              <a:rPr lang="en-US" sz="1800" dirty="0" err="1" smtClean="0"/>
              <a:t>Namenode</a:t>
            </a:r>
            <a:r>
              <a:rPr lang="en-US" sz="1800" dirty="0" smtClean="0"/>
              <a:t> </a:t>
            </a:r>
            <a:r>
              <a:rPr lang="en-US" sz="1800" dirty="0"/>
              <a:t>shares the location at which data has to be written. Then client interacts with </a:t>
            </a:r>
            <a:r>
              <a:rPr lang="en-US" sz="1800" dirty="0" err="1"/>
              <a:t>datanode</a:t>
            </a:r>
            <a:r>
              <a:rPr lang="en-US" sz="1800" dirty="0"/>
              <a:t> at which data has to be written and starts writing the data </a:t>
            </a:r>
            <a:endParaRPr lang="en-US" sz="1800" dirty="0" smtClean="0"/>
          </a:p>
          <a:p>
            <a:pPr algn="just">
              <a:lnSpc>
                <a:spcPct val="150000"/>
              </a:lnSpc>
            </a:pPr>
            <a:r>
              <a:rPr lang="en-US" sz="1800" dirty="0" smtClean="0"/>
              <a:t>Once </a:t>
            </a:r>
            <a:r>
              <a:rPr lang="en-US" sz="1800" dirty="0"/>
              <a:t>the data is written and replicated, </a:t>
            </a:r>
            <a:r>
              <a:rPr lang="en-US" sz="1800" dirty="0" err="1"/>
              <a:t>datanode</a:t>
            </a:r>
            <a:r>
              <a:rPr lang="en-US" sz="1800" dirty="0"/>
              <a:t> sends an acknowledgment to the client informing that the data is written completely.</a:t>
            </a:r>
          </a:p>
          <a:p>
            <a:pPr algn="just">
              <a:lnSpc>
                <a:spcPct val="150000"/>
              </a:lnSpc>
            </a:pPr>
            <a:r>
              <a:rPr lang="en-US" sz="1800" dirty="0" smtClean="0"/>
              <a:t>As </a:t>
            </a:r>
            <a:r>
              <a:rPr lang="en-US" sz="1800" dirty="0"/>
              <a:t>soon as the client finishes writing the first block, the first </a:t>
            </a:r>
            <a:r>
              <a:rPr lang="en-US" sz="1800" dirty="0" err="1"/>
              <a:t>datanode</a:t>
            </a:r>
            <a:r>
              <a:rPr lang="en-US" sz="1800" dirty="0"/>
              <a:t> will copy the same block to other </a:t>
            </a:r>
            <a:r>
              <a:rPr lang="en-US" sz="1800" dirty="0" err="1"/>
              <a:t>datanode</a:t>
            </a:r>
            <a:r>
              <a:rPr lang="en-US" sz="1800" dirty="0"/>
              <a:t>. Thus this </a:t>
            </a:r>
            <a:r>
              <a:rPr lang="en-US" sz="1800" dirty="0" err="1"/>
              <a:t>datanode</a:t>
            </a:r>
            <a:r>
              <a:rPr lang="en-US" sz="1800" dirty="0"/>
              <a:t> after receiving the block, starts copying this block to the third </a:t>
            </a:r>
            <a:r>
              <a:rPr lang="en-US" sz="1800" dirty="0" err="1"/>
              <a:t>datanode</a:t>
            </a:r>
            <a:r>
              <a:rPr lang="en-US" sz="1800" dirty="0"/>
              <a:t>. Third sends an acknowledgment to second, the second </a:t>
            </a:r>
            <a:r>
              <a:rPr lang="en-US" sz="1800" dirty="0" err="1"/>
              <a:t>datanode</a:t>
            </a:r>
            <a:r>
              <a:rPr lang="en-US" sz="1800" dirty="0"/>
              <a:t> sends an acknowledgment to the first </a:t>
            </a:r>
            <a:r>
              <a:rPr lang="en-US" sz="1800" dirty="0" err="1"/>
              <a:t>datanode</a:t>
            </a:r>
            <a:r>
              <a:rPr lang="en-US" sz="1800" dirty="0"/>
              <a:t> and then the first </a:t>
            </a:r>
            <a:r>
              <a:rPr lang="en-US" sz="1800" dirty="0" err="1"/>
              <a:t>datanode</a:t>
            </a:r>
            <a:r>
              <a:rPr lang="en-US" sz="1800" dirty="0"/>
              <a:t> sends the final acknowledgment (in the case of default replication factor</a:t>
            </a:r>
            <a:r>
              <a:rPr lang="en-US" sz="1800" dirty="0" smtClean="0"/>
              <a:t>).</a:t>
            </a:r>
            <a:endParaRPr lang="en-US" sz="1800" dirty="0"/>
          </a:p>
        </p:txBody>
      </p:sp>
    </p:spTree>
    <p:extLst>
      <p:ext uri="{BB962C8B-B14F-4D97-AF65-F5344CB8AC3E}">
        <p14:creationId xmlns:p14="http://schemas.microsoft.com/office/powerpoint/2010/main" val="3925374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60649"/>
            <a:ext cx="8229600" cy="5865515"/>
          </a:xfrm>
        </p:spPr>
        <p:txBody>
          <a:bodyPr>
            <a:normAutofit/>
          </a:bodyPr>
          <a:lstStyle/>
          <a:p>
            <a:pPr algn="just">
              <a:lnSpc>
                <a:spcPct val="150000"/>
              </a:lnSpc>
            </a:pPr>
            <a:r>
              <a:rPr lang="en-US" u="sng" dirty="0"/>
              <a:t>MapReduce</a:t>
            </a:r>
            <a:r>
              <a:rPr lang="en-US" dirty="0"/>
              <a:t> is a programming framework that allows us to perform distributed and parallel processing on large data sets in a distributed environment.</a:t>
            </a:r>
          </a:p>
          <a:p>
            <a:pPr algn="just">
              <a:lnSpc>
                <a:spcPct val="150000"/>
              </a:lnSpc>
            </a:pPr>
            <a:r>
              <a:rPr lang="en-US" dirty="0"/>
              <a:t>MapReduce consists of two distinct tasks – Map and Reduce.</a:t>
            </a:r>
          </a:p>
          <a:p>
            <a:pPr algn="just">
              <a:lnSpc>
                <a:spcPct val="150000"/>
              </a:lnSpc>
            </a:pPr>
            <a:r>
              <a:rPr lang="en-US" dirty="0"/>
              <a:t>As the name MapReduce suggests, reducer phase takes place after mapper phase has been completed</a:t>
            </a:r>
            <a:r>
              <a:rPr lang="en-US" dirty="0" smtClean="0"/>
              <a:t>.</a:t>
            </a:r>
            <a:endParaRPr lang="en-US" dirty="0"/>
          </a:p>
        </p:txBody>
      </p:sp>
    </p:spTree>
    <p:extLst>
      <p:ext uri="{BB962C8B-B14F-4D97-AF65-F5344CB8AC3E}">
        <p14:creationId xmlns:p14="http://schemas.microsoft.com/office/powerpoint/2010/main" val="3179344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Mom told Sam</a:t>
            </a:r>
            <a:endParaRPr lang="en-US" dirty="0"/>
          </a:p>
        </p:txBody>
      </p:sp>
      <p:sp>
        <p:nvSpPr>
          <p:cNvPr id="5" name="Content Placeholder 4"/>
          <p:cNvSpPr>
            <a:spLocks noGrp="1"/>
          </p:cNvSpPr>
          <p:nvPr>
            <p:ph idx="1"/>
          </p:nvPr>
        </p:nvSpPr>
        <p:spPr/>
        <p:txBody>
          <a:bodyPr/>
          <a:lstStyle/>
          <a:p>
            <a:pPr marL="0" indent="0" algn="ctr">
              <a:buNone/>
            </a:pPr>
            <a:r>
              <a:rPr lang="en-US" dirty="0" smtClean="0"/>
              <a:t>An apple a day keeps a doctor away!</a:t>
            </a:r>
            <a:endParaRPr lang="en-US" dirty="0"/>
          </a:p>
        </p:txBody>
      </p:sp>
      <p:pic>
        <p:nvPicPr>
          <p:cNvPr id="10" name="Picture 9" descr="apple2.jpg"/>
          <p:cNvPicPr>
            <a:picLocks noChangeAspect="1"/>
          </p:cNvPicPr>
          <p:nvPr/>
        </p:nvPicPr>
        <p:blipFill>
          <a:blip r:embed="rId2" cstate="print"/>
          <a:stretch>
            <a:fillRect/>
          </a:stretch>
        </p:blipFill>
        <p:spPr>
          <a:xfrm>
            <a:off x="5807968" y="3174151"/>
            <a:ext cx="1071820" cy="1265343"/>
          </a:xfrm>
          <a:prstGeom prst="rect">
            <a:avLst/>
          </a:prstGeom>
        </p:spPr>
      </p:pic>
      <p:pic>
        <p:nvPicPr>
          <p:cNvPr id="11" name="Picture 10" descr="maid.jpg"/>
          <p:cNvPicPr>
            <a:picLocks noChangeAspect="1"/>
          </p:cNvPicPr>
          <p:nvPr/>
        </p:nvPicPr>
        <p:blipFill>
          <a:blip r:embed="rId3" cstate="print"/>
          <a:stretch>
            <a:fillRect/>
          </a:stretch>
        </p:blipFill>
        <p:spPr>
          <a:xfrm flipH="1">
            <a:off x="2207568" y="2536021"/>
            <a:ext cx="2209800" cy="3462359"/>
          </a:xfrm>
          <a:prstGeom prst="rect">
            <a:avLst/>
          </a:prstGeom>
        </p:spPr>
      </p:pic>
      <p:pic>
        <p:nvPicPr>
          <p:cNvPr id="12" name="Picture 11" descr="sam3.jpg"/>
          <p:cNvPicPr>
            <a:picLocks noChangeAspect="1"/>
          </p:cNvPicPr>
          <p:nvPr/>
        </p:nvPicPr>
        <p:blipFill>
          <a:blip r:embed="rId4" cstate="print"/>
          <a:stretch>
            <a:fillRect/>
          </a:stretch>
        </p:blipFill>
        <p:spPr>
          <a:xfrm>
            <a:off x="8049100" y="2996953"/>
            <a:ext cx="1828800" cy="2107769"/>
          </a:xfrm>
          <a:prstGeom prst="rect">
            <a:avLst/>
          </a:prstGeom>
        </p:spPr>
      </p:pic>
    </p:spTree>
    <p:extLst>
      <p:ext uri="{BB962C8B-B14F-4D97-AF65-F5344CB8AC3E}">
        <p14:creationId xmlns:p14="http://schemas.microsoft.com/office/powerpoint/2010/main" val="4246128593"/>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 day</a:t>
            </a:r>
            <a:endParaRPr lang="en-US" dirty="0"/>
          </a:p>
        </p:txBody>
      </p:sp>
      <p:sp>
        <p:nvSpPr>
          <p:cNvPr id="2" name="Content Placeholder 1"/>
          <p:cNvSpPr>
            <a:spLocks noGrp="1"/>
          </p:cNvSpPr>
          <p:nvPr>
            <p:ph idx="1"/>
          </p:nvPr>
        </p:nvSpPr>
        <p:spPr>
          <a:xfrm>
            <a:off x="1981200" y="1524000"/>
            <a:ext cx="8229600" cy="838200"/>
          </a:xfrm>
        </p:spPr>
        <p:txBody>
          <a:bodyPr/>
          <a:lstStyle/>
          <a:p>
            <a:pPr marL="0" indent="0">
              <a:buNone/>
            </a:pPr>
            <a:r>
              <a:rPr lang="en-US" dirty="0" smtClean="0"/>
              <a:t>Sam thought of “drinking” the apple</a:t>
            </a:r>
            <a:endParaRPr lang="en-US" dirty="0"/>
          </a:p>
        </p:txBody>
      </p:sp>
      <p:pic>
        <p:nvPicPr>
          <p:cNvPr id="5" name="Picture 4" descr="sam.jpg"/>
          <p:cNvPicPr>
            <a:picLocks noChangeAspect="1"/>
          </p:cNvPicPr>
          <p:nvPr/>
        </p:nvPicPr>
        <p:blipFill>
          <a:blip r:embed="rId3" cstate="print"/>
          <a:stretch>
            <a:fillRect/>
          </a:stretch>
        </p:blipFill>
        <p:spPr>
          <a:xfrm>
            <a:off x="2590800" y="4455368"/>
            <a:ext cx="1097280" cy="1371600"/>
          </a:xfrm>
          <a:prstGeom prst="rect">
            <a:avLst/>
          </a:prstGeom>
        </p:spPr>
      </p:pic>
      <p:sp>
        <p:nvSpPr>
          <p:cNvPr id="6" name="Cloud Callout 5"/>
          <p:cNvSpPr/>
          <p:nvPr/>
        </p:nvSpPr>
        <p:spPr>
          <a:xfrm>
            <a:off x="2895600" y="2169368"/>
            <a:ext cx="2438400" cy="1600200"/>
          </a:xfrm>
          <a:prstGeom prst="cloudCallout">
            <a:avLst>
              <a:gd name="adj1" fmla="val -31459"/>
              <a:gd name="adj2" fmla="val 81862"/>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8" name="Picture 7" descr="apple2.jpg"/>
          <p:cNvPicPr>
            <a:picLocks noChangeAspect="1"/>
          </p:cNvPicPr>
          <p:nvPr/>
        </p:nvPicPr>
        <p:blipFill>
          <a:blip r:embed="rId4" cstate="print">
            <a:clrChange>
              <a:clrFrom>
                <a:srgbClr val="FFFFFF"/>
              </a:clrFrom>
              <a:clrTo>
                <a:srgbClr val="FFFFFF">
                  <a:alpha val="0"/>
                </a:srgbClr>
              </a:clrTo>
            </a:clrChange>
          </a:blip>
          <a:stretch>
            <a:fillRect/>
          </a:stretch>
        </p:blipFill>
        <p:spPr>
          <a:xfrm>
            <a:off x="3188747" y="2626569"/>
            <a:ext cx="555453" cy="655743"/>
          </a:xfrm>
          <a:prstGeom prst="rect">
            <a:avLst/>
          </a:prstGeom>
        </p:spPr>
      </p:pic>
      <p:sp>
        <p:nvSpPr>
          <p:cNvPr id="10" name="Right Arrow 9"/>
          <p:cNvSpPr/>
          <p:nvPr/>
        </p:nvSpPr>
        <p:spPr>
          <a:xfrm>
            <a:off x="3886200" y="2855168"/>
            <a:ext cx="3810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juice.jpg"/>
          <p:cNvPicPr>
            <a:picLocks noChangeAspect="1"/>
          </p:cNvPicPr>
          <p:nvPr/>
        </p:nvPicPr>
        <p:blipFill>
          <a:blip r:embed="rId5" cstate="print">
            <a:clrChange>
              <a:clrFrom>
                <a:srgbClr val="FFFFFF"/>
              </a:clrFrom>
              <a:clrTo>
                <a:srgbClr val="FFFFFF">
                  <a:alpha val="0"/>
                </a:srgbClr>
              </a:clrTo>
            </a:clrChange>
          </a:blip>
          <a:stretch>
            <a:fillRect/>
          </a:stretch>
        </p:blipFill>
        <p:spPr>
          <a:xfrm>
            <a:off x="4114800" y="2474168"/>
            <a:ext cx="843160" cy="838200"/>
          </a:xfrm>
          <a:prstGeom prst="rect">
            <a:avLst/>
          </a:prstGeom>
        </p:spPr>
      </p:pic>
      <p:grpSp>
        <p:nvGrpSpPr>
          <p:cNvPr id="20" name="Group 19"/>
          <p:cNvGrpSpPr/>
          <p:nvPr/>
        </p:nvGrpSpPr>
        <p:grpSpPr>
          <a:xfrm>
            <a:off x="6400800" y="2669938"/>
            <a:ext cx="3276600" cy="2040500"/>
            <a:chOff x="4876800" y="2669938"/>
            <a:chExt cx="3276600" cy="2040500"/>
          </a:xfrm>
        </p:grpSpPr>
        <p:pic>
          <p:nvPicPr>
            <p:cNvPr id="9" name="Picture 8" descr="knife2.jpg"/>
            <p:cNvPicPr>
              <a:picLocks noChangeAspect="1"/>
            </p:cNvPicPr>
            <p:nvPr/>
          </p:nvPicPr>
          <p:blipFill>
            <a:blip r:embed="rId6" cstate="print"/>
            <a:stretch>
              <a:fillRect/>
            </a:stretch>
          </p:blipFill>
          <p:spPr>
            <a:xfrm rot="20472147">
              <a:off x="6405050" y="2669938"/>
              <a:ext cx="872067" cy="784860"/>
            </a:xfrm>
            <a:prstGeom prst="rect">
              <a:avLst/>
            </a:prstGeom>
          </p:spPr>
        </p:pic>
        <p:sp>
          <p:nvSpPr>
            <p:cNvPr id="4" name="Content Placeholder 1"/>
            <p:cNvSpPr txBox="1">
              <a:spLocks/>
            </p:cNvSpPr>
            <p:nvPr/>
          </p:nvSpPr>
          <p:spPr>
            <a:xfrm>
              <a:off x="4876800" y="2805438"/>
              <a:ext cx="3276600" cy="1905000"/>
            </a:xfrm>
            <a:prstGeom prst="rect">
              <a:avLst/>
            </a:prstGeom>
          </p:spPr>
          <p:txBody>
            <a:bodyPr vert="horz">
              <a:normAutofit lnSpcReduction="10000"/>
            </a:bodyPr>
            <a:lstStyle/>
            <a:p>
              <a:pPr marL="109728">
                <a:lnSpc>
                  <a:spcPct val="200000"/>
                </a:lnSpc>
                <a:spcBef>
                  <a:spcPts val="400"/>
                </a:spcBef>
                <a:buClr>
                  <a:schemeClr val="accent1"/>
                </a:buClr>
                <a:buSzPct val="68000"/>
                <a:defRPr/>
              </a:pPr>
              <a:r>
                <a:rPr lang="en-US" sz="2000" dirty="0"/>
                <a:t>So, he used a           to cut  the            and a            to make juice.     </a:t>
              </a:r>
            </a:p>
          </p:txBody>
        </p:sp>
        <p:pic>
          <p:nvPicPr>
            <p:cNvPr id="12" name="Picture 11" descr="apple2.jpg"/>
            <p:cNvPicPr>
              <a:picLocks noChangeAspect="1"/>
            </p:cNvPicPr>
            <p:nvPr/>
          </p:nvPicPr>
          <p:blipFill>
            <a:blip r:embed="rId4" cstate="print">
              <a:clrChange>
                <a:clrFrom>
                  <a:srgbClr val="FFFFFF"/>
                </a:clrFrom>
                <a:clrTo>
                  <a:srgbClr val="FFFFFF">
                    <a:alpha val="0"/>
                  </a:srgbClr>
                </a:clrTo>
              </a:clrChange>
            </a:blip>
            <a:stretch>
              <a:fillRect/>
            </a:stretch>
          </p:blipFill>
          <p:spPr>
            <a:xfrm>
              <a:off x="5513473" y="3441696"/>
              <a:ext cx="555453" cy="655743"/>
            </a:xfrm>
            <a:prstGeom prst="rect">
              <a:avLst/>
            </a:prstGeom>
          </p:spPr>
        </p:pic>
        <p:pic>
          <p:nvPicPr>
            <p:cNvPr id="13" name="Picture 12" descr="blender.jpg"/>
            <p:cNvPicPr>
              <a:picLocks noChangeAspect="1"/>
            </p:cNvPicPr>
            <p:nvPr/>
          </p:nvPicPr>
          <p:blipFill>
            <a:blip r:embed="rId7" cstate="print"/>
            <a:stretch>
              <a:fillRect/>
            </a:stretch>
          </p:blipFill>
          <p:spPr>
            <a:xfrm>
              <a:off x="6660232" y="3501008"/>
              <a:ext cx="609600" cy="822449"/>
            </a:xfrm>
            <a:prstGeom prst="rect">
              <a:avLst/>
            </a:prstGeom>
          </p:spPr>
        </p:pic>
      </p:grpSp>
      <p:pic>
        <p:nvPicPr>
          <p:cNvPr id="14" name="Picture 13" descr="apple-pieces.jpg"/>
          <p:cNvPicPr>
            <a:picLocks noChangeAspect="1"/>
          </p:cNvPicPr>
          <p:nvPr/>
        </p:nvPicPr>
        <p:blipFill>
          <a:blip r:embed="rId8" cstate="print">
            <a:clrChange>
              <a:clrFrom>
                <a:srgbClr val="FFFFFF"/>
              </a:clrFrom>
              <a:clrTo>
                <a:srgbClr val="FFFFFF">
                  <a:alpha val="0"/>
                </a:srgbClr>
              </a:clrTo>
            </a:clrChange>
          </a:blip>
          <a:stretch>
            <a:fillRect/>
          </a:stretch>
        </p:blipFill>
        <p:spPr>
          <a:xfrm>
            <a:off x="7315200" y="5750768"/>
            <a:ext cx="990600" cy="990600"/>
          </a:xfrm>
          <a:prstGeom prst="rect">
            <a:avLst/>
          </a:prstGeom>
        </p:spPr>
      </p:pic>
      <p:pic>
        <p:nvPicPr>
          <p:cNvPr id="15" name="Picture 14" descr="apple2.jpg"/>
          <p:cNvPicPr>
            <a:picLocks noChangeAspect="1"/>
          </p:cNvPicPr>
          <p:nvPr/>
        </p:nvPicPr>
        <p:blipFill>
          <a:blip r:embed="rId4" cstate="print">
            <a:clrChange>
              <a:clrFrom>
                <a:srgbClr val="FFFFFF"/>
              </a:clrFrom>
              <a:clrTo>
                <a:srgbClr val="FFFFFF">
                  <a:alpha val="0"/>
                </a:srgbClr>
              </a:clrTo>
            </a:clrChange>
          </a:blip>
          <a:stretch>
            <a:fillRect/>
          </a:stretch>
        </p:blipFill>
        <p:spPr>
          <a:xfrm>
            <a:off x="5257801" y="5903169"/>
            <a:ext cx="555453" cy="655743"/>
          </a:xfrm>
          <a:prstGeom prst="rect">
            <a:avLst/>
          </a:prstGeom>
        </p:spPr>
      </p:pic>
      <p:pic>
        <p:nvPicPr>
          <p:cNvPr id="16" name="Picture 15" descr="knife2.jpg"/>
          <p:cNvPicPr>
            <a:picLocks noChangeAspect="1"/>
          </p:cNvPicPr>
          <p:nvPr/>
        </p:nvPicPr>
        <p:blipFill>
          <a:blip r:embed="rId6" cstate="print"/>
          <a:stretch>
            <a:fillRect/>
          </a:stretch>
        </p:blipFill>
        <p:spPr>
          <a:xfrm rot="20472147">
            <a:off x="6275395" y="5413138"/>
            <a:ext cx="872067" cy="784860"/>
          </a:xfrm>
          <a:prstGeom prst="rect">
            <a:avLst/>
          </a:prstGeom>
        </p:spPr>
      </p:pic>
      <p:pic>
        <p:nvPicPr>
          <p:cNvPr id="17" name="Picture 16" descr="juice.jpg"/>
          <p:cNvPicPr>
            <a:picLocks noChangeAspect="1"/>
          </p:cNvPicPr>
          <p:nvPr/>
        </p:nvPicPr>
        <p:blipFill>
          <a:blip r:embed="rId5" cstate="print">
            <a:clrChange>
              <a:clrFrom>
                <a:srgbClr val="FFFFFF"/>
              </a:clrFrom>
              <a:clrTo>
                <a:srgbClr val="FFFFFF">
                  <a:alpha val="0"/>
                </a:srgbClr>
              </a:clrTo>
            </a:clrChange>
          </a:blip>
          <a:stretch>
            <a:fillRect/>
          </a:stretch>
        </p:blipFill>
        <p:spPr>
          <a:xfrm>
            <a:off x="9525000" y="5750768"/>
            <a:ext cx="843160" cy="838200"/>
          </a:xfrm>
          <a:prstGeom prst="rect">
            <a:avLst/>
          </a:prstGeom>
        </p:spPr>
      </p:pic>
      <p:pic>
        <p:nvPicPr>
          <p:cNvPr id="18" name="Picture 17" descr="blender.jpg"/>
          <p:cNvPicPr>
            <a:picLocks noChangeAspect="1"/>
          </p:cNvPicPr>
          <p:nvPr/>
        </p:nvPicPr>
        <p:blipFill>
          <a:blip r:embed="rId7" cstate="print"/>
          <a:stretch>
            <a:fillRect/>
          </a:stretch>
        </p:blipFill>
        <p:spPr>
          <a:xfrm>
            <a:off x="8534400" y="5369769"/>
            <a:ext cx="609600" cy="822449"/>
          </a:xfrm>
          <a:prstGeom prst="rect">
            <a:avLst/>
          </a:prstGeom>
        </p:spPr>
      </p:pic>
      <p:sp>
        <p:nvSpPr>
          <p:cNvPr id="19" name="Right Arrow 18"/>
          <p:cNvSpPr/>
          <p:nvPr/>
        </p:nvSpPr>
        <p:spPr>
          <a:xfrm>
            <a:off x="6096000" y="6207968"/>
            <a:ext cx="12192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a:off x="8305800" y="6207968"/>
            <a:ext cx="12192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07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par>
                          <p:cTn id="27" fill="hold">
                            <p:stCondLst>
                              <p:cond delay="0"/>
                            </p:stCondLst>
                            <p:childTnLst>
                              <p:par>
                                <p:cTn id="28" presetID="17"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ppt_x</p:attrName>
                                        </p:attrNameLst>
                                      </p:cBhvr>
                                      <p:tavLst>
                                        <p:tav tm="0">
                                          <p:val>
                                            <p:strVal val="#ppt_x-#ppt_w/2"/>
                                          </p:val>
                                        </p:tav>
                                        <p:tav tm="100000">
                                          <p:val>
                                            <p:strVal val="#ppt_x"/>
                                          </p:val>
                                        </p:tav>
                                      </p:tavLst>
                                    </p:anim>
                                    <p:anim calcmode="lin" valueType="num">
                                      <p:cBhvr>
                                        <p:cTn id="31" dur="500" fill="hold"/>
                                        <p:tgtEl>
                                          <p:spTgt spid="19"/>
                                        </p:tgtEl>
                                        <p:attrNameLst>
                                          <p:attrName>ppt_y</p:attrName>
                                        </p:attrNameLst>
                                      </p:cBhvr>
                                      <p:tavLst>
                                        <p:tav tm="0">
                                          <p:val>
                                            <p:strVal val="#ppt_y"/>
                                          </p:val>
                                        </p:tav>
                                        <p:tav tm="100000">
                                          <p:val>
                                            <p:strVal val="#ppt_y"/>
                                          </p:val>
                                        </p:tav>
                                      </p:tavLst>
                                    </p:anim>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strVal val="#ppt_h"/>
                                          </p:val>
                                        </p:tav>
                                        <p:tav tm="100000">
                                          <p:val>
                                            <p:strVal val="#ppt_h"/>
                                          </p:val>
                                        </p:tav>
                                      </p:tavLst>
                                    </p:anim>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par>
                          <p:cTn id="40" fill="hold">
                            <p:stCondLst>
                              <p:cond delay="500"/>
                            </p:stCondLst>
                            <p:childTnLst>
                              <p:par>
                                <p:cTn id="41" presetID="17" presetClass="entr" presetSubtype="8"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ppt_x</p:attrName>
                                        </p:attrNameLst>
                                      </p:cBhvr>
                                      <p:tavLst>
                                        <p:tav tm="0">
                                          <p:val>
                                            <p:strVal val="#ppt_x-#ppt_w/2"/>
                                          </p:val>
                                        </p:tav>
                                        <p:tav tm="100000">
                                          <p:val>
                                            <p:strVal val="#ppt_x"/>
                                          </p:val>
                                        </p:tav>
                                      </p:tavLst>
                                    </p:anim>
                                    <p:anim calcmode="lin" valueType="num">
                                      <p:cBhvr>
                                        <p:cTn id="44" dur="500" fill="hold"/>
                                        <p:tgtEl>
                                          <p:spTgt spid="21"/>
                                        </p:tgtEl>
                                        <p:attrNameLst>
                                          <p:attrName>ppt_y</p:attrName>
                                        </p:attrNameLst>
                                      </p:cBhvr>
                                      <p:tavLst>
                                        <p:tav tm="0">
                                          <p:val>
                                            <p:strVal val="#ppt_y"/>
                                          </p:val>
                                        </p:tav>
                                        <p:tav tm="100000">
                                          <p:val>
                                            <p:strVal val="#ppt_y"/>
                                          </p:val>
                                        </p:tav>
                                      </p:tavLst>
                                    </p:anim>
                                    <p:anim calcmode="lin" valueType="num">
                                      <p:cBhvr>
                                        <p:cTn id="45" dur="500" fill="hold"/>
                                        <p:tgtEl>
                                          <p:spTgt spid="21"/>
                                        </p:tgtEl>
                                        <p:attrNameLst>
                                          <p:attrName>ppt_w</p:attrName>
                                        </p:attrNameLst>
                                      </p:cBhvr>
                                      <p:tavLst>
                                        <p:tav tm="0">
                                          <p:val>
                                            <p:fltVal val="0"/>
                                          </p:val>
                                        </p:tav>
                                        <p:tav tm="100000">
                                          <p:val>
                                            <p:strVal val="#ppt_w"/>
                                          </p:val>
                                        </p:tav>
                                      </p:tavLst>
                                    </p:anim>
                                    <p:anim calcmode="lin" valueType="num">
                                      <p:cBhvr>
                                        <p:cTn id="46" dur="500" fill="hold"/>
                                        <p:tgtEl>
                                          <p:spTgt spid="21"/>
                                        </p:tgtEl>
                                        <p:attrNameLst>
                                          <p:attrName>ppt_h</p:attrName>
                                        </p:attrNameLst>
                                      </p:cBhvr>
                                      <p:tavLst>
                                        <p:tav tm="0">
                                          <p:val>
                                            <p:strVal val="#ppt_h"/>
                                          </p:val>
                                        </p:tav>
                                        <p:tav tm="100000">
                                          <p:val>
                                            <p:strVal val="#ppt_h"/>
                                          </p:val>
                                        </p:tav>
                                      </p:tavLst>
                                    </p:anim>
                                  </p:childTnLst>
                                </p:cTn>
                              </p:par>
                            </p:childTnLst>
                          </p:cTn>
                        </p:par>
                        <p:par>
                          <p:cTn id="47" fill="hold">
                            <p:stCondLst>
                              <p:cond delay="1000"/>
                            </p:stCondLst>
                            <p:childTnLst>
                              <p:par>
                                <p:cTn id="48" presetID="1" presetClass="entr" presetSubtype="0"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par>
                          <p:cTn id="50" fill="hold">
                            <p:stCondLst>
                              <p:cond delay="1000"/>
                            </p:stCondLst>
                            <p:childTnLst>
                              <p:par>
                                <p:cTn id="51" presetID="1" presetClass="entr" presetSubtype="0"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animBg="1"/>
      <p:bldP spid="10" grpId="0" animBg="1"/>
      <p:bldP spid="19"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neapple.jpg"/>
          <p:cNvPicPr>
            <a:picLocks noChangeAspect="1"/>
          </p:cNvPicPr>
          <p:nvPr/>
        </p:nvPicPr>
        <p:blipFill>
          <a:blip r:embed="rId3" cstate="print"/>
          <a:stretch>
            <a:fillRect/>
          </a:stretch>
        </p:blipFill>
        <p:spPr>
          <a:xfrm>
            <a:off x="6744072" y="2060849"/>
            <a:ext cx="304800" cy="660075"/>
          </a:xfrm>
          <a:prstGeom prst="rect">
            <a:avLst/>
          </a:prstGeom>
        </p:spPr>
      </p:pic>
      <p:pic>
        <p:nvPicPr>
          <p:cNvPr id="16" name="Picture 15" descr="orangeslice.jpg"/>
          <p:cNvPicPr>
            <a:picLocks noChangeAspect="1"/>
          </p:cNvPicPr>
          <p:nvPr/>
        </p:nvPicPr>
        <p:blipFill>
          <a:blip r:embed="rId4" cstate="print"/>
          <a:stretch>
            <a:fillRect/>
          </a:stretch>
        </p:blipFill>
        <p:spPr>
          <a:xfrm>
            <a:off x="5861066" y="3815562"/>
            <a:ext cx="437827" cy="353860"/>
          </a:xfrm>
          <a:prstGeom prst="rect">
            <a:avLst/>
          </a:prstGeom>
        </p:spPr>
      </p:pic>
      <p:pic>
        <p:nvPicPr>
          <p:cNvPr id="17" name="Picture 16" descr="pineappleslice.jpg"/>
          <p:cNvPicPr>
            <a:picLocks noChangeAspect="1"/>
          </p:cNvPicPr>
          <p:nvPr/>
        </p:nvPicPr>
        <p:blipFill>
          <a:blip r:embed="rId5" cstate="print"/>
          <a:stretch>
            <a:fillRect/>
          </a:stretch>
        </p:blipFill>
        <p:spPr>
          <a:xfrm>
            <a:off x="6636590" y="3754134"/>
            <a:ext cx="395514" cy="415289"/>
          </a:xfrm>
          <a:prstGeom prst="rect">
            <a:avLst/>
          </a:prstGeom>
        </p:spPr>
      </p:pic>
      <p:sp>
        <p:nvSpPr>
          <p:cNvPr id="3" name="Title 2"/>
          <p:cNvSpPr>
            <a:spLocks noGrp="1"/>
          </p:cNvSpPr>
          <p:nvPr>
            <p:ph type="title"/>
          </p:nvPr>
        </p:nvSpPr>
        <p:spPr/>
        <p:txBody>
          <a:bodyPr/>
          <a:lstStyle/>
          <a:p>
            <a:r>
              <a:rPr lang="en-US" dirty="0" smtClean="0"/>
              <a:t>Next Day</a:t>
            </a:r>
            <a:endParaRPr lang="en-US" dirty="0"/>
          </a:p>
        </p:txBody>
      </p:sp>
      <p:sp>
        <p:nvSpPr>
          <p:cNvPr id="2" name="Content Placeholder 1"/>
          <p:cNvSpPr>
            <a:spLocks noGrp="1"/>
          </p:cNvSpPr>
          <p:nvPr>
            <p:ph idx="1"/>
          </p:nvPr>
        </p:nvSpPr>
        <p:spPr>
          <a:xfrm>
            <a:off x="1954095" y="1437923"/>
            <a:ext cx="7239000" cy="880872"/>
          </a:xfrm>
        </p:spPr>
        <p:txBody>
          <a:bodyPr>
            <a:normAutofit/>
          </a:bodyPr>
          <a:lstStyle/>
          <a:p>
            <a:pPr marL="0" indent="0">
              <a:buNone/>
            </a:pPr>
            <a:r>
              <a:rPr lang="en-US" dirty="0" smtClean="0"/>
              <a:t>Sam applied his invention to all the fruits he could find in the </a:t>
            </a:r>
            <a:r>
              <a:rPr lang="en-US" i="1" dirty="0" smtClean="0">
                <a:solidFill>
                  <a:srgbClr val="0070C0"/>
                </a:solidFill>
              </a:rPr>
              <a:t>fruit basket</a:t>
            </a:r>
            <a:endParaRPr lang="en-US" i="1" dirty="0">
              <a:solidFill>
                <a:srgbClr val="0070C0"/>
              </a:solidFill>
            </a:endParaRPr>
          </a:p>
        </p:txBody>
      </p:sp>
      <p:pic>
        <p:nvPicPr>
          <p:cNvPr id="4" name="Picture 3" descr="fruitbasket.jpg"/>
          <p:cNvPicPr>
            <a:picLocks noChangeAspect="1"/>
          </p:cNvPicPr>
          <p:nvPr/>
        </p:nvPicPr>
        <p:blipFill>
          <a:blip r:embed="rId6" cstate="print"/>
          <a:stretch>
            <a:fillRect/>
          </a:stretch>
        </p:blipFill>
        <p:spPr>
          <a:xfrm>
            <a:off x="9220200" y="1295400"/>
            <a:ext cx="990600" cy="1209894"/>
          </a:xfrm>
          <a:prstGeom prst="rect">
            <a:avLst/>
          </a:prstGeom>
        </p:spPr>
      </p:pic>
      <p:pic>
        <p:nvPicPr>
          <p:cNvPr id="5" name="Picture 4" descr="apple2.jpg"/>
          <p:cNvPicPr>
            <a:picLocks noChangeAspect="1"/>
          </p:cNvPicPr>
          <p:nvPr/>
        </p:nvPicPr>
        <p:blipFill>
          <a:blip r:embed="rId7" cstate="print">
            <a:clrChange>
              <a:clrFrom>
                <a:srgbClr val="FFFFFF"/>
              </a:clrFrom>
              <a:clrTo>
                <a:srgbClr val="FFFFFF">
                  <a:alpha val="0"/>
                </a:srgbClr>
              </a:clrTo>
            </a:clrChange>
          </a:blip>
          <a:stretch>
            <a:fillRect/>
          </a:stretch>
        </p:blipFill>
        <p:spPr>
          <a:xfrm>
            <a:off x="4966332" y="2275769"/>
            <a:ext cx="361815" cy="427143"/>
          </a:xfrm>
          <a:prstGeom prst="rect">
            <a:avLst/>
          </a:prstGeom>
        </p:spPr>
      </p:pic>
      <p:pic>
        <p:nvPicPr>
          <p:cNvPr id="6" name="Picture 5" descr="apple-pieces.jpg"/>
          <p:cNvPicPr>
            <a:picLocks noChangeAspect="1"/>
          </p:cNvPicPr>
          <p:nvPr/>
        </p:nvPicPr>
        <p:blipFill>
          <a:blip r:embed="rId8" cstate="print">
            <a:clrChange>
              <a:clrFrom>
                <a:srgbClr val="FFFFFF"/>
              </a:clrFrom>
              <a:clrTo>
                <a:srgbClr val="FFFFFF">
                  <a:alpha val="0"/>
                </a:srgbClr>
              </a:clrTo>
            </a:clrChange>
          </a:blip>
          <a:stretch>
            <a:fillRect/>
          </a:stretch>
        </p:blipFill>
        <p:spPr>
          <a:xfrm>
            <a:off x="4842438" y="3632448"/>
            <a:ext cx="609600" cy="609600"/>
          </a:xfrm>
          <a:prstGeom prst="rect">
            <a:avLst/>
          </a:prstGeom>
        </p:spPr>
      </p:pic>
      <p:pic>
        <p:nvPicPr>
          <p:cNvPr id="7" name="Picture 6" descr="knife2.jpg"/>
          <p:cNvPicPr>
            <a:picLocks noChangeAspect="1"/>
          </p:cNvPicPr>
          <p:nvPr/>
        </p:nvPicPr>
        <p:blipFill>
          <a:blip r:embed="rId9" cstate="print"/>
          <a:stretch>
            <a:fillRect/>
          </a:stretch>
        </p:blipFill>
        <p:spPr>
          <a:xfrm rot="20472147">
            <a:off x="5747009" y="3036764"/>
            <a:ext cx="520310" cy="468279"/>
          </a:xfrm>
          <a:prstGeom prst="rect">
            <a:avLst/>
          </a:prstGeom>
        </p:spPr>
      </p:pic>
      <p:pic>
        <p:nvPicPr>
          <p:cNvPr id="8" name="Picture 7" descr="orange.jpg"/>
          <p:cNvPicPr>
            <a:picLocks noChangeAspect="1"/>
          </p:cNvPicPr>
          <p:nvPr/>
        </p:nvPicPr>
        <p:blipFill>
          <a:blip r:embed="rId10" cstate="print"/>
          <a:stretch>
            <a:fillRect/>
          </a:stretch>
        </p:blipFill>
        <p:spPr>
          <a:xfrm flipH="1">
            <a:off x="5828755" y="2344153"/>
            <a:ext cx="373115" cy="363238"/>
          </a:xfrm>
          <a:prstGeom prst="rect">
            <a:avLst/>
          </a:prstGeom>
        </p:spPr>
      </p:pic>
      <p:pic>
        <p:nvPicPr>
          <p:cNvPr id="10" name="Picture 9" descr="blender.jpg"/>
          <p:cNvPicPr>
            <a:picLocks noChangeAspect="1"/>
          </p:cNvPicPr>
          <p:nvPr/>
        </p:nvPicPr>
        <p:blipFill>
          <a:blip r:embed="rId11" cstate="print"/>
          <a:stretch>
            <a:fillRect/>
          </a:stretch>
        </p:blipFill>
        <p:spPr>
          <a:xfrm>
            <a:off x="5828755" y="4797152"/>
            <a:ext cx="440161" cy="593849"/>
          </a:xfrm>
          <a:prstGeom prst="rect">
            <a:avLst/>
          </a:prstGeom>
        </p:spPr>
      </p:pic>
      <p:sp>
        <p:nvSpPr>
          <p:cNvPr id="19" name="Right Arrow 18"/>
          <p:cNvSpPr/>
          <p:nvPr/>
        </p:nvSpPr>
        <p:spPr>
          <a:xfrm rot="5400000">
            <a:off x="4969385" y="2838478"/>
            <a:ext cx="27354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ight Arrow 21"/>
          <p:cNvSpPr/>
          <p:nvPr/>
        </p:nvSpPr>
        <p:spPr>
          <a:xfrm rot="5400000">
            <a:off x="5891414" y="4349634"/>
            <a:ext cx="27354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Arrow 25"/>
          <p:cNvSpPr/>
          <p:nvPr/>
        </p:nvSpPr>
        <p:spPr>
          <a:xfrm rot="5400000">
            <a:off x="5944184" y="5686006"/>
            <a:ext cx="27354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7" name="Picture 26" descr="juice.jpg"/>
          <p:cNvPicPr>
            <a:picLocks noChangeAspect="1"/>
          </p:cNvPicPr>
          <p:nvPr/>
        </p:nvPicPr>
        <p:blipFill>
          <a:blip r:embed="rId12" cstate="print">
            <a:clrChange>
              <a:clrFrom>
                <a:srgbClr val="FFFFFF"/>
              </a:clrFrom>
              <a:clrTo>
                <a:srgbClr val="FFFFFF">
                  <a:alpha val="0"/>
                </a:srgbClr>
              </a:clrTo>
            </a:clrChange>
          </a:blip>
          <a:stretch>
            <a:fillRect/>
          </a:stretch>
        </p:blipFill>
        <p:spPr>
          <a:xfrm>
            <a:off x="5591944" y="5975176"/>
            <a:ext cx="843160" cy="838200"/>
          </a:xfrm>
          <a:prstGeom prst="rect">
            <a:avLst/>
          </a:prstGeom>
        </p:spPr>
      </p:pic>
      <p:sp>
        <p:nvSpPr>
          <p:cNvPr id="28" name="Right Arrow 27"/>
          <p:cNvSpPr/>
          <p:nvPr/>
        </p:nvSpPr>
        <p:spPr>
          <a:xfrm rot="5400000">
            <a:off x="5913873" y="2832370"/>
            <a:ext cx="27354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ight Arrow 31"/>
          <p:cNvSpPr/>
          <p:nvPr/>
        </p:nvSpPr>
        <p:spPr>
          <a:xfrm rot="5400000">
            <a:off x="6697577" y="2832370"/>
            <a:ext cx="27354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7824192" y="5056510"/>
            <a:ext cx="2232248" cy="646331"/>
          </a:xfrm>
          <a:prstGeom prst="rect">
            <a:avLst/>
          </a:prstGeom>
          <a:noFill/>
        </p:spPr>
        <p:txBody>
          <a:bodyPr wrap="square" rtlCol="0">
            <a:spAutoFit/>
          </a:bodyPr>
          <a:lstStyle/>
          <a:p>
            <a:r>
              <a:rPr lang="en-US" sz="3600" dirty="0">
                <a:latin typeface="Cambria" pitchFamily="18" charset="0"/>
              </a:rPr>
              <a:t>Simple!!!</a:t>
            </a:r>
            <a:endParaRPr lang="en-IN" sz="3600" dirty="0">
              <a:latin typeface="Cambria" pitchFamily="18" charset="0"/>
            </a:endParaRPr>
          </a:p>
        </p:txBody>
      </p:sp>
      <p:sp>
        <p:nvSpPr>
          <p:cNvPr id="21" name="Right Arrow 20"/>
          <p:cNvSpPr/>
          <p:nvPr/>
        </p:nvSpPr>
        <p:spPr>
          <a:xfrm rot="5400000">
            <a:off x="5963422" y="3432054"/>
            <a:ext cx="27354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644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9" grpId="0" animBg="1"/>
      <p:bldP spid="22" grpId="0" animBg="1"/>
      <p:bldP spid="26" grpId="0" animBg="1"/>
      <p:bldP spid="28" grpId="0" animBg="1"/>
      <p:bldP spid="32" grpId="0" animBg="1"/>
      <p:bldP spid="11" grpId="0"/>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blender.jpg"/>
          <p:cNvPicPr>
            <a:picLocks noChangeAspect="1"/>
          </p:cNvPicPr>
          <p:nvPr/>
        </p:nvPicPr>
        <p:blipFill>
          <a:blip r:embed="rId3" cstate="print"/>
          <a:stretch>
            <a:fillRect/>
          </a:stretch>
        </p:blipFill>
        <p:spPr>
          <a:xfrm>
            <a:off x="4151784" y="4999867"/>
            <a:ext cx="383682" cy="517649"/>
          </a:xfrm>
          <a:prstGeom prst="rect">
            <a:avLst/>
          </a:prstGeom>
        </p:spPr>
      </p:pic>
      <p:sp>
        <p:nvSpPr>
          <p:cNvPr id="3" name="Title 2"/>
          <p:cNvSpPr>
            <a:spLocks noGrp="1"/>
          </p:cNvSpPr>
          <p:nvPr>
            <p:ph type="title"/>
          </p:nvPr>
        </p:nvSpPr>
        <p:spPr/>
        <p:txBody>
          <a:bodyPr/>
          <a:lstStyle/>
          <a:p>
            <a:r>
              <a:rPr lang="en-US" dirty="0" smtClean="0"/>
              <a:t>18 Years Later</a:t>
            </a:r>
            <a:endParaRPr lang="en-US" dirty="0"/>
          </a:p>
        </p:txBody>
      </p:sp>
      <p:sp>
        <p:nvSpPr>
          <p:cNvPr id="7" name="Content Placeholder 6"/>
          <p:cNvSpPr>
            <a:spLocks noGrp="1"/>
          </p:cNvSpPr>
          <p:nvPr>
            <p:ph idx="1"/>
          </p:nvPr>
        </p:nvSpPr>
        <p:spPr>
          <a:xfrm>
            <a:off x="1981200" y="1481329"/>
            <a:ext cx="7696200" cy="957072"/>
          </a:xfrm>
        </p:spPr>
        <p:txBody>
          <a:bodyPr>
            <a:normAutofit/>
          </a:bodyPr>
          <a:lstStyle/>
          <a:p>
            <a:pPr marL="0" indent="0">
              <a:buNone/>
            </a:pPr>
            <a:r>
              <a:rPr lang="en-US" dirty="0" smtClean="0"/>
              <a:t>Sam got his first job with juice making giants, for his talent in making juice</a:t>
            </a:r>
            <a:endParaRPr lang="en-US" dirty="0"/>
          </a:p>
        </p:txBody>
      </p:sp>
      <p:sp>
        <p:nvSpPr>
          <p:cNvPr id="9" name="Content Placeholder 1"/>
          <p:cNvSpPr txBox="1">
            <a:spLocks/>
          </p:cNvSpPr>
          <p:nvPr/>
        </p:nvSpPr>
        <p:spPr>
          <a:xfrm>
            <a:off x="1919536" y="2724760"/>
            <a:ext cx="3276600" cy="838200"/>
          </a:xfrm>
          <a:prstGeom prst="rect">
            <a:avLst/>
          </a:prstGeom>
        </p:spPr>
        <p:txBody>
          <a:bodyPr vert="horz">
            <a:normAutofit fontScale="92500"/>
          </a:bodyPr>
          <a:lstStyle/>
          <a:p>
            <a:pPr marL="395478" indent="-285750">
              <a:lnSpc>
                <a:spcPct val="140000"/>
              </a:lnSpc>
              <a:spcBef>
                <a:spcPts val="400"/>
              </a:spcBef>
              <a:buSzPct val="100000"/>
              <a:buFont typeface="Arial" pitchFamily="34" charset="0"/>
              <a:buChar char="•"/>
              <a:defRPr/>
            </a:pPr>
            <a:r>
              <a:rPr lang="en-US" dirty="0">
                <a:latin typeface="+mj-lt"/>
              </a:rPr>
              <a:t>Now, it’s not just one basket but a whole container of fruits</a:t>
            </a:r>
          </a:p>
        </p:txBody>
      </p:sp>
      <p:sp>
        <p:nvSpPr>
          <p:cNvPr id="11" name="Content Placeholder 1"/>
          <p:cNvSpPr txBox="1">
            <a:spLocks/>
          </p:cNvSpPr>
          <p:nvPr/>
        </p:nvSpPr>
        <p:spPr>
          <a:xfrm>
            <a:off x="1955304" y="3944245"/>
            <a:ext cx="3276600" cy="685800"/>
          </a:xfrm>
          <a:prstGeom prst="rect">
            <a:avLst/>
          </a:prstGeom>
        </p:spPr>
        <p:txBody>
          <a:bodyPr vert="horz">
            <a:noAutofit/>
          </a:bodyPr>
          <a:lstStyle/>
          <a:p>
            <a:pPr marL="395478" indent="-285750">
              <a:lnSpc>
                <a:spcPct val="130000"/>
              </a:lnSpc>
              <a:spcBef>
                <a:spcPts val="400"/>
              </a:spcBef>
              <a:buSzPct val="100000"/>
              <a:buFont typeface="Arial" pitchFamily="34" charset="0"/>
              <a:buChar char="•"/>
              <a:defRPr/>
            </a:pPr>
            <a:r>
              <a:rPr lang="en-US" sz="1500" dirty="0">
                <a:latin typeface="+mj-lt"/>
              </a:rPr>
              <a:t>Also, he has to make juice of different fruits separately</a:t>
            </a:r>
          </a:p>
        </p:txBody>
      </p:sp>
      <p:grpSp>
        <p:nvGrpSpPr>
          <p:cNvPr id="19" name="Group 18"/>
          <p:cNvGrpSpPr/>
          <p:nvPr/>
        </p:nvGrpSpPr>
        <p:grpSpPr>
          <a:xfrm>
            <a:off x="5702153" y="2932892"/>
            <a:ext cx="1244062" cy="946230"/>
            <a:chOff x="4038600" y="2362200"/>
            <a:chExt cx="1244062" cy="946230"/>
          </a:xfrm>
        </p:grpSpPr>
        <p:pic>
          <p:nvPicPr>
            <p:cNvPr id="12" name="Picture 11" descr="container2.jpg"/>
            <p:cNvPicPr>
              <a:picLocks noChangeAspect="1"/>
            </p:cNvPicPr>
            <p:nvPr/>
          </p:nvPicPr>
          <p:blipFill>
            <a:blip r:embed="rId4" cstate="print"/>
            <a:stretch>
              <a:fillRect/>
            </a:stretch>
          </p:blipFill>
          <p:spPr>
            <a:xfrm flipH="1">
              <a:off x="4038600" y="2362200"/>
              <a:ext cx="1143000" cy="946230"/>
            </a:xfrm>
            <a:prstGeom prst="rect">
              <a:avLst/>
            </a:prstGeom>
          </p:spPr>
        </p:pic>
        <p:sp>
          <p:nvSpPr>
            <p:cNvPr id="13" name="TextBox 12"/>
            <p:cNvSpPr txBox="1"/>
            <p:nvPr/>
          </p:nvSpPr>
          <p:spPr>
            <a:xfrm rot="948003">
              <a:off x="4508091" y="2650858"/>
              <a:ext cx="774571" cy="400110"/>
            </a:xfrm>
            <a:prstGeom prst="rect">
              <a:avLst/>
            </a:prstGeom>
            <a:noFill/>
            <a:scene3d>
              <a:camera prst="isometricOffAxis2Right"/>
              <a:lightRig rig="threePt" dir="t"/>
            </a:scene3d>
          </p:spPr>
          <p:txBody>
            <a:bodyPr wrap="none" rtlCol="0">
              <a:spAutoFit/>
            </a:bodyPr>
            <a:lstStyle/>
            <a:p>
              <a:pPr algn="ctr"/>
              <a:r>
                <a:rPr lang="en-US" sz="2000" dirty="0">
                  <a:solidFill>
                    <a:schemeClr val="bg1"/>
                  </a:solidFill>
                </a:rPr>
                <a:t>Fruits</a:t>
              </a:r>
            </a:p>
          </p:txBody>
        </p:sp>
      </p:grpSp>
      <p:grpSp>
        <p:nvGrpSpPr>
          <p:cNvPr id="28" name="Group 27"/>
          <p:cNvGrpSpPr/>
          <p:nvPr/>
        </p:nvGrpSpPr>
        <p:grpSpPr>
          <a:xfrm>
            <a:off x="5705278" y="4123196"/>
            <a:ext cx="966787" cy="1033997"/>
            <a:chOff x="4038600" y="3352800"/>
            <a:chExt cx="966787" cy="1033997"/>
          </a:xfrm>
        </p:grpSpPr>
        <p:pic>
          <p:nvPicPr>
            <p:cNvPr id="15" name="Picture 14" descr="justbottles.jpg"/>
            <p:cNvPicPr>
              <a:picLocks noChangeAspect="1"/>
            </p:cNvPicPr>
            <p:nvPr/>
          </p:nvPicPr>
          <p:blipFill>
            <a:blip r:embed="rId5" cstate="print"/>
            <a:stretch>
              <a:fillRect/>
            </a:stretch>
          </p:blipFill>
          <p:spPr>
            <a:xfrm>
              <a:off x="4038600" y="3352800"/>
              <a:ext cx="966787" cy="1033997"/>
            </a:xfrm>
            <a:prstGeom prst="rect">
              <a:avLst/>
            </a:prstGeom>
          </p:spPr>
        </p:pic>
        <p:pic>
          <p:nvPicPr>
            <p:cNvPr id="16" name="Picture 15" descr="apple2.jpg"/>
            <p:cNvPicPr>
              <a:picLocks noChangeAspect="1"/>
            </p:cNvPicPr>
            <p:nvPr/>
          </p:nvPicPr>
          <p:blipFill>
            <a:blip r:embed="rId6" cstate="print">
              <a:clrChange>
                <a:clrFrom>
                  <a:srgbClr val="FFFFFF"/>
                </a:clrFrom>
                <a:clrTo>
                  <a:srgbClr val="FFFFFF">
                    <a:alpha val="0"/>
                  </a:srgbClr>
                </a:clrTo>
              </a:clrChange>
            </a:blip>
            <a:stretch>
              <a:fillRect/>
            </a:stretch>
          </p:blipFill>
          <p:spPr>
            <a:xfrm>
              <a:off x="4411508" y="3842368"/>
              <a:ext cx="209415" cy="247226"/>
            </a:xfrm>
            <a:prstGeom prst="rect">
              <a:avLst/>
            </a:prstGeom>
          </p:spPr>
        </p:pic>
        <p:pic>
          <p:nvPicPr>
            <p:cNvPr id="17" name="Picture 16" descr="orange.jpg"/>
            <p:cNvPicPr>
              <a:picLocks noChangeAspect="1"/>
            </p:cNvPicPr>
            <p:nvPr/>
          </p:nvPicPr>
          <p:blipFill>
            <a:blip r:embed="rId7" cstate="print"/>
            <a:stretch>
              <a:fillRect/>
            </a:stretch>
          </p:blipFill>
          <p:spPr>
            <a:xfrm flipH="1">
              <a:off x="4716308" y="3850460"/>
              <a:ext cx="234816" cy="228600"/>
            </a:xfrm>
            <a:prstGeom prst="rect">
              <a:avLst/>
            </a:prstGeom>
          </p:spPr>
        </p:pic>
        <p:pic>
          <p:nvPicPr>
            <p:cNvPr id="18" name="Picture 17" descr="pineapple.jpg"/>
            <p:cNvPicPr>
              <a:picLocks noChangeAspect="1"/>
            </p:cNvPicPr>
            <p:nvPr/>
          </p:nvPicPr>
          <p:blipFill>
            <a:blip r:embed="rId8" cstate="print"/>
            <a:stretch>
              <a:fillRect/>
            </a:stretch>
          </p:blipFill>
          <p:spPr>
            <a:xfrm>
              <a:off x="4098616" y="3784762"/>
              <a:ext cx="168584" cy="365086"/>
            </a:xfrm>
            <a:prstGeom prst="rect">
              <a:avLst/>
            </a:prstGeom>
          </p:spPr>
        </p:pic>
      </p:grpSp>
      <p:pic>
        <p:nvPicPr>
          <p:cNvPr id="20" name="Picture 19" descr="knife2.jpg"/>
          <p:cNvPicPr>
            <a:picLocks noChangeAspect="1"/>
          </p:cNvPicPr>
          <p:nvPr/>
        </p:nvPicPr>
        <p:blipFill>
          <a:blip r:embed="rId9" cstate="print">
            <a:clrChange>
              <a:clrFrom>
                <a:srgbClr val="FFFFFF"/>
              </a:clrFrom>
              <a:clrTo>
                <a:srgbClr val="FFFFFF">
                  <a:alpha val="0"/>
                </a:srgbClr>
              </a:clrTo>
            </a:clrChange>
          </a:blip>
          <a:stretch>
            <a:fillRect/>
          </a:stretch>
        </p:blipFill>
        <p:spPr>
          <a:xfrm rot="20472147">
            <a:off x="2763437" y="5360312"/>
            <a:ext cx="437868" cy="394081"/>
          </a:xfrm>
          <a:prstGeom prst="rect">
            <a:avLst/>
          </a:prstGeom>
        </p:spPr>
      </p:pic>
      <p:sp>
        <p:nvSpPr>
          <p:cNvPr id="27" name="Content Placeholder 1"/>
          <p:cNvSpPr txBox="1">
            <a:spLocks/>
          </p:cNvSpPr>
          <p:nvPr/>
        </p:nvSpPr>
        <p:spPr>
          <a:xfrm>
            <a:off x="1972587" y="5013176"/>
            <a:ext cx="3276600" cy="685800"/>
          </a:xfrm>
          <a:prstGeom prst="rect">
            <a:avLst/>
          </a:prstGeom>
        </p:spPr>
        <p:txBody>
          <a:bodyPr vert="horz">
            <a:noAutofit/>
          </a:bodyPr>
          <a:lstStyle/>
          <a:p>
            <a:pPr marL="395478" indent="-285750">
              <a:lnSpc>
                <a:spcPct val="140000"/>
              </a:lnSpc>
              <a:spcBef>
                <a:spcPts val="400"/>
              </a:spcBef>
              <a:buSzPct val="100000"/>
              <a:buFont typeface="Arial" pitchFamily="34" charset="0"/>
              <a:buChar char="•"/>
              <a:defRPr/>
            </a:pPr>
            <a:r>
              <a:rPr lang="en-US" sz="1400" dirty="0">
                <a:latin typeface="Cambria" pitchFamily="18" charset="0"/>
              </a:rPr>
              <a:t>And, Sam has just ONE            and ONE </a:t>
            </a:r>
          </a:p>
        </p:txBody>
      </p:sp>
      <p:sp>
        <p:nvSpPr>
          <p:cNvPr id="37" name="TextBox 36"/>
          <p:cNvSpPr txBox="1"/>
          <p:nvPr/>
        </p:nvSpPr>
        <p:spPr>
          <a:xfrm>
            <a:off x="5545565" y="2253527"/>
            <a:ext cx="960519" cy="523220"/>
          </a:xfrm>
          <a:prstGeom prst="rect">
            <a:avLst/>
          </a:prstGeom>
          <a:noFill/>
        </p:spPr>
        <p:txBody>
          <a:bodyPr wrap="none" rtlCol="0">
            <a:spAutoFit/>
          </a:bodyPr>
          <a:lstStyle/>
          <a:p>
            <a:r>
              <a:rPr lang="en-US" sz="2800" spc="300" dirty="0">
                <a:solidFill>
                  <a:srgbClr val="FF0000"/>
                </a:solidFill>
              </a:rPr>
              <a:t>But!</a:t>
            </a:r>
          </a:p>
        </p:txBody>
      </p:sp>
    </p:spTree>
    <p:extLst>
      <p:ext uri="{BB962C8B-B14F-4D97-AF65-F5344CB8AC3E}">
        <p14:creationId xmlns:p14="http://schemas.microsoft.com/office/powerpoint/2010/main" val="231015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P spid="11" grpId="0"/>
      <p:bldP spid="27" grpId="0"/>
      <p:bldP spid="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139"/>
          <p:cNvGrpSpPr/>
          <p:nvPr/>
        </p:nvGrpSpPr>
        <p:grpSpPr>
          <a:xfrm>
            <a:off x="5114093" y="5761947"/>
            <a:ext cx="200109" cy="609855"/>
            <a:chOff x="1515180" y="5552818"/>
            <a:chExt cx="200109" cy="609855"/>
          </a:xfrm>
        </p:grpSpPr>
        <p:pic>
          <p:nvPicPr>
            <p:cNvPr id="23" name="Picture 22" descr="applejuice.png"/>
            <p:cNvPicPr>
              <a:picLocks noChangeAspect="1"/>
            </p:cNvPicPr>
            <p:nvPr/>
          </p:nvPicPr>
          <p:blipFill>
            <a:blip r:embed="rId3" cstate="print"/>
            <a:stretch>
              <a:fillRect/>
            </a:stretch>
          </p:blipFill>
          <p:spPr>
            <a:xfrm>
              <a:off x="1515180" y="5552818"/>
              <a:ext cx="200109" cy="609855"/>
            </a:xfrm>
            <a:prstGeom prst="rect">
              <a:avLst/>
            </a:prstGeom>
          </p:spPr>
        </p:pic>
        <p:pic>
          <p:nvPicPr>
            <p:cNvPr id="52" name="Picture 51" descr="apple2.jpg"/>
            <p:cNvPicPr>
              <a:picLocks noChangeAspect="1"/>
            </p:cNvPicPr>
            <p:nvPr/>
          </p:nvPicPr>
          <p:blipFill>
            <a:blip r:embed="rId4" cstate="print">
              <a:clrChange>
                <a:clrFrom>
                  <a:srgbClr val="FFFFFF"/>
                </a:clrFrom>
                <a:clrTo>
                  <a:srgbClr val="FFFFFF">
                    <a:alpha val="0"/>
                  </a:srgbClr>
                </a:clrTo>
              </a:clrChange>
            </a:blip>
            <a:stretch>
              <a:fillRect/>
            </a:stretch>
          </p:blipFill>
          <p:spPr>
            <a:xfrm>
              <a:off x="1532092" y="5813786"/>
              <a:ext cx="152400" cy="179917"/>
            </a:xfrm>
            <a:prstGeom prst="rect">
              <a:avLst/>
            </a:prstGeom>
          </p:spPr>
        </p:pic>
      </p:grpSp>
      <p:sp>
        <p:nvSpPr>
          <p:cNvPr id="3" name="Title 2"/>
          <p:cNvSpPr>
            <a:spLocks noGrp="1"/>
          </p:cNvSpPr>
          <p:nvPr>
            <p:ph type="title"/>
          </p:nvPr>
        </p:nvSpPr>
        <p:spPr/>
        <p:txBody>
          <a:bodyPr/>
          <a:lstStyle/>
          <a:p>
            <a:r>
              <a:rPr lang="en-US" dirty="0" smtClean="0"/>
              <a:t>Sam &amp; MapReduce</a:t>
            </a:r>
            <a:endParaRPr lang="en-US" dirty="0"/>
          </a:p>
        </p:txBody>
      </p:sp>
      <p:sp>
        <p:nvSpPr>
          <p:cNvPr id="2" name="Content Placeholder 1"/>
          <p:cNvSpPr>
            <a:spLocks noGrp="1"/>
          </p:cNvSpPr>
          <p:nvPr>
            <p:ph idx="1"/>
          </p:nvPr>
        </p:nvSpPr>
        <p:spPr>
          <a:xfrm>
            <a:off x="1981200" y="1481329"/>
            <a:ext cx="8229600" cy="804672"/>
          </a:xfrm>
        </p:spPr>
        <p:txBody>
          <a:bodyPr>
            <a:normAutofit/>
          </a:bodyPr>
          <a:lstStyle/>
          <a:p>
            <a:pPr marL="0" indent="0">
              <a:buNone/>
            </a:pPr>
            <a:r>
              <a:rPr lang="en-US" dirty="0" smtClean="0"/>
              <a:t>Sam implemented a </a:t>
            </a:r>
            <a:r>
              <a:rPr lang="en-US" i="1" dirty="0" smtClean="0">
                <a:solidFill>
                  <a:srgbClr val="0070C0"/>
                </a:solidFill>
              </a:rPr>
              <a:t>parallel</a:t>
            </a:r>
            <a:r>
              <a:rPr lang="en-US" i="1" dirty="0" smtClean="0"/>
              <a:t> </a:t>
            </a:r>
            <a:r>
              <a:rPr lang="en-US" dirty="0" smtClean="0"/>
              <a:t>version of his innovation </a:t>
            </a:r>
            <a:endParaRPr lang="en-US" dirty="0"/>
          </a:p>
        </p:txBody>
      </p:sp>
      <p:grpSp>
        <p:nvGrpSpPr>
          <p:cNvPr id="4" name="Group 3"/>
          <p:cNvGrpSpPr/>
          <p:nvPr/>
        </p:nvGrpSpPr>
        <p:grpSpPr>
          <a:xfrm>
            <a:off x="5562733" y="1971418"/>
            <a:ext cx="1090279" cy="533400"/>
            <a:chOff x="4038600" y="2362200"/>
            <a:chExt cx="1328782" cy="946230"/>
          </a:xfrm>
        </p:grpSpPr>
        <p:pic>
          <p:nvPicPr>
            <p:cNvPr id="5" name="Picture 4" descr="container2.jpg"/>
            <p:cNvPicPr>
              <a:picLocks noChangeAspect="1"/>
            </p:cNvPicPr>
            <p:nvPr/>
          </p:nvPicPr>
          <p:blipFill>
            <a:blip r:embed="rId5" cstate="print"/>
            <a:stretch>
              <a:fillRect/>
            </a:stretch>
          </p:blipFill>
          <p:spPr>
            <a:xfrm flipH="1">
              <a:off x="4038600" y="2362200"/>
              <a:ext cx="1143000" cy="946230"/>
            </a:xfrm>
            <a:prstGeom prst="rect">
              <a:avLst/>
            </a:prstGeom>
          </p:spPr>
        </p:pic>
        <p:sp>
          <p:nvSpPr>
            <p:cNvPr id="6" name="TextBox 5"/>
            <p:cNvSpPr txBox="1"/>
            <p:nvPr/>
          </p:nvSpPr>
          <p:spPr>
            <a:xfrm rot="948003">
              <a:off x="4423370" y="2496024"/>
              <a:ext cx="944012" cy="709779"/>
            </a:xfrm>
            <a:prstGeom prst="rect">
              <a:avLst/>
            </a:prstGeom>
            <a:noFill/>
            <a:scene3d>
              <a:camera prst="isometricOffAxis2Right"/>
              <a:lightRig rig="threePt" dir="t"/>
            </a:scene3d>
          </p:spPr>
          <p:txBody>
            <a:bodyPr wrap="none" rtlCol="0">
              <a:spAutoFit/>
            </a:bodyPr>
            <a:lstStyle/>
            <a:p>
              <a:pPr algn="ctr"/>
              <a:r>
                <a:rPr lang="en-US" sz="2000" dirty="0">
                  <a:solidFill>
                    <a:schemeClr val="bg1"/>
                  </a:solidFill>
                </a:rPr>
                <a:t>Fruits</a:t>
              </a:r>
            </a:p>
          </p:txBody>
        </p:sp>
      </p:grpSp>
      <p:pic>
        <p:nvPicPr>
          <p:cNvPr id="7" name="Picture 6" descr="fruitbasket.jpg"/>
          <p:cNvPicPr>
            <a:picLocks noChangeAspect="1"/>
          </p:cNvPicPr>
          <p:nvPr/>
        </p:nvPicPr>
        <p:blipFill>
          <a:blip r:embed="rId6" cstate="print"/>
          <a:stretch>
            <a:fillRect/>
          </a:stretch>
        </p:blipFill>
        <p:spPr>
          <a:xfrm>
            <a:off x="4444009" y="2642300"/>
            <a:ext cx="395932" cy="483582"/>
          </a:xfrm>
          <a:prstGeom prst="rect">
            <a:avLst/>
          </a:prstGeom>
        </p:spPr>
      </p:pic>
      <p:pic>
        <p:nvPicPr>
          <p:cNvPr id="8" name="Picture 7" descr="fruitbasket.jpg"/>
          <p:cNvPicPr>
            <a:picLocks noChangeAspect="1"/>
          </p:cNvPicPr>
          <p:nvPr/>
        </p:nvPicPr>
        <p:blipFill>
          <a:blip r:embed="rId6" cstate="print"/>
          <a:stretch>
            <a:fillRect/>
          </a:stretch>
        </p:blipFill>
        <p:spPr>
          <a:xfrm>
            <a:off x="5141273" y="2642300"/>
            <a:ext cx="395932" cy="483582"/>
          </a:xfrm>
          <a:prstGeom prst="rect">
            <a:avLst/>
          </a:prstGeom>
        </p:spPr>
      </p:pic>
      <p:pic>
        <p:nvPicPr>
          <p:cNvPr id="9" name="Picture 8" descr="fruitbasket.jpg"/>
          <p:cNvPicPr>
            <a:picLocks noChangeAspect="1"/>
          </p:cNvPicPr>
          <p:nvPr/>
        </p:nvPicPr>
        <p:blipFill>
          <a:blip r:embed="rId6" cstate="print"/>
          <a:stretch>
            <a:fillRect/>
          </a:stretch>
        </p:blipFill>
        <p:spPr>
          <a:xfrm>
            <a:off x="5831792" y="2642300"/>
            <a:ext cx="395932" cy="483582"/>
          </a:xfrm>
          <a:prstGeom prst="rect">
            <a:avLst/>
          </a:prstGeom>
        </p:spPr>
      </p:pic>
      <p:pic>
        <p:nvPicPr>
          <p:cNvPr id="10" name="Picture 9" descr="fruitbasket.jpg"/>
          <p:cNvPicPr>
            <a:picLocks noChangeAspect="1"/>
          </p:cNvPicPr>
          <p:nvPr/>
        </p:nvPicPr>
        <p:blipFill>
          <a:blip r:embed="rId6" cstate="print"/>
          <a:stretch>
            <a:fillRect/>
          </a:stretch>
        </p:blipFill>
        <p:spPr>
          <a:xfrm>
            <a:off x="6520965" y="2642300"/>
            <a:ext cx="395932" cy="483582"/>
          </a:xfrm>
          <a:prstGeom prst="rect">
            <a:avLst/>
          </a:prstGeom>
        </p:spPr>
      </p:pic>
      <p:pic>
        <p:nvPicPr>
          <p:cNvPr id="11" name="Picture 10" descr="fruitbasket.jpg"/>
          <p:cNvPicPr>
            <a:picLocks noChangeAspect="1"/>
          </p:cNvPicPr>
          <p:nvPr/>
        </p:nvPicPr>
        <p:blipFill>
          <a:blip r:embed="rId6" cstate="print"/>
          <a:stretch>
            <a:fillRect/>
          </a:stretch>
        </p:blipFill>
        <p:spPr>
          <a:xfrm>
            <a:off x="7196552" y="2642300"/>
            <a:ext cx="395932" cy="483582"/>
          </a:xfrm>
          <a:prstGeom prst="rect">
            <a:avLst/>
          </a:prstGeom>
        </p:spPr>
      </p:pic>
      <p:pic>
        <p:nvPicPr>
          <p:cNvPr id="12" name="Picture 11" descr="blender.jpg"/>
          <p:cNvPicPr>
            <a:picLocks noChangeAspect="1"/>
          </p:cNvPicPr>
          <p:nvPr/>
        </p:nvPicPr>
        <p:blipFill>
          <a:blip r:embed="rId7" cstate="print"/>
          <a:stretch>
            <a:fillRect/>
          </a:stretch>
        </p:blipFill>
        <p:spPr>
          <a:xfrm>
            <a:off x="4993593" y="5016790"/>
            <a:ext cx="364816" cy="492196"/>
          </a:xfrm>
          <a:prstGeom prst="rect">
            <a:avLst/>
          </a:prstGeom>
        </p:spPr>
      </p:pic>
      <p:pic>
        <p:nvPicPr>
          <p:cNvPr id="15" name="Picture 14" descr="orangeslice.jpg"/>
          <p:cNvPicPr>
            <a:picLocks noChangeAspect="1"/>
          </p:cNvPicPr>
          <p:nvPr/>
        </p:nvPicPr>
        <p:blipFill>
          <a:blip r:embed="rId8" cstate="print"/>
          <a:stretch>
            <a:fillRect/>
          </a:stretch>
        </p:blipFill>
        <p:spPr>
          <a:xfrm>
            <a:off x="5907993" y="4562218"/>
            <a:ext cx="377257" cy="304906"/>
          </a:xfrm>
          <a:prstGeom prst="rect">
            <a:avLst/>
          </a:prstGeom>
        </p:spPr>
      </p:pic>
      <p:pic>
        <p:nvPicPr>
          <p:cNvPr id="16" name="Picture 15" descr="pineappleslice.jpg"/>
          <p:cNvPicPr>
            <a:picLocks noChangeAspect="1"/>
          </p:cNvPicPr>
          <p:nvPr/>
        </p:nvPicPr>
        <p:blipFill>
          <a:blip r:embed="rId9" cstate="print"/>
          <a:stretch>
            <a:fillRect/>
          </a:stretch>
        </p:blipFill>
        <p:spPr>
          <a:xfrm>
            <a:off x="6822391" y="4495801"/>
            <a:ext cx="304800" cy="320039"/>
          </a:xfrm>
          <a:prstGeom prst="rect">
            <a:avLst/>
          </a:prstGeom>
        </p:spPr>
      </p:pic>
      <p:pic>
        <p:nvPicPr>
          <p:cNvPr id="17" name="Picture 16" descr="apple-pieces.jpg"/>
          <p:cNvPicPr>
            <a:picLocks noChangeAspect="1"/>
          </p:cNvPicPr>
          <p:nvPr/>
        </p:nvPicPr>
        <p:blipFill>
          <a:blip r:embed="rId10" cstate="print">
            <a:clrChange>
              <a:clrFrom>
                <a:srgbClr val="FFFFFF"/>
              </a:clrFrom>
              <a:clrTo>
                <a:srgbClr val="FFFFFF">
                  <a:alpha val="0"/>
                </a:srgbClr>
              </a:clrTo>
            </a:clrChange>
          </a:blip>
          <a:srcRect l="14286" t="14286" r="14286" b="14286"/>
          <a:stretch>
            <a:fillRect/>
          </a:stretch>
        </p:blipFill>
        <p:spPr>
          <a:xfrm>
            <a:off x="5069792" y="4486018"/>
            <a:ext cx="381000" cy="381000"/>
          </a:xfrm>
          <a:prstGeom prst="rect">
            <a:avLst/>
          </a:prstGeom>
        </p:spPr>
      </p:pic>
      <p:pic>
        <p:nvPicPr>
          <p:cNvPr id="26" name="Picture 25" descr="knife2.jpg"/>
          <p:cNvPicPr>
            <a:picLocks noChangeAspect="1"/>
          </p:cNvPicPr>
          <p:nvPr/>
        </p:nvPicPr>
        <p:blipFill>
          <a:blip r:embed="rId11" cstate="print">
            <a:clrChange>
              <a:clrFrom>
                <a:srgbClr val="FFFFFF"/>
              </a:clrFrom>
              <a:clrTo>
                <a:srgbClr val="FFFFFF">
                  <a:alpha val="0"/>
                </a:srgbClr>
              </a:clrTo>
            </a:clrChange>
          </a:blip>
          <a:stretch>
            <a:fillRect/>
          </a:stretch>
        </p:blipFill>
        <p:spPr>
          <a:xfrm rot="20472147">
            <a:off x="4409652" y="3162903"/>
            <a:ext cx="353608" cy="318247"/>
          </a:xfrm>
          <a:prstGeom prst="rect">
            <a:avLst/>
          </a:prstGeom>
        </p:spPr>
      </p:pic>
      <p:pic>
        <p:nvPicPr>
          <p:cNvPr id="27" name="Picture 26" descr="knife2.jpg"/>
          <p:cNvPicPr>
            <a:picLocks noChangeAspect="1"/>
          </p:cNvPicPr>
          <p:nvPr/>
        </p:nvPicPr>
        <p:blipFill>
          <a:blip r:embed="rId11" cstate="print">
            <a:clrChange>
              <a:clrFrom>
                <a:srgbClr val="FFFFFF"/>
              </a:clrFrom>
              <a:clrTo>
                <a:srgbClr val="FFFFFF">
                  <a:alpha val="0"/>
                </a:srgbClr>
              </a:clrTo>
            </a:clrChange>
          </a:blip>
          <a:stretch>
            <a:fillRect/>
          </a:stretch>
        </p:blipFill>
        <p:spPr>
          <a:xfrm rot="20472147">
            <a:off x="5115357" y="3162903"/>
            <a:ext cx="353608" cy="318247"/>
          </a:xfrm>
          <a:prstGeom prst="rect">
            <a:avLst/>
          </a:prstGeom>
        </p:spPr>
      </p:pic>
      <p:pic>
        <p:nvPicPr>
          <p:cNvPr id="28" name="Picture 27" descr="knife2.jpg"/>
          <p:cNvPicPr>
            <a:picLocks noChangeAspect="1"/>
          </p:cNvPicPr>
          <p:nvPr/>
        </p:nvPicPr>
        <p:blipFill>
          <a:blip r:embed="rId11" cstate="print">
            <a:clrChange>
              <a:clrFrom>
                <a:srgbClr val="FFFFFF"/>
              </a:clrFrom>
              <a:clrTo>
                <a:srgbClr val="FFFFFF">
                  <a:alpha val="0"/>
                </a:srgbClr>
              </a:clrTo>
            </a:clrChange>
          </a:blip>
          <a:stretch>
            <a:fillRect/>
          </a:stretch>
        </p:blipFill>
        <p:spPr>
          <a:xfrm rot="20472147">
            <a:off x="5781253" y="3162903"/>
            <a:ext cx="353608" cy="318247"/>
          </a:xfrm>
          <a:prstGeom prst="rect">
            <a:avLst/>
          </a:prstGeom>
        </p:spPr>
      </p:pic>
      <p:pic>
        <p:nvPicPr>
          <p:cNvPr id="29" name="Picture 28" descr="knife2.jpg"/>
          <p:cNvPicPr>
            <a:picLocks noChangeAspect="1"/>
          </p:cNvPicPr>
          <p:nvPr/>
        </p:nvPicPr>
        <p:blipFill>
          <a:blip r:embed="rId11" cstate="print">
            <a:clrChange>
              <a:clrFrom>
                <a:srgbClr val="FFFFFF"/>
              </a:clrFrom>
              <a:clrTo>
                <a:srgbClr val="FFFFFF">
                  <a:alpha val="0"/>
                </a:srgbClr>
              </a:clrTo>
            </a:clrChange>
          </a:blip>
          <a:stretch>
            <a:fillRect/>
          </a:stretch>
        </p:blipFill>
        <p:spPr>
          <a:xfrm rot="20472147">
            <a:off x="6467053" y="3162903"/>
            <a:ext cx="353608" cy="318247"/>
          </a:xfrm>
          <a:prstGeom prst="rect">
            <a:avLst/>
          </a:prstGeom>
        </p:spPr>
      </p:pic>
      <p:pic>
        <p:nvPicPr>
          <p:cNvPr id="30" name="Picture 29" descr="knife2.jpg"/>
          <p:cNvPicPr>
            <a:picLocks noChangeAspect="1"/>
          </p:cNvPicPr>
          <p:nvPr/>
        </p:nvPicPr>
        <p:blipFill>
          <a:blip r:embed="rId11" cstate="print">
            <a:clrChange>
              <a:clrFrom>
                <a:srgbClr val="FFFFFF"/>
              </a:clrFrom>
              <a:clrTo>
                <a:srgbClr val="FFFFFF">
                  <a:alpha val="0"/>
                </a:srgbClr>
              </a:clrTo>
            </a:clrChange>
          </a:blip>
          <a:stretch>
            <a:fillRect/>
          </a:stretch>
        </p:blipFill>
        <p:spPr>
          <a:xfrm rot="20472147">
            <a:off x="7152853" y="3162903"/>
            <a:ext cx="353608" cy="318247"/>
          </a:xfrm>
          <a:prstGeom prst="rect">
            <a:avLst/>
          </a:prstGeom>
        </p:spPr>
      </p:pic>
      <p:grpSp>
        <p:nvGrpSpPr>
          <p:cNvPr id="59" name="Group 58"/>
          <p:cNvGrpSpPr/>
          <p:nvPr/>
        </p:nvGrpSpPr>
        <p:grpSpPr>
          <a:xfrm>
            <a:off x="4484468" y="3498791"/>
            <a:ext cx="432924" cy="440981"/>
            <a:chOff x="2157876" y="3432372"/>
            <a:chExt cx="432924" cy="440981"/>
          </a:xfrm>
        </p:grpSpPr>
        <p:pic>
          <p:nvPicPr>
            <p:cNvPr id="31" name="Picture 30" descr="orangeslice.jpg"/>
            <p:cNvPicPr>
              <a:picLocks noChangeAspect="1"/>
            </p:cNvPicPr>
            <p:nvPr/>
          </p:nvPicPr>
          <p:blipFill>
            <a:blip r:embed="rId8" cstate="print"/>
            <a:stretch>
              <a:fillRect/>
            </a:stretch>
          </p:blipFill>
          <p:spPr>
            <a:xfrm>
              <a:off x="2402106" y="3480818"/>
              <a:ext cx="188694" cy="152506"/>
            </a:xfrm>
            <a:prstGeom prst="rect">
              <a:avLst/>
            </a:prstGeom>
          </p:spPr>
        </p:pic>
        <p:pic>
          <p:nvPicPr>
            <p:cNvPr id="32" name="Picture 31" descr="pineappleslice.jpg"/>
            <p:cNvPicPr>
              <a:picLocks noChangeAspect="1"/>
            </p:cNvPicPr>
            <p:nvPr/>
          </p:nvPicPr>
          <p:blipFill>
            <a:blip r:embed="rId9" cstate="print"/>
            <a:stretch>
              <a:fillRect/>
            </a:stretch>
          </p:blipFill>
          <p:spPr>
            <a:xfrm>
              <a:off x="2286000" y="3633324"/>
              <a:ext cx="228600" cy="240029"/>
            </a:xfrm>
            <a:prstGeom prst="rect">
              <a:avLst/>
            </a:prstGeom>
          </p:spPr>
        </p:pic>
        <p:pic>
          <p:nvPicPr>
            <p:cNvPr id="33" name="Picture 32" descr="apple-pieces.jpg"/>
            <p:cNvPicPr>
              <a:picLocks noChangeAspect="1"/>
            </p:cNvPicPr>
            <p:nvPr/>
          </p:nvPicPr>
          <p:blipFill>
            <a:blip r:embed="rId10" cstate="print">
              <a:clrChange>
                <a:clrFrom>
                  <a:srgbClr val="FFFFFF"/>
                </a:clrFrom>
                <a:clrTo>
                  <a:srgbClr val="FFFFFF">
                    <a:alpha val="0"/>
                  </a:srgbClr>
                </a:clrTo>
              </a:clrChange>
            </a:blip>
            <a:srcRect l="14286" t="14286" r="14286" b="14286"/>
            <a:stretch>
              <a:fillRect/>
            </a:stretch>
          </p:blipFill>
          <p:spPr>
            <a:xfrm>
              <a:off x="2157876" y="3432372"/>
              <a:ext cx="228600" cy="228600"/>
            </a:xfrm>
            <a:prstGeom prst="rect">
              <a:avLst/>
            </a:prstGeom>
          </p:spPr>
        </p:pic>
      </p:grpSp>
      <p:grpSp>
        <p:nvGrpSpPr>
          <p:cNvPr id="58" name="Group 57"/>
          <p:cNvGrpSpPr/>
          <p:nvPr/>
        </p:nvGrpSpPr>
        <p:grpSpPr>
          <a:xfrm>
            <a:off x="5206008" y="3495419"/>
            <a:ext cx="432924" cy="440981"/>
            <a:chOff x="2895600" y="3429000"/>
            <a:chExt cx="432924" cy="440981"/>
          </a:xfrm>
        </p:grpSpPr>
        <p:pic>
          <p:nvPicPr>
            <p:cNvPr id="37" name="Picture 36" descr="orangeslice.jpg"/>
            <p:cNvPicPr>
              <a:picLocks noChangeAspect="1"/>
            </p:cNvPicPr>
            <p:nvPr/>
          </p:nvPicPr>
          <p:blipFill>
            <a:blip r:embed="rId8" cstate="print"/>
            <a:stretch>
              <a:fillRect/>
            </a:stretch>
          </p:blipFill>
          <p:spPr>
            <a:xfrm>
              <a:off x="3139830" y="3477446"/>
              <a:ext cx="188694" cy="152506"/>
            </a:xfrm>
            <a:prstGeom prst="rect">
              <a:avLst/>
            </a:prstGeom>
          </p:spPr>
        </p:pic>
        <p:pic>
          <p:nvPicPr>
            <p:cNvPr id="38" name="Picture 37" descr="pineappleslice.jpg"/>
            <p:cNvPicPr>
              <a:picLocks noChangeAspect="1"/>
            </p:cNvPicPr>
            <p:nvPr/>
          </p:nvPicPr>
          <p:blipFill>
            <a:blip r:embed="rId9" cstate="print"/>
            <a:stretch>
              <a:fillRect/>
            </a:stretch>
          </p:blipFill>
          <p:spPr>
            <a:xfrm>
              <a:off x="3023724" y="3629952"/>
              <a:ext cx="228600" cy="240029"/>
            </a:xfrm>
            <a:prstGeom prst="rect">
              <a:avLst/>
            </a:prstGeom>
          </p:spPr>
        </p:pic>
        <p:pic>
          <p:nvPicPr>
            <p:cNvPr id="39" name="Picture 38" descr="apple-pieces.jpg"/>
            <p:cNvPicPr>
              <a:picLocks noChangeAspect="1"/>
            </p:cNvPicPr>
            <p:nvPr/>
          </p:nvPicPr>
          <p:blipFill>
            <a:blip r:embed="rId10" cstate="print">
              <a:clrChange>
                <a:clrFrom>
                  <a:srgbClr val="FFFFFF"/>
                </a:clrFrom>
                <a:clrTo>
                  <a:srgbClr val="FFFFFF">
                    <a:alpha val="0"/>
                  </a:srgbClr>
                </a:clrTo>
              </a:clrChange>
            </a:blip>
            <a:srcRect l="14286" t="14286" r="14286" b="14286"/>
            <a:stretch>
              <a:fillRect/>
            </a:stretch>
          </p:blipFill>
          <p:spPr>
            <a:xfrm>
              <a:off x="2895600" y="3429000"/>
              <a:ext cx="228600" cy="228600"/>
            </a:xfrm>
            <a:prstGeom prst="rect">
              <a:avLst/>
            </a:prstGeom>
          </p:spPr>
        </p:pic>
      </p:grpSp>
      <p:grpSp>
        <p:nvGrpSpPr>
          <p:cNvPr id="57" name="Group 56"/>
          <p:cNvGrpSpPr/>
          <p:nvPr/>
        </p:nvGrpSpPr>
        <p:grpSpPr>
          <a:xfrm>
            <a:off x="5864161" y="3498791"/>
            <a:ext cx="432924" cy="440981"/>
            <a:chOff x="3629952" y="3432372"/>
            <a:chExt cx="432924" cy="440981"/>
          </a:xfrm>
        </p:grpSpPr>
        <p:pic>
          <p:nvPicPr>
            <p:cNvPr id="40" name="Picture 39" descr="orangeslice.jpg"/>
            <p:cNvPicPr>
              <a:picLocks noChangeAspect="1"/>
            </p:cNvPicPr>
            <p:nvPr/>
          </p:nvPicPr>
          <p:blipFill>
            <a:blip r:embed="rId8" cstate="print"/>
            <a:stretch>
              <a:fillRect/>
            </a:stretch>
          </p:blipFill>
          <p:spPr>
            <a:xfrm>
              <a:off x="3874182" y="3480818"/>
              <a:ext cx="188694" cy="152506"/>
            </a:xfrm>
            <a:prstGeom prst="rect">
              <a:avLst/>
            </a:prstGeom>
          </p:spPr>
        </p:pic>
        <p:pic>
          <p:nvPicPr>
            <p:cNvPr id="41" name="Picture 40" descr="pineappleslice.jpg"/>
            <p:cNvPicPr>
              <a:picLocks noChangeAspect="1"/>
            </p:cNvPicPr>
            <p:nvPr/>
          </p:nvPicPr>
          <p:blipFill>
            <a:blip r:embed="rId9" cstate="print"/>
            <a:stretch>
              <a:fillRect/>
            </a:stretch>
          </p:blipFill>
          <p:spPr>
            <a:xfrm>
              <a:off x="3758076" y="3633324"/>
              <a:ext cx="228600" cy="240029"/>
            </a:xfrm>
            <a:prstGeom prst="rect">
              <a:avLst/>
            </a:prstGeom>
          </p:spPr>
        </p:pic>
        <p:pic>
          <p:nvPicPr>
            <p:cNvPr id="42" name="Picture 41" descr="apple-pieces.jpg"/>
            <p:cNvPicPr>
              <a:picLocks noChangeAspect="1"/>
            </p:cNvPicPr>
            <p:nvPr/>
          </p:nvPicPr>
          <p:blipFill>
            <a:blip r:embed="rId10" cstate="print">
              <a:clrChange>
                <a:clrFrom>
                  <a:srgbClr val="FFFFFF"/>
                </a:clrFrom>
                <a:clrTo>
                  <a:srgbClr val="FFFFFF">
                    <a:alpha val="0"/>
                  </a:srgbClr>
                </a:clrTo>
              </a:clrChange>
            </a:blip>
            <a:srcRect l="14286" t="14286" r="14286" b="14286"/>
            <a:stretch>
              <a:fillRect/>
            </a:stretch>
          </p:blipFill>
          <p:spPr>
            <a:xfrm>
              <a:off x="3629952" y="3432372"/>
              <a:ext cx="228600" cy="228600"/>
            </a:xfrm>
            <a:prstGeom prst="rect">
              <a:avLst/>
            </a:prstGeom>
          </p:spPr>
        </p:pic>
      </p:grpSp>
      <p:grpSp>
        <p:nvGrpSpPr>
          <p:cNvPr id="56" name="Group 55"/>
          <p:cNvGrpSpPr/>
          <p:nvPr/>
        </p:nvGrpSpPr>
        <p:grpSpPr>
          <a:xfrm>
            <a:off x="6585701" y="3495419"/>
            <a:ext cx="432924" cy="440981"/>
            <a:chOff x="4367676" y="3429000"/>
            <a:chExt cx="432924" cy="440981"/>
          </a:xfrm>
        </p:grpSpPr>
        <p:pic>
          <p:nvPicPr>
            <p:cNvPr id="43" name="Picture 42" descr="orangeslice.jpg"/>
            <p:cNvPicPr>
              <a:picLocks noChangeAspect="1"/>
            </p:cNvPicPr>
            <p:nvPr/>
          </p:nvPicPr>
          <p:blipFill>
            <a:blip r:embed="rId8" cstate="print"/>
            <a:stretch>
              <a:fillRect/>
            </a:stretch>
          </p:blipFill>
          <p:spPr>
            <a:xfrm>
              <a:off x="4611906" y="3477446"/>
              <a:ext cx="188694" cy="152506"/>
            </a:xfrm>
            <a:prstGeom prst="rect">
              <a:avLst/>
            </a:prstGeom>
          </p:spPr>
        </p:pic>
        <p:pic>
          <p:nvPicPr>
            <p:cNvPr id="44" name="Picture 43" descr="pineappleslice.jpg"/>
            <p:cNvPicPr>
              <a:picLocks noChangeAspect="1"/>
            </p:cNvPicPr>
            <p:nvPr/>
          </p:nvPicPr>
          <p:blipFill>
            <a:blip r:embed="rId9" cstate="print"/>
            <a:stretch>
              <a:fillRect/>
            </a:stretch>
          </p:blipFill>
          <p:spPr>
            <a:xfrm>
              <a:off x="4495800" y="3629952"/>
              <a:ext cx="228600" cy="240029"/>
            </a:xfrm>
            <a:prstGeom prst="rect">
              <a:avLst/>
            </a:prstGeom>
          </p:spPr>
        </p:pic>
        <p:pic>
          <p:nvPicPr>
            <p:cNvPr id="45" name="Picture 44" descr="apple-pieces.jpg"/>
            <p:cNvPicPr>
              <a:picLocks noChangeAspect="1"/>
            </p:cNvPicPr>
            <p:nvPr/>
          </p:nvPicPr>
          <p:blipFill>
            <a:blip r:embed="rId10" cstate="print">
              <a:clrChange>
                <a:clrFrom>
                  <a:srgbClr val="FFFFFF"/>
                </a:clrFrom>
                <a:clrTo>
                  <a:srgbClr val="FFFFFF">
                    <a:alpha val="0"/>
                  </a:srgbClr>
                </a:clrTo>
              </a:clrChange>
            </a:blip>
            <a:srcRect l="14286" t="14286" r="14286" b="14286"/>
            <a:stretch>
              <a:fillRect/>
            </a:stretch>
          </p:blipFill>
          <p:spPr>
            <a:xfrm>
              <a:off x="4367676" y="3429000"/>
              <a:ext cx="228600" cy="228600"/>
            </a:xfrm>
            <a:prstGeom prst="rect">
              <a:avLst/>
            </a:prstGeom>
          </p:spPr>
        </p:pic>
      </p:grpSp>
      <p:grpSp>
        <p:nvGrpSpPr>
          <p:cNvPr id="55" name="Group 54"/>
          <p:cNvGrpSpPr/>
          <p:nvPr/>
        </p:nvGrpSpPr>
        <p:grpSpPr>
          <a:xfrm>
            <a:off x="7255317" y="3495454"/>
            <a:ext cx="432924" cy="440981"/>
            <a:chOff x="5077752" y="3429035"/>
            <a:chExt cx="432924" cy="440981"/>
          </a:xfrm>
        </p:grpSpPr>
        <p:pic>
          <p:nvPicPr>
            <p:cNvPr id="46" name="Picture 45" descr="orangeslice.jpg"/>
            <p:cNvPicPr>
              <a:picLocks noChangeAspect="1"/>
            </p:cNvPicPr>
            <p:nvPr/>
          </p:nvPicPr>
          <p:blipFill>
            <a:blip r:embed="rId8" cstate="print"/>
            <a:stretch>
              <a:fillRect/>
            </a:stretch>
          </p:blipFill>
          <p:spPr>
            <a:xfrm>
              <a:off x="5321982" y="3477481"/>
              <a:ext cx="188694" cy="152506"/>
            </a:xfrm>
            <a:prstGeom prst="rect">
              <a:avLst/>
            </a:prstGeom>
          </p:spPr>
        </p:pic>
        <p:pic>
          <p:nvPicPr>
            <p:cNvPr id="47" name="Picture 46" descr="pineappleslice.jpg"/>
            <p:cNvPicPr>
              <a:picLocks noChangeAspect="1"/>
            </p:cNvPicPr>
            <p:nvPr/>
          </p:nvPicPr>
          <p:blipFill>
            <a:blip r:embed="rId9" cstate="print"/>
            <a:stretch>
              <a:fillRect/>
            </a:stretch>
          </p:blipFill>
          <p:spPr>
            <a:xfrm>
              <a:off x="5205876" y="3629987"/>
              <a:ext cx="228600" cy="240029"/>
            </a:xfrm>
            <a:prstGeom prst="rect">
              <a:avLst/>
            </a:prstGeom>
          </p:spPr>
        </p:pic>
        <p:pic>
          <p:nvPicPr>
            <p:cNvPr id="48" name="Picture 47" descr="apple-pieces.jpg"/>
            <p:cNvPicPr>
              <a:picLocks noChangeAspect="1"/>
            </p:cNvPicPr>
            <p:nvPr/>
          </p:nvPicPr>
          <p:blipFill>
            <a:blip r:embed="rId10" cstate="print">
              <a:clrChange>
                <a:clrFrom>
                  <a:srgbClr val="FFFFFF"/>
                </a:clrFrom>
                <a:clrTo>
                  <a:srgbClr val="FFFFFF">
                    <a:alpha val="0"/>
                  </a:srgbClr>
                </a:clrTo>
              </a:clrChange>
            </a:blip>
            <a:srcRect l="14286" t="14286" r="14286" b="14286"/>
            <a:stretch>
              <a:fillRect/>
            </a:stretch>
          </p:blipFill>
          <p:spPr>
            <a:xfrm>
              <a:off x="5077752" y="3429035"/>
              <a:ext cx="228600" cy="228600"/>
            </a:xfrm>
            <a:prstGeom prst="rect">
              <a:avLst/>
            </a:prstGeom>
          </p:spPr>
        </p:pic>
      </p:grpSp>
      <p:grpSp>
        <p:nvGrpSpPr>
          <p:cNvPr id="141" name="Group 140"/>
          <p:cNvGrpSpPr/>
          <p:nvPr/>
        </p:nvGrpSpPr>
        <p:grpSpPr>
          <a:xfrm>
            <a:off x="5977296" y="5761946"/>
            <a:ext cx="218228" cy="619382"/>
            <a:chOff x="2378384" y="5552818"/>
            <a:chExt cx="218228" cy="619382"/>
          </a:xfrm>
        </p:grpSpPr>
        <p:pic>
          <p:nvPicPr>
            <p:cNvPr id="24" name="Picture 23" descr="orangejuice.png"/>
            <p:cNvPicPr>
              <a:picLocks noChangeAspect="1"/>
            </p:cNvPicPr>
            <p:nvPr/>
          </p:nvPicPr>
          <p:blipFill>
            <a:blip r:embed="rId12" cstate="print"/>
            <a:stretch>
              <a:fillRect/>
            </a:stretch>
          </p:blipFill>
          <p:spPr>
            <a:xfrm>
              <a:off x="2378384" y="5552818"/>
              <a:ext cx="218228" cy="619382"/>
            </a:xfrm>
            <a:prstGeom prst="rect">
              <a:avLst/>
            </a:prstGeom>
          </p:spPr>
        </p:pic>
        <p:pic>
          <p:nvPicPr>
            <p:cNvPr id="53" name="Picture 52" descr="orange.jpg"/>
            <p:cNvPicPr>
              <a:picLocks noChangeAspect="1"/>
            </p:cNvPicPr>
            <p:nvPr/>
          </p:nvPicPr>
          <p:blipFill>
            <a:blip r:embed="rId13" cstate="print"/>
            <a:stretch>
              <a:fillRect/>
            </a:stretch>
          </p:blipFill>
          <p:spPr>
            <a:xfrm flipH="1">
              <a:off x="2410752" y="5839417"/>
              <a:ext cx="152400" cy="148366"/>
            </a:xfrm>
            <a:prstGeom prst="rect">
              <a:avLst/>
            </a:prstGeom>
          </p:spPr>
        </p:pic>
      </p:grpSp>
      <p:grpSp>
        <p:nvGrpSpPr>
          <p:cNvPr id="142" name="Group 141"/>
          <p:cNvGrpSpPr/>
          <p:nvPr/>
        </p:nvGrpSpPr>
        <p:grpSpPr>
          <a:xfrm>
            <a:off x="6922734" y="5790522"/>
            <a:ext cx="181378" cy="581025"/>
            <a:chOff x="3323822" y="5581393"/>
            <a:chExt cx="181378" cy="581025"/>
          </a:xfrm>
        </p:grpSpPr>
        <p:pic>
          <p:nvPicPr>
            <p:cNvPr id="25" name="Picture 24" descr="pineapplejuice.jpg"/>
            <p:cNvPicPr>
              <a:picLocks noChangeAspect="1"/>
            </p:cNvPicPr>
            <p:nvPr/>
          </p:nvPicPr>
          <p:blipFill>
            <a:blip r:embed="rId14" cstate="print"/>
            <a:stretch>
              <a:fillRect/>
            </a:stretch>
          </p:blipFill>
          <p:spPr>
            <a:xfrm>
              <a:off x="3323822" y="5581393"/>
              <a:ext cx="181378" cy="581025"/>
            </a:xfrm>
            <a:prstGeom prst="rect">
              <a:avLst/>
            </a:prstGeom>
          </p:spPr>
        </p:pic>
        <p:pic>
          <p:nvPicPr>
            <p:cNvPr id="54" name="Picture 53" descr="pineapple.jpg"/>
            <p:cNvPicPr>
              <a:picLocks noChangeAspect="1"/>
            </p:cNvPicPr>
            <p:nvPr/>
          </p:nvPicPr>
          <p:blipFill>
            <a:blip r:embed="rId15" cstate="print"/>
            <a:stretch>
              <a:fillRect/>
            </a:stretch>
          </p:blipFill>
          <p:spPr>
            <a:xfrm>
              <a:off x="3371059" y="5817158"/>
              <a:ext cx="93681" cy="202875"/>
            </a:xfrm>
            <a:prstGeom prst="rect">
              <a:avLst/>
            </a:prstGeom>
          </p:spPr>
        </p:pic>
      </p:grpSp>
      <p:cxnSp>
        <p:nvCxnSpPr>
          <p:cNvPr id="66" name="Straight Arrow Connector 65"/>
          <p:cNvCxnSpPr>
            <a:stCxn id="32" idx="2"/>
            <a:endCxn id="17" idx="0"/>
          </p:cNvCxnSpPr>
          <p:nvPr/>
        </p:nvCxnSpPr>
        <p:spPr>
          <a:xfrm rot="16200000" flipH="1">
            <a:off x="4720470" y="3946194"/>
            <a:ext cx="546247" cy="533400"/>
          </a:xfrm>
          <a:prstGeom prst="straightConnector1">
            <a:avLst/>
          </a:prstGeom>
          <a:ln w="9525">
            <a:solidFill>
              <a:schemeClr val="accent2">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a:stCxn id="32" idx="2"/>
            <a:endCxn id="15" idx="0"/>
          </p:cNvCxnSpPr>
          <p:nvPr/>
        </p:nvCxnSpPr>
        <p:spPr>
          <a:xfrm rot="16200000" flipH="1">
            <a:off x="5100534" y="3566130"/>
            <a:ext cx="622447" cy="1369729"/>
          </a:xfrm>
          <a:prstGeom prst="straightConnector1">
            <a:avLst/>
          </a:prstGeom>
          <a:ln w="9525">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2" idx="2"/>
            <a:endCxn id="16" idx="0"/>
          </p:cNvCxnSpPr>
          <p:nvPr/>
        </p:nvCxnSpPr>
        <p:spPr>
          <a:xfrm rot="16200000" flipH="1">
            <a:off x="5572828" y="3093836"/>
            <a:ext cx="556029" cy="2247899"/>
          </a:xfrm>
          <a:prstGeom prst="straightConnector1">
            <a:avLst/>
          </a:prstGeom>
          <a:ln w="952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8" idx="2"/>
            <a:endCxn id="17" idx="0"/>
          </p:cNvCxnSpPr>
          <p:nvPr/>
        </p:nvCxnSpPr>
        <p:spPr>
          <a:xfrm rot="5400000">
            <a:off x="5079554" y="4117138"/>
            <a:ext cx="549619" cy="188140"/>
          </a:xfrm>
          <a:prstGeom prst="straightConnector1">
            <a:avLst/>
          </a:prstGeom>
          <a:ln w="9525">
            <a:solidFill>
              <a:schemeClr val="accent2">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4" name="Straight Arrow Connector 73"/>
          <p:cNvCxnSpPr>
            <a:stCxn id="38" idx="2"/>
            <a:endCxn id="15" idx="0"/>
          </p:cNvCxnSpPr>
          <p:nvPr/>
        </p:nvCxnSpPr>
        <p:spPr>
          <a:xfrm rot="16200000" flipH="1">
            <a:off x="5459618" y="3925214"/>
            <a:ext cx="625819" cy="648189"/>
          </a:xfrm>
          <a:prstGeom prst="straightConnector1">
            <a:avLst/>
          </a:prstGeom>
          <a:ln w="9525">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1" idx="2"/>
            <a:endCxn id="15" idx="0"/>
          </p:cNvCxnSpPr>
          <p:nvPr/>
        </p:nvCxnSpPr>
        <p:spPr>
          <a:xfrm rot="5400000">
            <a:off x="5790381" y="4246012"/>
            <a:ext cx="622447" cy="9964"/>
          </a:xfrm>
          <a:prstGeom prst="straightConnector1">
            <a:avLst/>
          </a:prstGeom>
          <a:ln w="9525">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8" idx="2"/>
            <a:endCxn id="16" idx="0"/>
          </p:cNvCxnSpPr>
          <p:nvPr/>
        </p:nvCxnSpPr>
        <p:spPr>
          <a:xfrm rot="16200000" flipH="1">
            <a:off x="5931912" y="3452920"/>
            <a:ext cx="559401" cy="1526359"/>
          </a:xfrm>
          <a:prstGeom prst="straightConnector1">
            <a:avLst/>
          </a:prstGeom>
          <a:ln w="952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41" idx="2"/>
            <a:endCxn id="17" idx="0"/>
          </p:cNvCxnSpPr>
          <p:nvPr/>
        </p:nvCxnSpPr>
        <p:spPr>
          <a:xfrm rot="5400000">
            <a:off x="5410317" y="3789749"/>
            <a:ext cx="546247" cy="846293"/>
          </a:xfrm>
          <a:prstGeom prst="straightConnector1">
            <a:avLst/>
          </a:prstGeom>
          <a:ln w="9525">
            <a:solidFill>
              <a:schemeClr val="accent2">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84" name="Straight Arrow Connector 83"/>
          <p:cNvCxnSpPr>
            <a:stCxn id="41" idx="2"/>
            <a:endCxn id="16" idx="0"/>
          </p:cNvCxnSpPr>
          <p:nvPr/>
        </p:nvCxnSpPr>
        <p:spPr>
          <a:xfrm rot="16200000" flipH="1">
            <a:off x="6262675" y="3783682"/>
            <a:ext cx="556029" cy="868206"/>
          </a:xfrm>
          <a:prstGeom prst="straightConnector1">
            <a:avLst/>
          </a:prstGeom>
          <a:ln w="952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4" idx="2"/>
            <a:endCxn id="17" idx="0"/>
          </p:cNvCxnSpPr>
          <p:nvPr/>
        </p:nvCxnSpPr>
        <p:spPr>
          <a:xfrm rot="5400000">
            <a:off x="5769401" y="3427293"/>
            <a:ext cx="549619" cy="1567833"/>
          </a:xfrm>
          <a:prstGeom prst="straightConnector1">
            <a:avLst/>
          </a:prstGeom>
          <a:ln w="9525">
            <a:solidFill>
              <a:schemeClr val="accent2">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88" name="Straight Arrow Connector 87"/>
          <p:cNvCxnSpPr>
            <a:stCxn id="44" idx="2"/>
            <a:endCxn id="15" idx="0"/>
          </p:cNvCxnSpPr>
          <p:nvPr/>
        </p:nvCxnSpPr>
        <p:spPr>
          <a:xfrm rot="5400000">
            <a:off x="6149465" y="3883556"/>
            <a:ext cx="625819" cy="731504"/>
          </a:xfrm>
          <a:prstGeom prst="straightConnector1">
            <a:avLst/>
          </a:prstGeom>
          <a:ln w="9525">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44" idx="2"/>
            <a:endCxn id="16" idx="0"/>
          </p:cNvCxnSpPr>
          <p:nvPr/>
        </p:nvCxnSpPr>
        <p:spPr>
          <a:xfrm rot="16200000" flipH="1">
            <a:off x="6621759" y="4142766"/>
            <a:ext cx="559401" cy="146666"/>
          </a:xfrm>
          <a:prstGeom prst="straightConnector1">
            <a:avLst/>
          </a:prstGeom>
          <a:ln w="952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47" idx="2"/>
            <a:endCxn id="17" idx="0"/>
          </p:cNvCxnSpPr>
          <p:nvPr/>
        </p:nvCxnSpPr>
        <p:spPr>
          <a:xfrm rot="5400000">
            <a:off x="6104225" y="3092503"/>
            <a:ext cx="549584" cy="2237449"/>
          </a:xfrm>
          <a:prstGeom prst="straightConnector1">
            <a:avLst/>
          </a:prstGeom>
          <a:ln w="9525">
            <a:solidFill>
              <a:schemeClr val="accent2">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95" name="Straight Arrow Connector 94"/>
          <p:cNvCxnSpPr>
            <a:stCxn id="47" idx="2"/>
            <a:endCxn id="15" idx="0"/>
          </p:cNvCxnSpPr>
          <p:nvPr/>
        </p:nvCxnSpPr>
        <p:spPr>
          <a:xfrm rot="5400000">
            <a:off x="6484289" y="3548766"/>
            <a:ext cx="625784" cy="1401120"/>
          </a:xfrm>
          <a:prstGeom prst="straightConnector1">
            <a:avLst/>
          </a:prstGeom>
          <a:ln w="9525">
            <a:solidFill>
              <a:srgbClr val="FF99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47" idx="2"/>
            <a:endCxn id="16" idx="0"/>
          </p:cNvCxnSpPr>
          <p:nvPr/>
        </p:nvCxnSpPr>
        <p:spPr>
          <a:xfrm rot="5400000">
            <a:off x="6956583" y="3954642"/>
            <a:ext cx="559366" cy="522950"/>
          </a:xfrm>
          <a:prstGeom prst="straightConnector1">
            <a:avLst/>
          </a:prstGeom>
          <a:ln w="952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Right Arrow 102"/>
          <p:cNvSpPr/>
          <p:nvPr/>
        </p:nvSpPr>
        <p:spPr>
          <a:xfrm rot="5400000">
            <a:off x="4482108" y="3162300"/>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ight Arrow 103"/>
          <p:cNvSpPr/>
          <p:nvPr/>
        </p:nvSpPr>
        <p:spPr>
          <a:xfrm rot="5400000">
            <a:off x="4634508" y="3347068"/>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ight Arrow 104"/>
          <p:cNvSpPr/>
          <p:nvPr/>
        </p:nvSpPr>
        <p:spPr>
          <a:xfrm rot="5400000">
            <a:off x="5167908" y="3162300"/>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ight Arrow 105"/>
          <p:cNvSpPr/>
          <p:nvPr/>
        </p:nvSpPr>
        <p:spPr>
          <a:xfrm rot="5400000">
            <a:off x="5320308" y="3347068"/>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ight Arrow 106"/>
          <p:cNvSpPr/>
          <p:nvPr/>
        </p:nvSpPr>
        <p:spPr>
          <a:xfrm rot="5400000">
            <a:off x="5853708" y="3162300"/>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ight Arrow 107"/>
          <p:cNvSpPr/>
          <p:nvPr/>
        </p:nvSpPr>
        <p:spPr>
          <a:xfrm rot="5400000">
            <a:off x="6006108" y="3347068"/>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ight Arrow 108"/>
          <p:cNvSpPr/>
          <p:nvPr/>
        </p:nvSpPr>
        <p:spPr>
          <a:xfrm rot="5400000">
            <a:off x="6539508" y="3162300"/>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ight Arrow 109"/>
          <p:cNvSpPr/>
          <p:nvPr/>
        </p:nvSpPr>
        <p:spPr>
          <a:xfrm rot="5400000">
            <a:off x="6691908" y="3347068"/>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ight Arrow 110"/>
          <p:cNvSpPr/>
          <p:nvPr/>
        </p:nvSpPr>
        <p:spPr>
          <a:xfrm rot="5400000">
            <a:off x="7225307" y="3162300"/>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ight Arrow 111"/>
          <p:cNvSpPr/>
          <p:nvPr/>
        </p:nvSpPr>
        <p:spPr>
          <a:xfrm rot="5400000">
            <a:off x="7377707" y="3347068"/>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ight Arrow 112"/>
          <p:cNvSpPr/>
          <p:nvPr/>
        </p:nvSpPr>
        <p:spPr>
          <a:xfrm rot="5400000">
            <a:off x="5091708" y="4862976"/>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ight Arrow 113"/>
          <p:cNvSpPr/>
          <p:nvPr/>
        </p:nvSpPr>
        <p:spPr>
          <a:xfrm rot="5400000">
            <a:off x="5126296" y="5640340"/>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5" name="Picture 114" descr="blender.jpg"/>
          <p:cNvPicPr>
            <a:picLocks noChangeAspect="1"/>
          </p:cNvPicPr>
          <p:nvPr/>
        </p:nvPicPr>
        <p:blipFill>
          <a:blip r:embed="rId7" cstate="print"/>
          <a:stretch>
            <a:fillRect/>
          </a:stretch>
        </p:blipFill>
        <p:spPr>
          <a:xfrm>
            <a:off x="5907992" y="5029200"/>
            <a:ext cx="364816" cy="492196"/>
          </a:xfrm>
          <a:prstGeom prst="rect">
            <a:avLst/>
          </a:prstGeom>
        </p:spPr>
      </p:pic>
      <p:pic>
        <p:nvPicPr>
          <p:cNvPr id="116" name="Picture 115" descr="blender.jpg"/>
          <p:cNvPicPr>
            <a:picLocks noChangeAspect="1"/>
          </p:cNvPicPr>
          <p:nvPr/>
        </p:nvPicPr>
        <p:blipFill>
          <a:blip r:embed="rId7" cstate="print"/>
          <a:stretch>
            <a:fillRect/>
          </a:stretch>
        </p:blipFill>
        <p:spPr>
          <a:xfrm>
            <a:off x="6822392" y="5021108"/>
            <a:ext cx="364816" cy="492196"/>
          </a:xfrm>
          <a:prstGeom prst="rect">
            <a:avLst/>
          </a:prstGeom>
        </p:spPr>
      </p:pic>
      <p:sp>
        <p:nvSpPr>
          <p:cNvPr id="117" name="Right Arrow 116"/>
          <p:cNvSpPr/>
          <p:nvPr/>
        </p:nvSpPr>
        <p:spPr>
          <a:xfrm rot="5400000">
            <a:off x="5998016" y="4879160"/>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ight Arrow 117"/>
          <p:cNvSpPr/>
          <p:nvPr/>
        </p:nvSpPr>
        <p:spPr>
          <a:xfrm rot="5400000">
            <a:off x="6032604" y="5656524"/>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ight Arrow 118"/>
          <p:cNvSpPr/>
          <p:nvPr/>
        </p:nvSpPr>
        <p:spPr>
          <a:xfrm rot="5400000">
            <a:off x="6884768" y="4854884"/>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ight Arrow 119"/>
          <p:cNvSpPr/>
          <p:nvPr/>
        </p:nvSpPr>
        <p:spPr>
          <a:xfrm rot="5400000">
            <a:off x="6919356" y="5632248"/>
            <a:ext cx="152400" cy="76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5" name="Straight Arrow Connector 124"/>
          <p:cNvCxnSpPr>
            <a:stCxn id="5" idx="2"/>
            <a:endCxn id="7" idx="0"/>
          </p:cNvCxnSpPr>
          <p:nvPr/>
        </p:nvCxnSpPr>
        <p:spPr>
          <a:xfrm rot="5400000">
            <a:off x="5268073" y="1878720"/>
            <a:ext cx="137482" cy="1389678"/>
          </a:xfrm>
          <a:prstGeom prst="straightConnector1">
            <a:avLst/>
          </a:prstGeom>
          <a:ln w="952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5" idx="2"/>
            <a:endCxn id="8" idx="0"/>
          </p:cNvCxnSpPr>
          <p:nvPr/>
        </p:nvCxnSpPr>
        <p:spPr>
          <a:xfrm rot="5400000">
            <a:off x="5616705" y="2227352"/>
            <a:ext cx="137482" cy="69241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5" idx="2"/>
            <a:endCxn id="9" idx="0"/>
          </p:cNvCxnSpPr>
          <p:nvPr/>
        </p:nvCxnSpPr>
        <p:spPr>
          <a:xfrm rot="5400000">
            <a:off x="5961965" y="2572613"/>
            <a:ext cx="137482" cy="189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5" idx="2"/>
            <a:endCxn id="10" idx="0"/>
          </p:cNvCxnSpPr>
          <p:nvPr/>
        </p:nvCxnSpPr>
        <p:spPr>
          <a:xfrm rot="16200000" flipH="1">
            <a:off x="6306551" y="2229920"/>
            <a:ext cx="137482" cy="68727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5" idx="2"/>
            <a:endCxn id="11" idx="0"/>
          </p:cNvCxnSpPr>
          <p:nvPr/>
        </p:nvCxnSpPr>
        <p:spPr>
          <a:xfrm rot="16200000" flipH="1">
            <a:off x="6644344" y="1892127"/>
            <a:ext cx="137482" cy="136286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15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9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1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1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1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1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14"/>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4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1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4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2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7" grpId="0" animBg="1"/>
      <p:bldP spid="118" grpId="0" animBg="1"/>
      <p:bldP spid="119" grpId="0" animBg="1"/>
      <p:bldP spid="1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129"/>
            <a:ext cx="10515600" cy="6082834"/>
          </a:xfrm>
        </p:spPr>
        <p:txBody>
          <a:bodyPr/>
          <a:lstStyle/>
          <a:p>
            <a:pPr marL="0" indent="0">
              <a:buNone/>
            </a:pPr>
            <a:r>
              <a:rPr lang="en-US" u="sng" dirty="0"/>
              <a:t>Why HDFS works very well with Big Data</a:t>
            </a:r>
            <a:r>
              <a:rPr lang="en-US" u="sng" dirty="0" smtClean="0"/>
              <a:t>?</a:t>
            </a:r>
          </a:p>
          <a:p>
            <a:pPr marL="0" indent="0">
              <a:buNone/>
            </a:pPr>
            <a:endParaRPr lang="en-US" u="sng" dirty="0"/>
          </a:p>
          <a:p>
            <a:pPr lvl="0" algn="just">
              <a:lnSpc>
                <a:spcPct val="150000"/>
              </a:lnSpc>
            </a:pPr>
            <a:r>
              <a:rPr lang="en-US" sz="2000" dirty="0"/>
              <a:t>HDFS uses the </a:t>
            </a:r>
            <a:r>
              <a:rPr lang="en-US" sz="2000" b="1" u="sng" dirty="0" err="1"/>
              <a:t>MapReduce</a:t>
            </a:r>
            <a:r>
              <a:rPr lang="en-US" sz="2000" dirty="0"/>
              <a:t> method for access to data which is very </a:t>
            </a:r>
            <a:r>
              <a:rPr lang="en-US" sz="2000" dirty="0" smtClean="0"/>
              <a:t>fast.</a:t>
            </a:r>
            <a:endParaRPr lang="en-US" sz="2000" dirty="0"/>
          </a:p>
          <a:p>
            <a:pPr lvl="0" algn="just">
              <a:lnSpc>
                <a:spcPct val="150000"/>
              </a:lnSpc>
            </a:pPr>
            <a:r>
              <a:rPr lang="en-US" sz="2000" dirty="0"/>
              <a:t>It follows a </a:t>
            </a:r>
            <a:r>
              <a:rPr lang="en-US" sz="2000" u="sng" dirty="0"/>
              <a:t>data </a:t>
            </a:r>
            <a:r>
              <a:rPr lang="en-US" sz="2000" u="sng" dirty="0" smtClean="0"/>
              <a:t>coherency </a:t>
            </a:r>
            <a:r>
              <a:rPr lang="en-US" sz="2000" u="sng" dirty="0"/>
              <a:t>model </a:t>
            </a:r>
            <a:r>
              <a:rPr lang="en-US" sz="2000" dirty="0"/>
              <a:t>that is simple to implement still highly robust and scalable</a:t>
            </a:r>
          </a:p>
          <a:p>
            <a:pPr lvl="0" algn="just">
              <a:lnSpc>
                <a:spcPct val="150000"/>
              </a:lnSpc>
            </a:pPr>
            <a:r>
              <a:rPr lang="en-US" sz="2000" dirty="0"/>
              <a:t>Compatible with any kind </a:t>
            </a:r>
            <a:r>
              <a:rPr lang="en-US" sz="2000" u="sng" dirty="0"/>
              <a:t>commodity hardware </a:t>
            </a:r>
            <a:r>
              <a:rPr lang="en-US" sz="2000" dirty="0"/>
              <a:t>and operating system processor.</a:t>
            </a:r>
          </a:p>
          <a:p>
            <a:pPr lvl="0" algn="just">
              <a:lnSpc>
                <a:spcPct val="150000"/>
              </a:lnSpc>
            </a:pPr>
            <a:r>
              <a:rPr lang="en-US" sz="2000" dirty="0"/>
              <a:t>Economy is been achieved by </a:t>
            </a:r>
            <a:r>
              <a:rPr lang="en-US" sz="2000" u="sng" dirty="0"/>
              <a:t>distributing data and processing on clusters </a:t>
            </a:r>
            <a:r>
              <a:rPr lang="en-US" sz="2000" dirty="0"/>
              <a:t>with parallel nodes</a:t>
            </a:r>
          </a:p>
          <a:p>
            <a:pPr lvl="0" algn="just">
              <a:lnSpc>
                <a:spcPct val="150000"/>
              </a:lnSpc>
            </a:pPr>
            <a:r>
              <a:rPr lang="en-US" sz="2000" dirty="0"/>
              <a:t>Data is always safe as it is </a:t>
            </a:r>
            <a:r>
              <a:rPr lang="en-US" sz="2000" u="sng" dirty="0"/>
              <a:t>automatically saved in multiple locations </a:t>
            </a:r>
            <a:r>
              <a:rPr lang="en-US" sz="2000" dirty="0"/>
              <a:t>for safe secure.</a:t>
            </a:r>
          </a:p>
          <a:p>
            <a:pPr lvl="0" algn="just">
              <a:lnSpc>
                <a:spcPct val="150000"/>
              </a:lnSpc>
            </a:pPr>
            <a:r>
              <a:rPr lang="en-US" sz="2000" dirty="0"/>
              <a:t>It provides a JAVA API’s and C language is on the top priority.</a:t>
            </a:r>
          </a:p>
          <a:p>
            <a:pPr lvl="0" algn="just">
              <a:lnSpc>
                <a:spcPct val="150000"/>
              </a:lnSpc>
            </a:pPr>
            <a:r>
              <a:rPr lang="en-US" sz="2000" dirty="0"/>
              <a:t>It is easily </a:t>
            </a:r>
            <a:r>
              <a:rPr lang="en-US" sz="2000" u="sng" dirty="0"/>
              <a:t>accessible using a web browser</a:t>
            </a:r>
            <a:r>
              <a:rPr lang="en-US" sz="2000" dirty="0"/>
              <a:t> making it highly </a:t>
            </a:r>
            <a:r>
              <a:rPr lang="en-US" sz="2000" dirty="0" smtClean="0"/>
              <a:t>effective.</a:t>
            </a:r>
            <a:endParaRPr lang="en-US" sz="2000" dirty="0"/>
          </a:p>
          <a:p>
            <a:endParaRPr lang="en-US" dirty="0"/>
          </a:p>
        </p:txBody>
      </p:sp>
    </p:spTree>
    <p:extLst>
      <p:ext uri="{BB962C8B-B14F-4D97-AF65-F5344CB8AC3E}">
        <p14:creationId xmlns:p14="http://schemas.microsoft.com/office/powerpoint/2010/main" val="1004762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035" y="190500"/>
            <a:ext cx="10717306" cy="6705600"/>
          </a:xfrm>
        </p:spPr>
        <p:txBody>
          <a:bodyPr/>
          <a:lstStyle/>
          <a:p>
            <a:pPr marL="0" indent="0" algn="just">
              <a:lnSpc>
                <a:spcPct val="150000"/>
              </a:lnSpc>
              <a:buNone/>
            </a:pPr>
            <a:r>
              <a:rPr lang="en-US" sz="2400" b="1" u="sng" dirty="0"/>
              <a:t>Big data </a:t>
            </a:r>
            <a:r>
              <a:rPr lang="en-US" sz="2400" dirty="0"/>
              <a:t>is a collection of both </a:t>
            </a:r>
            <a:r>
              <a:rPr lang="en-US" sz="2400" u="sng" dirty="0"/>
              <a:t>structured and unstructured data </a:t>
            </a:r>
            <a:r>
              <a:rPr lang="en-US" sz="2400" dirty="0"/>
              <a:t>that is too large , fast and </a:t>
            </a:r>
            <a:r>
              <a:rPr lang="en-US" sz="2400" dirty="0" smtClean="0"/>
              <a:t>difficult </a:t>
            </a:r>
            <a:r>
              <a:rPr lang="en-US" sz="2400" dirty="0"/>
              <a:t>to be managed by traditional database management tools or traditional data processing applications. </a:t>
            </a:r>
          </a:p>
          <a:p>
            <a:pPr marL="0" indent="0" algn="just">
              <a:buNone/>
            </a:pPr>
            <a:r>
              <a:rPr lang="en-US" dirty="0"/>
              <a:t>For e.g., </a:t>
            </a:r>
            <a:r>
              <a:rPr lang="en-US" dirty="0" smtClean="0"/>
              <a:t> </a:t>
            </a:r>
          </a:p>
          <a:p>
            <a:pPr algn="just"/>
            <a:r>
              <a:rPr lang="en-US" sz="2000" dirty="0"/>
              <a:t>Data managed by eBay for request search, consumer/customer recommendations, current trend and merchandising </a:t>
            </a:r>
          </a:p>
          <a:p>
            <a:pPr algn="just"/>
            <a:r>
              <a:rPr lang="en-US" sz="2000" dirty="0"/>
              <a:t>Data managed by Facebook, Twitter, </a:t>
            </a:r>
            <a:r>
              <a:rPr lang="en-US" sz="2000" dirty="0" err="1"/>
              <a:t>Linkedin</a:t>
            </a:r>
            <a:r>
              <a:rPr lang="en-US" sz="2000" dirty="0"/>
              <a:t> for providing social network platform </a:t>
            </a:r>
          </a:p>
          <a:p>
            <a:pPr algn="just"/>
            <a:r>
              <a:rPr lang="en-US" sz="2000" dirty="0"/>
              <a:t>Data </a:t>
            </a:r>
            <a:r>
              <a:rPr lang="en-US" sz="2000" dirty="0" err="1"/>
              <a:t>manged</a:t>
            </a:r>
            <a:r>
              <a:rPr lang="en-US" sz="2000" dirty="0"/>
              <a:t> for real-time auction/bidding in online Advertisement platforms </a:t>
            </a:r>
          </a:p>
          <a:p>
            <a:pPr algn="just"/>
            <a:r>
              <a:rPr lang="en-US" sz="2000" dirty="0"/>
              <a:t>Data captured in the </a:t>
            </a:r>
            <a:r>
              <a:rPr lang="en-US" sz="2000" dirty="0" err="1"/>
              <a:t>Blackbox</a:t>
            </a:r>
            <a:r>
              <a:rPr lang="en-US" sz="2000" dirty="0"/>
              <a:t> of flights etc…</a:t>
            </a:r>
          </a:p>
        </p:txBody>
      </p:sp>
    </p:spTree>
    <p:extLst>
      <p:ext uri="{BB962C8B-B14F-4D97-AF65-F5344CB8AC3E}">
        <p14:creationId xmlns:p14="http://schemas.microsoft.com/office/powerpoint/2010/main" val="2285294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353" y="1143001"/>
            <a:ext cx="10623176" cy="5015752"/>
          </a:xfrm>
        </p:spPr>
        <p:txBody>
          <a:bodyPr>
            <a:normAutofit fontScale="92500" lnSpcReduction="10000"/>
          </a:bodyPr>
          <a:lstStyle/>
          <a:p>
            <a:pPr algn="just">
              <a:lnSpc>
                <a:spcPct val="150000"/>
              </a:lnSpc>
            </a:pPr>
            <a:r>
              <a:rPr lang="en-US" sz="2400" dirty="0"/>
              <a:t>Hadoop is an open-source software framework that supports </a:t>
            </a:r>
            <a:r>
              <a:rPr lang="en-US" sz="2400" u="sng" dirty="0"/>
              <a:t>scalable distributed applications </a:t>
            </a:r>
            <a:r>
              <a:rPr lang="en-US" sz="2400" dirty="0"/>
              <a:t>.</a:t>
            </a:r>
          </a:p>
          <a:p>
            <a:pPr algn="just">
              <a:lnSpc>
                <a:spcPct val="150000"/>
              </a:lnSpc>
            </a:pPr>
            <a:r>
              <a:rPr lang="en-US" sz="2400" dirty="0"/>
              <a:t>Hadoop supports running applications on large clusters of commodity hardware and provide fast and reliable analysis of both structured and unstructured data.</a:t>
            </a:r>
          </a:p>
          <a:p>
            <a:pPr algn="just">
              <a:lnSpc>
                <a:spcPct val="150000"/>
              </a:lnSpc>
            </a:pPr>
            <a:r>
              <a:rPr lang="en-US" sz="2400" dirty="0"/>
              <a:t>Hadoop uses simple programming model.</a:t>
            </a:r>
          </a:p>
          <a:p>
            <a:pPr algn="just">
              <a:lnSpc>
                <a:spcPct val="150000"/>
              </a:lnSpc>
            </a:pPr>
            <a:r>
              <a:rPr lang="en-US" sz="2400" dirty="0"/>
              <a:t>Hadoop can scale from single servers to thousands of machines, each offering local computation and </a:t>
            </a:r>
            <a:r>
              <a:rPr lang="en-US" sz="2400" dirty="0" smtClean="0"/>
              <a:t>storage</a:t>
            </a:r>
          </a:p>
          <a:p>
            <a:pPr algn="just">
              <a:lnSpc>
                <a:spcPct val="150000"/>
              </a:lnSpc>
            </a:pPr>
            <a:r>
              <a:rPr lang="en-US" sz="2400" dirty="0" err="1" smtClean="0"/>
              <a:t>Hadoop</a:t>
            </a:r>
            <a:r>
              <a:rPr lang="en-US" sz="2400" dirty="0" smtClean="0"/>
              <a:t> Distributed File System design is based on the design of Google File System. It’s notion is “Write Once Read Multiple times”.</a:t>
            </a:r>
          </a:p>
          <a:p>
            <a:pPr algn="just">
              <a:lnSpc>
                <a:spcPct val="150000"/>
              </a:lnSpc>
            </a:pPr>
            <a:endParaRPr lang="en-US" sz="2400" dirty="0"/>
          </a:p>
        </p:txBody>
      </p:sp>
      <p:sp>
        <p:nvSpPr>
          <p:cNvPr id="5" name="Rectangle 4"/>
          <p:cNvSpPr/>
          <p:nvPr/>
        </p:nvSpPr>
        <p:spPr>
          <a:xfrm>
            <a:off x="3200400" y="304801"/>
            <a:ext cx="6934200" cy="461665"/>
          </a:xfrm>
          <a:prstGeom prst="rect">
            <a:avLst/>
          </a:prstGeom>
        </p:spPr>
        <p:txBody>
          <a:bodyPr wrap="square">
            <a:spAutoFit/>
          </a:bodyPr>
          <a:lstStyle/>
          <a:p>
            <a:r>
              <a:rPr lang="en-US" sz="2400" b="1" dirty="0"/>
              <a:t>Platform For Managing Big Data   - </a:t>
            </a:r>
            <a:r>
              <a:rPr lang="en-US" sz="2400" b="1" dirty="0" err="1"/>
              <a:t>Hadoop</a:t>
            </a:r>
            <a:endParaRPr lang="en-US" dirty="0"/>
          </a:p>
        </p:txBody>
      </p:sp>
    </p:spTree>
    <p:extLst>
      <p:ext uri="{BB962C8B-B14F-4D97-AF65-F5344CB8AC3E}">
        <p14:creationId xmlns:p14="http://schemas.microsoft.com/office/powerpoint/2010/main" val="3981099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565" y="990601"/>
            <a:ext cx="9820835" cy="5135563"/>
          </a:xfrm>
        </p:spPr>
        <p:txBody>
          <a:bodyPr/>
          <a:lstStyle/>
          <a:p>
            <a:pPr marL="0" indent="0">
              <a:buNone/>
            </a:pPr>
            <a:endParaRPr lang="en-US" dirty="0" smtClean="0"/>
          </a:p>
          <a:p>
            <a:pPr marL="0" indent="0">
              <a:buNone/>
            </a:pPr>
            <a:r>
              <a:rPr lang="en-US" dirty="0" err="1" smtClean="0"/>
              <a:t>Hadoop</a:t>
            </a:r>
            <a:r>
              <a:rPr lang="en-US" dirty="0" smtClean="0"/>
              <a:t> </a:t>
            </a:r>
            <a:r>
              <a:rPr lang="en-US" dirty="0"/>
              <a:t>Comprises of multiple </a:t>
            </a:r>
            <a:r>
              <a:rPr lang="en-US" dirty="0" smtClean="0"/>
              <a:t>software like….</a:t>
            </a:r>
          </a:p>
          <a:p>
            <a:r>
              <a:rPr lang="en-US" sz="2400" dirty="0" err="1" smtClean="0"/>
              <a:t>Hadoop</a:t>
            </a:r>
            <a:r>
              <a:rPr lang="en-US" sz="2400" dirty="0" smtClean="0"/>
              <a:t> </a:t>
            </a:r>
            <a:r>
              <a:rPr lang="en-US" sz="2400" dirty="0"/>
              <a:t>Distributed File System </a:t>
            </a:r>
          </a:p>
          <a:p>
            <a:r>
              <a:rPr lang="en-US" sz="2400" dirty="0"/>
              <a:t> Hadoop </a:t>
            </a:r>
            <a:r>
              <a:rPr lang="en-US" sz="2400" dirty="0" err="1"/>
              <a:t>MapRedure</a:t>
            </a:r>
            <a:r>
              <a:rPr lang="en-US" sz="2400" dirty="0"/>
              <a:t> </a:t>
            </a:r>
          </a:p>
          <a:p>
            <a:r>
              <a:rPr lang="en-US" sz="2400" dirty="0"/>
              <a:t> PIG </a:t>
            </a:r>
          </a:p>
          <a:p>
            <a:r>
              <a:rPr lang="en-US" sz="2400" dirty="0"/>
              <a:t> HIVE </a:t>
            </a:r>
          </a:p>
          <a:p>
            <a:r>
              <a:rPr lang="en-US" sz="2400" dirty="0"/>
              <a:t> </a:t>
            </a:r>
            <a:r>
              <a:rPr lang="en-US" sz="2400" dirty="0" err="1"/>
              <a:t>ZooKeeper</a:t>
            </a:r>
            <a:endParaRPr lang="en-US" sz="2400" dirty="0"/>
          </a:p>
        </p:txBody>
      </p:sp>
    </p:spTree>
    <p:extLst>
      <p:ext uri="{BB962C8B-B14F-4D97-AF65-F5344CB8AC3E}">
        <p14:creationId xmlns:p14="http://schemas.microsoft.com/office/powerpoint/2010/main" val="2683578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600201"/>
            <a:ext cx="8534400" cy="4525963"/>
          </a:xfrm>
        </p:spPr>
        <p:txBody>
          <a:bodyPr/>
          <a:lstStyle/>
          <a:p>
            <a:pPr marL="0" indent="0">
              <a:buNone/>
            </a:pPr>
            <a:r>
              <a:rPr lang="en-US" dirty="0"/>
              <a:t>Potential challenges:</a:t>
            </a:r>
          </a:p>
          <a:p>
            <a:r>
              <a:rPr lang="en-US" dirty="0" smtClean="0"/>
              <a:t>Ensuring </a:t>
            </a:r>
            <a:r>
              <a:rPr lang="en-US" dirty="0"/>
              <a:t>data integrity</a:t>
            </a:r>
          </a:p>
          <a:p>
            <a:r>
              <a:rPr lang="en-US" dirty="0" smtClean="0"/>
              <a:t>Data </a:t>
            </a:r>
            <a:r>
              <a:rPr lang="en-US" dirty="0" err="1"/>
              <a:t>data</a:t>
            </a:r>
            <a:r>
              <a:rPr lang="en-US" dirty="0"/>
              <a:t> retention in case of nodes failure</a:t>
            </a:r>
          </a:p>
          <a:p>
            <a:r>
              <a:rPr lang="en-US" dirty="0" smtClean="0"/>
              <a:t>Integration </a:t>
            </a:r>
            <a:r>
              <a:rPr lang="en-US" dirty="0"/>
              <a:t>across multiple nodes </a:t>
            </a:r>
            <a:r>
              <a:rPr lang="en-US" dirty="0" smtClean="0"/>
              <a:t>and systems</a:t>
            </a:r>
            <a:endParaRPr lang="en-US" dirty="0"/>
          </a:p>
        </p:txBody>
      </p:sp>
    </p:spTree>
    <p:extLst>
      <p:ext uri="{BB962C8B-B14F-4D97-AF65-F5344CB8AC3E}">
        <p14:creationId xmlns:p14="http://schemas.microsoft.com/office/powerpoint/2010/main" val="1204744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3071"/>
            <a:ext cx="10515600" cy="5813892"/>
          </a:xfrm>
        </p:spPr>
        <p:txBody>
          <a:bodyPr/>
          <a:lstStyle/>
          <a:p>
            <a:pPr marL="0" indent="0">
              <a:buNone/>
            </a:pPr>
            <a:r>
              <a:rPr lang="en-US" b="1" u="sng" dirty="0"/>
              <a:t>HDFS Objectives</a:t>
            </a:r>
            <a:endParaRPr lang="en-US" b="1" dirty="0"/>
          </a:p>
          <a:p>
            <a:pPr algn="just">
              <a:lnSpc>
                <a:spcPct val="150000"/>
              </a:lnSpc>
            </a:pPr>
            <a:r>
              <a:rPr lang="en-US" dirty="0" smtClean="0"/>
              <a:t>Able </a:t>
            </a:r>
            <a:r>
              <a:rPr lang="en-US" dirty="0"/>
              <a:t>to store vast amount of data probably in </a:t>
            </a:r>
            <a:r>
              <a:rPr lang="en-US" u="sng" dirty="0" err="1"/>
              <a:t>Tera</a:t>
            </a:r>
            <a:r>
              <a:rPr lang="en-US" u="sng" dirty="0"/>
              <a:t> bytes or </a:t>
            </a:r>
            <a:r>
              <a:rPr lang="en-US" u="sng" dirty="0" err="1"/>
              <a:t>Peta</a:t>
            </a:r>
            <a:r>
              <a:rPr lang="en-US" u="sng" dirty="0"/>
              <a:t> bytes</a:t>
            </a:r>
            <a:r>
              <a:rPr lang="en-US" dirty="0"/>
              <a:t> by spreading the data across a number of machines on cluster.</a:t>
            </a:r>
          </a:p>
          <a:p>
            <a:pPr algn="just">
              <a:lnSpc>
                <a:spcPct val="150000"/>
              </a:lnSpc>
            </a:pPr>
            <a:r>
              <a:rPr lang="en-US" dirty="0" smtClean="0"/>
              <a:t>Storing </a:t>
            </a:r>
            <a:r>
              <a:rPr lang="en-US" dirty="0"/>
              <a:t>data reliably, and in </a:t>
            </a:r>
            <a:r>
              <a:rPr lang="en-US" u="sng" dirty="0"/>
              <a:t>fault-tolerant</a:t>
            </a:r>
            <a:r>
              <a:rPr lang="en-US" dirty="0"/>
              <a:t> manner by </a:t>
            </a:r>
            <a:r>
              <a:rPr lang="en-US" u="sng" dirty="0"/>
              <a:t>maintaining data replication</a:t>
            </a:r>
            <a:r>
              <a:rPr lang="en-US" dirty="0"/>
              <a:t> to cope with loss of individual machines in the </a:t>
            </a:r>
            <a:r>
              <a:rPr lang="en-US" dirty="0" smtClean="0"/>
              <a:t>cluster.</a:t>
            </a:r>
            <a:endParaRPr lang="en-US" dirty="0"/>
          </a:p>
          <a:p>
            <a:pPr algn="just">
              <a:lnSpc>
                <a:spcPct val="150000"/>
              </a:lnSpc>
            </a:pPr>
            <a:r>
              <a:rPr lang="en-US" dirty="0" smtClean="0"/>
              <a:t>Able </a:t>
            </a:r>
            <a:r>
              <a:rPr lang="en-US" dirty="0"/>
              <a:t>to </a:t>
            </a:r>
            <a:r>
              <a:rPr lang="en-US" u="sng" dirty="0"/>
              <a:t>process the data locally</a:t>
            </a:r>
            <a:r>
              <a:rPr lang="en-US" dirty="0"/>
              <a:t> by moving the computation/processing to data nodes instead of bringing data from data nodes to computation server.</a:t>
            </a:r>
          </a:p>
          <a:p>
            <a:pPr algn="just">
              <a:lnSpc>
                <a:spcPct val="150000"/>
              </a:lnSpc>
            </a:pPr>
            <a:endParaRPr lang="en-US" dirty="0"/>
          </a:p>
        </p:txBody>
      </p:sp>
    </p:spTree>
    <p:extLst>
      <p:ext uri="{BB962C8B-B14F-4D97-AF65-F5344CB8AC3E}">
        <p14:creationId xmlns:p14="http://schemas.microsoft.com/office/powerpoint/2010/main" val="48663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Important components in HDFS Architecture are:</a:t>
            </a:r>
          </a:p>
          <a:p>
            <a:r>
              <a:rPr lang="en-US" b="1" u="sng" dirty="0" smtClean="0"/>
              <a:t>Blocks</a:t>
            </a:r>
            <a:endParaRPr lang="en-US" dirty="0" smtClean="0"/>
          </a:p>
          <a:p>
            <a:r>
              <a:rPr lang="en-US" b="1" u="sng" dirty="0" smtClean="0"/>
              <a:t>Name </a:t>
            </a:r>
            <a:r>
              <a:rPr lang="en-US" b="1" u="sng" dirty="0"/>
              <a:t>Node</a:t>
            </a:r>
            <a:endParaRPr lang="en-US" dirty="0"/>
          </a:p>
          <a:p>
            <a:r>
              <a:rPr lang="en-US" b="1" u="sng" dirty="0"/>
              <a:t>Data Nodes</a:t>
            </a:r>
            <a:endParaRPr lang="en-US" dirty="0"/>
          </a:p>
          <a:p>
            <a:endParaRPr lang="en-US" dirty="0" smtClean="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004983" y="2563019"/>
            <a:ext cx="2514600" cy="2076216"/>
          </a:xfrm>
          <a:prstGeom prst="rect">
            <a:avLst/>
          </a:prstGeom>
          <a:noFill/>
          <a:ln>
            <a:noFill/>
          </a:ln>
        </p:spPr>
      </p:pic>
      <p:pic>
        <p:nvPicPr>
          <p:cNvPr id="5" name="Content Placeholder 4" descr="C:\Users\bunny\AppData\Roaming\Tencent\Users\501239855\QQ\WinTemp\RichOle\0$BK[BAQ(OAT{}B%KS{3CC0.jpg"/>
          <p:cNvPicPr/>
          <p:nvPr/>
        </p:nvPicPr>
        <p:blipFill>
          <a:blip r:embed="rId3">
            <a:extLst>
              <a:ext uri="{28A0092B-C50C-407E-A947-70E740481C1C}">
                <a14:useLocalDpi xmlns:a14="http://schemas.microsoft.com/office/drawing/2010/main" val="0"/>
              </a:ext>
            </a:extLst>
          </a:blip>
          <a:srcRect/>
          <a:stretch>
            <a:fillRect/>
          </a:stretch>
        </p:blipFill>
        <p:spPr bwMode="auto">
          <a:xfrm>
            <a:off x="7192495" y="2772568"/>
            <a:ext cx="3592045" cy="1987691"/>
          </a:xfrm>
          <a:prstGeom prst="rect">
            <a:avLst/>
          </a:prstGeom>
          <a:noFill/>
          <a:ln>
            <a:noFill/>
          </a:ln>
        </p:spPr>
      </p:pic>
    </p:spTree>
    <p:extLst>
      <p:ext uri="{BB962C8B-B14F-4D97-AF65-F5344CB8AC3E}">
        <p14:creationId xmlns:p14="http://schemas.microsoft.com/office/powerpoint/2010/main" val="2223284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1248</Words>
  <Application>Microsoft Office PowerPoint</Application>
  <PresentationFormat>Widescreen</PresentationFormat>
  <Paragraphs>124</Paragraphs>
  <Slides>26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vt:lpstr>
      <vt:lpstr>Times New Roman</vt:lpstr>
      <vt:lpstr>Wingdings</vt:lpstr>
      <vt:lpstr>Office Theme</vt:lpstr>
      <vt:lpstr>HDFS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Mom told Sam</vt:lpstr>
      <vt:lpstr>One day</vt:lpstr>
      <vt:lpstr>Next Day</vt:lpstr>
      <vt:lpstr>18 Years Later</vt:lpstr>
      <vt:lpstr>Sam &amp; MapReduce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Mahe</cp:lastModifiedBy>
  <cp:revision>27</cp:revision>
  <dcterms:created xsi:type="dcterms:W3CDTF">2018-09-30T17:42:22Z</dcterms:created>
  <dcterms:modified xsi:type="dcterms:W3CDTF">2018-10-20T17:12:45Z</dcterms:modified>
</cp:coreProperties>
</file>