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311" r:id="rId3"/>
    <p:sldId id="312" r:id="rId4"/>
    <p:sldId id="313" r:id="rId5"/>
    <p:sldId id="314" r:id="rId6"/>
    <p:sldId id="315" r:id="rId7"/>
    <p:sldId id="257" r:id="rId8"/>
    <p:sldId id="258" r:id="rId9"/>
    <p:sldId id="259" r:id="rId10"/>
    <p:sldId id="260" r:id="rId11"/>
    <p:sldId id="317" r:id="rId12"/>
    <p:sldId id="275" r:id="rId13"/>
    <p:sldId id="274" r:id="rId14"/>
    <p:sldId id="273" r:id="rId15"/>
    <p:sldId id="278" r:id="rId16"/>
    <p:sldId id="307" r:id="rId17"/>
    <p:sldId id="335" r:id="rId18"/>
    <p:sldId id="336" r:id="rId19"/>
    <p:sldId id="337" r:id="rId20"/>
    <p:sldId id="292" r:id="rId21"/>
    <p:sldId id="297" r:id="rId22"/>
    <p:sldId id="298" r:id="rId23"/>
    <p:sldId id="299" r:id="rId24"/>
    <p:sldId id="291" r:id="rId25"/>
    <p:sldId id="309" r:id="rId26"/>
    <p:sldId id="310" r:id="rId27"/>
    <p:sldId id="286" r:id="rId28"/>
    <p:sldId id="316" r:id="rId29"/>
    <p:sldId id="290" r:id="rId30"/>
    <p:sldId id="264" r:id="rId31"/>
    <p:sldId id="287" r:id="rId32"/>
    <p:sldId id="288" r:id="rId33"/>
    <p:sldId id="289" r:id="rId34"/>
    <p:sldId id="293" r:id="rId35"/>
    <p:sldId id="296" r:id="rId36"/>
    <p:sldId id="267" r:id="rId37"/>
    <p:sldId id="295" r:id="rId38"/>
    <p:sldId id="268" r:id="rId39"/>
    <p:sldId id="271" r:id="rId40"/>
    <p:sldId id="272" r:id="rId41"/>
    <p:sldId id="305" r:id="rId42"/>
    <p:sldId id="318" r:id="rId43"/>
    <p:sldId id="330" r:id="rId44"/>
    <p:sldId id="319" r:id="rId45"/>
    <p:sldId id="334" r:id="rId46"/>
    <p:sldId id="320" r:id="rId47"/>
    <p:sldId id="321" r:id="rId48"/>
    <p:sldId id="333" r:id="rId49"/>
    <p:sldId id="322" r:id="rId50"/>
    <p:sldId id="331" r:id="rId51"/>
    <p:sldId id="323" r:id="rId52"/>
    <p:sldId id="324" r:id="rId53"/>
    <p:sldId id="325" r:id="rId54"/>
    <p:sldId id="326" r:id="rId55"/>
    <p:sldId id="332" r:id="rId56"/>
    <p:sldId id="327" r:id="rId57"/>
    <p:sldId id="328" r:id="rId58"/>
    <p:sldId id="329"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B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1538" autoAdjust="0"/>
  </p:normalViewPr>
  <p:slideViewPr>
    <p:cSldViewPr>
      <p:cViewPr varScale="1">
        <p:scale>
          <a:sx n="58" d="100"/>
          <a:sy n="58" d="100"/>
        </p:scale>
        <p:origin x="1716" y="4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15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641FB02-9A14-45B6-8B72-BA3BB17CD1BE}" type="datetimeFigureOut">
              <a:rPr lang="en-IN" smtClean="0"/>
              <a:t>20-10-2018</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51A4F6-6D53-427F-9053-B41989714077}" type="slidenum">
              <a:rPr lang="en-IN" smtClean="0"/>
              <a:t>‹#›</a:t>
            </a:fld>
            <a:endParaRPr lang="en-IN"/>
          </a:p>
        </p:txBody>
      </p:sp>
    </p:spTree>
    <p:extLst>
      <p:ext uri="{BB962C8B-B14F-4D97-AF65-F5344CB8AC3E}">
        <p14:creationId xmlns:p14="http://schemas.microsoft.com/office/powerpoint/2010/main" val="16012032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C90EDA-4699-497D-89B5-7F15F2A0FE68}" type="datetimeFigureOut">
              <a:rPr lang="en-IN" smtClean="0"/>
              <a:t>20-10-2018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23E188-E0F2-4331-ADF9-D279991F1DFC}" type="slidenum">
              <a:rPr lang="en-IN" smtClean="0"/>
              <a:t>‹#›</a:t>
            </a:fld>
            <a:endParaRPr lang="en-IN"/>
          </a:p>
        </p:txBody>
      </p:sp>
    </p:spTree>
    <p:extLst>
      <p:ext uri="{BB962C8B-B14F-4D97-AF65-F5344CB8AC3E}">
        <p14:creationId xmlns:p14="http://schemas.microsoft.com/office/powerpoint/2010/main" val="728490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archwindevelopment.techtarget.com/definition/HTTP"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Greeting</a:t>
            </a:r>
          </a:p>
          <a:p>
            <a:pPr marL="171450" indent="-171450">
              <a:buFont typeface="Arial" pitchFamily="34" charset="0"/>
              <a:buChar char="•"/>
            </a:pPr>
            <a:r>
              <a:rPr lang="en-US" dirty="0" smtClean="0"/>
              <a:t>Myself</a:t>
            </a:r>
          </a:p>
          <a:p>
            <a:pPr marL="171450" indent="-171450">
              <a:buFont typeface="Arial" pitchFamily="34" charset="0"/>
              <a:buChar char="•"/>
            </a:pPr>
            <a:r>
              <a:rPr lang="en-US" dirty="0" smtClean="0"/>
              <a:t>Today’s topic</a:t>
            </a:r>
          </a:p>
          <a:p>
            <a:pPr marL="171450" indent="-171450">
              <a:buFont typeface="Arial" pitchFamily="34" charset="0"/>
              <a:buChar char="•"/>
            </a:pPr>
            <a:r>
              <a:rPr lang="en-US" dirty="0" smtClean="0"/>
              <a:t>Authors</a:t>
            </a:r>
          </a:p>
          <a:p>
            <a:pPr marL="171450" indent="-171450">
              <a:buFont typeface="Arial" pitchFamily="34" charset="0"/>
              <a:buChar char="•"/>
            </a:pPr>
            <a:r>
              <a:rPr lang="en-US" dirty="0" smtClean="0"/>
              <a:t>Conference</a:t>
            </a:r>
          </a:p>
          <a:p>
            <a:pPr marL="171450" indent="-171450">
              <a:buFont typeface="Arial" pitchFamily="34" charset="0"/>
              <a:buChar char="•"/>
            </a:pPr>
            <a:r>
              <a:rPr lang="en-US" dirty="0" smtClean="0"/>
              <a:t>MapReduce</a:t>
            </a:r>
            <a:r>
              <a:rPr lang="en-US" baseline="0" dirty="0" smtClean="0"/>
              <a:t> aims to provide a simplified approach to program and run distributed applications</a:t>
            </a:r>
            <a:endParaRPr lang="en-US" dirty="0" smtClean="0"/>
          </a:p>
          <a:p>
            <a:pPr marL="171450" indent="-171450">
              <a:buFont typeface="Arial" pitchFamily="34" charset="0"/>
              <a:buChar char="•"/>
            </a:pPr>
            <a:r>
              <a:rPr lang="en-US" dirty="0" smtClean="0"/>
              <a:t>Analogy</a:t>
            </a:r>
          </a:p>
          <a:p>
            <a:endParaRPr lang="en-IN" dirty="0"/>
          </a:p>
        </p:txBody>
      </p:sp>
      <p:sp>
        <p:nvSpPr>
          <p:cNvPr id="4" name="Slide Number Placeholder 3"/>
          <p:cNvSpPr>
            <a:spLocks noGrp="1"/>
          </p:cNvSpPr>
          <p:nvPr>
            <p:ph type="sldNum" sz="quarter" idx="10"/>
          </p:nvPr>
        </p:nvSpPr>
        <p:spPr/>
        <p:txBody>
          <a:bodyPr/>
          <a:lstStyle/>
          <a:p>
            <a:fld id="{0423E188-E0F2-4331-ADF9-D279991F1DFC}" type="slidenum">
              <a:rPr lang="en-IN" smtClean="0"/>
              <a:t>1</a:t>
            </a:fld>
            <a:endParaRPr lang="en-IN"/>
          </a:p>
        </p:txBody>
      </p:sp>
    </p:spTree>
    <p:extLst>
      <p:ext uri="{BB962C8B-B14F-4D97-AF65-F5344CB8AC3E}">
        <p14:creationId xmlns:p14="http://schemas.microsoft.com/office/powerpoint/2010/main" val="834169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Functional languages: logic</a:t>
            </a:r>
            <a:r>
              <a:rPr lang="en-US" baseline="0" dirty="0" smtClean="0"/>
              <a:t> is expressed as expressions</a:t>
            </a:r>
          </a:p>
          <a:p>
            <a:r>
              <a:rPr lang="en-US" baseline="0" dirty="0" smtClean="0"/>
              <a:t>No mutable data and state.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computed values cannot be dependent on previously computed values.  ( X -&gt; Y</a:t>
            </a:r>
            <a:r>
              <a:rPr lang="en-US" baseline="0" dirty="0" smtClean="0"/>
              <a:t> -&gt; Z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Order does not matter</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0423E188-E0F2-4331-ADF9-D279991F1DFC}" type="slidenum">
              <a:rPr lang="en-IN" smtClean="0"/>
              <a:t>16</a:t>
            </a:fld>
            <a:endParaRPr lang="en-IN"/>
          </a:p>
        </p:txBody>
      </p:sp>
    </p:spTree>
    <p:extLst>
      <p:ext uri="{BB962C8B-B14F-4D97-AF65-F5344CB8AC3E}">
        <p14:creationId xmlns:p14="http://schemas.microsoft.com/office/powerpoint/2010/main" val="960337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23E188-E0F2-4331-ADF9-D279991F1DFC}" type="slidenum">
              <a:rPr lang="en-IN" smtClean="0"/>
              <a:t>21</a:t>
            </a:fld>
            <a:endParaRPr lang="en-IN"/>
          </a:p>
        </p:txBody>
      </p:sp>
    </p:spTree>
    <p:extLst>
      <p:ext uri="{BB962C8B-B14F-4D97-AF65-F5344CB8AC3E}">
        <p14:creationId xmlns:p14="http://schemas.microsoft.com/office/powerpoint/2010/main" val="1968023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23E188-E0F2-4331-ADF9-D279991F1DFC}" type="slidenum">
              <a:rPr lang="en-IN" smtClean="0"/>
              <a:t>22</a:t>
            </a:fld>
            <a:endParaRPr lang="en-IN"/>
          </a:p>
        </p:txBody>
      </p:sp>
    </p:spTree>
    <p:extLst>
      <p:ext uri="{BB962C8B-B14F-4D97-AF65-F5344CB8AC3E}">
        <p14:creationId xmlns:p14="http://schemas.microsoft.com/office/powerpoint/2010/main" val="1182505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1. The </a:t>
            </a:r>
            <a:r>
              <a:rPr lang="en-IN" sz="1200" b="0" i="0" u="none" strike="noStrike" kern="1200" baseline="0" dirty="0" err="1" smtClean="0">
                <a:solidFill>
                  <a:schemeClr val="tx1"/>
                </a:solidFill>
                <a:latin typeface="+mn-lt"/>
                <a:ea typeface="+mn-ea"/>
                <a:cs typeface="+mn-cs"/>
              </a:rPr>
              <a:t>MapReduce</a:t>
            </a:r>
            <a:r>
              <a:rPr lang="en-IN" sz="1200" b="0" i="0" u="none" strike="noStrike" kern="1200" baseline="0" dirty="0" smtClean="0">
                <a:solidFill>
                  <a:schemeClr val="tx1"/>
                </a:solidFill>
                <a:latin typeface="+mn-lt"/>
                <a:ea typeface="+mn-ea"/>
                <a:cs typeface="+mn-cs"/>
              </a:rPr>
              <a:t> library in the user program first splits the input les into M pieces of typically 16 megabytes to 64 megabytes (MB) per piece (controllable by the user via an optional parameter). It then starts up many copies of the program on a cluster of machines.</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2. One of the copies of the program is special . the master. The rest are workers that are assigned work by the master. There are M map tasks and R reduce tasks to assign. The master picks idle workers and assigns each one a map task or a reduce task.</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3. A worker who is assigned a map task reads the contents of the corresponding input split. It parses key/value pairs out of the input data and passes each pair to the user-defined </a:t>
            </a:r>
            <a:r>
              <a:rPr lang="en-IN" sz="1200" b="0" i="1" u="none" strike="noStrike" kern="1200" baseline="0" dirty="0" smtClean="0">
                <a:solidFill>
                  <a:schemeClr val="tx1"/>
                </a:solidFill>
                <a:latin typeface="+mn-lt"/>
                <a:ea typeface="+mn-ea"/>
                <a:cs typeface="+mn-cs"/>
              </a:rPr>
              <a:t>Map </a:t>
            </a:r>
            <a:r>
              <a:rPr lang="en-IN" sz="1200" b="0" i="0" u="none" strike="noStrike" kern="1200" baseline="0" dirty="0" smtClean="0">
                <a:solidFill>
                  <a:schemeClr val="tx1"/>
                </a:solidFill>
                <a:latin typeface="+mn-lt"/>
                <a:ea typeface="+mn-ea"/>
                <a:cs typeface="+mn-cs"/>
              </a:rPr>
              <a:t>function. The intermediate key/value pairs produced by the </a:t>
            </a:r>
            <a:r>
              <a:rPr lang="en-IN" sz="1200" b="0" i="1" u="none" strike="noStrike" kern="1200" baseline="0" dirty="0" smtClean="0">
                <a:solidFill>
                  <a:schemeClr val="tx1"/>
                </a:solidFill>
                <a:latin typeface="+mn-lt"/>
                <a:ea typeface="+mn-ea"/>
                <a:cs typeface="+mn-cs"/>
              </a:rPr>
              <a:t>Map </a:t>
            </a:r>
            <a:r>
              <a:rPr lang="en-IN" sz="1200" b="0" i="0" u="none" strike="noStrike" kern="1200" baseline="0" dirty="0" smtClean="0">
                <a:solidFill>
                  <a:schemeClr val="tx1"/>
                </a:solidFill>
                <a:latin typeface="+mn-lt"/>
                <a:ea typeface="+mn-ea"/>
                <a:cs typeface="+mn-cs"/>
              </a:rPr>
              <a:t>function are buffered in memory.</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4. Periodically, the buffered pairs are written to local disk, partitioned into R regions by the partitioning function. The locations of these buffered pairs on the local disk are passed back to the master, who is responsible for forwarding these locations to the reduce workers.</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5. When a reduce worker is notified by the master about these locations, it uses remote procedure calls to read the buffered data from the local disks of the map workers. When a reduce worker has read all intermediate data, it sorts it by the intermediate keys so that all occurrences of the same key are grouped together. The sorting is needed because typically many different keys map to the same reduce task. If the amount of intermediate data is too large to t in memory, an external sort is used.</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6. The reduce worker iterates over the sorted intermediate data and for each unique intermediate key encountered, it passes the key and the corresponding set of intermediate values to the user's </a:t>
            </a:r>
            <a:r>
              <a:rPr lang="en-IN" sz="1200" b="0" i="1" u="none" strike="noStrike" kern="1200" baseline="0" dirty="0" smtClean="0">
                <a:solidFill>
                  <a:schemeClr val="tx1"/>
                </a:solidFill>
                <a:latin typeface="+mn-lt"/>
                <a:ea typeface="+mn-ea"/>
                <a:cs typeface="+mn-cs"/>
              </a:rPr>
              <a:t>Reduce </a:t>
            </a:r>
            <a:r>
              <a:rPr lang="en-IN" sz="1200" b="0" i="0" u="none" strike="noStrike" kern="1200" baseline="0" dirty="0" smtClean="0">
                <a:solidFill>
                  <a:schemeClr val="tx1"/>
                </a:solidFill>
                <a:latin typeface="+mn-lt"/>
                <a:ea typeface="+mn-ea"/>
                <a:cs typeface="+mn-cs"/>
              </a:rPr>
              <a:t>function. The output of the </a:t>
            </a:r>
            <a:r>
              <a:rPr lang="en-IN" sz="1200" b="0" i="1" u="none" strike="noStrike" kern="1200" baseline="0" dirty="0" smtClean="0">
                <a:solidFill>
                  <a:schemeClr val="tx1"/>
                </a:solidFill>
                <a:latin typeface="+mn-lt"/>
                <a:ea typeface="+mn-ea"/>
                <a:cs typeface="+mn-cs"/>
              </a:rPr>
              <a:t>Reduce </a:t>
            </a:r>
            <a:r>
              <a:rPr lang="en-IN" sz="1200" b="0" i="0" u="none" strike="noStrike" kern="1200" baseline="0" dirty="0" smtClean="0">
                <a:solidFill>
                  <a:schemeClr val="tx1"/>
                </a:solidFill>
                <a:latin typeface="+mn-lt"/>
                <a:ea typeface="+mn-ea"/>
                <a:cs typeface="+mn-cs"/>
              </a:rPr>
              <a:t>function is appended to a final output file for this reduce partition.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7. </a:t>
            </a:r>
            <a:r>
              <a:rPr lang="en-IN" sz="1200" b="0" i="0" u="none" strike="noStrike" kern="1200" baseline="0" dirty="0" smtClean="0">
                <a:solidFill>
                  <a:schemeClr val="tx1"/>
                </a:solidFill>
                <a:latin typeface="+mn-lt"/>
                <a:ea typeface="+mn-ea"/>
                <a:cs typeface="+mn-cs"/>
              </a:rPr>
              <a:t>When all map tasks and reduce tasks have been completed, the master wakes up the user program. At this point, the </a:t>
            </a:r>
            <a:r>
              <a:rPr lang="en-IN" sz="1200" b="0" i="0" u="none" strike="noStrike" kern="1200" baseline="0" dirty="0" err="1" smtClean="0">
                <a:solidFill>
                  <a:schemeClr val="tx1"/>
                </a:solidFill>
                <a:latin typeface="+mn-lt"/>
                <a:ea typeface="+mn-ea"/>
                <a:cs typeface="+mn-cs"/>
              </a:rPr>
              <a:t>MapReduce</a:t>
            </a:r>
            <a:r>
              <a:rPr lang="en-IN" sz="1200" b="0" i="0" u="none" strike="noStrike" kern="1200" baseline="0" dirty="0" smtClean="0">
                <a:solidFill>
                  <a:schemeClr val="tx1"/>
                </a:solidFill>
                <a:latin typeface="+mn-lt"/>
                <a:ea typeface="+mn-ea"/>
                <a:cs typeface="+mn-cs"/>
              </a:rPr>
              <a:t> call in the user program returns back to the user code.</a:t>
            </a:r>
            <a:endParaRPr lang="en-IN" dirty="0"/>
          </a:p>
        </p:txBody>
      </p:sp>
      <p:sp>
        <p:nvSpPr>
          <p:cNvPr id="4" name="Slide Number Placeholder 3"/>
          <p:cNvSpPr>
            <a:spLocks noGrp="1"/>
          </p:cNvSpPr>
          <p:nvPr>
            <p:ph type="sldNum" sz="quarter" idx="10"/>
          </p:nvPr>
        </p:nvSpPr>
        <p:spPr/>
        <p:txBody>
          <a:bodyPr/>
          <a:lstStyle/>
          <a:p>
            <a:fld id="{0423E188-E0F2-4331-ADF9-D279991F1DFC}" type="slidenum">
              <a:rPr lang="en-IN" smtClean="0"/>
              <a:t>27</a:t>
            </a:fld>
            <a:endParaRPr lang="en-IN"/>
          </a:p>
        </p:txBody>
      </p:sp>
    </p:spTree>
    <p:extLst>
      <p:ext uri="{BB962C8B-B14F-4D97-AF65-F5344CB8AC3E}">
        <p14:creationId xmlns:p14="http://schemas.microsoft.com/office/powerpoint/2010/main" val="2050071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a secondary Master</a:t>
            </a:r>
            <a:r>
              <a:rPr lang="en-US" baseline="0" dirty="0" smtClean="0"/>
              <a:t> is employed</a:t>
            </a:r>
            <a:endParaRPr lang="en-IN" dirty="0"/>
          </a:p>
        </p:txBody>
      </p:sp>
      <p:sp>
        <p:nvSpPr>
          <p:cNvPr id="4" name="Slide Number Placeholder 3"/>
          <p:cNvSpPr>
            <a:spLocks noGrp="1"/>
          </p:cNvSpPr>
          <p:nvPr>
            <p:ph type="sldNum" sz="quarter" idx="10"/>
          </p:nvPr>
        </p:nvSpPr>
        <p:spPr/>
        <p:txBody>
          <a:bodyPr/>
          <a:lstStyle/>
          <a:p>
            <a:fld id="{0423E188-E0F2-4331-ADF9-D279991F1DFC}" type="slidenum">
              <a:rPr lang="en-IN" smtClean="0"/>
              <a:t>30</a:t>
            </a:fld>
            <a:endParaRPr lang="en-IN"/>
          </a:p>
        </p:txBody>
      </p:sp>
    </p:spTree>
    <p:extLst>
      <p:ext uri="{BB962C8B-B14F-4D97-AF65-F5344CB8AC3E}">
        <p14:creationId xmlns:p14="http://schemas.microsoft.com/office/powerpoint/2010/main" val="888867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423E188-E0F2-4331-ADF9-D279991F1DFC}" type="slidenum">
              <a:rPr lang="en-IN" smtClean="0"/>
              <a:t>36</a:t>
            </a:fld>
            <a:endParaRPr lang="en-IN"/>
          </a:p>
        </p:txBody>
      </p:sp>
    </p:spTree>
    <p:extLst>
      <p:ext uri="{BB962C8B-B14F-4D97-AF65-F5344CB8AC3E}">
        <p14:creationId xmlns:p14="http://schemas.microsoft.com/office/powerpoint/2010/main" val="2673304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An httpd (</a:t>
            </a:r>
            <a:r>
              <a:rPr lang="en-US" sz="1100" smtClean="0"/>
              <a:t> </a:t>
            </a:r>
            <a:r>
              <a:rPr lang="en-US" sz="1100" u="sng" smtClean="0">
                <a:hlinkClick r:id="rId3"/>
              </a:rPr>
              <a:t>Hypertext Transfer Protocol</a:t>
            </a:r>
            <a:r>
              <a:rPr lang="en-US" sz="1100" smtClean="0"/>
              <a:t> daemon that waits in attendance for requests to come in from the rest of the Web)</a:t>
            </a:r>
            <a:r>
              <a:rPr lang="en-US" sz="1200" smtClean="0"/>
              <a:t>(web server) runs on each node enables remote Python worker to access files from local disk of that node.</a:t>
            </a:r>
          </a:p>
          <a:p>
            <a:endParaRPr lang="en-US"/>
          </a:p>
        </p:txBody>
      </p:sp>
      <p:sp>
        <p:nvSpPr>
          <p:cNvPr id="4" name="Slide Number Placeholder 3"/>
          <p:cNvSpPr>
            <a:spLocks noGrp="1"/>
          </p:cNvSpPr>
          <p:nvPr>
            <p:ph type="sldNum" sz="quarter" idx="10"/>
          </p:nvPr>
        </p:nvSpPr>
        <p:spPr/>
        <p:txBody>
          <a:bodyPr/>
          <a:lstStyle/>
          <a:p>
            <a:fld id="{0423E188-E0F2-4331-ADF9-D279991F1DFC}" type="slidenum">
              <a:rPr lang="en-IN" smtClean="0"/>
              <a:t>53</a:t>
            </a:fld>
            <a:endParaRPr lang="en-IN"/>
          </a:p>
        </p:txBody>
      </p:sp>
    </p:spTree>
    <p:extLst>
      <p:ext uri="{BB962C8B-B14F-4D97-AF65-F5344CB8AC3E}">
        <p14:creationId xmlns:p14="http://schemas.microsoft.com/office/powerpoint/2010/main" val="310040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70000"/>
              </a:lnSpc>
            </a:pPr>
            <a:r>
              <a:rPr lang="en-US" sz="1200" smtClean="0"/>
              <a:t>Map Reduce.NET runtime library is assisted by component services from Aneka (</a:t>
            </a:r>
            <a:r>
              <a:rPr lang="en-US" sz="1200" b="1" smtClean="0"/>
              <a:t>Aneka</a:t>
            </a:r>
            <a:r>
              <a:rPr lang="en-US" sz="1200" smtClean="0"/>
              <a:t> is a platform and a framework for developing distributed applications on the Cloud).</a:t>
            </a:r>
          </a:p>
          <a:p>
            <a:pPr algn="just">
              <a:lnSpc>
                <a:spcPct val="170000"/>
              </a:lnSpc>
            </a:pPr>
            <a:r>
              <a:rPr lang="en-US" sz="1200" smtClean="0"/>
              <a:t>Aneka is a .NET based platform for enterprise and Public cloud Computing.</a:t>
            </a:r>
          </a:p>
          <a:p>
            <a:pPr algn="just">
              <a:lnSpc>
                <a:spcPct val="170000"/>
              </a:lnSpc>
            </a:pPr>
            <a:r>
              <a:rPr lang="en-US" sz="1200" smtClean="0"/>
              <a:t>It supports development and deployment of .NET based cloud application in public cloud environments like AWS</a:t>
            </a:r>
            <a:endParaRPr lang="en-US" sz="1200" dirty="0" smtClean="0"/>
          </a:p>
        </p:txBody>
      </p:sp>
      <p:sp>
        <p:nvSpPr>
          <p:cNvPr id="4" name="Slide Number Placeholder 3"/>
          <p:cNvSpPr>
            <a:spLocks noGrp="1"/>
          </p:cNvSpPr>
          <p:nvPr>
            <p:ph type="sldNum" sz="quarter" idx="10"/>
          </p:nvPr>
        </p:nvSpPr>
        <p:spPr/>
        <p:txBody>
          <a:bodyPr/>
          <a:lstStyle/>
          <a:p>
            <a:fld id="{0423E188-E0F2-4331-ADF9-D279991F1DFC}" type="slidenum">
              <a:rPr lang="en-IN" smtClean="0"/>
              <a:t>54</a:t>
            </a:fld>
            <a:endParaRPr lang="en-IN"/>
          </a:p>
        </p:txBody>
      </p:sp>
    </p:spTree>
    <p:extLst>
      <p:ext uri="{BB962C8B-B14F-4D97-AF65-F5344CB8AC3E}">
        <p14:creationId xmlns:p14="http://schemas.microsoft.com/office/powerpoint/2010/main" val="827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Currently 2 msg queue implementation is available. Eg. one built on MySQL</a:t>
            </a:r>
          </a:p>
          <a:p>
            <a:endParaRPr lang="en-US"/>
          </a:p>
        </p:txBody>
      </p:sp>
      <p:sp>
        <p:nvSpPr>
          <p:cNvPr id="4" name="Slide Number Placeholder 3"/>
          <p:cNvSpPr>
            <a:spLocks noGrp="1"/>
          </p:cNvSpPr>
          <p:nvPr>
            <p:ph type="sldNum" sz="quarter" idx="10"/>
          </p:nvPr>
        </p:nvSpPr>
        <p:spPr/>
        <p:txBody>
          <a:bodyPr/>
          <a:lstStyle/>
          <a:p>
            <a:fld id="{0423E188-E0F2-4331-ADF9-D279991F1DFC}" type="slidenum">
              <a:rPr lang="en-IN" smtClean="0"/>
              <a:t>56</a:t>
            </a:fld>
            <a:endParaRPr lang="en-IN"/>
          </a:p>
        </p:txBody>
      </p:sp>
    </p:spTree>
    <p:extLst>
      <p:ext uri="{BB962C8B-B14F-4D97-AF65-F5344CB8AC3E}">
        <p14:creationId xmlns:p14="http://schemas.microsoft.com/office/powerpoint/2010/main" val="1216842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274B1B8-E7BE-4426-9657-B6E9C5B35D81}" type="slidenum">
              <a:rPr lang="en-US">
                <a:latin typeface="Arial" panose="020B0604020202020204" pitchFamily="34" charset="0"/>
              </a:rPr>
              <a:pPr/>
              <a:t>6</a:t>
            </a:fld>
            <a:endParaRPr lang="en-US">
              <a:latin typeface="Arial" panose="020B060402020202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View from task perspective</a:t>
            </a:r>
          </a:p>
        </p:txBody>
      </p:sp>
    </p:spTree>
    <p:extLst>
      <p:ext uri="{BB962C8B-B14F-4D97-AF65-F5344CB8AC3E}">
        <p14:creationId xmlns:p14="http://schemas.microsoft.com/office/powerpoint/2010/main" val="3019300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Compared</a:t>
            </a:r>
            <a:r>
              <a:rPr lang="en-US" baseline="0" dirty="0" smtClean="0"/>
              <a:t> to eating apple, d</a:t>
            </a:r>
            <a:r>
              <a:rPr lang="en-US" dirty="0" smtClean="0"/>
              <a:t>rinking juice</a:t>
            </a:r>
            <a:r>
              <a:rPr lang="en-US" baseline="0" dirty="0" smtClean="0"/>
              <a:t> is fun</a:t>
            </a:r>
            <a:endParaRPr lang="en-IN" dirty="0"/>
          </a:p>
        </p:txBody>
      </p:sp>
      <p:sp>
        <p:nvSpPr>
          <p:cNvPr id="4" name="Slide Number Placeholder 3"/>
          <p:cNvSpPr>
            <a:spLocks noGrp="1"/>
          </p:cNvSpPr>
          <p:nvPr>
            <p:ph type="sldNum" sz="quarter" idx="10"/>
          </p:nvPr>
        </p:nvSpPr>
        <p:spPr/>
        <p:txBody>
          <a:bodyPr/>
          <a:lstStyle/>
          <a:p>
            <a:fld id="{0423E188-E0F2-4331-ADF9-D279991F1DFC}" type="slidenum">
              <a:rPr lang="en-IN" smtClean="0"/>
              <a:t>8</a:t>
            </a:fld>
            <a:endParaRPr lang="en-IN"/>
          </a:p>
        </p:txBody>
      </p:sp>
    </p:spTree>
    <p:extLst>
      <p:ext uri="{BB962C8B-B14F-4D97-AF65-F5344CB8AC3E}">
        <p14:creationId xmlns:p14="http://schemas.microsoft.com/office/powerpoint/2010/main" val="3901856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Excited</a:t>
            </a:r>
            <a:r>
              <a:rPr lang="en-US" baseline="0" dirty="0" smtClean="0"/>
              <a:t> by his success at making apple juice, Sam now wants to make juice from multiple fruits</a:t>
            </a:r>
          </a:p>
          <a:p>
            <a:r>
              <a:rPr lang="en-US" baseline="0" dirty="0" smtClean="0"/>
              <a:t>He excelled at this for sometime and then</a:t>
            </a:r>
            <a:endParaRPr lang="en-US" dirty="0"/>
          </a:p>
        </p:txBody>
      </p:sp>
      <p:sp>
        <p:nvSpPr>
          <p:cNvPr id="4" name="Slide Number Placeholder 3"/>
          <p:cNvSpPr>
            <a:spLocks noGrp="1"/>
          </p:cNvSpPr>
          <p:nvPr>
            <p:ph type="sldNum" sz="quarter" idx="10"/>
          </p:nvPr>
        </p:nvSpPr>
        <p:spPr/>
        <p:txBody>
          <a:bodyPr/>
          <a:lstStyle/>
          <a:p>
            <a:fld id="{0423E188-E0F2-4331-ADF9-D279991F1DFC}" type="slidenum">
              <a:rPr lang="en-IN" smtClean="0"/>
              <a:t>9</a:t>
            </a:fld>
            <a:endParaRPr lang="en-IN"/>
          </a:p>
        </p:txBody>
      </p:sp>
    </p:spTree>
    <p:extLst>
      <p:ext uri="{BB962C8B-B14F-4D97-AF65-F5344CB8AC3E}">
        <p14:creationId xmlns:p14="http://schemas.microsoft.com/office/powerpoint/2010/main" val="549999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Cambria" pitchFamily="18" charset="0"/>
              </a:rPr>
              <a:t>Like with any giant, be it search giants or juice making giants, you are</a:t>
            </a:r>
            <a:r>
              <a:rPr lang="en-US" baseline="0" dirty="0" smtClean="0">
                <a:latin typeface="Cambria" pitchFamily="18" charset="0"/>
              </a:rPr>
              <a:t> going to have huge numbers at hand</a:t>
            </a:r>
            <a:endParaRPr lang="en-US" dirty="0" smtClean="0">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itchFamily="18" charset="0"/>
              </a:rPr>
              <a:t>Like search, recommendations,  usage analysis, page rank </a:t>
            </a:r>
            <a:r>
              <a:rPr lang="en-US" dirty="0" err="1" smtClean="0">
                <a:latin typeface="Cambria" pitchFamily="18" charset="0"/>
              </a:rPr>
              <a:t>etc</a:t>
            </a:r>
            <a:r>
              <a:rPr lang="en-US" dirty="0" smtClean="0">
                <a:latin typeface="Cambria" pitchFamily="18" charset="0"/>
              </a:rPr>
              <a:t>?</a:t>
            </a:r>
            <a:endParaRPr lang="en-IN" dirty="0" smtClean="0">
              <a:latin typeface="Cambria" pitchFamily="18" charset="0"/>
            </a:endParaRPr>
          </a:p>
          <a:p>
            <a:endParaRPr lang="en-IN" dirty="0"/>
          </a:p>
        </p:txBody>
      </p:sp>
      <p:sp>
        <p:nvSpPr>
          <p:cNvPr id="4" name="Slide Number Placeholder 3"/>
          <p:cNvSpPr>
            <a:spLocks noGrp="1"/>
          </p:cNvSpPr>
          <p:nvPr>
            <p:ph type="sldNum" sz="quarter" idx="10"/>
          </p:nvPr>
        </p:nvSpPr>
        <p:spPr/>
        <p:txBody>
          <a:bodyPr/>
          <a:lstStyle/>
          <a:p>
            <a:fld id="{0423E188-E0F2-4331-ADF9-D279991F1DFC}" type="slidenum">
              <a:rPr lang="en-IN" smtClean="0"/>
              <a:t>10</a:t>
            </a:fld>
            <a:endParaRPr lang="en-IN"/>
          </a:p>
        </p:txBody>
      </p:sp>
    </p:spTree>
    <p:extLst>
      <p:ext uri="{BB962C8B-B14F-4D97-AF65-F5344CB8AC3E}">
        <p14:creationId xmlns:p14="http://schemas.microsoft.com/office/powerpoint/2010/main" val="3604442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423E188-E0F2-4331-ADF9-D279991F1DFC}" type="slidenum">
              <a:rPr lang="en-IN" smtClean="0"/>
              <a:t>11</a:t>
            </a:fld>
            <a:endParaRPr lang="en-IN"/>
          </a:p>
        </p:txBody>
      </p:sp>
    </p:spTree>
    <p:extLst>
      <p:ext uri="{BB962C8B-B14F-4D97-AF65-F5344CB8AC3E}">
        <p14:creationId xmlns:p14="http://schemas.microsoft.com/office/powerpoint/2010/main" val="1632814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complicates the computation that we want to perform!</a:t>
            </a:r>
          </a:p>
          <a:p>
            <a:r>
              <a:rPr lang="en-US" baseline="0" dirty="0" smtClean="0"/>
              <a:t>So, MapReduce proposes a way to separate computation from managing distributed-ness</a:t>
            </a:r>
            <a:endParaRPr lang="en-US" dirty="0"/>
          </a:p>
        </p:txBody>
      </p:sp>
      <p:sp>
        <p:nvSpPr>
          <p:cNvPr id="4" name="Slide Number Placeholder 3"/>
          <p:cNvSpPr>
            <a:spLocks noGrp="1"/>
          </p:cNvSpPr>
          <p:nvPr>
            <p:ph type="sldNum" sz="quarter" idx="10"/>
          </p:nvPr>
        </p:nvSpPr>
        <p:spPr/>
        <p:txBody>
          <a:bodyPr/>
          <a:lstStyle/>
          <a:p>
            <a:fld id="{0423E188-E0F2-4331-ADF9-D279991F1DFC}" type="slidenum">
              <a:rPr lang="en-IN" smtClean="0"/>
              <a:t>13</a:t>
            </a:fld>
            <a:endParaRPr lang="en-IN"/>
          </a:p>
        </p:txBody>
      </p:sp>
    </p:spTree>
    <p:extLst>
      <p:ext uri="{BB962C8B-B14F-4D97-AF65-F5344CB8AC3E}">
        <p14:creationId xmlns:p14="http://schemas.microsoft.com/office/powerpoint/2010/main" val="33017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Managing of Parallelization, Fault Tolerance, Data Distribution and Load Balancing is</a:t>
            </a:r>
            <a:r>
              <a:rPr lang="en-US" baseline="0" dirty="0" smtClean="0"/>
              <a:t> invisible to the user and comes free</a:t>
            </a:r>
            <a:endParaRPr lang="en-US" dirty="0" smtClean="0"/>
          </a:p>
          <a:p>
            <a:pPr marL="171450" indent="-171450">
              <a:buFont typeface="Arial" pitchFamily="34" charset="0"/>
              <a:buChar char="•"/>
            </a:pPr>
            <a:r>
              <a:rPr lang="en-US" dirty="0" smtClean="0"/>
              <a:t>Motivation: primarily meant for Google’s web indexing</a:t>
            </a:r>
          </a:p>
          <a:p>
            <a:pPr marL="628650" lvl="1" indent="-171450">
              <a:buFont typeface="Arial" pitchFamily="34" charset="0"/>
              <a:buChar char="•"/>
            </a:pPr>
            <a:r>
              <a:rPr lang="en-US" dirty="0" smtClean="0"/>
              <a:t>Once the documents</a:t>
            </a:r>
            <a:r>
              <a:rPr lang="en-US" baseline="0" dirty="0" smtClean="0"/>
              <a:t> are crawled</a:t>
            </a:r>
          </a:p>
          <a:p>
            <a:pPr marL="628650" lvl="1" indent="-171450">
              <a:buFont typeface="Arial" pitchFamily="34" charset="0"/>
              <a:buChar char="•"/>
            </a:pPr>
            <a:r>
              <a:rPr lang="en-US" baseline="0" dirty="0" smtClean="0"/>
              <a:t>Several </a:t>
            </a:r>
            <a:r>
              <a:rPr lang="en-US" baseline="0" dirty="0" err="1" smtClean="0"/>
              <a:t>mapreduce</a:t>
            </a:r>
            <a:r>
              <a:rPr lang="en-US" baseline="0" dirty="0" smtClean="0"/>
              <a:t> operations are run in sequence to index documents</a:t>
            </a:r>
            <a:endParaRPr lang="en-US" dirty="0" smtClean="0"/>
          </a:p>
          <a:p>
            <a:endParaRPr lang="en-IN" dirty="0"/>
          </a:p>
        </p:txBody>
      </p:sp>
      <p:sp>
        <p:nvSpPr>
          <p:cNvPr id="4" name="Slide Number Placeholder 3"/>
          <p:cNvSpPr>
            <a:spLocks noGrp="1"/>
          </p:cNvSpPr>
          <p:nvPr>
            <p:ph type="sldNum" sz="quarter" idx="10"/>
          </p:nvPr>
        </p:nvSpPr>
        <p:spPr/>
        <p:txBody>
          <a:bodyPr/>
          <a:lstStyle/>
          <a:p>
            <a:fld id="{0423E188-E0F2-4331-ADF9-D279991F1DFC}" type="slidenum">
              <a:rPr lang="en-IN" smtClean="0"/>
              <a:t>14</a:t>
            </a:fld>
            <a:endParaRPr lang="en-IN"/>
          </a:p>
        </p:txBody>
      </p:sp>
    </p:spTree>
    <p:extLst>
      <p:ext uri="{BB962C8B-B14F-4D97-AF65-F5344CB8AC3E}">
        <p14:creationId xmlns:p14="http://schemas.microsoft.com/office/powerpoint/2010/main" val="3997482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 Take something </a:t>
            </a:r>
            <a:r>
              <a:rPr lang="en-US" dirty="0" err="1" smtClean="0"/>
              <a:t>ustructured</a:t>
            </a:r>
            <a:r>
              <a:rPr lang="en-US" dirty="0" smtClean="0"/>
              <a:t> and derive meaningful data out of it</a:t>
            </a:r>
          </a:p>
          <a:p>
            <a:endParaRPr lang="en-US" dirty="0"/>
          </a:p>
        </p:txBody>
      </p:sp>
      <p:sp>
        <p:nvSpPr>
          <p:cNvPr id="4" name="Slide Number Placeholder 3"/>
          <p:cNvSpPr>
            <a:spLocks noGrp="1"/>
          </p:cNvSpPr>
          <p:nvPr>
            <p:ph type="sldNum" sz="quarter" idx="10"/>
          </p:nvPr>
        </p:nvSpPr>
        <p:spPr/>
        <p:txBody>
          <a:bodyPr/>
          <a:lstStyle/>
          <a:p>
            <a:fld id="{0423E188-E0F2-4331-ADF9-D279991F1DFC}" type="slidenum">
              <a:rPr lang="en-IN" smtClean="0"/>
              <a:t>15</a:t>
            </a:fld>
            <a:endParaRPr lang="en-IN"/>
          </a:p>
        </p:txBody>
      </p:sp>
    </p:spTree>
    <p:extLst>
      <p:ext uri="{BB962C8B-B14F-4D97-AF65-F5344CB8AC3E}">
        <p14:creationId xmlns:p14="http://schemas.microsoft.com/office/powerpoint/2010/main" val="94169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ambria" pitchFamily="18" charset="0"/>
              </a:defRPr>
            </a:lvl1pPr>
          </a:lstStyle>
          <a:p>
            <a:r>
              <a:rPr lang="en-US" dirty="0"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ambr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IN" dirty="0"/>
          </a:p>
        </p:txBody>
      </p:sp>
      <p:sp>
        <p:nvSpPr>
          <p:cNvPr id="4" name="Date Placeholder 3"/>
          <p:cNvSpPr>
            <a:spLocks noGrp="1"/>
          </p:cNvSpPr>
          <p:nvPr>
            <p:ph type="dt" sz="half" idx="10"/>
          </p:nvPr>
        </p:nvSpPr>
        <p:spPr/>
        <p:txBody>
          <a:bodyPr/>
          <a:lstStyle/>
          <a:p>
            <a:fld id="{B2E4828F-2A69-4D44-8445-EC857927EB7F}" type="datetimeFigureOut">
              <a:rPr lang="en-IN" smtClean="0"/>
              <a:t>20-10-2018</a:t>
            </a:fld>
            <a:endParaRPr lang="en-IN"/>
          </a:p>
        </p:txBody>
      </p:sp>
      <p:sp>
        <p:nvSpPr>
          <p:cNvPr id="5" name="Footer Placeholder 4"/>
          <p:cNvSpPr>
            <a:spLocks noGrp="1"/>
          </p:cNvSpPr>
          <p:nvPr>
            <p:ph type="ftr" sz="quarter" idx="11"/>
          </p:nvPr>
        </p:nvSpPr>
        <p:spPr/>
        <p:txBody>
          <a:bodyPr/>
          <a:lstStyle>
            <a:lvl1pPr>
              <a:defRPr>
                <a:latin typeface="Cambria" pitchFamily="18" charset="0"/>
              </a:defRPr>
            </a:lvl1pPr>
          </a:lstStyle>
          <a:p>
            <a:endParaRPr lang="en-IN" dirty="0"/>
          </a:p>
        </p:txBody>
      </p:sp>
      <p:sp>
        <p:nvSpPr>
          <p:cNvPr id="6" name="Slide Number Placeholder 5"/>
          <p:cNvSpPr>
            <a:spLocks noGrp="1"/>
          </p:cNvSpPr>
          <p:nvPr>
            <p:ph type="sldNum" sz="quarter" idx="12"/>
          </p:nvPr>
        </p:nvSpPr>
        <p:spPr/>
        <p:txBody>
          <a:bodyPr/>
          <a:lstStyle/>
          <a:p>
            <a:fld id="{EFF7C2F4-B2F4-4753-9EF8-7F373C279AD1}" type="slidenum">
              <a:rPr lang="en-IN" smtClean="0"/>
              <a:t>‹#›</a:t>
            </a:fld>
            <a:endParaRPr lang="en-IN"/>
          </a:p>
        </p:txBody>
      </p:sp>
    </p:spTree>
    <p:extLst>
      <p:ext uri="{BB962C8B-B14F-4D97-AF65-F5344CB8AC3E}">
        <p14:creationId xmlns:p14="http://schemas.microsoft.com/office/powerpoint/2010/main" val="42185053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E4828F-2A69-4D44-8445-EC857927EB7F}" type="datetimeFigureOut">
              <a:rPr lang="en-IN" smtClean="0"/>
              <a:t>20-10-2018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F7C2F4-B2F4-4753-9EF8-7F373C279AD1}" type="slidenum">
              <a:rPr lang="en-IN" smtClean="0"/>
              <a:t>‹#›</a:t>
            </a:fld>
            <a:endParaRPr lang="en-IN"/>
          </a:p>
        </p:txBody>
      </p:sp>
    </p:spTree>
    <p:extLst>
      <p:ext uri="{BB962C8B-B14F-4D97-AF65-F5344CB8AC3E}">
        <p14:creationId xmlns:p14="http://schemas.microsoft.com/office/powerpoint/2010/main" val="1678044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E4828F-2A69-4D44-8445-EC857927EB7F}" type="datetimeFigureOut">
              <a:rPr lang="en-IN" smtClean="0"/>
              <a:t>20-10-2018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F7C2F4-B2F4-4753-9EF8-7F373C279AD1}" type="slidenum">
              <a:rPr lang="en-IN" smtClean="0"/>
              <a:t>‹#›</a:t>
            </a:fld>
            <a:endParaRPr lang="en-IN"/>
          </a:p>
        </p:txBody>
      </p:sp>
    </p:spTree>
    <p:extLst>
      <p:ext uri="{BB962C8B-B14F-4D97-AF65-F5344CB8AC3E}">
        <p14:creationId xmlns:p14="http://schemas.microsoft.com/office/powerpoint/2010/main" val="31969909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mbria" pitchFamily="18" charset="0"/>
              </a:defRPr>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lvl1pPr>
              <a:defRPr>
                <a:latin typeface="Cambria" pitchFamily="18" charset="0"/>
              </a:defRPr>
            </a:lvl1pPr>
          </a:lstStyle>
          <a:p>
            <a:fld id="{B2E4828F-2A69-4D44-8445-EC857927EB7F}" type="datetimeFigureOut">
              <a:rPr lang="en-IN" smtClean="0"/>
              <a:pPr/>
              <a:t>20-10-2018</a:t>
            </a:fld>
            <a:endParaRPr lang="en-IN" dirty="0"/>
          </a:p>
        </p:txBody>
      </p:sp>
      <p:sp>
        <p:nvSpPr>
          <p:cNvPr id="5" name="Footer Placeholder 4"/>
          <p:cNvSpPr>
            <a:spLocks noGrp="1"/>
          </p:cNvSpPr>
          <p:nvPr>
            <p:ph type="ftr" sz="quarter" idx="11"/>
          </p:nvPr>
        </p:nvSpPr>
        <p:spPr/>
        <p:txBody>
          <a:bodyPr/>
          <a:lstStyle>
            <a:lvl1pPr>
              <a:defRPr>
                <a:latin typeface="Cambria" pitchFamily="18" charset="0"/>
              </a:defRPr>
            </a:lvl1pPr>
          </a:lstStyle>
          <a:p>
            <a:endParaRPr lang="en-IN" dirty="0"/>
          </a:p>
        </p:txBody>
      </p:sp>
      <p:sp>
        <p:nvSpPr>
          <p:cNvPr id="6" name="Slide Number Placeholder 5"/>
          <p:cNvSpPr>
            <a:spLocks noGrp="1"/>
          </p:cNvSpPr>
          <p:nvPr>
            <p:ph type="sldNum" sz="quarter" idx="12"/>
          </p:nvPr>
        </p:nvSpPr>
        <p:spPr/>
        <p:txBody>
          <a:bodyPr/>
          <a:lstStyle>
            <a:lvl1pPr>
              <a:defRPr>
                <a:latin typeface="Cambria" pitchFamily="18" charset="0"/>
              </a:defRPr>
            </a:lvl1pPr>
          </a:lstStyle>
          <a:p>
            <a:fld id="{EFF7C2F4-B2F4-4753-9EF8-7F373C279AD1}" type="slidenum">
              <a:rPr lang="en-IN" smtClean="0"/>
              <a:pPr/>
              <a:t>‹#›</a:t>
            </a:fld>
            <a:endParaRPr lang="en-IN" dirty="0"/>
          </a:p>
        </p:txBody>
      </p:sp>
    </p:spTree>
    <p:extLst>
      <p:ext uri="{BB962C8B-B14F-4D97-AF65-F5344CB8AC3E}">
        <p14:creationId xmlns:p14="http://schemas.microsoft.com/office/powerpoint/2010/main" val="26102744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E4828F-2A69-4D44-8445-EC857927EB7F}" type="datetimeFigureOut">
              <a:rPr lang="en-IN" smtClean="0"/>
              <a:t>20-10-2018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F7C2F4-B2F4-4753-9EF8-7F373C279AD1}" type="slidenum">
              <a:rPr lang="en-IN" smtClean="0"/>
              <a:t>‹#›</a:t>
            </a:fld>
            <a:endParaRPr lang="en-IN"/>
          </a:p>
        </p:txBody>
      </p:sp>
    </p:spTree>
    <p:extLst>
      <p:ext uri="{BB962C8B-B14F-4D97-AF65-F5344CB8AC3E}">
        <p14:creationId xmlns:p14="http://schemas.microsoft.com/office/powerpoint/2010/main" val="4041765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2E4828F-2A69-4D44-8445-EC857927EB7F}" type="datetimeFigureOut">
              <a:rPr lang="en-IN" smtClean="0"/>
              <a:t>20-10-2018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F7C2F4-B2F4-4753-9EF8-7F373C279AD1}" type="slidenum">
              <a:rPr lang="en-IN" smtClean="0"/>
              <a:t>‹#›</a:t>
            </a:fld>
            <a:endParaRPr lang="en-IN"/>
          </a:p>
        </p:txBody>
      </p:sp>
    </p:spTree>
    <p:extLst>
      <p:ext uri="{BB962C8B-B14F-4D97-AF65-F5344CB8AC3E}">
        <p14:creationId xmlns:p14="http://schemas.microsoft.com/office/powerpoint/2010/main" val="30303812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2E4828F-2A69-4D44-8445-EC857927EB7F}" type="datetimeFigureOut">
              <a:rPr lang="en-IN" smtClean="0"/>
              <a:t>20-10-2018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F7C2F4-B2F4-4753-9EF8-7F373C279AD1}" type="slidenum">
              <a:rPr lang="en-IN" smtClean="0"/>
              <a:t>‹#›</a:t>
            </a:fld>
            <a:endParaRPr lang="en-IN"/>
          </a:p>
        </p:txBody>
      </p:sp>
    </p:spTree>
    <p:extLst>
      <p:ext uri="{BB962C8B-B14F-4D97-AF65-F5344CB8AC3E}">
        <p14:creationId xmlns:p14="http://schemas.microsoft.com/office/powerpoint/2010/main" val="10244138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2E4828F-2A69-4D44-8445-EC857927EB7F}" type="datetimeFigureOut">
              <a:rPr lang="en-IN" smtClean="0"/>
              <a:t>20-10-2018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F7C2F4-B2F4-4753-9EF8-7F373C279AD1}" type="slidenum">
              <a:rPr lang="en-IN" smtClean="0"/>
              <a:t>‹#›</a:t>
            </a:fld>
            <a:endParaRPr lang="en-IN"/>
          </a:p>
        </p:txBody>
      </p:sp>
    </p:spTree>
    <p:extLst>
      <p:ext uri="{BB962C8B-B14F-4D97-AF65-F5344CB8AC3E}">
        <p14:creationId xmlns:p14="http://schemas.microsoft.com/office/powerpoint/2010/main" val="361217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E4828F-2A69-4D44-8445-EC857927EB7F}" type="datetimeFigureOut">
              <a:rPr lang="en-IN" smtClean="0"/>
              <a:t>20-10-2018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F7C2F4-B2F4-4753-9EF8-7F373C279AD1}" type="slidenum">
              <a:rPr lang="en-IN" smtClean="0"/>
              <a:t>‹#›</a:t>
            </a:fld>
            <a:endParaRPr lang="en-IN"/>
          </a:p>
        </p:txBody>
      </p:sp>
    </p:spTree>
    <p:extLst>
      <p:ext uri="{BB962C8B-B14F-4D97-AF65-F5344CB8AC3E}">
        <p14:creationId xmlns:p14="http://schemas.microsoft.com/office/powerpoint/2010/main" val="3555132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E4828F-2A69-4D44-8445-EC857927EB7F}" type="datetimeFigureOut">
              <a:rPr lang="en-IN" smtClean="0"/>
              <a:t>20-10-2018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F7C2F4-B2F4-4753-9EF8-7F373C279AD1}" type="slidenum">
              <a:rPr lang="en-IN" smtClean="0"/>
              <a:t>‹#›</a:t>
            </a:fld>
            <a:endParaRPr lang="en-IN"/>
          </a:p>
        </p:txBody>
      </p:sp>
    </p:spTree>
    <p:extLst>
      <p:ext uri="{BB962C8B-B14F-4D97-AF65-F5344CB8AC3E}">
        <p14:creationId xmlns:p14="http://schemas.microsoft.com/office/powerpoint/2010/main" val="3620290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E4828F-2A69-4D44-8445-EC857927EB7F}" type="datetimeFigureOut">
              <a:rPr lang="en-IN" smtClean="0"/>
              <a:t>20-10-2018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F7C2F4-B2F4-4753-9EF8-7F373C279AD1}" type="slidenum">
              <a:rPr lang="en-IN" smtClean="0"/>
              <a:t>‹#›</a:t>
            </a:fld>
            <a:endParaRPr lang="en-IN"/>
          </a:p>
        </p:txBody>
      </p:sp>
    </p:spTree>
    <p:extLst>
      <p:ext uri="{BB962C8B-B14F-4D97-AF65-F5344CB8AC3E}">
        <p14:creationId xmlns:p14="http://schemas.microsoft.com/office/powerpoint/2010/main" val="348831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4828F-2A69-4D44-8445-EC857927EB7F}" type="datetimeFigureOut">
              <a:rPr lang="en-IN" smtClean="0"/>
              <a:t>20-10-2018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F7C2F4-B2F4-4753-9EF8-7F373C279AD1}" type="slidenum">
              <a:rPr lang="en-IN" smtClean="0"/>
              <a:t>‹#›</a:t>
            </a:fld>
            <a:endParaRPr lang="en-IN"/>
          </a:p>
        </p:txBody>
      </p:sp>
    </p:spTree>
    <p:extLst>
      <p:ext uri="{BB962C8B-B14F-4D97-AF65-F5344CB8AC3E}">
        <p14:creationId xmlns:p14="http://schemas.microsoft.com/office/powerpoint/2010/main" val="3505428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9.jpe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17.jpeg"/><Relationship Id="rId4" Type="http://schemas.openxmlformats.org/officeDocument/2006/relationships/image" Target="../media/image16.jpeg"/><Relationship Id="rId9" Type="http://schemas.openxmlformats.org/officeDocument/2006/relationships/image" Target="../media/image8.jpeg"/></Relationships>
</file>

<file path=ppt/slides/_rels/slide11.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5.jpeg"/><Relationship Id="rId3" Type="http://schemas.openxmlformats.org/officeDocument/2006/relationships/image" Target="../media/image18.png"/><Relationship Id="rId7" Type="http://schemas.openxmlformats.org/officeDocument/2006/relationships/image" Target="../media/image9.jpeg"/><Relationship Id="rId12"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8.jpeg"/><Relationship Id="rId5" Type="http://schemas.openxmlformats.org/officeDocument/2006/relationships/image" Target="../media/image16.jpeg"/><Relationship Id="rId15" Type="http://schemas.openxmlformats.org/officeDocument/2006/relationships/image" Target="../media/image11.jpeg"/><Relationship Id="rId10" Type="http://schemas.openxmlformats.org/officeDocument/2006/relationships/image" Target="../media/image10.jpeg"/><Relationship Id="rId4" Type="http://schemas.openxmlformats.org/officeDocument/2006/relationships/image" Target="../media/image3.jpeg"/><Relationship Id="rId9" Type="http://schemas.openxmlformats.org/officeDocument/2006/relationships/image" Target="../media/image13.jpeg"/><Relationship Id="rId14" Type="http://schemas.openxmlformats.org/officeDocument/2006/relationships/image" Target="../media/image2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6.jpe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11.jpeg"/><Relationship Id="rId7" Type="http://schemas.openxmlformats.org/officeDocument/2006/relationships/image" Target="../media/image3.jpeg"/><Relationship Id="rId12"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9.jpeg"/><Relationship Id="rId5" Type="http://schemas.openxmlformats.org/officeDocument/2006/relationships/image" Target="../media/image13.jpeg"/><Relationship Id="rId10" Type="http://schemas.openxmlformats.org/officeDocument/2006/relationships/image" Target="../media/image15.jpeg"/><Relationship Id="rId4" Type="http://schemas.openxmlformats.org/officeDocument/2006/relationships/image" Target="../media/image12.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bwMode="auto">
          <a:xfrm>
            <a:off x="685800" y="980728"/>
            <a:ext cx="7772400" cy="1470025"/>
          </a:xfrm>
          <a:noFill/>
          <a:ln>
            <a:noFill/>
            <a:miter lim="800000"/>
            <a:headEnd/>
            <a:tailEnd/>
          </a:ln>
        </p:spPr>
        <p:txBody>
          <a:bodyPr vert="horz" wrap="square" lIns="91440" tIns="45720" rIns="91440" bIns="45720" numCol="1" anchor="t" anchorCtr="0" compatLnSpc="1">
            <a:prstTxWarp prst="textNoShape">
              <a:avLst/>
            </a:prstTxWarp>
            <a:noAutofit/>
          </a:bodyPr>
          <a:lstStyle/>
          <a:p>
            <a:r>
              <a:rPr lang="en-US" sz="4800" dirty="0" smtClean="0">
                <a:latin typeface="Cambria" pitchFamily="18" charset="0"/>
              </a:rPr>
              <a:t>MapReduce: Programming Model and Implementations</a:t>
            </a:r>
            <a:endParaRPr lang="en-US" sz="4800" dirty="0">
              <a:latin typeface="Cambria" pitchFamily="18" charset="0"/>
            </a:endParaRPr>
          </a:p>
        </p:txBody>
      </p:sp>
    </p:spTree>
    <p:extLst>
      <p:ext uri="{BB962C8B-B14F-4D97-AF65-F5344CB8AC3E}">
        <p14:creationId xmlns:p14="http://schemas.microsoft.com/office/powerpoint/2010/main" val="3457807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blender.jpg"/>
          <p:cNvPicPr>
            <a:picLocks noChangeAspect="1"/>
          </p:cNvPicPr>
          <p:nvPr/>
        </p:nvPicPr>
        <p:blipFill>
          <a:blip r:embed="rId3" cstate="print"/>
          <a:stretch>
            <a:fillRect/>
          </a:stretch>
        </p:blipFill>
        <p:spPr>
          <a:xfrm>
            <a:off x="2627784" y="4999866"/>
            <a:ext cx="383682" cy="517649"/>
          </a:xfrm>
          <a:prstGeom prst="rect">
            <a:avLst/>
          </a:prstGeom>
        </p:spPr>
      </p:pic>
      <p:sp>
        <p:nvSpPr>
          <p:cNvPr id="3" name="Title 2"/>
          <p:cNvSpPr>
            <a:spLocks noGrp="1"/>
          </p:cNvSpPr>
          <p:nvPr>
            <p:ph type="title"/>
          </p:nvPr>
        </p:nvSpPr>
        <p:spPr/>
        <p:txBody>
          <a:bodyPr/>
          <a:lstStyle/>
          <a:p>
            <a:r>
              <a:rPr lang="en-US" dirty="0" smtClean="0"/>
              <a:t>18 Years Later</a:t>
            </a:r>
            <a:endParaRPr lang="en-US" dirty="0"/>
          </a:p>
        </p:txBody>
      </p:sp>
      <p:sp>
        <p:nvSpPr>
          <p:cNvPr id="7" name="Content Placeholder 6"/>
          <p:cNvSpPr>
            <a:spLocks noGrp="1"/>
          </p:cNvSpPr>
          <p:nvPr>
            <p:ph idx="1"/>
          </p:nvPr>
        </p:nvSpPr>
        <p:spPr>
          <a:xfrm>
            <a:off x="457200" y="1481329"/>
            <a:ext cx="7696200" cy="957072"/>
          </a:xfrm>
        </p:spPr>
        <p:txBody>
          <a:bodyPr>
            <a:normAutofit fontScale="92500" lnSpcReduction="10000"/>
          </a:bodyPr>
          <a:lstStyle/>
          <a:p>
            <a:pPr marL="0" indent="0">
              <a:buNone/>
            </a:pPr>
            <a:r>
              <a:rPr lang="en-US" dirty="0" smtClean="0"/>
              <a:t>Sam got his first job with juice making giants, for his talent in making juice</a:t>
            </a:r>
            <a:endParaRPr lang="en-US" dirty="0"/>
          </a:p>
        </p:txBody>
      </p:sp>
      <p:sp>
        <p:nvSpPr>
          <p:cNvPr id="9" name="Content Placeholder 1"/>
          <p:cNvSpPr txBox="1">
            <a:spLocks/>
          </p:cNvSpPr>
          <p:nvPr/>
        </p:nvSpPr>
        <p:spPr>
          <a:xfrm>
            <a:off x="395536" y="2724760"/>
            <a:ext cx="3276600" cy="838200"/>
          </a:xfrm>
          <a:prstGeom prst="rect">
            <a:avLst/>
          </a:prstGeom>
        </p:spPr>
        <p:txBody>
          <a:bodyPr vert="horz">
            <a:normAutofit fontScale="85000" lnSpcReduction="10000"/>
          </a:bodyPr>
          <a:lstStyle/>
          <a:p>
            <a:pPr marL="395478" marR="0" lvl="0" indent="-285750" algn="l" defTabSz="914400" rtl="0" eaLnBrk="1" fontAlgn="auto" latinLnBrk="0" hangingPunct="1">
              <a:lnSpc>
                <a:spcPct val="140000"/>
              </a:lnSpc>
              <a:spcBef>
                <a:spcPts val="400"/>
              </a:spcBef>
              <a:spcAft>
                <a:spcPts val="0"/>
              </a:spcAft>
              <a:buSzPct val="100000"/>
              <a:buFont typeface="Arial" pitchFamily="34" charset="0"/>
              <a:buChar char="•"/>
              <a:tabLst/>
              <a:defRPr/>
            </a:pPr>
            <a:r>
              <a:rPr lang="en-US" dirty="0">
                <a:latin typeface="+mj-lt"/>
              </a:rPr>
              <a:t>Now, it’s not just one basket but a whole container of fruits</a:t>
            </a:r>
          </a:p>
        </p:txBody>
      </p:sp>
      <p:sp>
        <p:nvSpPr>
          <p:cNvPr id="11" name="Content Placeholder 1"/>
          <p:cNvSpPr txBox="1">
            <a:spLocks/>
          </p:cNvSpPr>
          <p:nvPr/>
        </p:nvSpPr>
        <p:spPr>
          <a:xfrm>
            <a:off x="431304" y="3944245"/>
            <a:ext cx="3276600" cy="685800"/>
          </a:xfrm>
          <a:prstGeom prst="rect">
            <a:avLst/>
          </a:prstGeom>
        </p:spPr>
        <p:txBody>
          <a:bodyPr vert="horz">
            <a:noAutofit/>
          </a:bodyPr>
          <a:lstStyle/>
          <a:p>
            <a:pPr marL="395478" indent="-285750">
              <a:lnSpc>
                <a:spcPct val="130000"/>
              </a:lnSpc>
              <a:spcBef>
                <a:spcPts val="400"/>
              </a:spcBef>
              <a:buSzPct val="100000"/>
              <a:buFont typeface="Arial" pitchFamily="34" charset="0"/>
              <a:buChar char="•"/>
              <a:defRPr/>
            </a:pPr>
            <a:r>
              <a:rPr lang="en-US" sz="1500" dirty="0">
                <a:latin typeface="+mj-lt"/>
              </a:rPr>
              <a:t>Also, he has to make juice of different fruits separately</a:t>
            </a:r>
          </a:p>
        </p:txBody>
      </p:sp>
      <p:grpSp>
        <p:nvGrpSpPr>
          <p:cNvPr id="19" name="Group 18"/>
          <p:cNvGrpSpPr/>
          <p:nvPr/>
        </p:nvGrpSpPr>
        <p:grpSpPr>
          <a:xfrm>
            <a:off x="4178153" y="2932892"/>
            <a:ext cx="1300167" cy="946230"/>
            <a:chOff x="4038600" y="2362200"/>
            <a:chExt cx="1300167" cy="946230"/>
          </a:xfrm>
        </p:grpSpPr>
        <p:pic>
          <p:nvPicPr>
            <p:cNvPr id="12" name="Picture 11" descr="container2.jpg"/>
            <p:cNvPicPr>
              <a:picLocks noChangeAspect="1"/>
            </p:cNvPicPr>
            <p:nvPr/>
          </p:nvPicPr>
          <p:blipFill>
            <a:blip r:embed="rId4" cstate="print"/>
            <a:stretch>
              <a:fillRect/>
            </a:stretch>
          </p:blipFill>
          <p:spPr>
            <a:xfrm flipH="1">
              <a:off x="4038600" y="2362200"/>
              <a:ext cx="1143000" cy="946230"/>
            </a:xfrm>
            <a:prstGeom prst="rect">
              <a:avLst/>
            </a:prstGeom>
          </p:spPr>
        </p:pic>
        <p:sp>
          <p:nvSpPr>
            <p:cNvPr id="13" name="TextBox 12"/>
            <p:cNvSpPr txBox="1"/>
            <p:nvPr/>
          </p:nvSpPr>
          <p:spPr>
            <a:xfrm rot="948003">
              <a:off x="4451986" y="2650858"/>
              <a:ext cx="886781" cy="400110"/>
            </a:xfrm>
            <a:prstGeom prst="rect">
              <a:avLst/>
            </a:prstGeom>
            <a:noFill/>
            <a:scene3d>
              <a:camera prst="isometricOffAxis2Right"/>
              <a:lightRig rig="threePt" dir="t"/>
            </a:scene3d>
          </p:spPr>
          <p:txBody>
            <a:bodyPr wrap="none" rtlCol="0">
              <a:spAutoFit/>
            </a:bodyPr>
            <a:lstStyle/>
            <a:p>
              <a:pPr algn="ctr"/>
              <a:r>
                <a:rPr lang="en-US" sz="2000" dirty="0" smtClean="0">
                  <a:solidFill>
                    <a:schemeClr val="bg1"/>
                  </a:solidFill>
                </a:rPr>
                <a:t>Fruits</a:t>
              </a:r>
              <a:endParaRPr lang="en-US" sz="2000" dirty="0">
                <a:solidFill>
                  <a:schemeClr val="bg1"/>
                </a:solidFill>
              </a:endParaRPr>
            </a:p>
          </p:txBody>
        </p:sp>
      </p:grpSp>
      <p:grpSp>
        <p:nvGrpSpPr>
          <p:cNvPr id="28" name="Group 27"/>
          <p:cNvGrpSpPr/>
          <p:nvPr/>
        </p:nvGrpSpPr>
        <p:grpSpPr>
          <a:xfrm>
            <a:off x="4181277" y="4123195"/>
            <a:ext cx="966787" cy="1033997"/>
            <a:chOff x="4038600" y="3352800"/>
            <a:chExt cx="966787" cy="1033997"/>
          </a:xfrm>
        </p:grpSpPr>
        <p:pic>
          <p:nvPicPr>
            <p:cNvPr id="15" name="Picture 14" descr="justbottles.jpg"/>
            <p:cNvPicPr>
              <a:picLocks noChangeAspect="1"/>
            </p:cNvPicPr>
            <p:nvPr/>
          </p:nvPicPr>
          <p:blipFill>
            <a:blip r:embed="rId5" cstate="print"/>
            <a:stretch>
              <a:fillRect/>
            </a:stretch>
          </p:blipFill>
          <p:spPr>
            <a:xfrm>
              <a:off x="4038600" y="3352800"/>
              <a:ext cx="966787" cy="1033997"/>
            </a:xfrm>
            <a:prstGeom prst="rect">
              <a:avLst/>
            </a:prstGeom>
          </p:spPr>
        </p:pic>
        <p:pic>
          <p:nvPicPr>
            <p:cNvPr id="16" name="Picture 15" descr="apple2.jpg"/>
            <p:cNvPicPr>
              <a:picLocks noChangeAspect="1"/>
            </p:cNvPicPr>
            <p:nvPr/>
          </p:nvPicPr>
          <p:blipFill>
            <a:blip r:embed="rId6" cstate="print">
              <a:clrChange>
                <a:clrFrom>
                  <a:srgbClr val="FFFFFF"/>
                </a:clrFrom>
                <a:clrTo>
                  <a:srgbClr val="FFFFFF">
                    <a:alpha val="0"/>
                  </a:srgbClr>
                </a:clrTo>
              </a:clrChange>
            </a:blip>
            <a:stretch>
              <a:fillRect/>
            </a:stretch>
          </p:blipFill>
          <p:spPr>
            <a:xfrm>
              <a:off x="4411508" y="3842368"/>
              <a:ext cx="209415" cy="247226"/>
            </a:xfrm>
            <a:prstGeom prst="rect">
              <a:avLst/>
            </a:prstGeom>
          </p:spPr>
        </p:pic>
        <p:pic>
          <p:nvPicPr>
            <p:cNvPr id="17" name="Picture 16" descr="orange.jpg"/>
            <p:cNvPicPr>
              <a:picLocks noChangeAspect="1"/>
            </p:cNvPicPr>
            <p:nvPr/>
          </p:nvPicPr>
          <p:blipFill>
            <a:blip r:embed="rId7" cstate="print"/>
            <a:stretch>
              <a:fillRect/>
            </a:stretch>
          </p:blipFill>
          <p:spPr>
            <a:xfrm flipH="1">
              <a:off x="4716308" y="3850460"/>
              <a:ext cx="234816" cy="228600"/>
            </a:xfrm>
            <a:prstGeom prst="rect">
              <a:avLst/>
            </a:prstGeom>
          </p:spPr>
        </p:pic>
        <p:pic>
          <p:nvPicPr>
            <p:cNvPr id="18" name="Picture 17" descr="pineapple.jpg"/>
            <p:cNvPicPr>
              <a:picLocks noChangeAspect="1"/>
            </p:cNvPicPr>
            <p:nvPr/>
          </p:nvPicPr>
          <p:blipFill>
            <a:blip r:embed="rId8" cstate="print"/>
            <a:stretch>
              <a:fillRect/>
            </a:stretch>
          </p:blipFill>
          <p:spPr>
            <a:xfrm>
              <a:off x="4098616" y="3784762"/>
              <a:ext cx="168584" cy="365086"/>
            </a:xfrm>
            <a:prstGeom prst="rect">
              <a:avLst/>
            </a:prstGeom>
          </p:spPr>
        </p:pic>
      </p:grpSp>
      <p:pic>
        <p:nvPicPr>
          <p:cNvPr id="20" name="Picture 19" descr="knife2.jpg"/>
          <p:cNvPicPr>
            <a:picLocks noChangeAspect="1"/>
          </p:cNvPicPr>
          <p:nvPr/>
        </p:nvPicPr>
        <p:blipFill>
          <a:blip r:embed="rId9" cstate="print">
            <a:clrChange>
              <a:clrFrom>
                <a:srgbClr val="FFFFFF"/>
              </a:clrFrom>
              <a:clrTo>
                <a:srgbClr val="FFFFFF">
                  <a:alpha val="0"/>
                </a:srgbClr>
              </a:clrTo>
            </a:clrChange>
          </a:blip>
          <a:stretch>
            <a:fillRect/>
          </a:stretch>
        </p:blipFill>
        <p:spPr>
          <a:xfrm rot="20472147">
            <a:off x="1239437" y="5360311"/>
            <a:ext cx="437868" cy="394081"/>
          </a:xfrm>
          <a:prstGeom prst="rect">
            <a:avLst/>
          </a:prstGeom>
        </p:spPr>
      </p:pic>
      <p:sp>
        <p:nvSpPr>
          <p:cNvPr id="27" name="Content Placeholder 1"/>
          <p:cNvSpPr txBox="1">
            <a:spLocks/>
          </p:cNvSpPr>
          <p:nvPr/>
        </p:nvSpPr>
        <p:spPr>
          <a:xfrm>
            <a:off x="448587" y="5013176"/>
            <a:ext cx="3276600" cy="685800"/>
          </a:xfrm>
          <a:prstGeom prst="rect">
            <a:avLst/>
          </a:prstGeom>
        </p:spPr>
        <p:txBody>
          <a:bodyPr vert="horz">
            <a:noAutofit/>
          </a:bodyPr>
          <a:lstStyle/>
          <a:p>
            <a:pPr marL="395478" marR="0" lvl="0" indent="-285750" algn="l" defTabSz="914400" rtl="0" eaLnBrk="1" fontAlgn="auto" latinLnBrk="0" hangingPunct="1">
              <a:lnSpc>
                <a:spcPct val="140000"/>
              </a:lnSpc>
              <a:spcBef>
                <a:spcPts val="400"/>
              </a:spcBef>
              <a:spcAft>
                <a:spcPts val="0"/>
              </a:spcAft>
              <a:buSzPct val="100000"/>
              <a:buFont typeface="Arial" pitchFamily="34" charset="0"/>
              <a:buChar char="•"/>
              <a:tabLst/>
              <a:defRPr/>
            </a:pPr>
            <a:r>
              <a:rPr kumimoji="0" lang="en-US" sz="1400" b="0" i="0" u="none" strike="noStrike" kern="1200" cap="none" spc="0" normalizeH="0" baseline="0" noProof="0" dirty="0" smtClean="0">
                <a:ln>
                  <a:noFill/>
                </a:ln>
                <a:solidFill>
                  <a:schemeClr val="tx1"/>
                </a:solidFill>
                <a:effectLst/>
                <a:uLnTx/>
                <a:uFillTx/>
                <a:latin typeface="Cambria" pitchFamily="18" charset="0"/>
              </a:rPr>
              <a:t>And, Sam has just ONE   </a:t>
            </a:r>
            <a:r>
              <a:rPr kumimoji="0" lang="en-US" sz="1400" b="0" i="0" u="none" strike="noStrike" kern="1200" cap="none" spc="0" normalizeH="0" noProof="0" dirty="0" smtClean="0">
                <a:ln>
                  <a:noFill/>
                </a:ln>
                <a:solidFill>
                  <a:schemeClr val="tx1"/>
                </a:solidFill>
                <a:effectLst/>
                <a:uLnTx/>
                <a:uFillTx/>
                <a:latin typeface="Cambria" pitchFamily="18" charset="0"/>
              </a:rPr>
              <a:t>         and ONE </a:t>
            </a:r>
            <a:endParaRPr kumimoji="0" lang="en-US" sz="1400" b="0" i="0" u="none" strike="noStrike" kern="1200" cap="none" spc="0" normalizeH="0" baseline="0" noProof="0" dirty="0">
              <a:ln>
                <a:noFill/>
              </a:ln>
              <a:solidFill>
                <a:schemeClr val="tx1"/>
              </a:solidFill>
              <a:effectLst/>
              <a:uLnTx/>
              <a:uFillTx/>
              <a:latin typeface="Cambria" pitchFamily="18" charset="0"/>
            </a:endParaRPr>
          </a:p>
        </p:txBody>
      </p:sp>
      <p:sp>
        <p:nvSpPr>
          <p:cNvPr id="37" name="TextBox 36"/>
          <p:cNvSpPr txBox="1"/>
          <p:nvPr/>
        </p:nvSpPr>
        <p:spPr>
          <a:xfrm>
            <a:off x="4021564" y="2253527"/>
            <a:ext cx="960519" cy="523220"/>
          </a:xfrm>
          <a:prstGeom prst="rect">
            <a:avLst/>
          </a:prstGeom>
          <a:noFill/>
        </p:spPr>
        <p:txBody>
          <a:bodyPr wrap="none" rtlCol="0">
            <a:spAutoFit/>
          </a:bodyPr>
          <a:lstStyle/>
          <a:p>
            <a:r>
              <a:rPr lang="en-US" sz="2800" spc="300" dirty="0" smtClean="0">
                <a:solidFill>
                  <a:srgbClr val="FF0000"/>
                </a:solidFill>
              </a:rPr>
              <a:t>But!</a:t>
            </a:r>
            <a:endParaRPr lang="en-US" sz="2800" spc="300" dirty="0">
              <a:solidFill>
                <a:srgbClr val="FF0000"/>
              </a:solidFill>
            </a:endParaRPr>
          </a:p>
        </p:txBody>
      </p:sp>
    </p:spTree>
    <p:extLst>
      <p:ext uri="{BB962C8B-B14F-4D97-AF65-F5344CB8AC3E}">
        <p14:creationId xmlns:p14="http://schemas.microsoft.com/office/powerpoint/2010/main" val="271525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P spid="11" grpId="0"/>
      <p:bldP spid="27"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139"/>
          <p:cNvGrpSpPr/>
          <p:nvPr/>
        </p:nvGrpSpPr>
        <p:grpSpPr>
          <a:xfrm>
            <a:off x="3590092" y="5761946"/>
            <a:ext cx="200109" cy="609855"/>
            <a:chOff x="1515180" y="5552818"/>
            <a:chExt cx="200109" cy="609855"/>
          </a:xfrm>
        </p:grpSpPr>
        <p:pic>
          <p:nvPicPr>
            <p:cNvPr id="23" name="Picture 22" descr="applejuice.png"/>
            <p:cNvPicPr>
              <a:picLocks noChangeAspect="1"/>
            </p:cNvPicPr>
            <p:nvPr/>
          </p:nvPicPr>
          <p:blipFill>
            <a:blip r:embed="rId3" cstate="print"/>
            <a:stretch>
              <a:fillRect/>
            </a:stretch>
          </p:blipFill>
          <p:spPr>
            <a:xfrm>
              <a:off x="1515180" y="5552818"/>
              <a:ext cx="200109" cy="609855"/>
            </a:xfrm>
            <a:prstGeom prst="rect">
              <a:avLst/>
            </a:prstGeom>
          </p:spPr>
        </p:pic>
        <p:pic>
          <p:nvPicPr>
            <p:cNvPr id="52" name="Picture 51" descr="apple2.jpg"/>
            <p:cNvPicPr>
              <a:picLocks noChangeAspect="1"/>
            </p:cNvPicPr>
            <p:nvPr/>
          </p:nvPicPr>
          <p:blipFill>
            <a:blip r:embed="rId4" cstate="print">
              <a:clrChange>
                <a:clrFrom>
                  <a:srgbClr val="FFFFFF"/>
                </a:clrFrom>
                <a:clrTo>
                  <a:srgbClr val="FFFFFF">
                    <a:alpha val="0"/>
                  </a:srgbClr>
                </a:clrTo>
              </a:clrChange>
            </a:blip>
            <a:stretch>
              <a:fillRect/>
            </a:stretch>
          </p:blipFill>
          <p:spPr>
            <a:xfrm>
              <a:off x="1532092" y="5813786"/>
              <a:ext cx="152400" cy="179917"/>
            </a:xfrm>
            <a:prstGeom prst="rect">
              <a:avLst/>
            </a:prstGeom>
          </p:spPr>
        </p:pic>
      </p:grpSp>
      <p:sp>
        <p:nvSpPr>
          <p:cNvPr id="3" name="Title 2"/>
          <p:cNvSpPr>
            <a:spLocks noGrp="1"/>
          </p:cNvSpPr>
          <p:nvPr>
            <p:ph type="title"/>
          </p:nvPr>
        </p:nvSpPr>
        <p:spPr/>
        <p:txBody>
          <a:bodyPr/>
          <a:lstStyle/>
          <a:p>
            <a:r>
              <a:rPr lang="en-US" dirty="0" smtClean="0"/>
              <a:t>Sam &amp; MapReduce</a:t>
            </a:r>
            <a:endParaRPr lang="en-US" dirty="0"/>
          </a:p>
        </p:txBody>
      </p:sp>
      <p:sp>
        <p:nvSpPr>
          <p:cNvPr id="2" name="Content Placeholder 1"/>
          <p:cNvSpPr>
            <a:spLocks noGrp="1"/>
          </p:cNvSpPr>
          <p:nvPr>
            <p:ph idx="1"/>
          </p:nvPr>
        </p:nvSpPr>
        <p:spPr>
          <a:xfrm>
            <a:off x="457200" y="1481329"/>
            <a:ext cx="8229600" cy="804672"/>
          </a:xfrm>
        </p:spPr>
        <p:txBody>
          <a:bodyPr>
            <a:normAutofit fontScale="85000" lnSpcReduction="10000"/>
          </a:bodyPr>
          <a:lstStyle/>
          <a:p>
            <a:pPr marL="0" indent="0">
              <a:buNone/>
            </a:pPr>
            <a:r>
              <a:rPr lang="en-US" dirty="0" smtClean="0"/>
              <a:t>Sam implemented a </a:t>
            </a:r>
            <a:r>
              <a:rPr lang="en-US" i="1" dirty="0" smtClean="0">
                <a:solidFill>
                  <a:srgbClr val="0070C0"/>
                </a:solidFill>
              </a:rPr>
              <a:t>parallel</a:t>
            </a:r>
            <a:r>
              <a:rPr lang="en-US" i="1" dirty="0" smtClean="0"/>
              <a:t> </a:t>
            </a:r>
            <a:r>
              <a:rPr lang="en-US" dirty="0" smtClean="0"/>
              <a:t>version of his innovation </a:t>
            </a:r>
            <a:endParaRPr lang="en-US" dirty="0"/>
          </a:p>
        </p:txBody>
      </p:sp>
      <p:grpSp>
        <p:nvGrpSpPr>
          <p:cNvPr id="4" name="Group 3"/>
          <p:cNvGrpSpPr/>
          <p:nvPr/>
        </p:nvGrpSpPr>
        <p:grpSpPr>
          <a:xfrm>
            <a:off x="4038732" y="1971418"/>
            <a:ext cx="1066800" cy="533400"/>
            <a:chOff x="4038600" y="2362200"/>
            <a:chExt cx="1300167" cy="946230"/>
          </a:xfrm>
        </p:grpSpPr>
        <p:pic>
          <p:nvPicPr>
            <p:cNvPr id="5" name="Picture 4" descr="container2.jpg"/>
            <p:cNvPicPr>
              <a:picLocks noChangeAspect="1"/>
            </p:cNvPicPr>
            <p:nvPr/>
          </p:nvPicPr>
          <p:blipFill>
            <a:blip r:embed="rId5" cstate="print"/>
            <a:stretch>
              <a:fillRect/>
            </a:stretch>
          </p:blipFill>
          <p:spPr>
            <a:xfrm flipH="1">
              <a:off x="4038600" y="2362200"/>
              <a:ext cx="1143000" cy="946230"/>
            </a:xfrm>
            <a:prstGeom prst="rect">
              <a:avLst/>
            </a:prstGeom>
          </p:spPr>
        </p:pic>
        <p:sp>
          <p:nvSpPr>
            <p:cNvPr id="6" name="TextBox 5"/>
            <p:cNvSpPr txBox="1"/>
            <p:nvPr/>
          </p:nvSpPr>
          <p:spPr>
            <a:xfrm rot="948003">
              <a:off x="4451986" y="2650859"/>
              <a:ext cx="886781" cy="400109"/>
            </a:xfrm>
            <a:prstGeom prst="rect">
              <a:avLst/>
            </a:prstGeom>
            <a:noFill/>
            <a:scene3d>
              <a:camera prst="isometricOffAxis2Right"/>
              <a:lightRig rig="threePt" dir="t"/>
            </a:scene3d>
          </p:spPr>
          <p:txBody>
            <a:bodyPr wrap="none" rtlCol="0">
              <a:spAutoFit/>
            </a:bodyPr>
            <a:lstStyle/>
            <a:p>
              <a:pPr algn="ctr"/>
              <a:r>
                <a:rPr lang="en-US" sz="2000" dirty="0" smtClean="0">
                  <a:solidFill>
                    <a:schemeClr val="bg1"/>
                  </a:solidFill>
                </a:rPr>
                <a:t>Fruits</a:t>
              </a:r>
              <a:endParaRPr lang="en-US" sz="2000" dirty="0">
                <a:solidFill>
                  <a:schemeClr val="bg1"/>
                </a:solidFill>
              </a:endParaRPr>
            </a:p>
          </p:txBody>
        </p:sp>
      </p:grpSp>
      <p:pic>
        <p:nvPicPr>
          <p:cNvPr id="7" name="Picture 6" descr="fruitbasket.jpg"/>
          <p:cNvPicPr>
            <a:picLocks noChangeAspect="1"/>
          </p:cNvPicPr>
          <p:nvPr/>
        </p:nvPicPr>
        <p:blipFill>
          <a:blip r:embed="rId6" cstate="print"/>
          <a:stretch>
            <a:fillRect/>
          </a:stretch>
        </p:blipFill>
        <p:spPr>
          <a:xfrm>
            <a:off x="2920009" y="2642300"/>
            <a:ext cx="395932" cy="483582"/>
          </a:xfrm>
          <a:prstGeom prst="rect">
            <a:avLst/>
          </a:prstGeom>
        </p:spPr>
      </p:pic>
      <p:pic>
        <p:nvPicPr>
          <p:cNvPr id="8" name="Picture 7" descr="fruitbasket.jpg"/>
          <p:cNvPicPr>
            <a:picLocks noChangeAspect="1"/>
          </p:cNvPicPr>
          <p:nvPr/>
        </p:nvPicPr>
        <p:blipFill>
          <a:blip r:embed="rId6" cstate="print"/>
          <a:stretch>
            <a:fillRect/>
          </a:stretch>
        </p:blipFill>
        <p:spPr>
          <a:xfrm>
            <a:off x="3617273" y="2642300"/>
            <a:ext cx="395932" cy="483582"/>
          </a:xfrm>
          <a:prstGeom prst="rect">
            <a:avLst/>
          </a:prstGeom>
        </p:spPr>
      </p:pic>
      <p:pic>
        <p:nvPicPr>
          <p:cNvPr id="9" name="Picture 8" descr="fruitbasket.jpg"/>
          <p:cNvPicPr>
            <a:picLocks noChangeAspect="1"/>
          </p:cNvPicPr>
          <p:nvPr/>
        </p:nvPicPr>
        <p:blipFill>
          <a:blip r:embed="rId6" cstate="print"/>
          <a:stretch>
            <a:fillRect/>
          </a:stretch>
        </p:blipFill>
        <p:spPr>
          <a:xfrm>
            <a:off x="4307792" y="2642300"/>
            <a:ext cx="395932" cy="483582"/>
          </a:xfrm>
          <a:prstGeom prst="rect">
            <a:avLst/>
          </a:prstGeom>
        </p:spPr>
      </p:pic>
      <p:pic>
        <p:nvPicPr>
          <p:cNvPr id="10" name="Picture 9" descr="fruitbasket.jpg"/>
          <p:cNvPicPr>
            <a:picLocks noChangeAspect="1"/>
          </p:cNvPicPr>
          <p:nvPr/>
        </p:nvPicPr>
        <p:blipFill>
          <a:blip r:embed="rId6" cstate="print"/>
          <a:stretch>
            <a:fillRect/>
          </a:stretch>
        </p:blipFill>
        <p:spPr>
          <a:xfrm>
            <a:off x="4996965" y="2642300"/>
            <a:ext cx="395932" cy="483582"/>
          </a:xfrm>
          <a:prstGeom prst="rect">
            <a:avLst/>
          </a:prstGeom>
        </p:spPr>
      </p:pic>
      <p:pic>
        <p:nvPicPr>
          <p:cNvPr id="11" name="Picture 10" descr="fruitbasket.jpg"/>
          <p:cNvPicPr>
            <a:picLocks noChangeAspect="1"/>
          </p:cNvPicPr>
          <p:nvPr/>
        </p:nvPicPr>
        <p:blipFill>
          <a:blip r:embed="rId6" cstate="print"/>
          <a:stretch>
            <a:fillRect/>
          </a:stretch>
        </p:blipFill>
        <p:spPr>
          <a:xfrm>
            <a:off x="5672552" y="2642300"/>
            <a:ext cx="395932" cy="483582"/>
          </a:xfrm>
          <a:prstGeom prst="rect">
            <a:avLst/>
          </a:prstGeom>
        </p:spPr>
      </p:pic>
      <p:pic>
        <p:nvPicPr>
          <p:cNvPr id="12" name="Picture 11" descr="blender.jpg"/>
          <p:cNvPicPr>
            <a:picLocks noChangeAspect="1"/>
          </p:cNvPicPr>
          <p:nvPr/>
        </p:nvPicPr>
        <p:blipFill>
          <a:blip r:embed="rId7" cstate="print"/>
          <a:stretch>
            <a:fillRect/>
          </a:stretch>
        </p:blipFill>
        <p:spPr>
          <a:xfrm>
            <a:off x="3469593" y="5016790"/>
            <a:ext cx="364816" cy="492196"/>
          </a:xfrm>
          <a:prstGeom prst="rect">
            <a:avLst/>
          </a:prstGeom>
        </p:spPr>
      </p:pic>
      <p:pic>
        <p:nvPicPr>
          <p:cNvPr id="15" name="Picture 14" descr="orangeslice.jpg"/>
          <p:cNvPicPr>
            <a:picLocks noChangeAspect="1"/>
          </p:cNvPicPr>
          <p:nvPr/>
        </p:nvPicPr>
        <p:blipFill>
          <a:blip r:embed="rId8" cstate="print"/>
          <a:stretch>
            <a:fillRect/>
          </a:stretch>
        </p:blipFill>
        <p:spPr>
          <a:xfrm>
            <a:off x="4383992" y="4562218"/>
            <a:ext cx="377257" cy="304906"/>
          </a:xfrm>
          <a:prstGeom prst="rect">
            <a:avLst/>
          </a:prstGeom>
        </p:spPr>
      </p:pic>
      <p:pic>
        <p:nvPicPr>
          <p:cNvPr id="16" name="Picture 15" descr="pineappleslice.jpg"/>
          <p:cNvPicPr>
            <a:picLocks noChangeAspect="1"/>
          </p:cNvPicPr>
          <p:nvPr/>
        </p:nvPicPr>
        <p:blipFill>
          <a:blip r:embed="rId9" cstate="print"/>
          <a:stretch>
            <a:fillRect/>
          </a:stretch>
        </p:blipFill>
        <p:spPr>
          <a:xfrm>
            <a:off x="5298391" y="4495800"/>
            <a:ext cx="304800" cy="320039"/>
          </a:xfrm>
          <a:prstGeom prst="rect">
            <a:avLst/>
          </a:prstGeom>
        </p:spPr>
      </p:pic>
      <p:pic>
        <p:nvPicPr>
          <p:cNvPr id="17" name="Picture 16" descr="apple-pieces.jpg"/>
          <p:cNvPicPr>
            <a:picLocks noChangeAspect="1"/>
          </p:cNvPicPr>
          <p:nvPr/>
        </p:nvPicPr>
        <p:blipFill>
          <a:blip r:embed="rId10" cstate="print">
            <a:clrChange>
              <a:clrFrom>
                <a:srgbClr val="FFFFFF"/>
              </a:clrFrom>
              <a:clrTo>
                <a:srgbClr val="FFFFFF">
                  <a:alpha val="0"/>
                </a:srgbClr>
              </a:clrTo>
            </a:clrChange>
          </a:blip>
          <a:srcRect l="14286" t="14286" r="14286" b="14286"/>
          <a:stretch>
            <a:fillRect/>
          </a:stretch>
        </p:blipFill>
        <p:spPr>
          <a:xfrm>
            <a:off x="3545792" y="4486018"/>
            <a:ext cx="381000" cy="381000"/>
          </a:xfrm>
          <a:prstGeom prst="rect">
            <a:avLst/>
          </a:prstGeom>
        </p:spPr>
      </p:pic>
      <p:pic>
        <p:nvPicPr>
          <p:cNvPr id="26" name="Picture 25" descr="knife2.jpg"/>
          <p:cNvPicPr>
            <a:picLocks noChangeAspect="1"/>
          </p:cNvPicPr>
          <p:nvPr/>
        </p:nvPicPr>
        <p:blipFill>
          <a:blip r:embed="rId11" cstate="print">
            <a:clrChange>
              <a:clrFrom>
                <a:srgbClr val="FFFFFF"/>
              </a:clrFrom>
              <a:clrTo>
                <a:srgbClr val="FFFFFF">
                  <a:alpha val="0"/>
                </a:srgbClr>
              </a:clrTo>
            </a:clrChange>
          </a:blip>
          <a:stretch>
            <a:fillRect/>
          </a:stretch>
        </p:blipFill>
        <p:spPr>
          <a:xfrm rot="20472147">
            <a:off x="2885652" y="3162902"/>
            <a:ext cx="353608" cy="318247"/>
          </a:xfrm>
          <a:prstGeom prst="rect">
            <a:avLst/>
          </a:prstGeom>
        </p:spPr>
      </p:pic>
      <p:pic>
        <p:nvPicPr>
          <p:cNvPr id="27" name="Picture 26" descr="knife2.jpg"/>
          <p:cNvPicPr>
            <a:picLocks noChangeAspect="1"/>
          </p:cNvPicPr>
          <p:nvPr/>
        </p:nvPicPr>
        <p:blipFill>
          <a:blip r:embed="rId11" cstate="print">
            <a:clrChange>
              <a:clrFrom>
                <a:srgbClr val="FFFFFF"/>
              </a:clrFrom>
              <a:clrTo>
                <a:srgbClr val="FFFFFF">
                  <a:alpha val="0"/>
                </a:srgbClr>
              </a:clrTo>
            </a:clrChange>
          </a:blip>
          <a:stretch>
            <a:fillRect/>
          </a:stretch>
        </p:blipFill>
        <p:spPr>
          <a:xfrm rot="20472147">
            <a:off x="3591357" y="3162902"/>
            <a:ext cx="353608" cy="318247"/>
          </a:xfrm>
          <a:prstGeom prst="rect">
            <a:avLst/>
          </a:prstGeom>
        </p:spPr>
      </p:pic>
      <p:pic>
        <p:nvPicPr>
          <p:cNvPr id="28" name="Picture 27" descr="knife2.jpg"/>
          <p:cNvPicPr>
            <a:picLocks noChangeAspect="1"/>
          </p:cNvPicPr>
          <p:nvPr/>
        </p:nvPicPr>
        <p:blipFill>
          <a:blip r:embed="rId11" cstate="print">
            <a:clrChange>
              <a:clrFrom>
                <a:srgbClr val="FFFFFF"/>
              </a:clrFrom>
              <a:clrTo>
                <a:srgbClr val="FFFFFF">
                  <a:alpha val="0"/>
                </a:srgbClr>
              </a:clrTo>
            </a:clrChange>
          </a:blip>
          <a:stretch>
            <a:fillRect/>
          </a:stretch>
        </p:blipFill>
        <p:spPr>
          <a:xfrm rot="20472147">
            <a:off x="4257253" y="3162902"/>
            <a:ext cx="353608" cy="318247"/>
          </a:xfrm>
          <a:prstGeom prst="rect">
            <a:avLst/>
          </a:prstGeom>
        </p:spPr>
      </p:pic>
      <p:pic>
        <p:nvPicPr>
          <p:cNvPr id="29" name="Picture 28" descr="knife2.jpg"/>
          <p:cNvPicPr>
            <a:picLocks noChangeAspect="1"/>
          </p:cNvPicPr>
          <p:nvPr/>
        </p:nvPicPr>
        <p:blipFill>
          <a:blip r:embed="rId11" cstate="print">
            <a:clrChange>
              <a:clrFrom>
                <a:srgbClr val="FFFFFF"/>
              </a:clrFrom>
              <a:clrTo>
                <a:srgbClr val="FFFFFF">
                  <a:alpha val="0"/>
                </a:srgbClr>
              </a:clrTo>
            </a:clrChange>
          </a:blip>
          <a:stretch>
            <a:fillRect/>
          </a:stretch>
        </p:blipFill>
        <p:spPr>
          <a:xfrm rot="20472147">
            <a:off x="4943053" y="3162902"/>
            <a:ext cx="353608" cy="318247"/>
          </a:xfrm>
          <a:prstGeom prst="rect">
            <a:avLst/>
          </a:prstGeom>
        </p:spPr>
      </p:pic>
      <p:pic>
        <p:nvPicPr>
          <p:cNvPr id="30" name="Picture 29" descr="knife2.jpg"/>
          <p:cNvPicPr>
            <a:picLocks noChangeAspect="1"/>
          </p:cNvPicPr>
          <p:nvPr/>
        </p:nvPicPr>
        <p:blipFill>
          <a:blip r:embed="rId11" cstate="print">
            <a:clrChange>
              <a:clrFrom>
                <a:srgbClr val="FFFFFF"/>
              </a:clrFrom>
              <a:clrTo>
                <a:srgbClr val="FFFFFF">
                  <a:alpha val="0"/>
                </a:srgbClr>
              </a:clrTo>
            </a:clrChange>
          </a:blip>
          <a:stretch>
            <a:fillRect/>
          </a:stretch>
        </p:blipFill>
        <p:spPr>
          <a:xfrm rot="20472147">
            <a:off x="5628853" y="3162902"/>
            <a:ext cx="353608" cy="318247"/>
          </a:xfrm>
          <a:prstGeom prst="rect">
            <a:avLst/>
          </a:prstGeom>
        </p:spPr>
      </p:pic>
      <p:grpSp>
        <p:nvGrpSpPr>
          <p:cNvPr id="59" name="Group 58"/>
          <p:cNvGrpSpPr/>
          <p:nvPr/>
        </p:nvGrpSpPr>
        <p:grpSpPr>
          <a:xfrm>
            <a:off x="2960468" y="3498790"/>
            <a:ext cx="432924" cy="440981"/>
            <a:chOff x="2157876" y="3432372"/>
            <a:chExt cx="432924" cy="440981"/>
          </a:xfrm>
        </p:grpSpPr>
        <p:pic>
          <p:nvPicPr>
            <p:cNvPr id="31" name="Picture 30" descr="orangeslice.jpg"/>
            <p:cNvPicPr>
              <a:picLocks noChangeAspect="1"/>
            </p:cNvPicPr>
            <p:nvPr/>
          </p:nvPicPr>
          <p:blipFill>
            <a:blip r:embed="rId8" cstate="print"/>
            <a:stretch>
              <a:fillRect/>
            </a:stretch>
          </p:blipFill>
          <p:spPr>
            <a:xfrm>
              <a:off x="2402106" y="3480818"/>
              <a:ext cx="188694" cy="152506"/>
            </a:xfrm>
            <a:prstGeom prst="rect">
              <a:avLst/>
            </a:prstGeom>
          </p:spPr>
        </p:pic>
        <p:pic>
          <p:nvPicPr>
            <p:cNvPr id="32" name="Picture 31" descr="pineappleslice.jpg"/>
            <p:cNvPicPr>
              <a:picLocks noChangeAspect="1"/>
            </p:cNvPicPr>
            <p:nvPr/>
          </p:nvPicPr>
          <p:blipFill>
            <a:blip r:embed="rId9" cstate="print"/>
            <a:stretch>
              <a:fillRect/>
            </a:stretch>
          </p:blipFill>
          <p:spPr>
            <a:xfrm>
              <a:off x="2286000" y="3633324"/>
              <a:ext cx="228600" cy="240029"/>
            </a:xfrm>
            <a:prstGeom prst="rect">
              <a:avLst/>
            </a:prstGeom>
          </p:spPr>
        </p:pic>
        <p:pic>
          <p:nvPicPr>
            <p:cNvPr id="33" name="Picture 32" descr="apple-pieces.jpg"/>
            <p:cNvPicPr>
              <a:picLocks noChangeAspect="1"/>
            </p:cNvPicPr>
            <p:nvPr/>
          </p:nvPicPr>
          <p:blipFill>
            <a:blip r:embed="rId10" cstate="print">
              <a:clrChange>
                <a:clrFrom>
                  <a:srgbClr val="FFFFFF"/>
                </a:clrFrom>
                <a:clrTo>
                  <a:srgbClr val="FFFFFF">
                    <a:alpha val="0"/>
                  </a:srgbClr>
                </a:clrTo>
              </a:clrChange>
            </a:blip>
            <a:srcRect l="14286" t="14286" r="14286" b="14286"/>
            <a:stretch>
              <a:fillRect/>
            </a:stretch>
          </p:blipFill>
          <p:spPr>
            <a:xfrm>
              <a:off x="2157876" y="3432372"/>
              <a:ext cx="228600" cy="228600"/>
            </a:xfrm>
            <a:prstGeom prst="rect">
              <a:avLst/>
            </a:prstGeom>
          </p:spPr>
        </p:pic>
      </p:grpSp>
      <p:grpSp>
        <p:nvGrpSpPr>
          <p:cNvPr id="58" name="Group 57"/>
          <p:cNvGrpSpPr/>
          <p:nvPr/>
        </p:nvGrpSpPr>
        <p:grpSpPr>
          <a:xfrm>
            <a:off x="3682008" y="3495418"/>
            <a:ext cx="432924" cy="440981"/>
            <a:chOff x="2895600" y="3429000"/>
            <a:chExt cx="432924" cy="440981"/>
          </a:xfrm>
        </p:grpSpPr>
        <p:pic>
          <p:nvPicPr>
            <p:cNvPr id="37" name="Picture 36" descr="orangeslice.jpg"/>
            <p:cNvPicPr>
              <a:picLocks noChangeAspect="1"/>
            </p:cNvPicPr>
            <p:nvPr/>
          </p:nvPicPr>
          <p:blipFill>
            <a:blip r:embed="rId8" cstate="print"/>
            <a:stretch>
              <a:fillRect/>
            </a:stretch>
          </p:blipFill>
          <p:spPr>
            <a:xfrm>
              <a:off x="3139830" y="3477446"/>
              <a:ext cx="188694" cy="152506"/>
            </a:xfrm>
            <a:prstGeom prst="rect">
              <a:avLst/>
            </a:prstGeom>
          </p:spPr>
        </p:pic>
        <p:pic>
          <p:nvPicPr>
            <p:cNvPr id="38" name="Picture 37" descr="pineappleslice.jpg"/>
            <p:cNvPicPr>
              <a:picLocks noChangeAspect="1"/>
            </p:cNvPicPr>
            <p:nvPr/>
          </p:nvPicPr>
          <p:blipFill>
            <a:blip r:embed="rId9" cstate="print"/>
            <a:stretch>
              <a:fillRect/>
            </a:stretch>
          </p:blipFill>
          <p:spPr>
            <a:xfrm>
              <a:off x="3023724" y="3629952"/>
              <a:ext cx="228600" cy="240029"/>
            </a:xfrm>
            <a:prstGeom prst="rect">
              <a:avLst/>
            </a:prstGeom>
          </p:spPr>
        </p:pic>
        <p:pic>
          <p:nvPicPr>
            <p:cNvPr id="39" name="Picture 38" descr="apple-pieces.jpg"/>
            <p:cNvPicPr>
              <a:picLocks noChangeAspect="1"/>
            </p:cNvPicPr>
            <p:nvPr/>
          </p:nvPicPr>
          <p:blipFill>
            <a:blip r:embed="rId10" cstate="print">
              <a:clrChange>
                <a:clrFrom>
                  <a:srgbClr val="FFFFFF"/>
                </a:clrFrom>
                <a:clrTo>
                  <a:srgbClr val="FFFFFF">
                    <a:alpha val="0"/>
                  </a:srgbClr>
                </a:clrTo>
              </a:clrChange>
            </a:blip>
            <a:srcRect l="14286" t="14286" r="14286" b="14286"/>
            <a:stretch>
              <a:fillRect/>
            </a:stretch>
          </p:blipFill>
          <p:spPr>
            <a:xfrm>
              <a:off x="2895600" y="3429000"/>
              <a:ext cx="228600" cy="228600"/>
            </a:xfrm>
            <a:prstGeom prst="rect">
              <a:avLst/>
            </a:prstGeom>
          </p:spPr>
        </p:pic>
      </p:grpSp>
      <p:grpSp>
        <p:nvGrpSpPr>
          <p:cNvPr id="57" name="Group 56"/>
          <p:cNvGrpSpPr/>
          <p:nvPr/>
        </p:nvGrpSpPr>
        <p:grpSpPr>
          <a:xfrm>
            <a:off x="4340161" y="3498790"/>
            <a:ext cx="432924" cy="440981"/>
            <a:chOff x="3629952" y="3432372"/>
            <a:chExt cx="432924" cy="440981"/>
          </a:xfrm>
        </p:grpSpPr>
        <p:pic>
          <p:nvPicPr>
            <p:cNvPr id="40" name="Picture 39" descr="orangeslice.jpg"/>
            <p:cNvPicPr>
              <a:picLocks noChangeAspect="1"/>
            </p:cNvPicPr>
            <p:nvPr/>
          </p:nvPicPr>
          <p:blipFill>
            <a:blip r:embed="rId8" cstate="print"/>
            <a:stretch>
              <a:fillRect/>
            </a:stretch>
          </p:blipFill>
          <p:spPr>
            <a:xfrm>
              <a:off x="3874182" y="3480818"/>
              <a:ext cx="188694" cy="152506"/>
            </a:xfrm>
            <a:prstGeom prst="rect">
              <a:avLst/>
            </a:prstGeom>
          </p:spPr>
        </p:pic>
        <p:pic>
          <p:nvPicPr>
            <p:cNvPr id="41" name="Picture 40" descr="pineappleslice.jpg"/>
            <p:cNvPicPr>
              <a:picLocks noChangeAspect="1"/>
            </p:cNvPicPr>
            <p:nvPr/>
          </p:nvPicPr>
          <p:blipFill>
            <a:blip r:embed="rId9" cstate="print"/>
            <a:stretch>
              <a:fillRect/>
            </a:stretch>
          </p:blipFill>
          <p:spPr>
            <a:xfrm>
              <a:off x="3758076" y="3633324"/>
              <a:ext cx="228600" cy="240029"/>
            </a:xfrm>
            <a:prstGeom prst="rect">
              <a:avLst/>
            </a:prstGeom>
          </p:spPr>
        </p:pic>
        <p:pic>
          <p:nvPicPr>
            <p:cNvPr id="42" name="Picture 41" descr="apple-pieces.jpg"/>
            <p:cNvPicPr>
              <a:picLocks noChangeAspect="1"/>
            </p:cNvPicPr>
            <p:nvPr/>
          </p:nvPicPr>
          <p:blipFill>
            <a:blip r:embed="rId10" cstate="print">
              <a:clrChange>
                <a:clrFrom>
                  <a:srgbClr val="FFFFFF"/>
                </a:clrFrom>
                <a:clrTo>
                  <a:srgbClr val="FFFFFF">
                    <a:alpha val="0"/>
                  </a:srgbClr>
                </a:clrTo>
              </a:clrChange>
            </a:blip>
            <a:srcRect l="14286" t="14286" r="14286" b="14286"/>
            <a:stretch>
              <a:fillRect/>
            </a:stretch>
          </p:blipFill>
          <p:spPr>
            <a:xfrm>
              <a:off x="3629952" y="3432372"/>
              <a:ext cx="228600" cy="228600"/>
            </a:xfrm>
            <a:prstGeom prst="rect">
              <a:avLst/>
            </a:prstGeom>
          </p:spPr>
        </p:pic>
      </p:grpSp>
      <p:grpSp>
        <p:nvGrpSpPr>
          <p:cNvPr id="56" name="Group 55"/>
          <p:cNvGrpSpPr/>
          <p:nvPr/>
        </p:nvGrpSpPr>
        <p:grpSpPr>
          <a:xfrm>
            <a:off x="5061701" y="3495418"/>
            <a:ext cx="432924" cy="440981"/>
            <a:chOff x="4367676" y="3429000"/>
            <a:chExt cx="432924" cy="440981"/>
          </a:xfrm>
        </p:grpSpPr>
        <p:pic>
          <p:nvPicPr>
            <p:cNvPr id="43" name="Picture 42" descr="orangeslice.jpg"/>
            <p:cNvPicPr>
              <a:picLocks noChangeAspect="1"/>
            </p:cNvPicPr>
            <p:nvPr/>
          </p:nvPicPr>
          <p:blipFill>
            <a:blip r:embed="rId8" cstate="print"/>
            <a:stretch>
              <a:fillRect/>
            </a:stretch>
          </p:blipFill>
          <p:spPr>
            <a:xfrm>
              <a:off x="4611906" y="3477446"/>
              <a:ext cx="188694" cy="152506"/>
            </a:xfrm>
            <a:prstGeom prst="rect">
              <a:avLst/>
            </a:prstGeom>
          </p:spPr>
        </p:pic>
        <p:pic>
          <p:nvPicPr>
            <p:cNvPr id="44" name="Picture 43" descr="pineappleslice.jpg"/>
            <p:cNvPicPr>
              <a:picLocks noChangeAspect="1"/>
            </p:cNvPicPr>
            <p:nvPr/>
          </p:nvPicPr>
          <p:blipFill>
            <a:blip r:embed="rId9" cstate="print"/>
            <a:stretch>
              <a:fillRect/>
            </a:stretch>
          </p:blipFill>
          <p:spPr>
            <a:xfrm>
              <a:off x="4495800" y="3629952"/>
              <a:ext cx="228600" cy="240029"/>
            </a:xfrm>
            <a:prstGeom prst="rect">
              <a:avLst/>
            </a:prstGeom>
          </p:spPr>
        </p:pic>
        <p:pic>
          <p:nvPicPr>
            <p:cNvPr id="45" name="Picture 44" descr="apple-pieces.jpg"/>
            <p:cNvPicPr>
              <a:picLocks noChangeAspect="1"/>
            </p:cNvPicPr>
            <p:nvPr/>
          </p:nvPicPr>
          <p:blipFill>
            <a:blip r:embed="rId10" cstate="print">
              <a:clrChange>
                <a:clrFrom>
                  <a:srgbClr val="FFFFFF"/>
                </a:clrFrom>
                <a:clrTo>
                  <a:srgbClr val="FFFFFF">
                    <a:alpha val="0"/>
                  </a:srgbClr>
                </a:clrTo>
              </a:clrChange>
            </a:blip>
            <a:srcRect l="14286" t="14286" r="14286" b="14286"/>
            <a:stretch>
              <a:fillRect/>
            </a:stretch>
          </p:blipFill>
          <p:spPr>
            <a:xfrm>
              <a:off x="4367676" y="3429000"/>
              <a:ext cx="228600" cy="228600"/>
            </a:xfrm>
            <a:prstGeom prst="rect">
              <a:avLst/>
            </a:prstGeom>
          </p:spPr>
        </p:pic>
      </p:grpSp>
      <p:grpSp>
        <p:nvGrpSpPr>
          <p:cNvPr id="55" name="Group 54"/>
          <p:cNvGrpSpPr/>
          <p:nvPr/>
        </p:nvGrpSpPr>
        <p:grpSpPr>
          <a:xfrm>
            <a:off x="5731317" y="3495453"/>
            <a:ext cx="432924" cy="440981"/>
            <a:chOff x="5077752" y="3429035"/>
            <a:chExt cx="432924" cy="440981"/>
          </a:xfrm>
        </p:grpSpPr>
        <p:pic>
          <p:nvPicPr>
            <p:cNvPr id="46" name="Picture 45" descr="orangeslice.jpg"/>
            <p:cNvPicPr>
              <a:picLocks noChangeAspect="1"/>
            </p:cNvPicPr>
            <p:nvPr/>
          </p:nvPicPr>
          <p:blipFill>
            <a:blip r:embed="rId8" cstate="print"/>
            <a:stretch>
              <a:fillRect/>
            </a:stretch>
          </p:blipFill>
          <p:spPr>
            <a:xfrm>
              <a:off x="5321982" y="3477481"/>
              <a:ext cx="188694" cy="152506"/>
            </a:xfrm>
            <a:prstGeom prst="rect">
              <a:avLst/>
            </a:prstGeom>
          </p:spPr>
        </p:pic>
        <p:pic>
          <p:nvPicPr>
            <p:cNvPr id="47" name="Picture 46" descr="pineappleslice.jpg"/>
            <p:cNvPicPr>
              <a:picLocks noChangeAspect="1"/>
            </p:cNvPicPr>
            <p:nvPr/>
          </p:nvPicPr>
          <p:blipFill>
            <a:blip r:embed="rId9" cstate="print"/>
            <a:stretch>
              <a:fillRect/>
            </a:stretch>
          </p:blipFill>
          <p:spPr>
            <a:xfrm>
              <a:off x="5205876" y="3629987"/>
              <a:ext cx="228600" cy="240029"/>
            </a:xfrm>
            <a:prstGeom prst="rect">
              <a:avLst/>
            </a:prstGeom>
          </p:spPr>
        </p:pic>
        <p:pic>
          <p:nvPicPr>
            <p:cNvPr id="48" name="Picture 47" descr="apple-pieces.jpg"/>
            <p:cNvPicPr>
              <a:picLocks noChangeAspect="1"/>
            </p:cNvPicPr>
            <p:nvPr/>
          </p:nvPicPr>
          <p:blipFill>
            <a:blip r:embed="rId10" cstate="print">
              <a:clrChange>
                <a:clrFrom>
                  <a:srgbClr val="FFFFFF"/>
                </a:clrFrom>
                <a:clrTo>
                  <a:srgbClr val="FFFFFF">
                    <a:alpha val="0"/>
                  </a:srgbClr>
                </a:clrTo>
              </a:clrChange>
            </a:blip>
            <a:srcRect l="14286" t="14286" r="14286" b="14286"/>
            <a:stretch>
              <a:fillRect/>
            </a:stretch>
          </p:blipFill>
          <p:spPr>
            <a:xfrm>
              <a:off x="5077752" y="3429035"/>
              <a:ext cx="228600" cy="228600"/>
            </a:xfrm>
            <a:prstGeom prst="rect">
              <a:avLst/>
            </a:prstGeom>
          </p:spPr>
        </p:pic>
      </p:grpSp>
      <p:grpSp>
        <p:nvGrpSpPr>
          <p:cNvPr id="141" name="Group 140"/>
          <p:cNvGrpSpPr/>
          <p:nvPr/>
        </p:nvGrpSpPr>
        <p:grpSpPr>
          <a:xfrm>
            <a:off x="4453296" y="5761946"/>
            <a:ext cx="218228" cy="619382"/>
            <a:chOff x="2378384" y="5552818"/>
            <a:chExt cx="218228" cy="619382"/>
          </a:xfrm>
        </p:grpSpPr>
        <p:pic>
          <p:nvPicPr>
            <p:cNvPr id="24" name="Picture 23" descr="orangejuice.png"/>
            <p:cNvPicPr>
              <a:picLocks noChangeAspect="1"/>
            </p:cNvPicPr>
            <p:nvPr/>
          </p:nvPicPr>
          <p:blipFill>
            <a:blip r:embed="rId12" cstate="print"/>
            <a:stretch>
              <a:fillRect/>
            </a:stretch>
          </p:blipFill>
          <p:spPr>
            <a:xfrm>
              <a:off x="2378384" y="5552818"/>
              <a:ext cx="218228" cy="619382"/>
            </a:xfrm>
            <a:prstGeom prst="rect">
              <a:avLst/>
            </a:prstGeom>
          </p:spPr>
        </p:pic>
        <p:pic>
          <p:nvPicPr>
            <p:cNvPr id="53" name="Picture 52" descr="orange.jpg"/>
            <p:cNvPicPr>
              <a:picLocks noChangeAspect="1"/>
            </p:cNvPicPr>
            <p:nvPr/>
          </p:nvPicPr>
          <p:blipFill>
            <a:blip r:embed="rId13" cstate="print"/>
            <a:stretch>
              <a:fillRect/>
            </a:stretch>
          </p:blipFill>
          <p:spPr>
            <a:xfrm flipH="1">
              <a:off x="2410752" y="5839417"/>
              <a:ext cx="152400" cy="148366"/>
            </a:xfrm>
            <a:prstGeom prst="rect">
              <a:avLst/>
            </a:prstGeom>
          </p:spPr>
        </p:pic>
      </p:grpSp>
      <p:grpSp>
        <p:nvGrpSpPr>
          <p:cNvPr id="142" name="Group 141"/>
          <p:cNvGrpSpPr/>
          <p:nvPr/>
        </p:nvGrpSpPr>
        <p:grpSpPr>
          <a:xfrm>
            <a:off x="5398734" y="5790521"/>
            <a:ext cx="181378" cy="581025"/>
            <a:chOff x="3323822" y="5581393"/>
            <a:chExt cx="181378" cy="581025"/>
          </a:xfrm>
        </p:grpSpPr>
        <p:pic>
          <p:nvPicPr>
            <p:cNvPr id="25" name="Picture 24" descr="pineapplejuice.jpg"/>
            <p:cNvPicPr>
              <a:picLocks noChangeAspect="1"/>
            </p:cNvPicPr>
            <p:nvPr/>
          </p:nvPicPr>
          <p:blipFill>
            <a:blip r:embed="rId14" cstate="print"/>
            <a:stretch>
              <a:fillRect/>
            </a:stretch>
          </p:blipFill>
          <p:spPr>
            <a:xfrm>
              <a:off x="3323822" y="5581393"/>
              <a:ext cx="181378" cy="581025"/>
            </a:xfrm>
            <a:prstGeom prst="rect">
              <a:avLst/>
            </a:prstGeom>
          </p:spPr>
        </p:pic>
        <p:pic>
          <p:nvPicPr>
            <p:cNvPr id="54" name="Picture 53" descr="pineapple.jpg"/>
            <p:cNvPicPr>
              <a:picLocks noChangeAspect="1"/>
            </p:cNvPicPr>
            <p:nvPr/>
          </p:nvPicPr>
          <p:blipFill>
            <a:blip r:embed="rId15" cstate="print"/>
            <a:stretch>
              <a:fillRect/>
            </a:stretch>
          </p:blipFill>
          <p:spPr>
            <a:xfrm>
              <a:off x="3371059" y="5817158"/>
              <a:ext cx="93681" cy="202875"/>
            </a:xfrm>
            <a:prstGeom prst="rect">
              <a:avLst/>
            </a:prstGeom>
          </p:spPr>
        </p:pic>
      </p:grpSp>
      <p:cxnSp>
        <p:nvCxnSpPr>
          <p:cNvPr id="66" name="Straight Arrow Connector 65"/>
          <p:cNvCxnSpPr>
            <a:stCxn id="32" idx="2"/>
            <a:endCxn id="17" idx="0"/>
          </p:cNvCxnSpPr>
          <p:nvPr/>
        </p:nvCxnSpPr>
        <p:spPr>
          <a:xfrm rot="16200000" flipH="1">
            <a:off x="3196469" y="3946194"/>
            <a:ext cx="546247" cy="533400"/>
          </a:xfrm>
          <a:prstGeom prst="straightConnector1">
            <a:avLst/>
          </a:prstGeom>
          <a:ln w="9525">
            <a:solidFill>
              <a:schemeClr val="accent2">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a:stCxn id="32" idx="2"/>
            <a:endCxn id="15" idx="0"/>
          </p:cNvCxnSpPr>
          <p:nvPr/>
        </p:nvCxnSpPr>
        <p:spPr>
          <a:xfrm rot="16200000" flipH="1">
            <a:off x="3576533" y="3566129"/>
            <a:ext cx="622447" cy="1369729"/>
          </a:xfrm>
          <a:prstGeom prst="straightConnector1">
            <a:avLst/>
          </a:prstGeom>
          <a:ln w="9525">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2" idx="2"/>
            <a:endCxn id="16" idx="0"/>
          </p:cNvCxnSpPr>
          <p:nvPr/>
        </p:nvCxnSpPr>
        <p:spPr>
          <a:xfrm rot="16200000" flipH="1">
            <a:off x="4048827" y="3093835"/>
            <a:ext cx="556029" cy="2247899"/>
          </a:xfrm>
          <a:prstGeom prst="straightConnector1">
            <a:avLst/>
          </a:prstGeom>
          <a:ln w="952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8" idx="2"/>
            <a:endCxn id="17" idx="0"/>
          </p:cNvCxnSpPr>
          <p:nvPr/>
        </p:nvCxnSpPr>
        <p:spPr>
          <a:xfrm rot="5400000">
            <a:off x="3555553" y="4117138"/>
            <a:ext cx="549619" cy="188140"/>
          </a:xfrm>
          <a:prstGeom prst="straightConnector1">
            <a:avLst/>
          </a:prstGeom>
          <a:ln w="9525">
            <a:solidFill>
              <a:schemeClr val="accent2">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4" name="Straight Arrow Connector 73"/>
          <p:cNvCxnSpPr>
            <a:stCxn id="38" idx="2"/>
            <a:endCxn id="15" idx="0"/>
          </p:cNvCxnSpPr>
          <p:nvPr/>
        </p:nvCxnSpPr>
        <p:spPr>
          <a:xfrm rot="16200000" flipH="1">
            <a:off x="3935617" y="3925213"/>
            <a:ext cx="625819" cy="648189"/>
          </a:xfrm>
          <a:prstGeom prst="straightConnector1">
            <a:avLst/>
          </a:prstGeom>
          <a:ln w="9525">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1" idx="2"/>
            <a:endCxn id="15" idx="0"/>
          </p:cNvCxnSpPr>
          <p:nvPr/>
        </p:nvCxnSpPr>
        <p:spPr>
          <a:xfrm rot="5400000">
            <a:off x="4266380" y="4246012"/>
            <a:ext cx="622447" cy="9964"/>
          </a:xfrm>
          <a:prstGeom prst="straightConnector1">
            <a:avLst/>
          </a:prstGeom>
          <a:ln w="9525">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38" idx="2"/>
            <a:endCxn id="16" idx="0"/>
          </p:cNvCxnSpPr>
          <p:nvPr/>
        </p:nvCxnSpPr>
        <p:spPr>
          <a:xfrm rot="16200000" flipH="1">
            <a:off x="4407911" y="3452919"/>
            <a:ext cx="559401" cy="1526359"/>
          </a:xfrm>
          <a:prstGeom prst="straightConnector1">
            <a:avLst/>
          </a:prstGeom>
          <a:ln w="952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41" idx="2"/>
            <a:endCxn id="17" idx="0"/>
          </p:cNvCxnSpPr>
          <p:nvPr/>
        </p:nvCxnSpPr>
        <p:spPr>
          <a:xfrm rot="5400000">
            <a:off x="3886316" y="3789748"/>
            <a:ext cx="546247" cy="846293"/>
          </a:xfrm>
          <a:prstGeom prst="straightConnector1">
            <a:avLst/>
          </a:prstGeom>
          <a:ln w="9525">
            <a:solidFill>
              <a:schemeClr val="accent2">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84" name="Straight Arrow Connector 83"/>
          <p:cNvCxnSpPr>
            <a:stCxn id="41" idx="2"/>
            <a:endCxn id="16" idx="0"/>
          </p:cNvCxnSpPr>
          <p:nvPr/>
        </p:nvCxnSpPr>
        <p:spPr>
          <a:xfrm rot="16200000" flipH="1">
            <a:off x="4738674" y="3783682"/>
            <a:ext cx="556029" cy="868206"/>
          </a:xfrm>
          <a:prstGeom prst="straightConnector1">
            <a:avLst/>
          </a:prstGeom>
          <a:ln w="952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4" idx="2"/>
            <a:endCxn id="17" idx="0"/>
          </p:cNvCxnSpPr>
          <p:nvPr/>
        </p:nvCxnSpPr>
        <p:spPr>
          <a:xfrm rot="5400000">
            <a:off x="4245400" y="3427292"/>
            <a:ext cx="549619" cy="1567833"/>
          </a:xfrm>
          <a:prstGeom prst="straightConnector1">
            <a:avLst/>
          </a:prstGeom>
          <a:ln w="9525">
            <a:solidFill>
              <a:schemeClr val="accent2">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88" name="Straight Arrow Connector 87"/>
          <p:cNvCxnSpPr>
            <a:stCxn id="44" idx="2"/>
            <a:endCxn id="15" idx="0"/>
          </p:cNvCxnSpPr>
          <p:nvPr/>
        </p:nvCxnSpPr>
        <p:spPr>
          <a:xfrm rot="5400000">
            <a:off x="4625464" y="3883556"/>
            <a:ext cx="625819" cy="731504"/>
          </a:xfrm>
          <a:prstGeom prst="straightConnector1">
            <a:avLst/>
          </a:prstGeom>
          <a:ln w="9525">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44" idx="2"/>
            <a:endCxn id="16" idx="0"/>
          </p:cNvCxnSpPr>
          <p:nvPr/>
        </p:nvCxnSpPr>
        <p:spPr>
          <a:xfrm rot="16200000" flipH="1">
            <a:off x="5097758" y="4142766"/>
            <a:ext cx="559401" cy="146666"/>
          </a:xfrm>
          <a:prstGeom prst="straightConnector1">
            <a:avLst/>
          </a:prstGeom>
          <a:ln w="952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47" idx="2"/>
            <a:endCxn id="17" idx="0"/>
          </p:cNvCxnSpPr>
          <p:nvPr/>
        </p:nvCxnSpPr>
        <p:spPr>
          <a:xfrm rot="5400000">
            <a:off x="4580225" y="3092502"/>
            <a:ext cx="549584" cy="2237449"/>
          </a:xfrm>
          <a:prstGeom prst="straightConnector1">
            <a:avLst/>
          </a:prstGeom>
          <a:ln w="9525">
            <a:solidFill>
              <a:schemeClr val="accent2">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95" name="Straight Arrow Connector 94"/>
          <p:cNvCxnSpPr>
            <a:stCxn id="47" idx="2"/>
            <a:endCxn id="15" idx="0"/>
          </p:cNvCxnSpPr>
          <p:nvPr/>
        </p:nvCxnSpPr>
        <p:spPr>
          <a:xfrm rot="5400000">
            <a:off x="4960289" y="3548766"/>
            <a:ext cx="625784" cy="1401120"/>
          </a:xfrm>
          <a:prstGeom prst="straightConnector1">
            <a:avLst/>
          </a:prstGeom>
          <a:ln w="9525">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47" idx="2"/>
            <a:endCxn id="16" idx="0"/>
          </p:cNvCxnSpPr>
          <p:nvPr/>
        </p:nvCxnSpPr>
        <p:spPr>
          <a:xfrm rot="5400000">
            <a:off x="5432583" y="3954642"/>
            <a:ext cx="559366" cy="522950"/>
          </a:xfrm>
          <a:prstGeom prst="straightConnector1">
            <a:avLst/>
          </a:prstGeom>
          <a:ln w="952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Right Arrow 102"/>
          <p:cNvSpPr/>
          <p:nvPr/>
        </p:nvSpPr>
        <p:spPr>
          <a:xfrm rot="5400000">
            <a:off x="2958108" y="3162300"/>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ight Arrow 103"/>
          <p:cNvSpPr/>
          <p:nvPr/>
        </p:nvSpPr>
        <p:spPr>
          <a:xfrm rot="5400000">
            <a:off x="3110508" y="3347068"/>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ight Arrow 104"/>
          <p:cNvSpPr/>
          <p:nvPr/>
        </p:nvSpPr>
        <p:spPr>
          <a:xfrm rot="5400000">
            <a:off x="3643908" y="3162300"/>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ight Arrow 105"/>
          <p:cNvSpPr/>
          <p:nvPr/>
        </p:nvSpPr>
        <p:spPr>
          <a:xfrm rot="5400000">
            <a:off x="3796308" y="3347068"/>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ight Arrow 106"/>
          <p:cNvSpPr/>
          <p:nvPr/>
        </p:nvSpPr>
        <p:spPr>
          <a:xfrm rot="5400000">
            <a:off x="4329708" y="3162300"/>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ight Arrow 107"/>
          <p:cNvSpPr/>
          <p:nvPr/>
        </p:nvSpPr>
        <p:spPr>
          <a:xfrm rot="5400000">
            <a:off x="4482108" y="3347068"/>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ight Arrow 108"/>
          <p:cNvSpPr/>
          <p:nvPr/>
        </p:nvSpPr>
        <p:spPr>
          <a:xfrm rot="5400000">
            <a:off x="5015508" y="3162300"/>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ight Arrow 109"/>
          <p:cNvSpPr/>
          <p:nvPr/>
        </p:nvSpPr>
        <p:spPr>
          <a:xfrm rot="5400000">
            <a:off x="5167908" y="3347068"/>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ight Arrow 110"/>
          <p:cNvSpPr/>
          <p:nvPr/>
        </p:nvSpPr>
        <p:spPr>
          <a:xfrm rot="5400000">
            <a:off x="5701307" y="3162300"/>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ight Arrow 111"/>
          <p:cNvSpPr/>
          <p:nvPr/>
        </p:nvSpPr>
        <p:spPr>
          <a:xfrm rot="5400000">
            <a:off x="5853707" y="3347068"/>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ight Arrow 112"/>
          <p:cNvSpPr/>
          <p:nvPr/>
        </p:nvSpPr>
        <p:spPr>
          <a:xfrm rot="5400000">
            <a:off x="3567708" y="4862976"/>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ight Arrow 113"/>
          <p:cNvSpPr/>
          <p:nvPr/>
        </p:nvSpPr>
        <p:spPr>
          <a:xfrm rot="5400000">
            <a:off x="3602296" y="5640340"/>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5" name="Picture 114" descr="blender.jpg"/>
          <p:cNvPicPr>
            <a:picLocks noChangeAspect="1"/>
          </p:cNvPicPr>
          <p:nvPr/>
        </p:nvPicPr>
        <p:blipFill>
          <a:blip r:embed="rId7" cstate="print"/>
          <a:stretch>
            <a:fillRect/>
          </a:stretch>
        </p:blipFill>
        <p:spPr>
          <a:xfrm>
            <a:off x="4383992" y="5029200"/>
            <a:ext cx="364816" cy="492196"/>
          </a:xfrm>
          <a:prstGeom prst="rect">
            <a:avLst/>
          </a:prstGeom>
        </p:spPr>
      </p:pic>
      <p:pic>
        <p:nvPicPr>
          <p:cNvPr id="116" name="Picture 115" descr="blender.jpg"/>
          <p:cNvPicPr>
            <a:picLocks noChangeAspect="1"/>
          </p:cNvPicPr>
          <p:nvPr/>
        </p:nvPicPr>
        <p:blipFill>
          <a:blip r:embed="rId7" cstate="print"/>
          <a:stretch>
            <a:fillRect/>
          </a:stretch>
        </p:blipFill>
        <p:spPr>
          <a:xfrm>
            <a:off x="5298392" y="5021108"/>
            <a:ext cx="364816" cy="492196"/>
          </a:xfrm>
          <a:prstGeom prst="rect">
            <a:avLst/>
          </a:prstGeom>
        </p:spPr>
      </p:pic>
      <p:sp>
        <p:nvSpPr>
          <p:cNvPr id="117" name="Right Arrow 116"/>
          <p:cNvSpPr/>
          <p:nvPr/>
        </p:nvSpPr>
        <p:spPr>
          <a:xfrm rot="5400000">
            <a:off x="4474016" y="4879160"/>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ight Arrow 117"/>
          <p:cNvSpPr/>
          <p:nvPr/>
        </p:nvSpPr>
        <p:spPr>
          <a:xfrm rot="5400000">
            <a:off x="4508604" y="5656524"/>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ight Arrow 118"/>
          <p:cNvSpPr/>
          <p:nvPr/>
        </p:nvSpPr>
        <p:spPr>
          <a:xfrm rot="5400000">
            <a:off x="5360768" y="4854884"/>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ight Arrow 119"/>
          <p:cNvSpPr/>
          <p:nvPr/>
        </p:nvSpPr>
        <p:spPr>
          <a:xfrm rot="5400000">
            <a:off x="5395356" y="5632248"/>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5" name="Straight Arrow Connector 124"/>
          <p:cNvCxnSpPr>
            <a:stCxn id="5" idx="2"/>
            <a:endCxn id="7" idx="0"/>
          </p:cNvCxnSpPr>
          <p:nvPr/>
        </p:nvCxnSpPr>
        <p:spPr>
          <a:xfrm rot="5400000">
            <a:off x="3744073" y="1878720"/>
            <a:ext cx="137482" cy="1389678"/>
          </a:xfrm>
          <a:prstGeom prst="straightConnector1">
            <a:avLst/>
          </a:prstGeom>
          <a:ln w="952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5" idx="2"/>
            <a:endCxn id="8" idx="0"/>
          </p:cNvCxnSpPr>
          <p:nvPr/>
        </p:nvCxnSpPr>
        <p:spPr>
          <a:xfrm rot="5400000">
            <a:off x="4092705" y="2227352"/>
            <a:ext cx="137482" cy="69241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5" idx="2"/>
            <a:endCxn id="9" idx="0"/>
          </p:cNvCxnSpPr>
          <p:nvPr/>
        </p:nvCxnSpPr>
        <p:spPr>
          <a:xfrm rot="5400000">
            <a:off x="4437965" y="2572612"/>
            <a:ext cx="137482" cy="189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5" idx="2"/>
            <a:endCxn id="10" idx="0"/>
          </p:cNvCxnSpPr>
          <p:nvPr/>
        </p:nvCxnSpPr>
        <p:spPr>
          <a:xfrm rot="16200000" flipH="1">
            <a:off x="4782551" y="2229920"/>
            <a:ext cx="137482" cy="68727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5" idx="2"/>
            <a:endCxn id="11" idx="0"/>
          </p:cNvCxnSpPr>
          <p:nvPr/>
        </p:nvCxnSpPr>
        <p:spPr>
          <a:xfrm rot="16200000" flipH="1">
            <a:off x="5120344" y="1892126"/>
            <a:ext cx="137482" cy="136286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50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9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1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1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1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1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1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14"/>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4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1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4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2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7" grpId="0" animBg="1"/>
      <p:bldP spid="118" grpId="0" animBg="1"/>
      <p:bldP spid="119" grpId="0" animBg="1"/>
      <p:bldP spid="1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Map Reduce?</a:t>
            </a:r>
            <a:endParaRPr lang="en-IN" dirty="0"/>
          </a:p>
        </p:txBody>
      </p:sp>
      <p:sp>
        <p:nvSpPr>
          <p:cNvPr id="3" name="Content Placeholder 2"/>
          <p:cNvSpPr>
            <a:spLocks noGrp="1"/>
          </p:cNvSpPr>
          <p:nvPr>
            <p:ph idx="1"/>
          </p:nvPr>
        </p:nvSpPr>
        <p:spPr/>
        <p:txBody>
          <a:bodyPr>
            <a:normAutofit/>
          </a:bodyPr>
          <a:lstStyle/>
          <a:p>
            <a:r>
              <a:rPr lang="en-US" dirty="0" smtClean="0"/>
              <a:t>Here, the data to process is </a:t>
            </a:r>
            <a:r>
              <a:rPr lang="en-US" b="1" dirty="0" smtClean="0"/>
              <a:t>HUGE!!!</a:t>
            </a:r>
          </a:p>
          <a:p>
            <a:pPr lvl="1"/>
            <a:r>
              <a:rPr lang="en-US" dirty="0" smtClean="0"/>
              <a:t>Google processes over 20 PB of data every day</a:t>
            </a:r>
          </a:p>
          <a:p>
            <a:pPr lvl="1"/>
            <a:r>
              <a:rPr lang="en-US" dirty="0" smtClean="0"/>
              <a:t>There are million GB in a PETABYTE</a:t>
            </a:r>
          </a:p>
          <a:p>
            <a:pPr lvl="1"/>
            <a:r>
              <a:rPr lang="en-US" dirty="0" smtClean="0"/>
              <a:t>1024 GB = 1 TERABYTE</a:t>
            </a:r>
          </a:p>
          <a:p>
            <a:pPr lvl="1"/>
            <a:r>
              <a:rPr lang="en-US" dirty="0" smtClean="0"/>
              <a:t>1024 TB = I PETABYTE</a:t>
            </a:r>
          </a:p>
          <a:p>
            <a:r>
              <a:rPr lang="en-US" dirty="0" smtClean="0"/>
              <a:t>Sequential execution just won’t scale up</a:t>
            </a:r>
          </a:p>
          <a:p>
            <a:endParaRPr lang="en-IN" dirty="0"/>
          </a:p>
        </p:txBody>
      </p:sp>
    </p:spTree>
    <p:extLst>
      <p:ext uri="{BB962C8B-B14F-4D97-AF65-F5344CB8AC3E}">
        <p14:creationId xmlns:p14="http://schemas.microsoft.com/office/powerpoint/2010/main" val="1345308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IN" dirty="0"/>
          </a:p>
        </p:txBody>
      </p:sp>
      <p:sp>
        <p:nvSpPr>
          <p:cNvPr id="3" name="Content Placeholder 2"/>
          <p:cNvSpPr>
            <a:spLocks noGrp="1"/>
          </p:cNvSpPr>
          <p:nvPr>
            <p:ph idx="1"/>
          </p:nvPr>
        </p:nvSpPr>
        <p:spPr/>
        <p:txBody>
          <a:bodyPr>
            <a:normAutofit fontScale="92500"/>
          </a:bodyPr>
          <a:lstStyle/>
          <a:p>
            <a:r>
              <a:rPr lang="en-US" dirty="0" smtClean="0"/>
              <a:t>Parallel execution achieves greater efficiency</a:t>
            </a:r>
          </a:p>
          <a:p>
            <a:r>
              <a:rPr lang="en-US" dirty="0" smtClean="0"/>
              <a:t>But, parallel programming is hard</a:t>
            </a:r>
            <a:endParaRPr lang="en-IN" dirty="0" smtClean="0"/>
          </a:p>
          <a:p>
            <a:pPr lvl="1"/>
            <a:r>
              <a:rPr lang="en-IN" dirty="0" smtClean="0"/>
              <a:t>Parallelization</a:t>
            </a:r>
          </a:p>
          <a:p>
            <a:pPr lvl="2"/>
            <a:r>
              <a:rPr lang="en-US" dirty="0" smtClean="0"/>
              <a:t>Race Conditions -  </a:t>
            </a:r>
            <a:r>
              <a:rPr lang="en-US" dirty="0"/>
              <a:t>when two or more threads </a:t>
            </a:r>
            <a:r>
              <a:rPr lang="en-US" dirty="0" smtClean="0"/>
              <a:t>access </a:t>
            </a:r>
            <a:r>
              <a:rPr lang="en-US" dirty="0"/>
              <a:t>shared data and they try to change it at the same time. </a:t>
            </a:r>
            <a:r>
              <a:rPr lang="en-US" dirty="0" smtClean="0"/>
              <a:t>i.e</a:t>
            </a:r>
            <a:r>
              <a:rPr lang="en-US" dirty="0"/>
              <a:t>. both threads are "racing" to access/change the data.</a:t>
            </a:r>
            <a:endParaRPr lang="en-US" dirty="0" smtClean="0"/>
          </a:p>
          <a:p>
            <a:pPr lvl="2"/>
            <a:r>
              <a:rPr lang="en-US" dirty="0" smtClean="0"/>
              <a:t>Debugging</a:t>
            </a:r>
            <a:endParaRPr lang="en-IN" dirty="0" smtClean="0"/>
          </a:p>
          <a:p>
            <a:pPr lvl="1"/>
            <a:r>
              <a:rPr lang="en-IN" dirty="0"/>
              <a:t>Fault Tolerance</a:t>
            </a:r>
            <a:endParaRPr lang="en-IN" dirty="0" smtClean="0"/>
          </a:p>
          <a:p>
            <a:pPr lvl="1"/>
            <a:r>
              <a:rPr lang="en-IN" dirty="0"/>
              <a:t>Data Distribution</a:t>
            </a:r>
            <a:endParaRPr lang="en-IN" dirty="0" smtClean="0"/>
          </a:p>
          <a:p>
            <a:pPr lvl="1"/>
            <a:r>
              <a:rPr lang="en-IN" dirty="0"/>
              <a:t>Load </a:t>
            </a:r>
            <a:r>
              <a:rPr lang="en-IN" dirty="0" smtClean="0"/>
              <a:t>Balancing</a:t>
            </a:r>
          </a:p>
          <a:p>
            <a:endParaRPr lang="en-IN" dirty="0"/>
          </a:p>
        </p:txBody>
      </p:sp>
    </p:spTree>
    <p:extLst>
      <p:ext uri="{BB962C8B-B14F-4D97-AF65-F5344CB8AC3E}">
        <p14:creationId xmlns:p14="http://schemas.microsoft.com/office/powerpoint/2010/main" val="3068912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a:t>
            </a:r>
            <a:r>
              <a:rPr lang="en-US" sz="2400" i="1" dirty="0" smtClean="0"/>
              <a:t>MapReduce is a programming model and an associated implementation for processing and generating large data sets</a:t>
            </a:r>
            <a:r>
              <a:rPr lang="en-US" dirty="0" smtClean="0"/>
              <a:t>”</a:t>
            </a:r>
          </a:p>
          <a:p>
            <a:r>
              <a:rPr lang="en-US" dirty="0" smtClean="0"/>
              <a:t>Programming model </a:t>
            </a:r>
          </a:p>
          <a:p>
            <a:pPr lvl="1"/>
            <a:r>
              <a:rPr lang="en-US" dirty="0" smtClean="0"/>
              <a:t>Abstractions to express simple computations</a:t>
            </a:r>
          </a:p>
          <a:p>
            <a:r>
              <a:rPr lang="en-US" dirty="0" smtClean="0"/>
              <a:t>Library </a:t>
            </a:r>
          </a:p>
          <a:p>
            <a:pPr lvl="1"/>
            <a:r>
              <a:rPr lang="en-US" dirty="0"/>
              <a:t>T</a:t>
            </a:r>
            <a:r>
              <a:rPr lang="en-US" dirty="0" smtClean="0"/>
              <a:t>akes care of the gory stuff: Parallelization, Fault Tolerance, Data Distribution and Load Balancing</a:t>
            </a:r>
          </a:p>
          <a:p>
            <a:pPr marL="457200" lvl="1" indent="0">
              <a:buNone/>
            </a:pPr>
            <a:endParaRPr lang="en-US" dirty="0" smtClean="0"/>
          </a:p>
          <a:p>
            <a:pPr marL="457200" lvl="1" indent="0">
              <a:buNone/>
            </a:pPr>
            <a:r>
              <a:rPr lang="en-US" sz="2200" dirty="0" err="1" smtClean="0"/>
              <a:t>Eg</a:t>
            </a:r>
            <a:r>
              <a:rPr lang="en-US" sz="2200" dirty="0" smtClean="0"/>
              <a:t>. </a:t>
            </a:r>
            <a:r>
              <a:rPr lang="en-US" sz="2200" dirty="0"/>
              <a:t>Once the documents are </a:t>
            </a:r>
            <a:r>
              <a:rPr lang="en-US" sz="2200" dirty="0" smtClean="0"/>
              <a:t>crawled then  several </a:t>
            </a:r>
            <a:r>
              <a:rPr lang="en-US" sz="2200" dirty="0" err="1"/>
              <a:t>mapreduce</a:t>
            </a:r>
            <a:r>
              <a:rPr lang="en-US" sz="2200" dirty="0"/>
              <a:t> operations are run in sequence to index </a:t>
            </a:r>
            <a:r>
              <a:rPr lang="en-US" sz="2200" dirty="0" smtClean="0"/>
              <a:t>documents.</a:t>
            </a:r>
            <a:endParaRPr lang="en-US" sz="2200" dirty="0"/>
          </a:p>
          <a:p>
            <a:pPr lvl="1"/>
            <a:endParaRPr lang="en-US" dirty="0" smtClean="0"/>
          </a:p>
          <a:p>
            <a:endParaRPr lang="en-IN" dirty="0" smtClean="0"/>
          </a:p>
          <a:p>
            <a:endParaRPr lang="en-US" dirty="0" smtClean="0"/>
          </a:p>
        </p:txBody>
      </p:sp>
    </p:spTree>
    <p:extLst>
      <p:ext uri="{BB962C8B-B14F-4D97-AF65-F5344CB8AC3E}">
        <p14:creationId xmlns:p14="http://schemas.microsoft.com/office/powerpoint/2010/main" val="3710934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Model</a:t>
            </a:r>
            <a:endParaRPr lang="en-IN" dirty="0"/>
          </a:p>
        </p:txBody>
      </p:sp>
      <p:sp>
        <p:nvSpPr>
          <p:cNvPr id="4" name="Content Placeholder 3"/>
          <p:cNvSpPr>
            <a:spLocks noGrp="1"/>
          </p:cNvSpPr>
          <p:nvPr>
            <p:ph idx="1"/>
          </p:nvPr>
        </p:nvSpPr>
        <p:spPr/>
        <p:txBody>
          <a:bodyPr>
            <a:normAutofit fontScale="77500" lnSpcReduction="20000"/>
          </a:bodyPr>
          <a:lstStyle/>
          <a:p>
            <a:r>
              <a:rPr lang="en-US" dirty="0" smtClean="0"/>
              <a:t>To generate a set of output key-value pairs from a set of input key-value pairs</a:t>
            </a:r>
          </a:p>
          <a:p>
            <a:pPr lvl="1"/>
            <a:r>
              <a:rPr lang="en-US" i="1" dirty="0" smtClean="0"/>
              <a:t>{ &lt; </a:t>
            </a:r>
            <a:r>
              <a:rPr lang="en-US" i="1" dirty="0" err="1" smtClean="0"/>
              <a:t>k</a:t>
            </a:r>
            <a:r>
              <a:rPr lang="en-US" i="1" baseline="-25000" dirty="0" err="1" smtClean="0"/>
              <a:t>i</a:t>
            </a:r>
            <a:r>
              <a:rPr lang="en-US" i="1" dirty="0"/>
              <a:t>, </a:t>
            </a:r>
            <a:r>
              <a:rPr lang="en-US" i="1" dirty="0" smtClean="0"/>
              <a:t>v</a:t>
            </a:r>
            <a:r>
              <a:rPr lang="en-US" i="1" baseline="-25000" dirty="0"/>
              <a:t>i </a:t>
            </a:r>
            <a:r>
              <a:rPr lang="en-US" i="1" dirty="0" smtClean="0"/>
              <a:t>&gt;} </a:t>
            </a:r>
            <a:r>
              <a:rPr lang="en-US" i="1" dirty="0">
                <a:sym typeface="Wingdings" pitchFamily="2" charset="2"/>
              </a:rPr>
              <a:t> </a:t>
            </a:r>
            <a:r>
              <a:rPr lang="en-US" i="1" dirty="0" smtClean="0">
                <a:sym typeface="Wingdings" pitchFamily="2" charset="2"/>
              </a:rPr>
              <a:t>{ &lt; </a:t>
            </a:r>
            <a:r>
              <a:rPr lang="en-US" i="1" dirty="0" err="1" smtClean="0">
                <a:sym typeface="Wingdings" pitchFamily="2" charset="2"/>
              </a:rPr>
              <a:t>k</a:t>
            </a:r>
            <a:r>
              <a:rPr lang="en-US" i="1" baseline="-25000" dirty="0" err="1">
                <a:sym typeface="Wingdings" pitchFamily="2" charset="2"/>
              </a:rPr>
              <a:t>o</a:t>
            </a:r>
            <a:r>
              <a:rPr lang="en-US" i="1" dirty="0" smtClean="0">
                <a:sym typeface="Wingdings" pitchFamily="2" charset="2"/>
              </a:rPr>
              <a:t>, </a:t>
            </a:r>
            <a:r>
              <a:rPr lang="en-US" i="1" dirty="0" err="1" smtClean="0">
                <a:sym typeface="Wingdings" pitchFamily="2" charset="2"/>
              </a:rPr>
              <a:t>v</a:t>
            </a:r>
            <a:r>
              <a:rPr lang="en-US" i="1" baseline="-25000" dirty="0" err="1">
                <a:sym typeface="Wingdings" pitchFamily="2" charset="2"/>
              </a:rPr>
              <a:t>o</a:t>
            </a:r>
            <a:r>
              <a:rPr lang="en-US" i="1" dirty="0" smtClean="0">
                <a:sym typeface="Wingdings" pitchFamily="2" charset="2"/>
              </a:rPr>
              <a:t> &gt;}</a:t>
            </a:r>
            <a:endParaRPr lang="en-US" dirty="0" smtClean="0"/>
          </a:p>
          <a:p>
            <a:r>
              <a:rPr lang="en-US" dirty="0" smtClean="0"/>
              <a:t>Expressed using two abstractions:</a:t>
            </a:r>
          </a:p>
          <a:p>
            <a:pPr lvl="1"/>
            <a:r>
              <a:rPr lang="en-US" dirty="0" smtClean="0"/>
              <a:t>Map task</a:t>
            </a:r>
          </a:p>
          <a:p>
            <a:pPr lvl="2"/>
            <a:r>
              <a:rPr lang="en-US" i="1" dirty="0" smtClean="0"/>
              <a:t>&lt;</a:t>
            </a:r>
            <a:r>
              <a:rPr lang="en-US" i="1" dirty="0" err="1" smtClean="0"/>
              <a:t>k</a:t>
            </a:r>
            <a:r>
              <a:rPr lang="en-US" sz="2800" i="1" baseline="-25000" dirty="0" err="1"/>
              <a:t>i</a:t>
            </a:r>
            <a:r>
              <a:rPr lang="en-US" i="1" dirty="0" smtClean="0"/>
              <a:t>, v</a:t>
            </a:r>
            <a:r>
              <a:rPr lang="en-US" sz="2800" i="1" baseline="-25000" dirty="0"/>
              <a:t>i</a:t>
            </a:r>
            <a:r>
              <a:rPr lang="en-US" i="1" dirty="0" smtClean="0"/>
              <a:t>&gt; </a:t>
            </a:r>
            <a:r>
              <a:rPr lang="en-US" i="1" dirty="0" smtClean="0">
                <a:sym typeface="Wingdings" pitchFamily="2" charset="2"/>
              </a:rPr>
              <a:t> { &lt; </a:t>
            </a:r>
            <a:r>
              <a:rPr lang="en-US" i="1" dirty="0" err="1" smtClean="0">
                <a:sym typeface="Wingdings" pitchFamily="2" charset="2"/>
              </a:rPr>
              <a:t>k</a:t>
            </a:r>
            <a:r>
              <a:rPr lang="en-US" sz="2800" i="1" baseline="-25000" dirty="0" err="1">
                <a:sym typeface="Wingdings" pitchFamily="2" charset="2"/>
              </a:rPr>
              <a:t>int</a:t>
            </a:r>
            <a:r>
              <a:rPr lang="en-US" i="1" dirty="0" smtClean="0">
                <a:sym typeface="Wingdings" pitchFamily="2" charset="2"/>
              </a:rPr>
              <a:t>, </a:t>
            </a:r>
            <a:r>
              <a:rPr lang="en-US" i="1" dirty="0" err="1" smtClean="0">
                <a:sym typeface="Wingdings" pitchFamily="2" charset="2"/>
              </a:rPr>
              <a:t>v</a:t>
            </a:r>
            <a:r>
              <a:rPr lang="en-US" sz="2800" i="1" baseline="-25000" dirty="0" err="1">
                <a:sym typeface="Wingdings" pitchFamily="2" charset="2"/>
              </a:rPr>
              <a:t>int</a:t>
            </a:r>
            <a:r>
              <a:rPr lang="en-US" i="1" dirty="0" smtClean="0">
                <a:sym typeface="Wingdings" pitchFamily="2" charset="2"/>
              </a:rPr>
              <a:t> &gt; }</a:t>
            </a:r>
          </a:p>
          <a:p>
            <a:pPr lvl="1"/>
            <a:r>
              <a:rPr lang="en-US" dirty="0" smtClean="0"/>
              <a:t>Reduce task</a:t>
            </a:r>
          </a:p>
          <a:p>
            <a:pPr lvl="2"/>
            <a:r>
              <a:rPr lang="en-US" i="1" dirty="0" smtClean="0">
                <a:sym typeface="Wingdings" pitchFamily="2" charset="2"/>
              </a:rPr>
              <a:t>&lt; </a:t>
            </a:r>
            <a:r>
              <a:rPr lang="en-US" i="1" dirty="0" err="1" smtClean="0">
                <a:sym typeface="Wingdings" pitchFamily="2" charset="2"/>
              </a:rPr>
              <a:t>k</a:t>
            </a:r>
            <a:r>
              <a:rPr lang="en-US" sz="2800" i="1" baseline="-25000" dirty="0" err="1">
                <a:sym typeface="Wingdings" pitchFamily="2" charset="2"/>
              </a:rPr>
              <a:t>int</a:t>
            </a:r>
            <a:r>
              <a:rPr lang="en-US" i="1" dirty="0">
                <a:sym typeface="Wingdings" pitchFamily="2" charset="2"/>
              </a:rPr>
              <a:t>, {</a:t>
            </a:r>
            <a:r>
              <a:rPr lang="en-US" i="1" dirty="0" err="1" smtClean="0">
                <a:sym typeface="Wingdings" pitchFamily="2" charset="2"/>
              </a:rPr>
              <a:t>v</a:t>
            </a:r>
            <a:r>
              <a:rPr lang="en-US" sz="2800" i="1" baseline="-25000" dirty="0" err="1">
                <a:sym typeface="Wingdings" pitchFamily="2" charset="2"/>
              </a:rPr>
              <a:t>int</a:t>
            </a:r>
            <a:r>
              <a:rPr lang="en-US" i="1" dirty="0" smtClean="0">
                <a:sym typeface="Wingdings" pitchFamily="2" charset="2"/>
              </a:rPr>
              <a:t>} &gt; </a:t>
            </a:r>
            <a:r>
              <a:rPr lang="en-US" i="1" dirty="0">
                <a:sym typeface="Wingdings" pitchFamily="2" charset="2"/>
              </a:rPr>
              <a:t> </a:t>
            </a:r>
            <a:r>
              <a:rPr lang="en-US" i="1" dirty="0" smtClean="0">
                <a:sym typeface="Wingdings" pitchFamily="2" charset="2"/>
              </a:rPr>
              <a:t> &lt; </a:t>
            </a:r>
            <a:r>
              <a:rPr lang="en-US" i="1" dirty="0" err="1" smtClean="0">
                <a:sym typeface="Wingdings" pitchFamily="2" charset="2"/>
              </a:rPr>
              <a:t>k</a:t>
            </a:r>
            <a:r>
              <a:rPr lang="en-US" sz="2800" i="1" baseline="-25000" dirty="0" err="1">
                <a:sym typeface="Wingdings" pitchFamily="2" charset="2"/>
              </a:rPr>
              <a:t>o</a:t>
            </a:r>
            <a:r>
              <a:rPr lang="en-US" i="1" dirty="0" smtClean="0">
                <a:sym typeface="Wingdings" pitchFamily="2" charset="2"/>
              </a:rPr>
              <a:t>, </a:t>
            </a:r>
            <a:r>
              <a:rPr lang="en-US" i="1" dirty="0" err="1" smtClean="0">
                <a:sym typeface="Wingdings" pitchFamily="2" charset="2"/>
              </a:rPr>
              <a:t>v</a:t>
            </a:r>
            <a:r>
              <a:rPr lang="en-US" sz="2800" i="1" baseline="-25000" dirty="0" err="1">
                <a:sym typeface="Wingdings" pitchFamily="2" charset="2"/>
              </a:rPr>
              <a:t>o</a:t>
            </a:r>
            <a:r>
              <a:rPr lang="en-US" i="1" dirty="0" smtClean="0">
                <a:sym typeface="Wingdings" pitchFamily="2" charset="2"/>
              </a:rPr>
              <a:t> &gt;</a:t>
            </a:r>
          </a:p>
          <a:p>
            <a:r>
              <a:rPr lang="en-US" dirty="0">
                <a:sym typeface="Wingdings" pitchFamily="2" charset="2"/>
              </a:rPr>
              <a:t>Library</a:t>
            </a:r>
          </a:p>
          <a:p>
            <a:pPr lvl="1"/>
            <a:r>
              <a:rPr lang="en-US" dirty="0">
                <a:sym typeface="Wingdings" pitchFamily="2" charset="2"/>
              </a:rPr>
              <a:t>aggregates all the all intermediate values associated with the same intermediate key</a:t>
            </a:r>
          </a:p>
          <a:p>
            <a:pPr lvl="1"/>
            <a:r>
              <a:rPr lang="en-US" dirty="0">
                <a:sym typeface="Wingdings" pitchFamily="2" charset="2"/>
              </a:rPr>
              <a:t>passes the intermediate key-value pairs to </a:t>
            </a:r>
            <a:r>
              <a:rPr lang="en-US" b="1" i="1" dirty="0" smtClean="0">
                <a:sym typeface="Wingdings" pitchFamily="2" charset="2"/>
              </a:rPr>
              <a:t>reduce </a:t>
            </a:r>
            <a:r>
              <a:rPr lang="en-US" dirty="0">
                <a:sym typeface="Wingdings" pitchFamily="2" charset="2"/>
              </a:rPr>
              <a:t>function</a:t>
            </a:r>
            <a:endParaRPr lang="en-US" dirty="0"/>
          </a:p>
          <a:p>
            <a:pPr lvl="2"/>
            <a:endParaRPr lang="en-US" i="1" dirty="0"/>
          </a:p>
        </p:txBody>
      </p:sp>
    </p:spTree>
    <p:extLst>
      <p:ext uri="{BB962C8B-B14F-4D97-AF65-F5344CB8AC3E}">
        <p14:creationId xmlns:p14="http://schemas.microsoft.com/office/powerpoint/2010/main" val="425058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Inspiration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‘map’ &amp; ‘reduce/fold’ of functional programming languages</a:t>
            </a:r>
          </a:p>
          <a:p>
            <a:endParaRPr lang="en-US" dirty="0" smtClean="0"/>
          </a:p>
          <a:p>
            <a:r>
              <a:rPr lang="en-US" dirty="0" smtClean="0"/>
              <a:t>(</a:t>
            </a:r>
            <a:r>
              <a:rPr lang="en-US" dirty="0"/>
              <a:t>map </a:t>
            </a:r>
            <a:r>
              <a:rPr lang="en-US" b="1" i="1" dirty="0"/>
              <a:t>f</a:t>
            </a:r>
            <a:r>
              <a:rPr lang="en-US" dirty="0"/>
              <a:t> </a:t>
            </a:r>
            <a:r>
              <a:rPr lang="en-US" b="1" i="1" dirty="0"/>
              <a:t>list [list</a:t>
            </a:r>
            <a:r>
              <a:rPr lang="en-US" b="1" i="1" baseline="-25000" dirty="0"/>
              <a:t>2</a:t>
            </a:r>
            <a:r>
              <a:rPr lang="en-US" b="1" i="1" dirty="0"/>
              <a:t> list</a:t>
            </a:r>
            <a:r>
              <a:rPr lang="en-US" b="1" i="1" baseline="-25000" dirty="0"/>
              <a:t>3</a:t>
            </a:r>
            <a:r>
              <a:rPr lang="en-US" b="1" i="1" dirty="0"/>
              <a:t> …]</a:t>
            </a:r>
            <a:r>
              <a:rPr lang="en-US" dirty="0"/>
              <a:t>)</a:t>
            </a:r>
          </a:p>
          <a:p>
            <a:endParaRPr lang="en-US" dirty="0" smtClean="0"/>
          </a:p>
          <a:p>
            <a:pPr lvl="1"/>
            <a:r>
              <a:rPr lang="en-US" dirty="0" smtClean="0"/>
              <a:t>(</a:t>
            </a:r>
            <a:r>
              <a:rPr lang="en-US" dirty="0"/>
              <a:t>map square </a:t>
            </a:r>
            <a:r>
              <a:rPr lang="en-US" dirty="0" smtClean="0"/>
              <a:t>(</a:t>
            </a:r>
            <a:r>
              <a:rPr lang="en-US" dirty="0"/>
              <a:t>1 2 3 4</a:t>
            </a:r>
            <a:r>
              <a:rPr lang="en-US" dirty="0" smtClean="0"/>
              <a:t>)) </a:t>
            </a:r>
            <a:r>
              <a:rPr lang="en-US" dirty="0" smtClean="0">
                <a:sym typeface="Wingdings" pitchFamily="2" charset="2"/>
              </a:rPr>
              <a:t> </a:t>
            </a:r>
            <a:r>
              <a:rPr lang="en-US" dirty="0" smtClean="0"/>
              <a:t>(</a:t>
            </a:r>
            <a:r>
              <a:rPr lang="en-US" dirty="0"/>
              <a:t>1 4 9 16)</a:t>
            </a:r>
          </a:p>
          <a:p>
            <a:endParaRPr lang="en-US" dirty="0"/>
          </a:p>
          <a:p>
            <a:r>
              <a:rPr lang="en-US" dirty="0" smtClean="0"/>
              <a:t>(reduce </a:t>
            </a:r>
            <a:r>
              <a:rPr lang="en-US" b="1" i="1" dirty="0"/>
              <a:t>f</a:t>
            </a:r>
            <a:r>
              <a:rPr lang="en-US" dirty="0"/>
              <a:t> </a:t>
            </a:r>
            <a:r>
              <a:rPr lang="en-US" b="1" i="1" dirty="0"/>
              <a:t>list </a:t>
            </a:r>
            <a:r>
              <a:rPr lang="en-US" b="1" i="1" dirty="0" smtClean="0"/>
              <a:t>[…]</a:t>
            </a:r>
            <a:r>
              <a:rPr lang="en-US" dirty="0" smtClean="0"/>
              <a:t>)</a:t>
            </a:r>
            <a:endParaRPr lang="en-US" dirty="0"/>
          </a:p>
          <a:p>
            <a:endParaRPr lang="en-US" dirty="0" smtClean="0"/>
          </a:p>
          <a:p>
            <a:pPr lvl="1"/>
            <a:r>
              <a:rPr lang="en-US" dirty="0" smtClean="0"/>
              <a:t>(</a:t>
            </a:r>
            <a:r>
              <a:rPr lang="en-US" dirty="0"/>
              <a:t>reduce + </a:t>
            </a:r>
            <a:r>
              <a:rPr lang="en-US" dirty="0" smtClean="0"/>
              <a:t>(</a:t>
            </a:r>
            <a:r>
              <a:rPr lang="en-US" dirty="0"/>
              <a:t>1 4 9 16</a:t>
            </a:r>
            <a:r>
              <a:rPr lang="en-US" dirty="0" smtClean="0"/>
              <a:t>)) </a:t>
            </a:r>
            <a:r>
              <a:rPr lang="en-US" dirty="0" smtClean="0">
                <a:sym typeface="Wingdings" pitchFamily="2" charset="2"/>
              </a:rPr>
              <a:t> </a:t>
            </a:r>
            <a:r>
              <a:rPr lang="en-US" dirty="0" smtClean="0"/>
              <a:t>30</a:t>
            </a:r>
          </a:p>
          <a:p>
            <a:endParaRPr lang="en-US" dirty="0"/>
          </a:p>
          <a:p>
            <a:r>
              <a:rPr lang="en-US" dirty="0"/>
              <a:t>(reduce + (map square (map – l</a:t>
            </a:r>
            <a:r>
              <a:rPr lang="en-US" baseline="-25000" dirty="0"/>
              <a:t>1</a:t>
            </a:r>
            <a:r>
              <a:rPr lang="en-US" dirty="0"/>
              <a:t> l</a:t>
            </a:r>
            <a:r>
              <a:rPr lang="en-US" baseline="-25000" dirty="0"/>
              <a:t>2</a:t>
            </a:r>
            <a:r>
              <a:rPr lang="en-US" dirty="0" smtClean="0"/>
              <a:t>))))</a:t>
            </a:r>
            <a:endParaRPr lang="en-US" dirty="0"/>
          </a:p>
        </p:txBody>
      </p:sp>
    </p:spTree>
    <p:extLst>
      <p:ext uri="{BB962C8B-B14F-4D97-AF65-F5344CB8AC3E}">
        <p14:creationId xmlns:p14="http://schemas.microsoft.com/office/powerpoint/2010/main" val="2183383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40000" lnSpcReduction="20000"/>
          </a:bodyPr>
          <a:lstStyle/>
          <a:p>
            <a:pPr marL="0" indent="0">
              <a:buNone/>
            </a:pPr>
            <a:r>
              <a:rPr lang="en-US" sz="5000" dirty="0"/>
              <a:t>MAPREDUCE  PROGRAMMING MODEL </a:t>
            </a:r>
          </a:p>
          <a:p>
            <a:pPr marL="0" indent="0">
              <a:buNone/>
            </a:pPr>
            <a:endParaRPr lang="en-US" dirty="0"/>
          </a:p>
          <a:p>
            <a:pPr marL="0" indent="0" algn="just">
              <a:lnSpc>
                <a:spcPct val="170000"/>
              </a:lnSpc>
              <a:buNone/>
            </a:pPr>
            <a:r>
              <a:rPr lang="en-US" sz="3800" dirty="0"/>
              <a:t>MapReduce is a software framework for solving many large-scale computing </a:t>
            </a:r>
            <a:r>
              <a:rPr lang="en-US" sz="3800" dirty="0" smtClean="0"/>
              <a:t> problems</a:t>
            </a:r>
            <a:r>
              <a:rPr lang="en-US" sz="3800" dirty="0"/>
              <a:t>. The MapReduce abstraction is inspired by the Map and Reduce </a:t>
            </a:r>
            <a:r>
              <a:rPr lang="en-US" sz="3800" dirty="0" smtClean="0"/>
              <a:t> functions</a:t>
            </a:r>
            <a:r>
              <a:rPr lang="en-US" sz="3800" dirty="0"/>
              <a:t>, which are commonly used in functional languages such as Lisp </a:t>
            </a:r>
            <a:r>
              <a:rPr lang="en-US" sz="3800" dirty="0" smtClean="0"/>
              <a:t>.  The </a:t>
            </a:r>
            <a:r>
              <a:rPr lang="en-US" sz="3800" dirty="0"/>
              <a:t>MapReduce system allows users to easily express their computation as map </a:t>
            </a:r>
            <a:r>
              <a:rPr lang="en-US" sz="3800" dirty="0" smtClean="0"/>
              <a:t> and </a:t>
            </a:r>
            <a:r>
              <a:rPr lang="en-US" sz="3800" dirty="0"/>
              <a:t>reduce </a:t>
            </a:r>
            <a:r>
              <a:rPr lang="en-US" sz="3800" dirty="0" smtClean="0"/>
              <a:t>functions.</a:t>
            </a:r>
            <a:endParaRPr lang="en-US" sz="3800" dirty="0"/>
          </a:p>
          <a:p>
            <a:pPr marL="0" indent="0" algn="just">
              <a:lnSpc>
                <a:spcPct val="170000"/>
              </a:lnSpc>
              <a:buNone/>
            </a:pPr>
            <a:r>
              <a:rPr lang="en-US" sz="3800" dirty="0"/>
              <a:t>The  map  function,  written  by  the  user,  processes  a  key/value  pair  to generate a set of intermediate key/value pairs: </a:t>
            </a:r>
          </a:p>
          <a:p>
            <a:pPr marL="0" indent="0" algn="just">
              <a:lnSpc>
                <a:spcPct val="170000"/>
              </a:lnSpc>
              <a:buNone/>
            </a:pPr>
            <a:endParaRPr lang="en-US" sz="3800" dirty="0"/>
          </a:p>
          <a:p>
            <a:pPr marL="0" indent="0" algn="just">
              <a:lnSpc>
                <a:spcPct val="170000"/>
              </a:lnSpc>
              <a:buNone/>
            </a:pPr>
            <a:r>
              <a:rPr lang="en-US" sz="3800" dirty="0"/>
              <a:t>map (key1, value1) - list (key2, value2) </a:t>
            </a:r>
          </a:p>
          <a:p>
            <a:pPr marL="0" indent="0" algn="just">
              <a:lnSpc>
                <a:spcPct val="170000"/>
              </a:lnSpc>
              <a:buNone/>
            </a:pPr>
            <a:endParaRPr lang="en-US" sz="3800" dirty="0"/>
          </a:p>
          <a:p>
            <a:pPr marL="0" indent="0" algn="just">
              <a:lnSpc>
                <a:spcPct val="170000"/>
              </a:lnSpc>
              <a:buNone/>
            </a:pPr>
            <a:r>
              <a:rPr lang="en-US" sz="3800" dirty="0"/>
              <a:t>The reduce function, also written by the user, merges all intermediate values associated with the same intermediate key: </a:t>
            </a:r>
          </a:p>
          <a:p>
            <a:pPr marL="0" indent="0" algn="just">
              <a:lnSpc>
                <a:spcPct val="170000"/>
              </a:lnSpc>
              <a:buNone/>
            </a:pPr>
            <a:endParaRPr lang="en-US" sz="3800" dirty="0"/>
          </a:p>
          <a:p>
            <a:pPr marL="0" indent="0" algn="just">
              <a:lnSpc>
                <a:spcPct val="170000"/>
              </a:lnSpc>
              <a:buNone/>
            </a:pPr>
            <a:r>
              <a:rPr lang="en-US" sz="3800" dirty="0"/>
              <a:t>reduce (key2, list (value2)) - list (value2)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39722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40000" lnSpcReduction="20000"/>
          </a:bodyPr>
          <a:lstStyle/>
          <a:p>
            <a:pPr marL="0" indent="0">
              <a:buNone/>
            </a:pPr>
            <a:r>
              <a:rPr lang="en-US" sz="4400" dirty="0"/>
              <a:t>The </a:t>
            </a:r>
            <a:r>
              <a:rPr lang="en-US" sz="4400" dirty="0" err="1"/>
              <a:t>Wordcount</a:t>
            </a:r>
            <a:r>
              <a:rPr lang="en-US" sz="4400" dirty="0"/>
              <a:t> Example </a:t>
            </a:r>
          </a:p>
          <a:p>
            <a:pPr marL="0" indent="0" algn="just">
              <a:lnSpc>
                <a:spcPct val="170000"/>
              </a:lnSpc>
              <a:buNone/>
            </a:pPr>
            <a:r>
              <a:rPr lang="en-US" dirty="0" smtClean="0"/>
              <a:t> </a:t>
            </a:r>
          </a:p>
          <a:p>
            <a:pPr algn="just">
              <a:lnSpc>
                <a:spcPct val="170000"/>
              </a:lnSpc>
            </a:pPr>
            <a:r>
              <a:rPr lang="en-US" sz="4500" dirty="0" smtClean="0"/>
              <a:t> </a:t>
            </a:r>
            <a:r>
              <a:rPr lang="en-US" sz="4500" dirty="0"/>
              <a:t>The  </a:t>
            </a:r>
            <a:r>
              <a:rPr lang="en-US" sz="4500" dirty="0" err="1"/>
              <a:t>Wordcount</a:t>
            </a:r>
            <a:r>
              <a:rPr lang="en-US" sz="4500" dirty="0"/>
              <a:t>  application  counts </a:t>
            </a:r>
            <a:r>
              <a:rPr lang="en-US" sz="4500" dirty="0" smtClean="0"/>
              <a:t> the </a:t>
            </a:r>
            <a:r>
              <a:rPr lang="en-US" sz="4500" dirty="0"/>
              <a:t>number of occurrences of each word in a large collection of documents. </a:t>
            </a:r>
          </a:p>
          <a:p>
            <a:pPr marL="0" indent="0" algn="just">
              <a:lnSpc>
                <a:spcPct val="170000"/>
              </a:lnSpc>
              <a:buNone/>
            </a:pPr>
            <a:r>
              <a:rPr lang="en-US" sz="4500" dirty="0"/>
              <a:t>The steps of the process are briefly described as follows: </a:t>
            </a:r>
            <a:endParaRPr lang="en-US" sz="4500" dirty="0" smtClean="0"/>
          </a:p>
          <a:p>
            <a:pPr algn="just">
              <a:lnSpc>
                <a:spcPct val="170000"/>
              </a:lnSpc>
              <a:buFont typeface="Wingdings" panose="05000000000000000000" pitchFamily="2" charset="2"/>
              <a:buChar char="à"/>
            </a:pPr>
            <a:r>
              <a:rPr lang="en-US" sz="4500" dirty="0" smtClean="0"/>
              <a:t>The </a:t>
            </a:r>
            <a:r>
              <a:rPr lang="en-US" sz="4500" dirty="0"/>
              <a:t>input is </a:t>
            </a:r>
            <a:r>
              <a:rPr lang="en-US" sz="4500" dirty="0" smtClean="0"/>
              <a:t>read and </a:t>
            </a:r>
            <a:r>
              <a:rPr lang="en-US" sz="4500" dirty="0"/>
              <a:t>broken up into key/value pairs </a:t>
            </a:r>
            <a:r>
              <a:rPr lang="en-US" sz="4500" dirty="0" smtClean="0"/>
              <a:t> (</a:t>
            </a:r>
            <a:r>
              <a:rPr lang="en-US" sz="4500" dirty="0"/>
              <a:t>e.g., the Map function emits a word and its associated count of occurrence, </a:t>
            </a:r>
            <a:r>
              <a:rPr lang="en-US" sz="4500" dirty="0" smtClean="0"/>
              <a:t> which </a:t>
            </a:r>
            <a:r>
              <a:rPr lang="en-US" sz="4500" dirty="0"/>
              <a:t>is just “1”). </a:t>
            </a:r>
            <a:endParaRPr lang="en-US" sz="4500" dirty="0" smtClean="0"/>
          </a:p>
          <a:p>
            <a:pPr algn="just">
              <a:lnSpc>
                <a:spcPct val="170000"/>
              </a:lnSpc>
              <a:buFont typeface="Wingdings" panose="05000000000000000000" pitchFamily="2" charset="2"/>
              <a:buChar char="à"/>
            </a:pPr>
            <a:r>
              <a:rPr lang="en-US" sz="4500" dirty="0" smtClean="0"/>
              <a:t>The </a:t>
            </a:r>
            <a:r>
              <a:rPr lang="en-US" sz="4500" dirty="0"/>
              <a:t>pairs are partitioned into groups for processing, and </a:t>
            </a:r>
            <a:r>
              <a:rPr lang="en-US" sz="4500" dirty="0" smtClean="0"/>
              <a:t> they </a:t>
            </a:r>
            <a:r>
              <a:rPr lang="en-US" sz="4500" dirty="0"/>
              <a:t>are sorted according to their key as they arrive for reduction. </a:t>
            </a:r>
            <a:endParaRPr lang="en-US" sz="4500" dirty="0" smtClean="0"/>
          </a:p>
          <a:p>
            <a:pPr marL="0" indent="0" algn="just">
              <a:lnSpc>
                <a:spcPct val="170000"/>
              </a:lnSpc>
              <a:buNone/>
            </a:pPr>
            <a:r>
              <a:rPr lang="en-US" sz="4500" dirty="0" smtClean="0">
                <a:sym typeface="Wingdings" panose="05000000000000000000" pitchFamily="2" charset="2"/>
              </a:rPr>
              <a:t> </a:t>
            </a:r>
            <a:r>
              <a:rPr lang="en-US" sz="4500" dirty="0" smtClean="0"/>
              <a:t>Finally</a:t>
            </a:r>
            <a:r>
              <a:rPr lang="en-US" sz="4500" dirty="0"/>
              <a:t>, the </a:t>
            </a:r>
            <a:r>
              <a:rPr lang="en-US" sz="4500" dirty="0" smtClean="0"/>
              <a:t> key/value </a:t>
            </a:r>
            <a:r>
              <a:rPr lang="en-US" sz="4500" dirty="0"/>
              <a:t>pairs are reduced, once for each unique key in the sorted list, to produce  a  combined  result  (e.g.,  the  Reduce  function  sums  all  the  counts emitted for a particular word). </a:t>
            </a:r>
          </a:p>
          <a:p>
            <a:pPr marL="0" indent="0" algn="just">
              <a:lnSpc>
                <a:spcPct val="170000"/>
              </a:lnSpc>
              <a:buNone/>
            </a:pPr>
            <a:endParaRPr lang="en-US" dirty="0"/>
          </a:p>
          <a:p>
            <a:pPr marL="0" indent="0" algn="just">
              <a:lnSpc>
                <a:spcPct val="170000"/>
              </a:lnSpc>
              <a:buNone/>
            </a:pPr>
            <a:r>
              <a:rPr lang="en-US" dirty="0"/>
              <a:t> </a:t>
            </a:r>
          </a:p>
        </p:txBody>
      </p:sp>
    </p:spTree>
    <p:extLst>
      <p:ext uri="{BB962C8B-B14F-4D97-AF65-F5344CB8AC3E}">
        <p14:creationId xmlns:p14="http://schemas.microsoft.com/office/powerpoint/2010/main" val="3085513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9552" y="447980"/>
            <a:ext cx="8182031" cy="5789331"/>
          </a:xfrm>
          <a:prstGeom prst="rect">
            <a:avLst/>
          </a:prstGeom>
        </p:spPr>
      </p:pic>
    </p:spTree>
    <p:extLst>
      <p:ext uri="{BB962C8B-B14F-4D97-AF65-F5344CB8AC3E}">
        <p14:creationId xmlns:p14="http://schemas.microsoft.com/office/powerpoint/2010/main" val="339934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and Map Reduce</a:t>
            </a:r>
            <a:endParaRPr lang="en-US" dirty="0"/>
          </a:p>
        </p:txBody>
      </p:sp>
      <p:sp>
        <p:nvSpPr>
          <p:cNvPr id="3" name="Content Placeholder 2"/>
          <p:cNvSpPr>
            <a:spLocks noGrp="1"/>
          </p:cNvSpPr>
          <p:nvPr>
            <p:ph idx="1"/>
          </p:nvPr>
        </p:nvSpPr>
        <p:spPr/>
        <p:txBody>
          <a:bodyPr>
            <a:normAutofit fontScale="77500" lnSpcReduction="20000"/>
          </a:bodyPr>
          <a:lstStyle/>
          <a:p>
            <a:pPr algn="just">
              <a:lnSpc>
                <a:spcPct val="150000"/>
              </a:lnSpc>
            </a:pPr>
            <a:r>
              <a:rPr lang="en-US" sz="2800" dirty="0"/>
              <a:t>Hadoop is a framework that allows to process and store huge data sets. </a:t>
            </a:r>
            <a:endParaRPr lang="en-US" sz="2800" dirty="0" smtClean="0"/>
          </a:p>
          <a:p>
            <a:pPr algn="just">
              <a:lnSpc>
                <a:spcPct val="150000"/>
              </a:lnSpc>
            </a:pPr>
            <a:r>
              <a:rPr lang="en-US" sz="2800" dirty="0" smtClean="0"/>
              <a:t>Basically</a:t>
            </a:r>
            <a:r>
              <a:rPr lang="en-US" sz="2800" dirty="0"/>
              <a:t>, Hadoop can be divided into two parts: processing and storage. </a:t>
            </a:r>
            <a:endParaRPr lang="en-US" sz="2800" dirty="0" smtClean="0"/>
          </a:p>
          <a:p>
            <a:pPr algn="just">
              <a:lnSpc>
                <a:spcPct val="150000"/>
              </a:lnSpc>
            </a:pPr>
            <a:r>
              <a:rPr lang="en-US" sz="2800" dirty="0" smtClean="0"/>
              <a:t>So</a:t>
            </a:r>
            <a:r>
              <a:rPr lang="en-US" sz="2800" dirty="0"/>
              <a:t>, MapReduce is a programming model which allows you to process huge data stored in Hadoop. </a:t>
            </a:r>
            <a:endParaRPr lang="en-US" sz="2800" dirty="0" smtClean="0"/>
          </a:p>
          <a:p>
            <a:pPr algn="just">
              <a:lnSpc>
                <a:spcPct val="150000"/>
              </a:lnSpc>
            </a:pPr>
            <a:r>
              <a:rPr lang="en-US" sz="2800" dirty="0" smtClean="0"/>
              <a:t>When </a:t>
            </a:r>
            <a:r>
              <a:rPr lang="en-US" sz="2800" dirty="0"/>
              <a:t>you install Hadoop in a cluster, you get MapReduce as a service where you can write </a:t>
            </a:r>
            <a:r>
              <a:rPr lang="en-US" sz="2800" dirty="0" err="1"/>
              <a:t>prgrams</a:t>
            </a:r>
            <a:r>
              <a:rPr lang="en-US" sz="2800" dirty="0"/>
              <a:t> to perform computations in data in parallel and distributed fashion.</a:t>
            </a:r>
          </a:p>
        </p:txBody>
      </p:sp>
    </p:spTree>
    <p:extLst>
      <p:ext uri="{BB962C8B-B14F-4D97-AF65-F5344CB8AC3E}">
        <p14:creationId xmlns:p14="http://schemas.microsoft.com/office/powerpoint/2010/main" val="249905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Another Example</a:t>
            </a:r>
            <a:r>
              <a:rPr lang="en-US" dirty="0" smtClean="0"/>
              <a:t>: Word Count</a:t>
            </a:r>
            <a:endParaRPr lang="en-IN" dirty="0"/>
          </a:p>
        </p:txBody>
      </p:sp>
      <p:sp>
        <p:nvSpPr>
          <p:cNvPr id="7" name="TextBox 6"/>
          <p:cNvSpPr txBox="1"/>
          <p:nvPr/>
        </p:nvSpPr>
        <p:spPr>
          <a:xfrm>
            <a:off x="179512" y="1844824"/>
            <a:ext cx="6048672" cy="3785652"/>
          </a:xfrm>
          <a:prstGeom prst="rect">
            <a:avLst/>
          </a:prstGeom>
          <a:noFill/>
        </p:spPr>
        <p:txBody>
          <a:bodyPr wrap="square" rtlCol="0">
            <a:spAutoFit/>
          </a:bodyPr>
          <a:lstStyle/>
          <a:p>
            <a:r>
              <a:rPr lang="en-IN" sz="1600" dirty="0">
                <a:solidFill>
                  <a:srgbClr val="89B0FF"/>
                </a:solidFill>
              </a:rPr>
              <a:t>map(String </a:t>
            </a:r>
            <a:r>
              <a:rPr lang="en-IN" sz="1600" dirty="0" err="1">
                <a:solidFill>
                  <a:srgbClr val="89B0FF"/>
                </a:solidFill>
              </a:rPr>
              <a:t>input_key</a:t>
            </a:r>
            <a:r>
              <a:rPr lang="en-IN" sz="1600" dirty="0">
                <a:solidFill>
                  <a:srgbClr val="89B0FF"/>
                </a:solidFill>
              </a:rPr>
              <a:t>, String </a:t>
            </a:r>
            <a:r>
              <a:rPr lang="en-IN" sz="1600" dirty="0" err="1">
                <a:solidFill>
                  <a:srgbClr val="89B0FF"/>
                </a:solidFill>
              </a:rPr>
              <a:t>input_value</a:t>
            </a:r>
            <a:r>
              <a:rPr lang="en-IN" sz="1600" dirty="0">
                <a:solidFill>
                  <a:srgbClr val="89B0FF"/>
                </a:solidFill>
              </a:rPr>
              <a:t>):</a:t>
            </a:r>
          </a:p>
          <a:p>
            <a:r>
              <a:rPr lang="en-IN" sz="1600" dirty="0">
                <a:solidFill>
                  <a:schemeClr val="bg1">
                    <a:lumMod val="65000"/>
                  </a:schemeClr>
                </a:solidFill>
              </a:rPr>
              <a:t>    // </a:t>
            </a:r>
            <a:r>
              <a:rPr lang="en-IN" sz="1600" dirty="0" err="1">
                <a:solidFill>
                  <a:schemeClr val="bg1">
                    <a:lumMod val="65000"/>
                  </a:schemeClr>
                </a:solidFill>
              </a:rPr>
              <a:t>input_key</a:t>
            </a:r>
            <a:r>
              <a:rPr lang="en-IN" sz="1600" dirty="0">
                <a:solidFill>
                  <a:schemeClr val="bg1">
                    <a:lumMod val="65000"/>
                  </a:schemeClr>
                </a:solidFill>
              </a:rPr>
              <a:t>: document name</a:t>
            </a:r>
          </a:p>
          <a:p>
            <a:r>
              <a:rPr lang="en-IN" sz="1600" dirty="0">
                <a:solidFill>
                  <a:schemeClr val="bg1">
                    <a:lumMod val="65000"/>
                  </a:schemeClr>
                </a:solidFill>
              </a:rPr>
              <a:t>    // </a:t>
            </a:r>
            <a:r>
              <a:rPr lang="en-IN" sz="1600" dirty="0" err="1">
                <a:solidFill>
                  <a:schemeClr val="bg1">
                    <a:lumMod val="65000"/>
                  </a:schemeClr>
                </a:solidFill>
              </a:rPr>
              <a:t>input_value</a:t>
            </a:r>
            <a:r>
              <a:rPr lang="en-IN" sz="1600" dirty="0">
                <a:solidFill>
                  <a:schemeClr val="bg1">
                    <a:lumMod val="65000"/>
                  </a:schemeClr>
                </a:solidFill>
              </a:rPr>
              <a:t>: document contents</a:t>
            </a:r>
          </a:p>
          <a:p>
            <a:r>
              <a:rPr lang="en-IN" sz="1600" dirty="0">
                <a:solidFill>
                  <a:srgbClr val="89B0FF"/>
                </a:solidFill>
              </a:rPr>
              <a:t>    for each word w in </a:t>
            </a:r>
            <a:r>
              <a:rPr lang="en-IN" sz="1600" dirty="0" err="1">
                <a:solidFill>
                  <a:srgbClr val="89B0FF"/>
                </a:solidFill>
              </a:rPr>
              <a:t>input_value</a:t>
            </a:r>
            <a:r>
              <a:rPr lang="en-IN" sz="1600" dirty="0">
                <a:solidFill>
                  <a:srgbClr val="89B0FF"/>
                </a:solidFill>
              </a:rPr>
              <a:t>:</a:t>
            </a:r>
          </a:p>
          <a:p>
            <a:r>
              <a:rPr lang="en-IN" sz="1600" dirty="0">
                <a:solidFill>
                  <a:srgbClr val="89B0FF"/>
                </a:solidFill>
              </a:rPr>
              <a:t>      </a:t>
            </a:r>
            <a:r>
              <a:rPr lang="en-IN" sz="1600" dirty="0" err="1">
                <a:solidFill>
                  <a:srgbClr val="89B0FF"/>
                </a:solidFill>
              </a:rPr>
              <a:t>EmitIntermediate</a:t>
            </a:r>
            <a:r>
              <a:rPr lang="en-IN" sz="1600" dirty="0">
                <a:solidFill>
                  <a:srgbClr val="89B0FF"/>
                </a:solidFill>
              </a:rPr>
              <a:t>(w, "1");</a:t>
            </a:r>
          </a:p>
          <a:p>
            <a:r>
              <a:rPr lang="en-IN" sz="1600" dirty="0">
                <a:solidFill>
                  <a:srgbClr val="89B0FF"/>
                </a:solidFill>
              </a:rPr>
              <a:t> </a:t>
            </a:r>
          </a:p>
          <a:p>
            <a:r>
              <a:rPr lang="en-IN" sz="1600" dirty="0">
                <a:solidFill>
                  <a:srgbClr val="89B0FF"/>
                </a:solidFill>
              </a:rPr>
              <a:t> </a:t>
            </a:r>
          </a:p>
          <a:p>
            <a:r>
              <a:rPr lang="en-IN" sz="1600" dirty="0">
                <a:solidFill>
                  <a:srgbClr val="89B0FF"/>
                </a:solidFill>
              </a:rPr>
              <a:t>  reduce(String </a:t>
            </a:r>
            <a:r>
              <a:rPr lang="en-IN" sz="1600" dirty="0" err="1">
                <a:solidFill>
                  <a:srgbClr val="89B0FF"/>
                </a:solidFill>
              </a:rPr>
              <a:t>output_key</a:t>
            </a:r>
            <a:r>
              <a:rPr lang="en-IN" sz="1600" dirty="0">
                <a:solidFill>
                  <a:srgbClr val="89B0FF"/>
                </a:solidFill>
              </a:rPr>
              <a:t>, Iterator </a:t>
            </a:r>
            <a:r>
              <a:rPr lang="en-IN" sz="1600" dirty="0" err="1">
                <a:solidFill>
                  <a:srgbClr val="89B0FF"/>
                </a:solidFill>
              </a:rPr>
              <a:t>intermediate_values</a:t>
            </a:r>
            <a:r>
              <a:rPr lang="en-IN" sz="1600" dirty="0">
                <a:solidFill>
                  <a:srgbClr val="89B0FF"/>
                </a:solidFill>
              </a:rPr>
              <a:t>):</a:t>
            </a:r>
          </a:p>
          <a:p>
            <a:r>
              <a:rPr lang="en-IN" sz="1600" dirty="0">
                <a:solidFill>
                  <a:schemeClr val="bg1">
                    <a:lumMod val="65000"/>
                  </a:schemeClr>
                </a:solidFill>
              </a:rPr>
              <a:t>    // </a:t>
            </a:r>
            <a:r>
              <a:rPr lang="en-IN" sz="1600" dirty="0" err="1">
                <a:solidFill>
                  <a:schemeClr val="bg1">
                    <a:lumMod val="65000"/>
                  </a:schemeClr>
                </a:solidFill>
              </a:rPr>
              <a:t>output_key</a:t>
            </a:r>
            <a:r>
              <a:rPr lang="en-IN" sz="1600" dirty="0">
                <a:solidFill>
                  <a:schemeClr val="bg1">
                    <a:lumMod val="65000"/>
                  </a:schemeClr>
                </a:solidFill>
              </a:rPr>
              <a:t>: a word</a:t>
            </a:r>
          </a:p>
          <a:p>
            <a:r>
              <a:rPr lang="en-IN" sz="1600" dirty="0">
                <a:solidFill>
                  <a:schemeClr val="bg1">
                    <a:lumMod val="65000"/>
                  </a:schemeClr>
                </a:solidFill>
              </a:rPr>
              <a:t>    // </a:t>
            </a:r>
            <a:r>
              <a:rPr lang="en-IN" sz="1600" dirty="0" err="1">
                <a:solidFill>
                  <a:schemeClr val="bg1">
                    <a:lumMod val="65000"/>
                  </a:schemeClr>
                </a:solidFill>
              </a:rPr>
              <a:t>output_values</a:t>
            </a:r>
            <a:r>
              <a:rPr lang="en-IN" sz="1600" dirty="0">
                <a:solidFill>
                  <a:schemeClr val="bg1">
                    <a:lumMod val="65000"/>
                  </a:schemeClr>
                </a:solidFill>
              </a:rPr>
              <a:t>: a list of counts</a:t>
            </a:r>
          </a:p>
          <a:p>
            <a:r>
              <a:rPr lang="en-IN" sz="1600" dirty="0">
                <a:solidFill>
                  <a:srgbClr val="89B0FF"/>
                </a:solidFill>
              </a:rPr>
              <a:t>    </a:t>
            </a:r>
            <a:r>
              <a:rPr lang="en-IN" sz="1600" dirty="0" err="1">
                <a:solidFill>
                  <a:srgbClr val="89B0FF"/>
                </a:solidFill>
              </a:rPr>
              <a:t>int</a:t>
            </a:r>
            <a:r>
              <a:rPr lang="en-IN" sz="1600" dirty="0">
                <a:solidFill>
                  <a:srgbClr val="89B0FF"/>
                </a:solidFill>
              </a:rPr>
              <a:t> result = 0;</a:t>
            </a:r>
          </a:p>
          <a:p>
            <a:r>
              <a:rPr lang="en-IN" sz="1600" dirty="0">
                <a:solidFill>
                  <a:srgbClr val="89B0FF"/>
                </a:solidFill>
              </a:rPr>
              <a:t>    for each v in </a:t>
            </a:r>
            <a:r>
              <a:rPr lang="en-IN" sz="1600" dirty="0" err="1">
                <a:solidFill>
                  <a:srgbClr val="89B0FF"/>
                </a:solidFill>
              </a:rPr>
              <a:t>intermediate_values</a:t>
            </a:r>
            <a:r>
              <a:rPr lang="en-IN" sz="1600" dirty="0">
                <a:solidFill>
                  <a:srgbClr val="89B0FF"/>
                </a:solidFill>
              </a:rPr>
              <a:t>:</a:t>
            </a:r>
          </a:p>
          <a:p>
            <a:r>
              <a:rPr lang="en-IN" sz="1600" dirty="0">
                <a:solidFill>
                  <a:srgbClr val="89B0FF"/>
                </a:solidFill>
              </a:rPr>
              <a:t>      result += </a:t>
            </a:r>
            <a:r>
              <a:rPr lang="en-IN" sz="1600" dirty="0" err="1">
                <a:solidFill>
                  <a:srgbClr val="89B0FF"/>
                </a:solidFill>
              </a:rPr>
              <a:t>ParseInt</a:t>
            </a:r>
            <a:r>
              <a:rPr lang="en-IN" sz="1600" dirty="0">
                <a:solidFill>
                  <a:srgbClr val="89B0FF"/>
                </a:solidFill>
              </a:rPr>
              <a:t>(v);</a:t>
            </a:r>
          </a:p>
          <a:p>
            <a:r>
              <a:rPr lang="en-IN" sz="1600" dirty="0">
                <a:solidFill>
                  <a:srgbClr val="89B0FF"/>
                </a:solidFill>
              </a:rPr>
              <a:t>    Emit(</a:t>
            </a:r>
            <a:r>
              <a:rPr lang="en-IN" sz="1600" dirty="0" err="1">
                <a:solidFill>
                  <a:srgbClr val="89B0FF"/>
                </a:solidFill>
              </a:rPr>
              <a:t>AsString</a:t>
            </a:r>
            <a:r>
              <a:rPr lang="en-IN" sz="1600" dirty="0">
                <a:solidFill>
                  <a:srgbClr val="89B0FF"/>
                </a:solidFill>
              </a:rPr>
              <a:t>(result));</a:t>
            </a:r>
          </a:p>
          <a:p>
            <a:endParaRPr lang="en-IN" sz="1600" dirty="0">
              <a:solidFill>
                <a:srgbClr val="89B0FF"/>
              </a:solidFill>
            </a:endParaRPr>
          </a:p>
        </p:txBody>
      </p:sp>
      <p:sp>
        <p:nvSpPr>
          <p:cNvPr id="8" name="TextBox 7"/>
          <p:cNvSpPr txBox="1"/>
          <p:nvPr/>
        </p:nvSpPr>
        <p:spPr>
          <a:xfrm>
            <a:off x="4644008" y="1844824"/>
            <a:ext cx="4320480" cy="1200329"/>
          </a:xfrm>
          <a:prstGeom prst="rect">
            <a:avLst/>
          </a:prstGeom>
          <a:noFill/>
        </p:spPr>
        <p:txBody>
          <a:bodyPr wrap="square" rtlCol="0">
            <a:spAutoFit/>
          </a:bodyPr>
          <a:lstStyle/>
          <a:p>
            <a:r>
              <a:rPr lang="en-US" dirty="0" smtClean="0">
                <a:latin typeface="Cambria" pitchFamily="18" charset="0"/>
              </a:rPr>
              <a:t>&lt;“Sam”, “1”&gt;, &lt;“Apple”, “1”&gt;, &lt;“Sam”, “1”&gt;, &lt;“Mom”, “1”&gt;, &lt;“Sam”, “1”&gt;, &lt;“Mom”, “1”&gt;, </a:t>
            </a:r>
            <a:endParaRPr lang="en-IN" dirty="0" smtClean="0">
              <a:latin typeface="Cambria" pitchFamily="18" charset="0"/>
            </a:endParaRPr>
          </a:p>
          <a:p>
            <a:endParaRPr lang="en-IN" dirty="0" smtClean="0">
              <a:latin typeface="Cambria" pitchFamily="18" charset="0"/>
            </a:endParaRPr>
          </a:p>
          <a:p>
            <a:endParaRPr lang="en-IN" dirty="0">
              <a:latin typeface="Cambria" pitchFamily="18" charset="0"/>
            </a:endParaRPr>
          </a:p>
        </p:txBody>
      </p:sp>
      <p:sp>
        <p:nvSpPr>
          <p:cNvPr id="9" name="TextBox 8"/>
          <p:cNvSpPr txBox="1"/>
          <p:nvPr/>
        </p:nvSpPr>
        <p:spPr>
          <a:xfrm>
            <a:off x="4823520" y="3888446"/>
            <a:ext cx="4320480" cy="923330"/>
          </a:xfrm>
          <a:prstGeom prst="rect">
            <a:avLst/>
          </a:prstGeom>
          <a:noFill/>
        </p:spPr>
        <p:txBody>
          <a:bodyPr wrap="square" rtlCol="0">
            <a:spAutoFit/>
          </a:bodyPr>
          <a:lstStyle/>
          <a:p>
            <a:r>
              <a:rPr lang="en-US" dirty="0" smtClean="0">
                <a:latin typeface="Cambria" pitchFamily="18" charset="0"/>
              </a:rPr>
              <a:t>&lt;“Sam” , [“1”,”1”,”1”]&gt;, &lt;“Apple” , [“1”]&gt;, &lt;“Mom” , [“1”, “1”]&gt;</a:t>
            </a:r>
            <a:endParaRPr lang="en-IN" dirty="0" smtClean="0">
              <a:latin typeface="Cambria" pitchFamily="18" charset="0"/>
            </a:endParaRPr>
          </a:p>
          <a:p>
            <a:endParaRPr lang="en-IN" dirty="0">
              <a:latin typeface="Cambria" pitchFamily="18" charset="0"/>
            </a:endParaRPr>
          </a:p>
        </p:txBody>
      </p:sp>
      <p:sp>
        <p:nvSpPr>
          <p:cNvPr id="10" name="TextBox 9"/>
          <p:cNvSpPr txBox="1"/>
          <p:nvPr/>
        </p:nvSpPr>
        <p:spPr>
          <a:xfrm>
            <a:off x="4788024" y="4953942"/>
            <a:ext cx="4320480" cy="923330"/>
          </a:xfrm>
          <a:prstGeom prst="rect">
            <a:avLst/>
          </a:prstGeom>
          <a:noFill/>
        </p:spPr>
        <p:txBody>
          <a:bodyPr wrap="square" rtlCol="0">
            <a:spAutoFit/>
          </a:bodyPr>
          <a:lstStyle/>
          <a:p>
            <a:r>
              <a:rPr lang="en-US" dirty="0" smtClean="0">
                <a:latin typeface="Cambria" pitchFamily="18" charset="0"/>
              </a:rPr>
              <a:t>“3”</a:t>
            </a:r>
          </a:p>
          <a:p>
            <a:r>
              <a:rPr lang="en-US" dirty="0" smtClean="0">
                <a:latin typeface="Cambria" pitchFamily="18" charset="0"/>
              </a:rPr>
              <a:t>“1”</a:t>
            </a:r>
          </a:p>
          <a:p>
            <a:r>
              <a:rPr lang="en-US" dirty="0" smtClean="0">
                <a:latin typeface="Cambria" pitchFamily="18" charset="0"/>
              </a:rPr>
              <a:t>“2”</a:t>
            </a:r>
            <a:endParaRPr lang="en-IN" dirty="0">
              <a:latin typeface="Cambria" pitchFamily="18" charset="0"/>
            </a:endParaRPr>
          </a:p>
        </p:txBody>
      </p:sp>
    </p:spTree>
    <p:extLst>
      <p:ext uri="{BB962C8B-B14F-4D97-AF65-F5344CB8AC3E}">
        <p14:creationId xmlns:p14="http://schemas.microsoft.com/office/powerpoint/2010/main" val="214785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3" name="Content Placeholder 2"/>
          <p:cNvSpPr>
            <a:spLocks noGrp="1"/>
          </p:cNvSpPr>
          <p:nvPr>
            <p:ph idx="1"/>
          </p:nvPr>
        </p:nvSpPr>
        <p:spPr/>
        <p:txBody>
          <a:bodyPr>
            <a:normAutofit/>
          </a:bodyPr>
          <a:lstStyle/>
          <a:p>
            <a:r>
              <a:rPr lang="en-US" dirty="0" smtClean="0"/>
              <a:t>Large cluster of commodity PCs</a:t>
            </a:r>
          </a:p>
          <a:p>
            <a:pPr lvl="1"/>
            <a:r>
              <a:rPr lang="en-US" dirty="0" smtClean="0"/>
              <a:t>Connected together with switched Ethernet</a:t>
            </a:r>
          </a:p>
          <a:p>
            <a:pPr lvl="1"/>
            <a:r>
              <a:rPr lang="en-US" dirty="0" smtClean="0"/>
              <a:t>X86 dual-processor, 2-4 GB memory each</a:t>
            </a:r>
          </a:p>
          <a:p>
            <a:pPr lvl="1"/>
            <a:r>
              <a:rPr lang="en-US" dirty="0" smtClean="0"/>
              <a:t>Linux OS</a:t>
            </a:r>
          </a:p>
          <a:p>
            <a:r>
              <a:rPr lang="en-US" dirty="0" smtClean="0"/>
              <a:t>Scheduling system</a:t>
            </a:r>
          </a:p>
          <a:p>
            <a:pPr lvl="1"/>
            <a:r>
              <a:rPr lang="en-US" dirty="0" smtClean="0"/>
              <a:t>Users submit jobs</a:t>
            </a:r>
          </a:p>
          <a:p>
            <a:pPr lvl="1"/>
            <a:r>
              <a:rPr lang="en-US" dirty="0" smtClean="0"/>
              <a:t>Tasks are scheduled to available machines on cluster</a:t>
            </a:r>
            <a:endParaRPr lang="en-IN" dirty="0"/>
          </a:p>
        </p:txBody>
      </p:sp>
    </p:spTree>
    <p:extLst>
      <p:ext uri="{BB962C8B-B14F-4D97-AF65-F5344CB8AC3E}">
        <p14:creationId xmlns:p14="http://schemas.microsoft.com/office/powerpoint/2010/main" val="7744997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File System (GFS)</a:t>
            </a:r>
            <a:endParaRPr lang="en-IN" dirty="0"/>
          </a:p>
        </p:txBody>
      </p:sp>
      <p:sp>
        <p:nvSpPr>
          <p:cNvPr id="3" name="Content Placeholder 2"/>
          <p:cNvSpPr>
            <a:spLocks noGrp="1"/>
          </p:cNvSpPr>
          <p:nvPr>
            <p:ph idx="1"/>
          </p:nvPr>
        </p:nvSpPr>
        <p:spPr/>
        <p:txBody>
          <a:bodyPr>
            <a:normAutofit lnSpcReduction="10000"/>
          </a:bodyPr>
          <a:lstStyle/>
          <a:p>
            <a:r>
              <a:rPr lang="en-US" dirty="0" smtClean="0"/>
              <a:t>File is divided into several chunks of predetermined size</a:t>
            </a:r>
          </a:p>
          <a:p>
            <a:pPr lvl="1"/>
            <a:r>
              <a:rPr lang="en-US" dirty="0" smtClean="0"/>
              <a:t>Typically, 16-64 MB</a:t>
            </a:r>
          </a:p>
          <a:p>
            <a:r>
              <a:rPr lang="en-US" dirty="0" smtClean="0"/>
              <a:t>Replicates each chunk by a predetermined factor</a:t>
            </a:r>
          </a:p>
          <a:p>
            <a:pPr lvl="1"/>
            <a:r>
              <a:rPr lang="en-US" dirty="0" smtClean="0"/>
              <a:t>Usually, three replicas</a:t>
            </a:r>
          </a:p>
          <a:p>
            <a:r>
              <a:rPr lang="en-US" dirty="0"/>
              <a:t>Replication to achieve fault-tolerance</a:t>
            </a:r>
          </a:p>
          <a:p>
            <a:pPr lvl="1"/>
            <a:r>
              <a:rPr lang="en-US" dirty="0"/>
              <a:t>Availability</a:t>
            </a:r>
          </a:p>
          <a:p>
            <a:pPr lvl="1"/>
            <a:r>
              <a:rPr lang="en-US" dirty="0" smtClean="0"/>
              <a:t>Reliability</a:t>
            </a:r>
            <a:endParaRPr lang="en-US" dirty="0"/>
          </a:p>
        </p:txBody>
      </p:sp>
    </p:spTree>
    <p:extLst>
      <p:ext uri="{BB962C8B-B14F-4D97-AF65-F5344CB8AC3E}">
        <p14:creationId xmlns:p14="http://schemas.microsoft.com/office/powerpoint/2010/main" val="22916336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GFS Architecture</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92" y="1988840"/>
            <a:ext cx="777240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450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User specifies</a:t>
            </a:r>
          </a:p>
          <a:p>
            <a:pPr lvl="1"/>
            <a:r>
              <a:rPr lang="en-US" b="1" i="1" dirty="0" smtClean="0"/>
              <a:t>M</a:t>
            </a:r>
            <a:r>
              <a:rPr lang="en-US" dirty="0" smtClean="0"/>
              <a:t>: no. of map tasks</a:t>
            </a:r>
          </a:p>
          <a:p>
            <a:pPr lvl="1"/>
            <a:r>
              <a:rPr lang="en-US" b="1" i="1" dirty="0" smtClean="0"/>
              <a:t>R</a:t>
            </a:r>
            <a:r>
              <a:rPr lang="en-US" dirty="0" smtClean="0"/>
              <a:t>: no. of reduce tasks</a:t>
            </a:r>
          </a:p>
          <a:p>
            <a:r>
              <a:rPr lang="en-US" dirty="0" smtClean="0"/>
              <a:t>Map Phase</a:t>
            </a:r>
          </a:p>
          <a:p>
            <a:pPr lvl="1"/>
            <a:r>
              <a:rPr lang="en-US" dirty="0" smtClean="0"/>
              <a:t>input is partitioned into </a:t>
            </a:r>
            <a:r>
              <a:rPr lang="en-US" b="1" i="1" dirty="0" smtClean="0"/>
              <a:t>M</a:t>
            </a:r>
            <a:r>
              <a:rPr lang="en-US" dirty="0" smtClean="0"/>
              <a:t> splits</a:t>
            </a:r>
          </a:p>
          <a:p>
            <a:pPr lvl="1"/>
            <a:r>
              <a:rPr lang="en-US" dirty="0" smtClean="0"/>
              <a:t>map tasks are distributed across multiple machines</a:t>
            </a:r>
          </a:p>
          <a:p>
            <a:r>
              <a:rPr lang="en-US" dirty="0" smtClean="0"/>
              <a:t>Reduce Phase</a:t>
            </a:r>
          </a:p>
          <a:p>
            <a:pPr lvl="1"/>
            <a:r>
              <a:rPr lang="en-US" dirty="0" smtClean="0"/>
              <a:t>reduce tasks are distributed across multiple  machines</a:t>
            </a:r>
          </a:p>
          <a:p>
            <a:pPr lvl="1"/>
            <a:r>
              <a:rPr lang="en-US" dirty="0" smtClean="0"/>
              <a:t>intermediate keys are partitioned (using partitioning function) to  be processed by desired reduce task</a:t>
            </a:r>
          </a:p>
          <a:p>
            <a:pPr lvl="1"/>
            <a:endParaRPr lang="en-IN" dirty="0"/>
          </a:p>
        </p:txBody>
      </p:sp>
    </p:spTree>
    <p:extLst>
      <p:ext uri="{BB962C8B-B14F-4D97-AF65-F5344CB8AC3E}">
        <p14:creationId xmlns:p14="http://schemas.microsoft.com/office/powerpoint/2010/main" val="3558477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pPr marL="0" lvl="0" indent="0" algn="just">
              <a:spcBef>
                <a:spcPts val="0"/>
              </a:spcBef>
              <a:buNone/>
            </a:pPr>
            <a:r>
              <a:rPr lang="en-IN" sz="1600" dirty="0">
                <a:solidFill>
                  <a:prstClr val="black"/>
                </a:solidFill>
                <a:latin typeface="Calibri"/>
              </a:rPr>
              <a:t>1. </a:t>
            </a:r>
            <a:r>
              <a:rPr lang="en-IN" sz="2000" dirty="0">
                <a:solidFill>
                  <a:prstClr val="black"/>
                </a:solidFill>
                <a:latin typeface="Calibri"/>
              </a:rPr>
              <a:t>The </a:t>
            </a:r>
            <a:r>
              <a:rPr lang="en-IN" sz="2000" dirty="0" err="1">
                <a:solidFill>
                  <a:prstClr val="black"/>
                </a:solidFill>
                <a:latin typeface="Calibri"/>
              </a:rPr>
              <a:t>MapReduce</a:t>
            </a:r>
            <a:r>
              <a:rPr lang="en-IN" sz="2000" dirty="0">
                <a:solidFill>
                  <a:prstClr val="black"/>
                </a:solidFill>
                <a:latin typeface="Calibri"/>
              </a:rPr>
              <a:t> library in the user program first splits the input </a:t>
            </a:r>
            <a:r>
              <a:rPr lang="en-IN" sz="2000" dirty="0" smtClean="0">
                <a:solidFill>
                  <a:prstClr val="black"/>
                </a:solidFill>
                <a:latin typeface="Calibri"/>
              </a:rPr>
              <a:t>files </a:t>
            </a:r>
            <a:r>
              <a:rPr lang="en-IN" sz="2000" dirty="0">
                <a:solidFill>
                  <a:prstClr val="black"/>
                </a:solidFill>
                <a:latin typeface="Calibri"/>
              </a:rPr>
              <a:t>into M pieces of typically 16 megabytes to 64 megabytes (MB) per piece (controllable by the user via an optional parameter). </a:t>
            </a:r>
          </a:p>
          <a:p>
            <a:pPr marL="0" lvl="0" indent="0" algn="just">
              <a:spcBef>
                <a:spcPts val="0"/>
              </a:spcBef>
              <a:buNone/>
            </a:pPr>
            <a:endParaRPr lang="en-IN" sz="2000" dirty="0">
              <a:solidFill>
                <a:prstClr val="black"/>
              </a:solidFill>
              <a:latin typeface="Calibri"/>
            </a:endParaRPr>
          </a:p>
          <a:p>
            <a:pPr marL="0" lvl="0" indent="0" algn="just">
              <a:spcBef>
                <a:spcPts val="0"/>
              </a:spcBef>
              <a:buNone/>
            </a:pPr>
            <a:r>
              <a:rPr lang="en-IN" sz="2000" dirty="0">
                <a:solidFill>
                  <a:prstClr val="black"/>
                </a:solidFill>
                <a:latin typeface="Calibri"/>
              </a:rPr>
              <a:t>2. One of the copies of the program is </a:t>
            </a:r>
            <a:r>
              <a:rPr lang="en-IN" sz="2000" dirty="0" smtClean="0">
                <a:solidFill>
                  <a:prstClr val="black"/>
                </a:solidFill>
                <a:latin typeface="Calibri"/>
              </a:rPr>
              <a:t>special, </a:t>
            </a:r>
            <a:r>
              <a:rPr lang="en-IN" sz="2000" dirty="0">
                <a:solidFill>
                  <a:prstClr val="black"/>
                </a:solidFill>
                <a:latin typeface="Calibri"/>
              </a:rPr>
              <a:t>the master. The rest are workers that are assigned work by the master. There are M map tasks and R reduce tasks to assign. The master picks idle workers and assigns each one a map task or a reduce task.</a:t>
            </a:r>
          </a:p>
          <a:p>
            <a:pPr marL="0" lvl="0" indent="0" algn="just">
              <a:spcBef>
                <a:spcPts val="0"/>
              </a:spcBef>
              <a:buNone/>
            </a:pPr>
            <a:endParaRPr lang="en-IN" sz="2000" dirty="0">
              <a:solidFill>
                <a:prstClr val="black"/>
              </a:solidFill>
              <a:latin typeface="Calibri"/>
            </a:endParaRPr>
          </a:p>
          <a:p>
            <a:pPr marL="0" lvl="0" indent="0" algn="just">
              <a:spcBef>
                <a:spcPts val="0"/>
              </a:spcBef>
              <a:buNone/>
            </a:pPr>
            <a:r>
              <a:rPr lang="en-IN" sz="2000" dirty="0">
                <a:solidFill>
                  <a:prstClr val="black"/>
                </a:solidFill>
                <a:latin typeface="Calibri"/>
              </a:rPr>
              <a:t>3. A worker who is assigned a map task reads the contents of the corresponding input split. It parses key/value pairs out of the input data and passes each pair to the user-defined </a:t>
            </a:r>
            <a:r>
              <a:rPr lang="en-IN" sz="2000" i="1" dirty="0">
                <a:solidFill>
                  <a:prstClr val="black"/>
                </a:solidFill>
                <a:latin typeface="Calibri"/>
              </a:rPr>
              <a:t>Map </a:t>
            </a:r>
            <a:r>
              <a:rPr lang="en-IN" sz="2000" dirty="0">
                <a:solidFill>
                  <a:prstClr val="black"/>
                </a:solidFill>
                <a:latin typeface="Calibri"/>
              </a:rPr>
              <a:t>function. The intermediate key/value pairs produced by the </a:t>
            </a:r>
            <a:r>
              <a:rPr lang="en-IN" sz="2000" i="1" dirty="0">
                <a:solidFill>
                  <a:prstClr val="black"/>
                </a:solidFill>
                <a:latin typeface="Calibri"/>
              </a:rPr>
              <a:t>Map </a:t>
            </a:r>
            <a:r>
              <a:rPr lang="en-IN" sz="2000" dirty="0">
                <a:solidFill>
                  <a:prstClr val="black"/>
                </a:solidFill>
                <a:latin typeface="Calibri"/>
              </a:rPr>
              <a:t>function are buffered in memory.</a:t>
            </a:r>
          </a:p>
          <a:p>
            <a:pPr marL="0" lvl="0" indent="0" algn="just">
              <a:spcBef>
                <a:spcPts val="0"/>
              </a:spcBef>
              <a:buNone/>
            </a:pPr>
            <a:endParaRPr lang="en-IN" sz="2000" dirty="0">
              <a:solidFill>
                <a:prstClr val="black"/>
              </a:solidFill>
              <a:latin typeface="Calibri"/>
            </a:endParaRPr>
          </a:p>
          <a:p>
            <a:pPr marL="0" lvl="0" indent="0" algn="just">
              <a:spcBef>
                <a:spcPts val="0"/>
              </a:spcBef>
              <a:buNone/>
            </a:pPr>
            <a:r>
              <a:rPr lang="en-IN" sz="2000" dirty="0">
                <a:solidFill>
                  <a:prstClr val="black"/>
                </a:solidFill>
                <a:latin typeface="Calibri"/>
              </a:rPr>
              <a:t>4. Periodically, the buffered pairs are written to local disk, partitioned into R regions by the partitioning function. The locations of these buffered pairs on the local disk are passed back to the master, who is responsible for forwarding these locations to the reduce workers</a:t>
            </a:r>
            <a:r>
              <a:rPr lang="en-IN" sz="2000" dirty="0" smtClean="0">
                <a:solidFill>
                  <a:prstClr val="black"/>
                </a:solidFill>
                <a:latin typeface="Calibri"/>
              </a:rPr>
              <a:t>.</a:t>
            </a:r>
            <a:endParaRPr lang="en-IN" sz="2000" dirty="0">
              <a:solidFill>
                <a:prstClr val="black"/>
              </a:solidFill>
              <a:latin typeface="Calibri"/>
            </a:endParaRPr>
          </a:p>
        </p:txBody>
      </p:sp>
    </p:spTree>
    <p:extLst>
      <p:ext uri="{BB962C8B-B14F-4D97-AF65-F5344CB8AC3E}">
        <p14:creationId xmlns:p14="http://schemas.microsoft.com/office/powerpoint/2010/main" val="46680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428179"/>
            <a:ext cx="8640960" cy="4339650"/>
          </a:xfrm>
          <a:prstGeom prst="rect">
            <a:avLst/>
          </a:prstGeom>
        </p:spPr>
        <p:txBody>
          <a:bodyPr wrap="square">
            <a:spAutoFit/>
          </a:bodyPr>
          <a:lstStyle/>
          <a:p>
            <a:pPr lvl="0" algn="just"/>
            <a:endParaRPr lang="en-IN" sz="1600" dirty="0">
              <a:solidFill>
                <a:prstClr val="black"/>
              </a:solidFill>
            </a:endParaRPr>
          </a:p>
          <a:p>
            <a:pPr lvl="0" algn="just"/>
            <a:r>
              <a:rPr lang="en-IN" sz="1600" dirty="0">
                <a:solidFill>
                  <a:prstClr val="black"/>
                </a:solidFill>
              </a:rPr>
              <a:t>5. </a:t>
            </a:r>
            <a:r>
              <a:rPr lang="en-IN" sz="2000" dirty="0">
                <a:solidFill>
                  <a:prstClr val="black"/>
                </a:solidFill>
              </a:rPr>
              <a:t>When a reduce worker is notified by the master about these locations, it uses remote procedure calls to read the buffered data from the local disks of the map workers. When a reduce worker has read all intermediate data, it sorts it by the intermediate keys so that all occurrences of the same key are grouped together. </a:t>
            </a:r>
            <a:endParaRPr lang="en-IN" sz="2000" dirty="0" smtClean="0">
              <a:solidFill>
                <a:prstClr val="black"/>
              </a:solidFill>
            </a:endParaRPr>
          </a:p>
          <a:p>
            <a:pPr lvl="0" algn="just"/>
            <a:endParaRPr lang="en-IN" sz="2000" dirty="0">
              <a:solidFill>
                <a:prstClr val="black"/>
              </a:solidFill>
            </a:endParaRPr>
          </a:p>
          <a:p>
            <a:pPr lvl="0" algn="just"/>
            <a:r>
              <a:rPr lang="en-IN" sz="2000" dirty="0">
                <a:solidFill>
                  <a:prstClr val="black"/>
                </a:solidFill>
              </a:rPr>
              <a:t>6. The reduce worker iterates over the sorted intermediate data and for each unique intermediate key encountered, it passes the key and the corresponding set of intermediate values to the user's </a:t>
            </a:r>
            <a:r>
              <a:rPr lang="en-IN" sz="2000" i="1" dirty="0">
                <a:solidFill>
                  <a:prstClr val="black"/>
                </a:solidFill>
              </a:rPr>
              <a:t>Reduce </a:t>
            </a:r>
            <a:r>
              <a:rPr lang="en-IN" sz="2000" dirty="0">
                <a:solidFill>
                  <a:prstClr val="black"/>
                </a:solidFill>
              </a:rPr>
              <a:t>function. The output of the </a:t>
            </a:r>
            <a:r>
              <a:rPr lang="en-IN" sz="2000" i="1" dirty="0">
                <a:solidFill>
                  <a:prstClr val="black"/>
                </a:solidFill>
              </a:rPr>
              <a:t>Reduce </a:t>
            </a:r>
            <a:r>
              <a:rPr lang="en-IN" sz="2000" dirty="0">
                <a:solidFill>
                  <a:prstClr val="black"/>
                </a:solidFill>
              </a:rPr>
              <a:t>function is appended to a final output file for this reduce partition.</a:t>
            </a:r>
          </a:p>
          <a:p>
            <a:pPr lvl="0" algn="just"/>
            <a:endParaRPr lang="en-US" sz="2000" dirty="0">
              <a:solidFill>
                <a:prstClr val="black"/>
              </a:solidFill>
            </a:endParaRPr>
          </a:p>
          <a:p>
            <a:pPr lvl="0" algn="just"/>
            <a:r>
              <a:rPr lang="en-US" sz="2000" dirty="0">
                <a:solidFill>
                  <a:prstClr val="black"/>
                </a:solidFill>
              </a:rPr>
              <a:t>7. </a:t>
            </a:r>
            <a:r>
              <a:rPr lang="en-IN" sz="2000" dirty="0">
                <a:solidFill>
                  <a:prstClr val="black"/>
                </a:solidFill>
              </a:rPr>
              <a:t>When all map tasks and reduce tasks have been completed, the master wakes up the user program. At this point, the </a:t>
            </a:r>
            <a:r>
              <a:rPr lang="en-IN" sz="2000" dirty="0" err="1">
                <a:solidFill>
                  <a:prstClr val="black"/>
                </a:solidFill>
              </a:rPr>
              <a:t>MapReduce</a:t>
            </a:r>
            <a:r>
              <a:rPr lang="en-IN" sz="2000" dirty="0">
                <a:solidFill>
                  <a:prstClr val="black"/>
                </a:solidFill>
              </a:rPr>
              <a:t> call in the user program returns back to the user code.</a:t>
            </a:r>
            <a:endParaRPr lang="en-US" sz="4800" dirty="0">
              <a:solidFill>
                <a:prstClr val="black"/>
              </a:solidFill>
              <a:latin typeface="Cambria" pitchFamily="18" charset="0"/>
            </a:endParaRPr>
          </a:p>
        </p:txBody>
      </p:sp>
    </p:spTree>
    <p:extLst>
      <p:ext uri="{BB962C8B-B14F-4D97-AF65-F5344CB8AC3E}">
        <p14:creationId xmlns:p14="http://schemas.microsoft.com/office/powerpoint/2010/main" val="26834072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Flow</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37" y="1196752"/>
            <a:ext cx="7172325" cy="4505325"/>
          </a:xfrm>
          <a:prstGeom prst="rect">
            <a:avLst/>
          </a:prstGeom>
        </p:spPr>
      </p:pic>
    </p:spTree>
    <p:extLst>
      <p:ext uri="{BB962C8B-B14F-4D97-AF65-F5344CB8AC3E}">
        <p14:creationId xmlns:p14="http://schemas.microsoft.com/office/powerpoint/2010/main" val="2145036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FB070496-1CF9-408E-B326-6CCA99B85165}" type="slidenum">
              <a:rPr lang="en-US" smtClean="0"/>
              <a:t>28</a:t>
            </a:fld>
            <a:endParaRPr lang="en-US"/>
          </a:p>
        </p:txBody>
      </p:sp>
      <p:sp>
        <p:nvSpPr>
          <p:cNvPr id="28" name="Oval 4"/>
          <p:cNvSpPr>
            <a:spLocks noChangeArrowheads="1"/>
          </p:cNvSpPr>
          <p:nvPr/>
        </p:nvSpPr>
        <p:spPr bwMode="auto">
          <a:xfrm>
            <a:off x="3657600" y="1194485"/>
            <a:ext cx="1447800" cy="68580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dirty="0" smtClean="0"/>
              <a:t>Hadoop</a:t>
            </a:r>
            <a:endParaRPr lang="en-US" altLang="en-US" dirty="0"/>
          </a:p>
          <a:p>
            <a:pPr algn="ctr"/>
            <a:r>
              <a:rPr lang="en-US" altLang="en-US" dirty="0"/>
              <a:t>Program</a:t>
            </a:r>
          </a:p>
        </p:txBody>
      </p:sp>
      <p:sp>
        <p:nvSpPr>
          <p:cNvPr id="33" name="Oval 5"/>
          <p:cNvSpPr>
            <a:spLocks noChangeArrowheads="1"/>
          </p:cNvSpPr>
          <p:nvPr/>
        </p:nvSpPr>
        <p:spPr bwMode="auto">
          <a:xfrm>
            <a:off x="3886200" y="2566085"/>
            <a:ext cx="9906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dirty="0"/>
              <a:t>Master</a:t>
            </a:r>
          </a:p>
        </p:txBody>
      </p:sp>
      <p:grpSp>
        <p:nvGrpSpPr>
          <p:cNvPr id="36" name="Group 36"/>
          <p:cNvGrpSpPr>
            <a:grpSpLocks/>
          </p:cNvGrpSpPr>
          <p:nvPr/>
        </p:nvGrpSpPr>
        <p:grpSpPr bwMode="auto">
          <a:xfrm>
            <a:off x="2438400" y="1727885"/>
            <a:ext cx="3657600" cy="2057400"/>
            <a:chOff x="1536" y="1200"/>
            <a:chExt cx="2304" cy="1296"/>
          </a:xfrm>
        </p:grpSpPr>
        <p:sp>
          <p:nvSpPr>
            <p:cNvPr id="37" name="Line 30"/>
            <p:cNvSpPr>
              <a:spLocks noChangeShapeType="1"/>
            </p:cNvSpPr>
            <p:nvPr/>
          </p:nvSpPr>
          <p:spPr bwMode="auto">
            <a:xfrm>
              <a:off x="2736" y="1296"/>
              <a:ext cx="0" cy="43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 name="Line 31"/>
            <p:cNvSpPr>
              <a:spLocks noChangeShapeType="1"/>
            </p:cNvSpPr>
            <p:nvPr/>
          </p:nvSpPr>
          <p:spPr bwMode="auto">
            <a:xfrm flipH="1">
              <a:off x="1536" y="1200"/>
              <a:ext cx="864" cy="115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Line 32"/>
            <p:cNvSpPr>
              <a:spLocks noChangeShapeType="1"/>
            </p:cNvSpPr>
            <p:nvPr/>
          </p:nvSpPr>
          <p:spPr bwMode="auto">
            <a:xfrm>
              <a:off x="3168" y="1200"/>
              <a:ext cx="672" cy="1296"/>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 name="Text Box 33"/>
            <p:cNvSpPr txBox="1">
              <a:spLocks noChangeArrowheads="1"/>
            </p:cNvSpPr>
            <p:nvPr/>
          </p:nvSpPr>
          <p:spPr bwMode="auto">
            <a:xfrm>
              <a:off x="1728" y="1392"/>
              <a:ext cx="4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dirty="0"/>
                <a:t>fork</a:t>
              </a:r>
            </a:p>
          </p:txBody>
        </p:sp>
        <p:sp>
          <p:nvSpPr>
            <p:cNvPr id="41" name="Text Box 34"/>
            <p:cNvSpPr txBox="1">
              <a:spLocks noChangeArrowheads="1"/>
            </p:cNvSpPr>
            <p:nvPr/>
          </p:nvSpPr>
          <p:spPr bwMode="auto">
            <a:xfrm>
              <a:off x="2384" y="1353"/>
              <a:ext cx="4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dirty="0"/>
                <a:t>fork</a:t>
              </a:r>
            </a:p>
          </p:txBody>
        </p:sp>
        <p:sp>
          <p:nvSpPr>
            <p:cNvPr id="42" name="Text Box 35"/>
            <p:cNvSpPr txBox="1">
              <a:spLocks noChangeArrowheads="1"/>
            </p:cNvSpPr>
            <p:nvPr/>
          </p:nvSpPr>
          <p:spPr bwMode="auto">
            <a:xfrm>
              <a:off x="3312" y="1344"/>
              <a:ext cx="4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fork</a:t>
              </a:r>
            </a:p>
          </p:txBody>
        </p:sp>
      </p:grpSp>
      <p:grpSp>
        <p:nvGrpSpPr>
          <p:cNvPr id="102" name="Group 101"/>
          <p:cNvGrpSpPr/>
          <p:nvPr/>
        </p:nvGrpSpPr>
        <p:grpSpPr>
          <a:xfrm>
            <a:off x="2743200" y="2718485"/>
            <a:ext cx="3429001" cy="1143000"/>
            <a:chOff x="2743200" y="2031504"/>
            <a:chExt cx="3429001" cy="1143000"/>
          </a:xfrm>
        </p:grpSpPr>
        <p:sp>
          <p:nvSpPr>
            <p:cNvPr id="47" name="Line 37"/>
            <p:cNvSpPr>
              <a:spLocks noChangeShapeType="1"/>
            </p:cNvSpPr>
            <p:nvPr/>
          </p:nvSpPr>
          <p:spPr bwMode="auto">
            <a:xfrm flipH="1">
              <a:off x="2895600" y="2183904"/>
              <a:ext cx="990600" cy="7620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 name="Line 38"/>
            <p:cNvSpPr>
              <a:spLocks noChangeShapeType="1"/>
            </p:cNvSpPr>
            <p:nvPr/>
          </p:nvSpPr>
          <p:spPr bwMode="auto">
            <a:xfrm>
              <a:off x="4876800" y="2183904"/>
              <a:ext cx="914400" cy="9906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 name="Text Box 39"/>
            <p:cNvSpPr txBox="1">
              <a:spLocks noChangeArrowheads="1"/>
            </p:cNvSpPr>
            <p:nvPr/>
          </p:nvSpPr>
          <p:spPr bwMode="auto">
            <a:xfrm>
              <a:off x="2743200" y="2031504"/>
              <a:ext cx="9096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dirty="0"/>
                <a:t>assign</a:t>
              </a:r>
            </a:p>
            <a:p>
              <a:r>
                <a:rPr lang="en-US" altLang="en-US" dirty="0"/>
                <a:t>map</a:t>
              </a:r>
            </a:p>
          </p:txBody>
        </p:sp>
        <p:sp>
          <p:nvSpPr>
            <p:cNvPr id="50" name="Text Box 40"/>
            <p:cNvSpPr txBox="1">
              <a:spLocks noChangeArrowheads="1"/>
            </p:cNvSpPr>
            <p:nvPr/>
          </p:nvSpPr>
          <p:spPr bwMode="auto">
            <a:xfrm>
              <a:off x="5211763" y="2139454"/>
              <a:ext cx="960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assign</a:t>
              </a:r>
            </a:p>
            <a:p>
              <a:r>
                <a:rPr lang="en-US" altLang="en-US"/>
                <a:t>reduce</a:t>
              </a:r>
            </a:p>
          </p:txBody>
        </p:sp>
      </p:grpSp>
      <p:grpSp>
        <p:nvGrpSpPr>
          <p:cNvPr id="52" name="Group 51"/>
          <p:cNvGrpSpPr/>
          <p:nvPr/>
        </p:nvGrpSpPr>
        <p:grpSpPr>
          <a:xfrm>
            <a:off x="5638800" y="3939729"/>
            <a:ext cx="990600" cy="1447800"/>
            <a:chOff x="5638800" y="2886348"/>
            <a:chExt cx="990600" cy="1447800"/>
          </a:xfrm>
        </p:grpSpPr>
        <p:sp>
          <p:nvSpPr>
            <p:cNvPr id="53" name="Oval 23"/>
            <p:cNvSpPr>
              <a:spLocks noChangeArrowheads="1"/>
            </p:cNvSpPr>
            <p:nvPr/>
          </p:nvSpPr>
          <p:spPr bwMode="auto">
            <a:xfrm>
              <a:off x="5638800" y="3876948"/>
              <a:ext cx="990600" cy="4572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dirty="0"/>
                <a:t>Worker</a:t>
              </a:r>
            </a:p>
          </p:txBody>
        </p:sp>
        <p:sp>
          <p:nvSpPr>
            <p:cNvPr id="54" name="Oval 24"/>
            <p:cNvSpPr>
              <a:spLocks noChangeArrowheads="1"/>
            </p:cNvSpPr>
            <p:nvPr/>
          </p:nvSpPr>
          <p:spPr bwMode="auto">
            <a:xfrm>
              <a:off x="5638800" y="2886348"/>
              <a:ext cx="990600" cy="4572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dirty="0"/>
                <a:t>Worker</a:t>
              </a:r>
            </a:p>
          </p:txBody>
        </p:sp>
      </p:grpSp>
      <p:grpSp>
        <p:nvGrpSpPr>
          <p:cNvPr id="55" name="Group 65"/>
          <p:cNvGrpSpPr>
            <a:grpSpLocks/>
          </p:cNvGrpSpPr>
          <p:nvPr/>
        </p:nvGrpSpPr>
        <p:grpSpPr bwMode="auto">
          <a:xfrm>
            <a:off x="1981200" y="3634929"/>
            <a:ext cx="990600" cy="2133600"/>
            <a:chOff x="1248" y="2352"/>
            <a:chExt cx="624" cy="1344"/>
          </a:xfrm>
        </p:grpSpPr>
        <p:sp>
          <p:nvSpPr>
            <p:cNvPr id="56" name="Oval 6"/>
            <p:cNvSpPr>
              <a:spLocks noChangeArrowheads="1"/>
            </p:cNvSpPr>
            <p:nvPr/>
          </p:nvSpPr>
          <p:spPr bwMode="auto">
            <a:xfrm>
              <a:off x="1248" y="2352"/>
              <a:ext cx="624" cy="288"/>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dirty="0"/>
                <a:t>Worker</a:t>
              </a:r>
            </a:p>
          </p:txBody>
        </p:sp>
        <p:sp>
          <p:nvSpPr>
            <p:cNvPr id="57" name="Oval 7"/>
            <p:cNvSpPr>
              <a:spLocks noChangeArrowheads="1"/>
            </p:cNvSpPr>
            <p:nvPr/>
          </p:nvSpPr>
          <p:spPr bwMode="auto">
            <a:xfrm>
              <a:off x="1248" y="2880"/>
              <a:ext cx="624" cy="288"/>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Worker</a:t>
              </a:r>
            </a:p>
          </p:txBody>
        </p:sp>
        <p:sp>
          <p:nvSpPr>
            <p:cNvPr id="58" name="Oval 8"/>
            <p:cNvSpPr>
              <a:spLocks noChangeArrowheads="1"/>
            </p:cNvSpPr>
            <p:nvPr/>
          </p:nvSpPr>
          <p:spPr bwMode="auto">
            <a:xfrm>
              <a:off x="1248" y="3408"/>
              <a:ext cx="624" cy="288"/>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Worker</a:t>
              </a:r>
            </a:p>
          </p:txBody>
        </p:sp>
      </p:grpSp>
      <p:grpSp>
        <p:nvGrpSpPr>
          <p:cNvPr id="59" name="Group 46"/>
          <p:cNvGrpSpPr>
            <a:grpSpLocks/>
          </p:cNvGrpSpPr>
          <p:nvPr/>
        </p:nvGrpSpPr>
        <p:grpSpPr bwMode="auto">
          <a:xfrm>
            <a:off x="1066800" y="3863529"/>
            <a:ext cx="914400" cy="1676400"/>
            <a:chOff x="672" y="2496"/>
            <a:chExt cx="576" cy="1056"/>
          </a:xfrm>
        </p:grpSpPr>
        <p:sp>
          <p:nvSpPr>
            <p:cNvPr id="60" name="Line 42"/>
            <p:cNvSpPr>
              <a:spLocks noChangeShapeType="1"/>
            </p:cNvSpPr>
            <p:nvPr/>
          </p:nvSpPr>
          <p:spPr bwMode="auto">
            <a:xfrm flipV="1">
              <a:off x="672" y="2496"/>
              <a:ext cx="57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 name="Line 43"/>
            <p:cNvSpPr>
              <a:spLocks noChangeShapeType="1"/>
            </p:cNvSpPr>
            <p:nvPr/>
          </p:nvSpPr>
          <p:spPr bwMode="auto">
            <a:xfrm>
              <a:off x="672" y="3024"/>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 name="Line 44"/>
            <p:cNvSpPr>
              <a:spLocks noChangeShapeType="1"/>
            </p:cNvSpPr>
            <p:nvPr/>
          </p:nvSpPr>
          <p:spPr bwMode="auto">
            <a:xfrm>
              <a:off x="672" y="3216"/>
              <a:ext cx="57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 name="Text Box 45"/>
            <p:cNvSpPr txBox="1">
              <a:spLocks noChangeArrowheads="1"/>
            </p:cNvSpPr>
            <p:nvPr/>
          </p:nvSpPr>
          <p:spPr bwMode="auto">
            <a:xfrm>
              <a:off x="672" y="2784"/>
              <a:ext cx="4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read</a:t>
              </a:r>
            </a:p>
          </p:txBody>
        </p:sp>
      </p:grpSp>
      <p:grpSp>
        <p:nvGrpSpPr>
          <p:cNvPr id="64" name="Group 51"/>
          <p:cNvGrpSpPr>
            <a:grpSpLocks/>
          </p:cNvGrpSpPr>
          <p:nvPr/>
        </p:nvGrpSpPr>
        <p:grpSpPr bwMode="auto">
          <a:xfrm>
            <a:off x="2971800" y="3634929"/>
            <a:ext cx="1600200" cy="2133600"/>
            <a:chOff x="1872" y="2352"/>
            <a:chExt cx="1008" cy="1344"/>
          </a:xfrm>
        </p:grpSpPr>
        <p:grpSp>
          <p:nvGrpSpPr>
            <p:cNvPr id="65" name="Group 16"/>
            <p:cNvGrpSpPr>
              <a:grpSpLocks/>
            </p:cNvGrpSpPr>
            <p:nvPr/>
          </p:nvGrpSpPr>
          <p:grpSpPr bwMode="auto">
            <a:xfrm>
              <a:off x="2592" y="2352"/>
              <a:ext cx="288" cy="288"/>
              <a:chOff x="2640" y="2160"/>
              <a:chExt cx="288" cy="288"/>
            </a:xfrm>
          </p:grpSpPr>
          <p:sp>
            <p:nvSpPr>
              <p:cNvPr id="76" name="Rectangle 14"/>
              <p:cNvSpPr>
                <a:spLocks noChangeArrowheads="1"/>
              </p:cNvSpPr>
              <p:nvPr/>
            </p:nvSpPr>
            <p:spPr bwMode="auto">
              <a:xfrm>
                <a:off x="2640" y="2160"/>
                <a:ext cx="144" cy="288"/>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77" name="Rectangle 15"/>
              <p:cNvSpPr>
                <a:spLocks noChangeArrowheads="1"/>
              </p:cNvSpPr>
              <p:nvPr/>
            </p:nvSpPr>
            <p:spPr bwMode="auto">
              <a:xfrm>
                <a:off x="2784" y="2160"/>
                <a:ext cx="144" cy="288"/>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pSp>
        <p:grpSp>
          <p:nvGrpSpPr>
            <p:cNvPr id="66" name="Group 17"/>
            <p:cNvGrpSpPr>
              <a:grpSpLocks/>
            </p:cNvGrpSpPr>
            <p:nvPr/>
          </p:nvGrpSpPr>
          <p:grpSpPr bwMode="auto">
            <a:xfrm>
              <a:off x="2592" y="2880"/>
              <a:ext cx="288" cy="288"/>
              <a:chOff x="2640" y="2160"/>
              <a:chExt cx="288" cy="288"/>
            </a:xfrm>
          </p:grpSpPr>
          <p:sp>
            <p:nvSpPr>
              <p:cNvPr id="74" name="Rectangle 18"/>
              <p:cNvSpPr>
                <a:spLocks noChangeArrowheads="1"/>
              </p:cNvSpPr>
              <p:nvPr/>
            </p:nvSpPr>
            <p:spPr bwMode="auto">
              <a:xfrm>
                <a:off x="2640" y="2160"/>
                <a:ext cx="144" cy="288"/>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75" name="Rectangle 19"/>
              <p:cNvSpPr>
                <a:spLocks noChangeArrowheads="1"/>
              </p:cNvSpPr>
              <p:nvPr/>
            </p:nvSpPr>
            <p:spPr bwMode="auto">
              <a:xfrm>
                <a:off x="2784" y="2160"/>
                <a:ext cx="144" cy="288"/>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pSp>
        <p:grpSp>
          <p:nvGrpSpPr>
            <p:cNvPr id="67" name="Group 20"/>
            <p:cNvGrpSpPr>
              <a:grpSpLocks/>
            </p:cNvGrpSpPr>
            <p:nvPr/>
          </p:nvGrpSpPr>
          <p:grpSpPr bwMode="auto">
            <a:xfrm>
              <a:off x="2592" y="3408"/>
              <a:ext cx="288" cy="288"/>
              <a:chOff x="2640" y="2160"/>
              <a:chExt cx="288" cy="288"/>
            </a:xfrm>
          </p:grpSpPr>
          <p:sp>
            <p:nvSpPr>
              <p:cNvPr id="72" name="Rectangle 21"/>
              <p:cNvSpPr>
                <a:spLocks noChangeArrowheads="1"/>
              </p:cNvSpPr>
              <p:nvPr/>
            </p:nvSpPr>
            <p:spPr bwMode="auto">
              <a:xfrm>
                <a:off x="2640" y="2160"/>
                <a:ext cx="144" cy="288"/>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73" name="Rectangle 22"/>
              <p:cNvSpPr>
                <a:spLocks noChangeArrowheads="1"/>
              </p:cNvSpPr>
              <p:nvPr/>
            </p:nvSpPr>
            <p:spPr bwMode="auto">
              <a:xfrm>
                <a:off x="2784" y="2160"/>
                <a:ext cx="144" cy="288"/>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pSp>
        <p:sp>
          <p:nvSpPr>
            <p:cNvPr id="68" name="Line 47"/>
            <p:cNvSpPr>
              <a:spLocks noChangeShapeType="1"/>
            </p:cNvSpPr>
            <p:nvPr/>
          </p:nvSpPr>
          <p:spPr bwMode="auto">
            <a:xfrm>
              <a:off x="1872" y="2496"/>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 name="Line 48"/>
            <p:cNvSpPr>
              <a:spLocks noChangeShapeType="1"/>
            </p:cNvSpPr>
            <p:nvPr/>
          </p:nvSpPr>
          <p:spPr bwMode="auto">
            <a:xfrm>
              <a:off x="1872" y="302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 name="Line 49"/>
            <p:cNvSpPr>
              <a:spLocks noChangeShapeType="1"/>
            </p:cNvSpPr>
            <p:nvPr/>
          </p:nvSpPr>
          <p:spPr bwMode="auto">
            <a:xfrm>
              <a:off x="1872" y="3552"/>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 name="Text Box 50"/>
            <p:cNvSpPr txBox="1">
              <a:spLocks noChangeArrowheads="1"/>
            </p:cNvSpPr>
            <p:nvPr/>
          </p:nvSpPr>
          <p:spPr bwMode="auto">
            <a:xfrm>
              <a:off x="1970" y="2620"/>
              <a:ext cx="48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600" dirty="0"/>
                <a:t>local</a:t>
              </a:r>
              <a:endParaRPr lang="en-US" altLang="en-US" dirty="0"/>
            </a:p>
            <a:p>
              <a:r>
                <a:rPr lang="en-US" altLang="en-US" dirty="0"/>
                <a:t>write</a:t>
              </a:r>
            </a:p>
          </p:txBody>
        </p:sp>
      </p:grpSp>
      <p:grpSp>
        <p:nvGrpSpPr>
          <p:cNvPr id="78" name="Group 59"/>
          <p:cNvGrpSpPr>
            <a:grpSpLocks/>
          </p:cNvGrpSpPr>
          <p:nvPr/>
        </p:nvGrpSpPr>
        <p:grpSpPr bwMode="auto">
          <a:xfrm>
            <a:off x="4572000" y="3863528"/>
            <a:ext cx="1074738" cy="2416175"/>
            <a:chOff x="2880" y="2496"/>
            <a:chExt cx="677" cy="1522"/>
          </a:xfrm>
        </p:grpSpPr>
        <p:sp>
          <p:nvSpPr>
            <p:cNvPr id="79" name="Line 52"/>
            <p:cNvSpPr>
              <a:spLocks noChangeShapeType="1"/>
            </p:cNvSpPr>
            <p:nvPr/>
          </p:nvSpPr>
          <p:spPr bwMode="auto">
            <a:xfrm>
              <a:off x="2880" y="2496"/>
              <a:ext cx="67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 name="Line 53"/>
            <p:cNvSpPr>
              <a:spLocks noChangeShapeType="1"/>
            </p:cNvSpPr>
            <p:nvPr/>
          </p:nvSpPr>
          <p:spPr bwMode="auto">
            <a:xfrm>
              <a:off x="2880" y="2496"/>
              <a:ext cx="672"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 name="Line 54"/>
            <p:cNvSpPr>
              <a:spLocks noChangeShapeType="1"/>
            </p:cNvSpPr>
            <p:nvPr/>
          </p:nvSpPr>
          <p:spPr bwMode="auto">
            <a:xfrm flipV="1">
              <a:off x="2880" y="2688"/>
              <a:ext cx="67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 name="Line 55"/>
            <p:cNvSpPr>
              <a:spLocks noChangeShapeType="1"/>
            </p:cNvSpPr>
            <p:nvPr/>
          </p:nvSpPr>
          <p:spPr bwMode="auto">
            <a:xfrm>
              <a:off x="2880" y="3024"/>
              <a:ext cx="67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 name="Line 56"/>
            <p:cNvSpPr>
              <a:spLocks noChangeShapeType="1"/>
            </p:cNvSpPr>
            <p:nvPr/>
          </p:nvSpPr>
          <p:spPr bwMode="auto">
            <a:xfrm flipV="1">
              <a:off x="2880" y="2736"/>
              <a:ext cx="672"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 name="Line 57"/>
            <p:cNvSpPr>
              <a:spLocks noChangeShapeType="1"/>
            </p:cNvSpPr>
            <p:nvPr/>
          </p:nvSpPr>
          <p:spPr bwMode="auto">
            <a:xfrm flipV="1">
              <a:off x="2880" y="3312"/>
              <a:ext cx="67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 name="Text Box 58"/>
            <p:cNvSpPr txBox="1">
              <a:spLocks noChangeArrowheads="1"/>
            </p:cNvSpPr>
            <p:nvPr/>
          </p:nvSpPr>
          <p:spPr bwMode="auto">
            <a:xfrm>
              <a:off x="2976" y="3456"/>
              <a:ext cx="581"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600" dirty="0"/>
                <a:t>remote</a:t>
              </a:r>
            </a:p>
            <a:p>
              <a:r>
                <a:rPr lang="en-US" altLang="en-US" sz="1600" dirty="0"/>
                <a:t>read</a:t>
              </a:r>
              <a:r>
                <a:rPr lang="en-US" altLang="en-US" dirty="0"/>
                <a:t>,</a:t>
              </a:r>
            </a:p>
            <a:p>
              <a:r>
                <a:rPr lang="en-US" altLang="en-US" dirty="0"/>
                <a:t>sort</a:t>
              </a:r>
            </a:p>
          </p:txBody>
        </p:sp>
      </p:grpSp>
      <p:grpSp>
        <p:nvGrpSpPr>
          <p:cNvPr id="92" name="Group 70"/>
          <p:cNvGrpSpPr>
            <a:grpSpLocks/>
          </p:cNvGrpSpPr>
          <p:nvPr/>
        </p:nvGrpSpPr>
        <p:grpSpPr bwMode="auto">
          <a:xfrm>
            <a:off x="-65088" y="3114229"/>
            <a:ext cx="1423988" cy="2044700"/>
            <a:chOff x="-41" y="2024"/>
            <a:chExt cx="897" cy="1288"/>
          </a:xfrm>
        </p:grpSpPr>
        <p:grpSp>
          <p:nvGrpSpPr>
            <p:cNvPr id="93" name="Group 64"/>
            <p:cNvGrpSpPr>
              <a:grpSpLocks/>
            </p:cNvGrpSpPr>
            <p:nvPr/>
          </p:nvGrpSpPr>
          <p:grpSpPr bwMode="auto">
            <a:xfrm>
              <a:off x="144" y="2736"/>
              <a:ext cx="528" cy="576"/>
              <a:chOff x="144" y="2736"/>
              <a:chExt cx="528" cy="576"/>
            </a:xfrm>
          </p:grpSpPr>
          <p:sp>
            <p:nvSpPr>
              <p:cNvPr id="96" name="Rectangle 9"/>
              <p:cNvSpPr>
                <a:spLocks noChangeArrowheads="1"/>
              </p:cNvSpPr>
              <p:nvPr/>
            </p:nvSpPr>
            <p:spPr bwMode="auto">
              <a:xfrm>
                <a:off x="144" y="2736"/>
                <a:ext cx="528" cy="192"/>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Split 0</a:t>
                </a:r>
              </a:p>
            </p:txBody>
          </p:sp>
          <p:sp>
            <p:nvSpPr>
              <p:cNvPr id="97" name="Rectangle 10"/>
              <p:cNvSpPr>
                <a:spLocks noChangeArrowheads="1"/>
              </p:cNvSpPr>
              <p:nvPr/>
            </p:nvSpPr>
            <p:spPr bwMode="auto">
              <a:xfrm>
                <a:off x="144" y="2928"/>
                <a:ext cx="528" cy="192"/>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Split 1</a:t>
                </a:r>
              </a:p>
            </p:txBody>
          </p:sp>
          <p:sp>
            <p:nvSpPr>
              <p:cNvPr id="98" name="Rectangle 11"/>
              <p:cNvSpPr>
                <a:spLocks noChangeArrowheads="1"/>
              </p:cNvSpPr>
              <p:nvPr/>
            </p:nvSpPr>
            <p:spPr bwMode="auto">
              <a:xfrm>
                <a:off x="144" y="3120"/>
                <a:ext cx="528" cy="192"/>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Split 2</a:t>
                </a:r>
              </a:p>
            </p:txBody>
          </p:sp>
        </p:grpSp>
        <p:sp>
          <p:nvSpPr>
            <p:cNvPr id="94" name="Text Box 69"/>
            <p:cNvSpPr txBox="1">
              <a:spLocks noChangeArrowheads="1"/>
            </p:cNvSpPr>
            <p:nvPr/>
          </p:nvSpPr>
          <p:spPr bwMode="auto">
            <a:xfrm>
              <a:off x="-41" y="2024"/>
              <a:ext cx="8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dirty="0"/>
                <a:t>Input Data</a:t>
              </a:r>
            </a:p>
          </p:txBody>
        </p:sp>
      </p:grpSp>
      <p:sp>
        <p:nvSpPr>
          <p:cNvPr id="99" name="Rectangle 98"/>
          <p:cNvSpPr/>
          <p:nvPr/>
        </p:nvSpPr>
        <p:spPr>
          <a:xfrm>
            <a:off x="1254919" y="6279703"/>
            <a:ext cx="2443162" cy="461665"/>
          </a:xfrm>
          <a:prstGeom prst="rect">
            <a:avLst/>
          </a:prstGeom>
        </p:spPr>
        <p:txBody>
          <a:bodyPr wrap="square">
            <a:spAutoFit/>
          </a:bodyPr>
          <a:lstStyle/>
          <a:p>
            <a:pPr algn="ctr"/>
            <a:r>
              <a:rPr lang="en-US" sz="2400" b="1" dirty="0" smtClean="0">
                <a:solidFill>
                  <a:srgbClr val="FF0000"/>
                </a:solidFill>
              </a:rPr>
              <a:t>Map</a:t>
            </a:r>
            <a:endParaRPr lang="en-US" b="1" dirty="0"/>
          </a:p>
        </p:txBody>
      </p:sp>
      <p:sp>
        <p:nvSpPr>
          <p:cNvPr id="100" name="Rectangle 99"/>
          <p:cNvSpPr/>
          <p:nvPr/>
        </p:nvSpPr>
        <p:spPr>
          <a:xfrm>
            <a:off x="5229852" y="6279703"/>
            <a:ext cx="1808496" cy="461665"/>
          </a:xfrm>
          <a:prstGeom prst="rect">
            <a:avLst/>
          </a:prstGeom>
        </p:spPr>
        <p:txBody>
          <a:bodyPr wrap="square">
            <a:spAutoFit/>
          </a:bodyPr>
          <a:lstStyle/>
          <a:p>
            <a:pPr algn="ctr"/>
            <a:r>
              <a:rPr lang="en-US" sz="2400" b="1" dirty="0" smtClean="0">
                <a:solidFill>
                  <a:srgbClr val="FF0000"/>
                </a:solidFill>
              </a:rPr>
              <a:t>Reduce</a:t>
            </a:r>
            <a:endParaRPr lang="en-US" dirty="0"/>
          </a:p>
        </p:txBody>
      </p:sp>
      <p:grpSp>
        <p:nvGrpSpPr>
          <p:cNvPr id="5" name="Group 4"/>
          <p:cNvGrpSpPr/>
          <p:nvPr/>
        </p:nvGrpSpPr>
        <p:grpSpPr>
          <a:xfrm>
            <a:off x="6629400" y="3114229"/>
            <a:ext cx="2328866" cy="2273300"/>
            <a:chOff x="6629400" y="3114229"/>
            <a:chExt cx="2328866" cy="2273300"/>
          </a:xfrm>
        </p:grpSpPr>
        <p:grpSp>
          <p:nvGrpSpPr>
            <p:cNvPr id="86" name="Group 63"/>
            <p:cNvGrpSpPr>
              <a:grpSpLocks/>
            </p:cNvGrpSpPr>
            <p:nvPr/>
          </p:nvGrpSpPr>
          <p:grpSpPr bwMode="auto">
            <a:xfrm>
              <a:off x="6629400" y="3787329"/>
              <a:ext cx="1981200" cy="1600200"/>
              <a:chOff x="4176" y="2448"/>
              <a:chExt cx="1248" cy="1008"/>
            </a:xfrm>
          </p:grpSpPr>
          <p:sp>
            <p:nvSpPr>
              <p:cNvPr id="87" name="Rectangle 27"/>
              <p:cNvSpPr>
                <a:spLocks noChangeArrowheads="1"/>
              </p:cNvSpPr>
              <p:nvPr/>
            </p:nvSpPr>
            <p:spPr bwMode="auto">
              <a:xfrm>
                <a:off x="4848" y="2448"/>
                <a:ext cx="576" cy="384"/>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dirty="0"/>
                  <a:t>Output</a:t>
                </a:r>
              </a:p>
              <a:p>
                <a:pPr algn="ctr"/>
                <a:r>
                  <a:rPr lang="en-US" altLang="en-US" dirty="0"/>
                  <a:t>File 0</a:t>
                </a:r>
              </a:p>
            </p:txBody>
          </p:sp>
          <p:sp>
            <p:nvSpPr>
              <p:cNvPr id="88" name="Rectangle 28"/>
              <p:cNvSpPr>
                <a:spLocks noChangeArrowheads="1"/>
              </p:cNvSpPr>
              <p:nvPr/>
            </p:nvSpPr>
            <p:spPr bwMode="auto">
              <a:xfrm>
                <a:off x="4848" y="3072"/>
                <a:ext cx="576" cy="384"/>
              </a:xfrm>
              <a:prstGeom prst="rect">
                <a:avLst/>
              </a:prstGeom>
              <a:solidFill>
                <a:srgbClr val="FF5050"/>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Output</a:t>
                </a:r>
              </a:p>
              <a:p>
                <a:pPr algn="ctr"/>
                <a:r>
                  <a:rPr lang="en-US" altLang="en-US"/>
                  <a:t>File 1</a:t>
                </a:r>
              </a:p>
            </p:txBody>
          </p:sp>
          <p:sp>
            <p:nvSpPr>
              <p:cNvPr id="89" name="Line 60"/>
              <p:cNvSpPr>
                <a:spLocks noChangeShapeType="1"/>
              </p:cNvSpPr>
              <p:nvPr/>
            </p:nvSpPr>
            <p:spPr bwMode="auto">
              <a:xfrm>
                <a:off x="4176" y="2688"/>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 name="Line 61"/>
              <p:cNvSpPr>
                <a:spLocks noChangeShapeType="1"/>
              </p:cNvSpPr>
              <p:nvPr/>
            </p:nvSpPr>
            <p:spPr bwMode="auto">
              <a:xfrm>
                <a:off x="4176" y="3312"/>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 name="Text Box 62"/>
              <p:cNvSpPr txBox="1">
                <a:spLocks noChangeArrowheads="1"/>
              </p:cNvSpPr>
              <p:nvPr/>
            </p:nvSpPr>
            <p:spPr bwMode="auto">
              <a:xfrm>
                <a:off x="4214" y="2468"/>
                <a:ext cx="4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write</a:t>
                </a:r>
              </a:p>
            </p:txBody>
          </p:sp>
        </p:grpSp>
        <p:sp>
          <p:nvSpPr>
            <p:cNvPr id="101" name="Text Box 69"/>
            <p:cNvSpPr txBox="1">
              <a:spLocks noChangeArrowheads="1"/>
            </p:cNvSpPr>
            <p:nvPr/>
          </p:nvSpPr>
          <p:spPr bwMode="auto">
            <a:xfrm>
              <a:off x="7346953" y="3114229"/>
              <a:ext cx="1611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dirty="0" smtClean="0"/>
                <a:t>Output Data</a:t>
              </a:r>
              <a:endParaRPr lang="en-US" altLang="en-US" dirty="0"/>
            </a:p>
          </p:txBody>
        </p:sp>
      </p:grpSp>
      <p:sp>
        <p:nvSpPr>
          <p:cNvPr id="7" name="Rounded Rectangle 6"/>
          <p:cNvSpPr/>
          <p:nvPr/>
        </p:nvSpPr>
        <p:spPr>
          <a:xfrm>
            <a:off x="827584" y="3439238"/>
            <a:ext cx="1368152" cy="301409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dirty="0"/>
              <a:t>Transfer </a:t>
            </a:r>
            <a:r>
              <a:rPr lang="en-US" sz="2400" dirty="0" err="1"/>
              <a:t>peta</a:t>
            </a:r>
            <a:r>
              <a:rPr lang="en-US" sz="2400" dirty="0"/>
              <a:t>-scale </a:t>
            </a:r>
            <a:r>
              <a:rPr lang="en-US" sz="2400" dirty="0" smtClean="0"/>
              <a:t>data through network</a:t>
            </a:r>
            <a:endParaRPr lang="en-US" sz="2400" dirty="0"/>
          </a:p>
        </p:txBody>
      </p:sp>
    </p:spTree>
    <p:extLst>
      <p:ext uri="{BB962C8B-B14F-4D97-AF65-F5344CB8AC3E}">
        <p14:creationId xmlns:p14="http://schemas.microsoft.com/office/powerpoint/2010/main" val="421702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par>
                                <p:cTn id="12" presetID="10" presetClass="entr" presetSubtype="0" fill="hold"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500"/>
                                        <p:tgtEl>
                                          <p:spTgt spid="5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dissolve">
                                      <p:cBhvr>
                                        <p:cTn id="22" dur="500"/>
                                        <p:tgtEl>
                                          <p:spTgt spid="92"/>
                                        </p:tgtEl>
                                      </p:cBhvr>
                                    </p:animEffect>
                                  </p:childTnLst>
                                </p:cTn>
                              </p:par>
                              <p:par>
                                <p:cTn id="23" presetID="1" presetClass="exit" presetSubtype="0" fill="hold" nodeType="withEffect">
                                  <p:stCondLst>
                                    <p:cond delay="0"/>
                                  </p:stCondLst>
                                  <p:childTnLst>
                                    <p:set>
                                      <p:cBhvr>
                                        <p:cTn id="24" dur="1" fill="hold">
                                          <p:stCondLst>
                                            <p:cond delay="0"/>
                                          </p:stCondLst>
                                        </p:cTn>
                                        <p:tgtEl>
                                          <p:spTgt spid="36"/>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nodeType="afterEffect">
                                  <p:stCondLst>
                                    <p:cond delay="500"/>
                                  </p:stCondLst>
                                  <p:childTnLst>
                                    <p:set>
                                      <p:cBhvr>
                                        <p:cTn id="27" dur="1" fill="hold">
                                          <p:stCondLst>
                                            <p:cond delay="0"/>
                                          </p:stCondLst>
                                        </p:cTn>
                                        <p:tgtEl>
                                          <p:spTgt spid="102"/>
                                        </p:tgtEl>
                                        <p:attrNameLst>
                                          <p:attrName>style.visibility</p:attrName>
                                        </p:attrNameLst>
                                      </p:cBhvr>
                                      <p:to>
                                        <p:strVal val="visible"/>
                                      </p:to>
                                    </p:set>
                                    <p:animEffect transition="in" filter="fade">
                                      <p:cBhvr>
                                        <p:cTn id="28" dur="1000"/>
                                        <p:tgtEl>
                                          <p:spTgt spid="10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dissolve">
                                      <p:cBhvr>
                                        <p:cTn id="33" dur="500"/>
                                        <p:tgtEl>
                                          <p:spTgt spid="59"/>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9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dissolve">
                                      <p:cBhvr>
                                        <p:cTn id="44" dur="500"/>
                                        <p:tgtEl>
                                          <p:spTgt spid="78"/>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10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additive="base">
                                        <p:cTn id="56" dur="500" fill="hold"/>
                                        <p:tgtEl>
                                          <p:spTgt spid="7"/>
                                        </p:tgtEl>
                                        <p:attrNameLst>
                                          <p:attrName>ppt_x</p:attrName>
                                        </p:attrNameLst>
                                      </p:cBhvr>
                                      <p:tavLst>
                                        <p:tav tm="0">
                                          <p:val>
                                            <p:strVal val="#ppt_x"/>
                                          </p:val>
                                        </p:tav>
                                        <p:tav tm="100000">
                                          <p:val>
                                            <p:strVal val="#ppt_x"/>
                                          </p:val>
                                        </p:tav>
                                      </p:tavLst>
                                    </p:anim>
                                    <p:anim calcmode="lin" valueType="num">
                                      <p:cBhvr additive="base">
                                        <p:cTn id="5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99" grpId="0"/>
      <p:bldP spid="100" grpId="0"/>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Data Structures</a:t>
            </a:r>
            <a:endParaRPr lang="en-IN" dirty="0"/>
          </a:p>
        </p:txBody>
      </p:sp>
      <p:sp>
        <p:nvSpPr>
          <p:cNvPr id="3" name="Content Placeholder 2"/>
          <p:cNvSpPr>
            <a:spLocks noGrp="1"/>
          </p:cNvSpPr>
          <p:nvPr>
            <p:ph idx="1"/>
          </p:nvPr>
        </p:nvSpPr>
        <p:spPr/>
        <p:txBody>
          <a:bodyPr/>
          <a:lstStyle/>
          <a:p>
            <a:r>
              <a:rPr lang="en-US" dirty="0" smtClean="0"/>
              <a:t>For each task</a:t>
            </a:r>
          </a:p>
          <a:p>
            <a:pPr lvl="1"/>
            <a:r>
              <a:rPr lang="en-US" dirty="0" smtClean="0"/>
              <a:t>State { </a:t>
            </a:r>
            <a:r>
              <a:rPr lang="en-US" i="1" dirty="0" smtClean="0"/>
              <a:t>idle, in-progress, completed</a:t>
            </a:r>
            <a:r>
              <a:rPr lang="en-US" dirty="0" smtClean="0"/>
              <a:t> }</a:t>
            </a:r>
          </a:p>
          <a:p>
            <a:pPr lvl="1"/>
            <a:r>
              <a:rPr lang="en-US" dirty="0" smtClean="0"/>
              <a:t>Identity of the worker machine</a:t>
            </a:r>
          </a:p>
          <a:p>
            <a:r>
              <a:rPr lang="en-US" dirty="0" smtClean="0"/>
              <a:t>For each completed map task</a:t>
            </a:r>
          </a:p>
          <a:p>
            <a:pPr lvl="1"/>
            <a:r>
              <a:rPr lang="en-US" dirty="0" smtClean="0"/>
              <a:t>Size and location of intermediate data</a:t>
            </a:r>
          </a:p>
          <a:p>
            <a:pPr lvl="1"/>
            <a:endParaRPr lang="en-US" dirty="0" smtClean="0"/>
          </a:p>
          <a:p>
            <a:pPr lvl="1"/>
            <a:endParaRPr lang="en-IN" dirty="0"/>
          </a:p>
        </p:txBody>
      </p:sp>
    </p:spTree>
    <p:extLst>
      <p:ext uri="{BB962C8B-B14F-4D97-AF65-F5344CB8AC3E}">
        <p14:creationId xmlns:p14="http://schemas.microsoft.com/office/powerpoint/2010/main" val="1584642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 Reduce Implementation</a:t>
            </a:r>
            <a:endParaRPr lang="en-US" dirty="0"/>
          </a:p>
        </p:txBody>
      </p:sp>
      <p:pic>
        <p:nvPicPr>
          <p:cNvPr id="4" name="Content Placeholder 3"/>
          <p:cNvPicPr>
            <a:picLocks noGrp="1" noChangeAspect="1"/>
          </p:cNvPicPr>
          <p:nvPr>
            <p:ph idx="1"/>
          </p:nvPr>
        </p:nvPicPr>
        <p:blipFill>
          <a:blip r:embed="rId2"/>
          <a:stretch>
            <a:fillRect/>
          </a:stretch>
        </p:blipFill>
        <p:spPr>
          <a:xfrm>
            <a:off x="519112" y="2215356"/>
            <a:ext cx="8105775" cy="3295650"/>
          </a:xfrm>
          <a:prstGeom prst="rect">
            <a:avLst/>
          </a:prstGeom>
        </p:spPr>
      </p:pic>
    </p:spTree>
    <p:extLst>
      <p:ext uri="{BB962C8B-B14F-4D97-AF65-F5344CB8AC3E}">
        <p14:creationId xmlns:p14="http://schemas.microsoft.com/office/powerpoint/2010/main" val="29033070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Worker failure – handled via re-execution</a:t>
            </a:r>
          </a:p>
          <a:p>
            <a:pPr lvl="1"/>
            <a:r>
              <a:rPr lang="en-US" dirty="0" smtClean="0"/>
              <a:t>Identified by no response to heartbeat messages</a:t>
            </a:r>
          </a:p>
          <a:p>
            <a:pPr lvl="1"/>
            <a:r>
              <a:rPr lang="en-US" i="1" dirty="0" smtClean="0"/>
              <a:t>In-progress </a:t>
            </a:r>
            <a:r>
              <a:rPr lang="en-US" dirty="0" smtClean="0"/>
              <a:t>and </a:t>
            </a:r>
            <a:r>
              <a:rPr lang="en-US" i="1" dirty="0" smtClean="0"/>
              <a:t>Completed </a:t>
            </a:r>
            <a:r>
              <a:rPr lang="en-US" dirty="0" smtClean="0"/>
              <a:t>map tasks are re-scheduled</a:t>
            </a:r>
          </a:p>
          <a:p>
            <a:pPr lvl="1"/>
            <a:r>
              <a:rPr lang="en-US" dirty="0" smtClean="0"/>
              <a:t>Workers executing reduce tasks are notified of re-scheduling</a:t>
            </a:r>
            <a:endParaRPr lang="en-US" i="1" dirty="0" smtClean="0"/>
          </a:p>
          <a:p>
            <a:pPr lvl="1"/>
            <a:r>
              <a:rPr lang="en-US" i="1" dirty="0" smtClean="0"/>
              <a:t>Completed </a:t>
            </a:r>
            <a:r>
              <a:rPr lang="en-US" dirty="0" smtClean="0"/>
              <a:t>reduce tasks are not re-scheduled</a:t>
            </a:r>
          </a:p>
          <a:p>
            <a:r>
              <a:rPr lang="en-US" dirty="0" smtClean="0"/>
              <a:t>Master failure</a:t>
            </a:r>
          </a:p>
          <a:p>
            <a:pPr lvl="1"/>
            <a:r>
              <a:rPr lang="en-US" dirty="0" smtClean="0"/>
              <a:t>Rare</a:t>
            </a:r>
          </a:p>
          <a:p>
            <a:pPr lvl="1"/>
            <a:r>
              <a:rPr lang="en-US" dirty="0" smtClean="0"/>
              <a:t>Can be recovered from checkpoints</a:t>
            </a:r>
          </a:p>
          <a:p>
            <a:pPr lvl="1"/>
            <a:r>
              <a:rPr lang="en-US" dirty="0" smtClean="0"/>
              <a:t>All tasks abort</a:t>
            </a:r>
            <a:endParaRPr lang="en-IN" dirty="0"/>
          </a:p>
        </p:txBody>
      </p:sp>
    </p:spTree>
    <p:extLst>
      <p:ext uri="{BB962C8B-B14F-4D97-AF65-F5344CB8AC3E}">
        <p14:creationId xmlns:p14="http://schemas.microsoft.com/office/powerpoint/2010/main" val="26278346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Locality</a:t>
            </a:r>
            <a:endParaRPr lang="en-IN" dirty="0"/>
          </a:p>
        </p:txBody>
      </p:sp>
      <p:sp>
        <p:nvSpPr>
          <p:cNvPr id="3" name="Content Placeholder 2"/>
          <p:cNvSpPr>
            <a:spLocks noGrp="1"/>
          </p:cNvSpPr>
          <p:nvPr>
            <p:ph idx="1"/>
          </p:nvPr>
        </p:nvSpPr>
        <p:spPr/>
        <p:txBody>
          <a:bodyPr/>
          <a:lstStyle/>
          <a:p>
            <a:r>
              <a:rPr lang="en-US" dirty="0" smtClean="0"/>
              <a:t>Leveraging GFS</a:t>
            </a:r>
          </a:p>
          <a:p>
            <a:r>
              <a:rPr lang="en-US" dirty="0" smtClean="0"/>
              <a:t>Map tasks are scheduled close to data</a:t>
            </a:r>
          </a:p>
          <a:p>
            <a:pPr lvl="1"/>
            <a:r>
              <a:rPr lang="en-US" dirty="0"/>
              <a:t>o</a:t>
            </a:r>
            <a:r>
              <a:rPr lang="en-US" dirty="0" smtClean="0"/>
              <a:t>n nodes that have input data</a:t>
            </a:r>
          </a:p>
          <a:p>
            <a:pPr lvl="1"/>
            <a:r>
              <a:rPr lang="en-US" dirty="0" smtClean="0"/>
              <a:t>if not, on nodes that are nearer to input data</a:t>
            </a:r>
          </a:p>
          <a:p>
            <a:pPr lvl="2"/>
            <a:r>
              <a:rPr lang="en-US" dirty="0" smtClean="0"/>
              <a:t>Ex. Same network switch</a:t>
            </a:r>
          </a:p>
          <a:p>
            <a:r>
              <a:rPr lang="en-US" dirty="0" smtClean="0"/>
              <a:t>Conserves network bandwidth</a:t>
            </a:r>
            <a:endParaRPr lang="en-IN" dirty="0"/>
          </a:p>
        </p:txBody>
      </p:sp>
    </p:spTree>
    <p:extLst>
      <p:ext uri="{BB962C8B-B14F-4D97-AF65-F5344CB8AC3E}">
        <p14:creationId xmlns:p14="http://schemas.microsoft.com/office/powerpoint/2010/main" val="22759276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Granularity</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No. of map tasks &gt; no. of nodes in the cluster</a:t>
            </a:r>
          </a:p>
          <a:p>
            <a:pPr lvl="1"/>
            <a:r>
              <a:rPr lang="en-US" dirty="0" smtClean="0"/>
              <a:t>Better load balancing</a:t>
            </a:r>
          </a:p>
          <a:p>
            <a:pPr lvl="1"/>
            <a:r>
              <a:rPr lang="en-US" dirty="0" smtClean="0"/>
              <a:t>Better recovery</a:t>
            </a:r>
          </a:p>
          <a:p>
            <a:r>
              <a:rPr lang="en-US" dirty="0" smtClean="0"/>
              <a:t>But, increases load on Master</a:t>
            </a:r>
          </a:p>
          <a:p>
            <a:pPr lvl="1"/>
            <a:r>
              <a:rPr lang="en-US" dirty="0" smtClean="0"/>
              <a:t>More scheduling decisions</a:t>
            </a:r>
          </a:p>
          <a:p>
            <a:pPr lvl="1"/>
            <a:r>
              <a:rPr lang="en-US" dirty="0" smtClean="0"/>
              <a:t>More states to be saved</a:t>
            </a:r>
          </a:p>
          <a:p>
            <a:r>
              <a:rPr lang="en-US" b="1" i="1" dirty="0" smtClean="0"/>
              <a:t>M</a:t>
            </a:r>
            <a:r>
              <a:rPr lang="en-US" dirty="0" smtClean="0"/>
              <a:t> could be chosen w.r.t to block size of the file system</a:t>
            </a:r>
          </a:p>
          <a:p>
            <a:pPr lvl="1"/>
            <a:r>
              <a:rPr lang="en-US" dirty="0" smtClean="0"/>
              <a:t>to effectively leverage locality</a:t>
            </a:r>
          </a:p>
          <a:p>
            <a:r>
              <a:rPr lang="en-US" b="1" i="1" dirty="0" smtClean="0"/>
              <a:t>R</a:t>
            </a:r>
            <a:r>
              <a:rPr lang="en-US" dirty="0" smtClean="0"/>
              <a:t> is usually specified by users</a:t>
            </a:r>
          </a:p>
          <a:p>
            <a:pPr lvl="1"/>
            <a:r>
              <a:rPr lang="en-US" dirty="0" smtClean="0"/>
              <a:t>Each reduce task produces one output file</a:t>
            </a:r>
            <a:endParaRPr lang="en-IN" dirty="0"/>
          </a:p>
        </p:txBody>
      </p:sp>
    </p:spTree>
    <p:extLst>
      <p:ext uri="{BB962C8B-B14F-4D97-AF65-F5344CB8AC3E}">
        <p14:creationId xmlns:p14="http://schemas.microsoft.com/office/powerpoint/2010/main" val="13780708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Stragglers</a:t>
            </a:r>
            <a:endParaRPr lang="en-IN" dirty="0"/>
          </a:p>
        </p:txBody>
      </p:sp>
      <p:sp>
        <p:nvSpPr>
          <p:cNvPr id="3" name="Content Placeholder 2"/>
          <p:cNvSpPr>
            <a:spLocks noGrp="1"/>
          </p:cNvSpPr>
          <p:nvPr>
            <p:ph idx="1"/>
          </p:nvPr>
        </p:nvSpPr>
        <p:spPr/>
        <p:txBody>
          <a:bodyPr/>
          <a:lstStyle/>
          <a:p>
            <a:r>
              <a:rPr lang="en-US" dirty="0" smtClean="0"/>
              <a:t>Slow workers delay completion time</a:t>
            </a:r>
          </a:p>
          <a:p>
            <a:pPr lvl="1"/>
            <a:r>
              <a:rPr lang="en-US" dirty="0" smtClean="0"/>
              <a:t>Bad disks with soft errors</a:t>
            </a:r>
          </a:p>
          <a:p>
            <a:pPr lvl="1"/>
            <a:r>
              <a:rPr lang="en-US" dirty="0" smtClean="0"/>
              <a:t>Other tasks eating up resources</a:t>
            </a:r>
          </a:p>
          <a:p>
            <a:pPr lvl="1"/>
            <a:r>
              <a:rPr lang="en-US" dirty="0" smtClean="0"/>
              <a:t>Strange reasons like processor cache being disabled</a:t>
            </a:r>
          </a:p>
        </p:txBody>
      </p:sp>
    </p:spTree>
    <p:extLst>
      <p:ext uri="{BB962C8B-B14F-4D97-AF65-F5344CB8AC3E}">
        <p14:creationId xmlns:p14="http://schemas.microsoft.com/office/powerpoint/2010/main" val="35811904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Refinement: Partitioning Function</a:t>
            </a:r>
            <a:endParaRPr lang="en-IN" dirty="0"/>
          </a:p>
        </p:txBody>
      </p:sp>
      <p:sp>
        <p:nvSpPr>
          <p:cNvPr id="3" name="Content Placeholder 2"/>
          <p:cNvSpPr>
            <a:spLocks noGrp="1"/>
          </p:cNvSpPr>
          <p:nvPr>
            <p:ph idx="1"/>
          </p:nvPr>
        </p:nvSpPr>
        <p:spPr/>
        <p:txBody>
          <a:bodyPr/>
          <a:lstStyle/>
          <a:p>
            <a:r>
              <a:rPr lang="en-US" dirty="0" smtClean="0"/>
              <a:t>Identifies the desired reduce task</a:t>
            </a:r>
          </a:p>
          <a:p>
            <a:pPr lvl="1"/>
            <a:r>
              <a:rPr lang="en-US" dirty="0" smtClean="0"/>
              <a:t>Given the intermediate key and </a:t>
            </a:r>
            <a:r>
              <a:rPr lang="en-US" b="1" i="1" dirty="0" smtClean="0"/>
              <a:t>R</a:t>
            </a:r>
          </a:p>
          <a:p>
            <a:r>
              <a:rPr lang="en-US" dirty="0" smtClean="0"/>
              <a:t>Default partitioning function</a:t>
            </a:r>
            <a:endParaRPr lang="en-US" b="1" i="1" dirty="0" smtClean="0"/>
          </a:p>
          <a:p>
            <a:r>
              <a:rPr lang="en-US" dirty="0" smtClean="0"/>
              <a:t>Important to choose well-balanced partitioning functions</a:t>
            </a:r>
          </a:p>
          <a:p>
            <a:pPr lvl="1"/>
            <a:r>
              <a:rPr lang="en-US" dirty="0" smtClean="0"/>
              <a:t>If not, reduce tasks may delay completion time</a:t>
            </a:r>
            <a:endParaRPr lang="en-IN" dirty="0"/>
          </a:p>
        </p:txBody>
      </p:sp>
    </p:spTree>
    <p:extLst>
      <p:ext uri="{BB962C8B-B14F-4D97-AF65-F5344CB8AC3E}">
        <p14:creationId xmlns:p14="http://schemas.microsoft.com/office/powerpoint/2010/main" val="3854415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 Combiner Function</a:t>
            </a:r>
            <a:endParaRPr lang="en-IN" dirty="0"/>
          </a:p>
        </p:txBody>
      </p:sp>
      <p:sp>
        <p:nvSpPr>
          <p:cNvPr id="3" name="Content Placeholder 2"/>
          <p:cNvSpPr>
            <a:spLocks noGrp="1"/>
          </p:cNvSpPr>
          <p:nvPr>
            <p:ph idx="1"/>
          </p:nvPr>
        </p:nvSpPr>
        <p:spPr/>
        <p:txBody>
          <a:bodyPr/>
          <a:lstStyle/>
          <a:p>
            <a:r>
              <a:rPr lang="en-US" dirty="0"/>
              <a:t>Mini-reduce </a:t>
            </a:r>
            <a:r>
              <a:rPr lang="en-US" dirty="0" smtClean="0"/>
              <a:t>phase before the intermediate data is sent to reduce</a:t>
            </a:r>
            <a:endParaRPr lang="en-US" dirty="0"/>
          </a:p>
          <a:p>
            <a:r>
              <a:rPr lang="en-US" dirty="0" smtClean="0"/>
              <a:t>Significant repetition of intermediate keys possible</a:t>
            </a:r>
          </a:p>
          <a:p>
            <a:pPr lvl="1"/>
            <a:r>
              <a:rPr lang="en-US" dirty="0" smtClean="0"/>
              <a:t>Merge values of intermediate keys before sending to reduce tasks</a:t>
            </a:r>
          </a:p>
          <a:p>
            <a:r>
              <a:rPr lang="en-US" dirty="0" smtClean="0"/>
              <a:t>Similar to reduce function</a:t>
            </a:r>
          </a:p>
          <a:p>
            <a:r>
              <a:rPr lang="en-US" dirty="0" smtClean="0"/>
              <a:t>Saves network bandwidth</a:t>
            </a:r>
            <a:endParaRPr lang="en-IN" dirty="0"/>
          </a:p>
        </p:txBody>
      </p:sp>
    </p:spTree>
    <p:extLst>
      <p:ext uri="{BB962C8B-B14F-4D97-AF65-F5344CB8AC3E}">
        <p14:creationId xmlns:p14="http://schemas.microsoft.com/office/powerpoint/2010/main" val="32690951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Refinement: Skipping Bad Records</a:t>
            </a:r>
            <a:endParaRPr lang="en-IN" dirty="0"/>
          </a:p>
        </p:txBody>
      </p:sp>
      <p:sp>
        <p:nvSpPr>
          <p:cNvPr id="3" name="Content Placeholder 2"/>
          <p:cNvSpPr>
            <a:spLocks noGrp="1"/>
          </p:cNvSpPr>
          <p:nvPr>
            <p:ph idx="1"/>
          </p:nvPr>
        </p:nvSpPr>
        <p:spPr/>
        <p:txBody>
          <a:bodyPr>
            <a:normAutofit lnSpcReduction="10000"/>
          </a:bodyPr>
          <a:lstStyle/>
          <a:p>
            <a:r>
              <a:rPr lang="en-US" dirty="0" smtClean="0"/>
              <a:t>Map/Reduce tasks may fail on certain records due to bugs</a:t>
            </a:r>
          </a:p>
          <a:p>
            <a:pPr lvl="1"/>
            <a:r>
              <a:rPr lang="en-US" dirty="0" smtClean="0"/>
              <a:t>Ideally, debug and fix</a:t>
            </a:r>
          </a:p>
          <a:p>
            <a:r>
              <a:rPr lang="en-US" dirty="0" smtClean="0"/>
              <a:t>When worker dies, Master is notified of the record</a:t>
            </a:r>
          </a:p>
          <a:p>
            <a:r>
              <a:rPr lang="en-US" dirty="0" smtClean="0"/>
              <a:t>If more than one worker dies on the same record</a:t>
            </a:r>
          </a:p>
          <a:p>
            <a:pPr lvl="1"/>
            <a:r>
              <a:rPr lang="en-US" dirty="0" smtClean="0"/>
              <a:t>Master re-schedules the task and asks to skip the record</a:t>
            </a:r>
          </a:p>
        </p:txBody>
      </p:sp>
    </p:spTree>
    <p:extLst>
      <p:ext uri="{BB962C8B-B14F-4D97-AF65-F5344CB8AC3E}">
        <p14:creationId xmlns:p14="http://schemas.microsoft.com/office/powerpoint/2010/main" val="39346982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Refinements: others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Ordering guarantees</a:t>
            </a:r>
          </a:p>
          <a:p>
            <a:pPr lvl="1"/>
            <a:r>
              <a:rPr lang="en-US" dirty="0" smtClean="0"/>
              <a:t>sorted output file</a:t>
            </a:r>
          </a:p>
          <a:p>
            <a:r>
              <a:rPr lang="en-US" dirty="0" smtClean="0"/>
              <a:t>Temporary files</a:t>
            </a:r>
          </a:p>
          <a:p>
            <a:r>
              <a:rPr lang="en-US" dirty="0" smtClean="0"/>
              <a:t>Local sequential execution</a:t>
            </a:r>
          </a:p>
          <a:p>
            <a:pPr lvl="1"/>
            <a:r>
              <a:rPr lang="en-US" dirty="0" smtClean="0"/>
              <a:t>to debug and test</a:t>
            </a:r>
          </a:p>
          <a:p>
            <a:r>
              <a:rPr lang="en-US" dirty="0" smtClean="0"/>
              <a:t>Status Information</a:t>
            </a:r>
          </a:p>
          <a:p>
            <a:pPr lvl="1"/>
            <a:r>
              <a:rPr lang="en-US" dirty="0" smtClean="0"/>
              <a:t>input, intermediate &amp; output bytes processed so far</a:t>
            </a:r>
          </a:p>
          <a:p>
            <a:pPr lvl="1"/>
            <a:r>
              <a:rPr lang="en-US" dirty="0" smtClean="0"/>
              <a:t>error &amp; failure reports</a:t>
            </a:r>
          </a:p>
          <a:p>
            <a:r>
              <a:rPr lang="en-US" dirty="0" smtClean="0"/>
              <a:t>Counters</a:t>
            </a:r>
          </a:p>
          <a:p>
            <a:pPr lvl="1"/>
            <a:r>
              <a:rPr lang="en-US" dirty="0" smtClean="0"/>
              <a:t>to keep track of specific events</a:t>
            </a:r>
          </a:p>
          <a:p>
            <a:endParaRPr lang="en-IN" dirty="0"/>
          </a:p>
        </p:txBody>
      </p:sp>
    </p:spTree>
    <p:extLst>
      <p:ext uri="{BB962C8B-B14F-4D97-AF65-F5344CB8AC3E}">
        <p14:creationId xmlns:p14="http://schemas.microsoft.com/office/powerpoint/2010/main" val="3448571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Evaluated on two programs running on a large cluster &amp; processing 1 TB data</a:t>
            </a:r>
          </a:p>
          <a:p>
            <a:pPr lvl="1"/>
            <a:r>
              <a:rPr lang="en-US" dirty="0" err="1" smtClean="0"/>
              <a:t>grep</a:t>
            </a:r>
            <a:r>
              <a:rPr lang="en-US" dirty="0" smtClean="0"/>
              <a:t> &amp; sort</a:t>
            </a:r>
          </a:p>
          <a:p>
            <a:r>
              <a:rPr lang="en-US" dirty="0" smtClean="0"/>
              <a:t>Cluster Configuration</a:t>
            </a:r>
          </a:p>
          <a:p>
            <a:pPr lvl="1"/>
            <a:r>
              <a:rPr lang="en-US" dirty="0" smtClean="0"/>
              <a:t>1800 machines</a:t>
            </a:r>
          </a:p>
          <a:p>
            <a:pPr lvl="2"/>
            <a:r>
              <a:rPr lang="en-US" dirty="0" smtClean="0"/>
              <a:t>2 GHz Intel Xeon processors</a:t>
            </a:r>
          </a:p>
          <a:p>
            <a:pPr lvl="2"/>
            <a:r>
              <a:rPr lang="en-US" dirty="0" smtClean="0"/>
              <a:t>4 GB memory</a:t>
            </a:r>
          </a:p>
          <a:p>
            <a:pPr lvl="2"/>
            <a:r>
              <a:rPr lang="en-US" dirty="0" smtClean="0"/>
              <a:t>two 160 GB IDE disks</a:t>
            </a:r>
          </a:p>
          <a:p>
            <a:pPr lvl="2"/>
            <a:r>
              <a:rPr lang="en-US" dirty="0" smtClean="0"/>
              <a:t>gigabit </a:t>
            </a:r>
            <a:r>
              <a:rPr lang="en-US" dirty="0"/>
              <a:t>E</a:t>
            </a:r>
            <a:r>
              <a:rPr lang="en-US" dirty="0" smtClean="0"/>
              <a:t>thernet link</a:t>
            </a:r>
          </a:p>
          <a:p>
            <a:pPr lvl="1"/>
            <a:r>
              <a:rPr lang="en-US" dirty="0" smtClean="0"/>
              <a:t>Hosted in the same facility</a:t>
            </a:r>
          </a:p>
          <a:p>
            <a:pPr lvl="1"/>
            <a:endParaRPr lang="en-IN" dirty="0"/>
          </a:p>
        </p:txBody>
      </p:sp>
    </p:spTree>
    <p:extLst>
      <p:ext uri="{BB962C8B-B14F-4D97-AF65-F5344CB8AC3E}">
        <p14:creationId xmlns:p14="http://schemas.microsoft.com/office/powerpoint/2010/main" val="2604571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Experience: Google Indexing System</a:t>
            </a:r>
            <a:endParaRPr lang="en-IN" dirty="0"/>
          </a:p>
        </p:txBody>
      </p:sp>
      <p:sp>
        <p:nvSpPr>
          <p:cNvPr id="3" name="Content Placeholder 2"/>
          <p:cNvSpPr>
            <a:spLocks noGrp="1"/>
          </p:cNvSpPr>
          <p:nvPr>
            <p:ph idx="1"/>
          </p:nvPr>
        </p:nvSpPr>
        <p:spPr/>
        <p:txBody>
          <a:bodyPr/>
          <a:lstStyle/>
          <a:p>
            <a:r>
              <a:rPr lang="en-US" dirty="0" smtClean="0"/>
              <a:t>Complete re-write using MapReduce</a:t>
            </a:r>
          </a:p>
          <a:p>
            <a:r>
              <a:rPr lang="en-US" dirty="0" smtClean="0"/>
              <a:t>Modeled as a sequence of multiple MapReduce operations</a:t>
            </a:r>
          </a:p>
          <a:p>
            <a:r>
              <a:rPr lang="en-US" dirty="0" smtClean="0"/>
              <a:t>Much simpler code</a:t>
            </a:r>
          </a:p>
          <a:p>
            <a:pPr lvl="1"/>
            <a:r>
              <a:rPr lang="en-US" dirty="0" smtClean="0"/>
              <a:t>fewer </a:t>
            </a:r>
            <a:r>
              <a:rPr lang="en-US" dirty="0" err="1" smtClean="0"/>
              <a:t>LoC</a:t>
            </a:r>
            <a:endParaRPr lang="en-US" dirty="0" smtClean="0"/>
          </a:p>
          <a:p>
            <a:pPr lvl="1"/>
            <a:r>
              <a:rPr lang="en-US" dirty="0" smtClean="0"/>
              <a:t>shorter code changes</a:t>
            </a:r>
            <a:endParaRPr lang="en-US" dirty="0"/>
          </a:p>
          <a:p>
            <a:pPr lvl="1"/>
            <a:r>
              <a:rPr lang="en-US" dirty="0" smtClean="0"/>
              <a:t>easier to improve performance</a:t>
            </a:r>
            <a:endParaRPr lang="en-IN" dirty="0"/>
          </a:p>
        </p:txBody>
      </p:sp>
    </p:spTree>
    <p:extLst>
      <p:ext uri="{BB962C8B-B14F-4D97-AF65-F5344CB8AC3E}">
        <p14:creationId xmlns:p14="http://schemas.microsoft.com/office/powerpoint/2010/main" val="1278065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92500" lnSpcReduction="20000"/>
          </a:bodyPr>
          <a:lstStyle/>
          <a:p>
            <a:pPr algn="just">
              <a:lnSpc>
                <a:spcPct val="150000"/>
              </a:lnSpc>
            </a:pPr>
            <a:r>
              <a:rPr lang="en-US" sz="2800" dirty="0"/>
              <a:t>MapReduce is a programming framework that allows us to perform distributed and parallel processing on large data sets in a distributed environment.</a:t>
            </a:r>
          </a:p>
          <a:p>
            <a:pPr algn="just">
              <a:lnSpc>
                <a:spcPct val="150000"/>
              </a:lnSpc>
            </a:pPr>
            <a:r>
              <a:rPr lang="en-US" sz="2800" dirty="0"/>
              <a:t>MapReduce consists of two distinct tasks – Map and Reduce.</a:t>
            </a:r>
          </a:p>
          <a:p>
            <a:pPr algn="just">
              <a:lnSpc>
                <a:spcPct val="150000"/>
              </a:lnSpc>
            </a:pPr>
            <a:r>
              <a:rPr lang="en-US" sz="2800" dirty="0"/>
              <a:t>As the name MapReduce suggests, reducer phase takes place after mapper phase has been completed.</a:t>
            </a:r>
          </a:p>
          <a:p>
            <a:pPr algn="just">
              <a:lnSpc>
                <a:spcPct val="150000"/>
              </a:lnSpc>
            </a:pPr>
            <a:r>
              <a:rPr lang="en-US" sz="2800" dirty="0"/>
              <a:t>So, the first is the map job, where a block of data is read and processed to produce key-value pairs as intermediate outputs</a:t>
            </a:r>
            <a:r>
              <a:rPr lang="en-US" sz="2800" dirty="0" smtClean="0"/>
              <a:t>.</a:t>
            </a:r>
            <a:endParaRPr lang="en-US" sz="2800" dirty="0"/>
          </a:p>
        </p:txBody>
      </p:sp>
    </p:spTree>
    <p:extLst>
      <p:ext uri="{BB962C8B-B14F-4D97-AF65-F5344CB8AC3E}">
        <p14:creationId xmlns:p14="http://schemas.microsoft.com/office/powerpoint/2010/main" val="8281507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Contd</a:t>
            </a:r>
            <a:r>
              <a:rPr lang="en-IN" dirty="0" smtClean="0"/>
              <a:t>…</a:t>
            </a:r>
            <a:endParaRPr lang="en-IN" dirty="0"/>
          </a:p>
        </p:txBody>
      </p:sp>
      <p:sp>
        <p:nvSpPr>
          <p:cNvPr id="3" name="Content Placeholder 2"/>
          <p:cNvSpPr>
            <a:spLocks noGrp="1"/>
          </p:cNvSpPr>
          <p:nvPr>
            <p:ph idx="1"/>
          </p:nvPr>
        </p:nvSpPr>
        <p:spPr/>
        <p:txBody>
          <a:bodyPr>
            <a:normAutofit/>
          </a:bodyPr>
          <a:lstStyle/>
          <a:p>
            <a:r>
              <a:rPr lang="en-US" dirty="0" smtClean="0"/>
              <a:t>Easy to use scalable programming model for large-scale data processing on clusters</a:t>
            </a:r>
          </a:p>
          <a:p>
            <a:pPr lvl="1"/>
            <a:r>
              <a:rPr lang="en-US" dirty="0" smtClean="0"/>
              <a:t>Allows users to focus on computations</a:t>
            </a:r>
          </a:p>
          <a:p>
            <a:r>
              <a:rPr lang="en-US" dirty="0" smtClean="0"/>
              <a:t>Hides issues of</a:t>
            </a:r>
          </a:p>
          <a:p>
            <a:pPr lvl="1"/>
            <a:r>
              <a:rPr lang="en-US" dirty="0" smtClean="0"/>
              <a:t>parallelization, fault tolerance, data partitioning &amp; load balancing</a:t>
            </a:r>
          </a:p>
          <a:p>
            <a:r>
              <a:rPr lang="en-US" dirty="0" smtClean="0"/>
              <a:t>Achieves efficiency through disk-locality</a:t>
            </a:r>
          </a:p>
          <a:p>
            <a:r>
              <a:rPr lang="en-US" dirty="0" smtClean="0"/>
              <a:t>Achieves fault-tolerance through replication</a:t>
            </a:r>
          </a:p>
          <a:p>
            <a:endParaRPr lang="en-US" dirty="0" smtClean="0"/>
          </a:p>
          <a:p>
            <a:endParaRPr lang="en-IN" dirty="0"/>
          </a:p>
        </p:txBody>
      </p:sp>
    </p:spTree>
    <p:extLst>
      <p:ext uri="{BB962C8B-B14F-4D97-AF65-F5344CB8AC3E}">
        <p14:creationId xmlns:p14="http://schemas.microsoft.com/office/powerpoint/2010/main" val="29747652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Ecosystem</a:t>
            </a:r>
            <a:endParaRPr lang="en-IN" dirty="0"/>
          </a:p>
        </p:txBody>
      </p:sp>
      <p:sp>
        <p:nvSpPr>
          <p:cNvPr id="3" name="Content Placeholder 2"/>
          <p:cNvSpPr>
            <a:spLocks noGrp="1"/>
          </p:cNvSpPr>
          <p:nvPr>
            <p:ph idx="1"/>
          </p:nvPr>
        </p:nvSpPr>
        <p:spPr/>
        <p:txBody>
          <a:bodyPr/>
          <a:lstStyle/>
          <a:p>
            <a:r>
              <a:rPr lang="en-US" dirty="0" smtClean="0"/>
              <a:t>Hadoop MapReduce </a:t>
            </a:r>
          </a:p>
          <a:p>
            <a:pPr lvl="1"/>
            <a:r>
              <a:rPr lang="en-US" dirty="0" smtClean="0"/>
              <a:t>inspired by Google’s MapReduce</a:t>
            </a:r>
          </a:p>
          <a:p>
            <a:r>
              <a:rPr lang="en-US" dirty="0" smtClean="0"/>
              <a:t>Hadoop Distributed File System(HDFS)</a:t>
            </a:r>
          </a:p>
          <a:p>
            <a:pPr lvl="1"/>
            <a:r>
              <a:rPr lang="en-US" dirty="0" smtClean="0"/>
              <a:t>inspired by Google File System</a:t>
            </a:r>
          </a:p>
          <a:p>
            <a:r>
              <a:rPr lang="en-US" dirty="0" err="1" smtClean="0"/>
              <a:t>HBase</a:t>
            </a:r>
            <a:r>
              <a:rPr lang="en-US" dirty="0" smtClean="0"/>
              <a:t> – Hadoop Database</a:t>
            </a:r>
          </a:p>
          <a:p>
            <a:pPr lvl="1"/>
            <a:r>
              <a:rPr lang="en-US" dirty="0" smtClean="0"/>
              <a:t>inspired by Google </a:t>
            </a:r>
            <a:r>
              <a:rPr lang="en-US" dirty="0" err="1" smtClean="0"/>
              <a:t>BigTable</a:t>
            </a:r>
            <a:endParaRPr lang="en-US" dirty="0" smtClean="0"/>
          </a:p>
          <a:p>
            <a:r>
              <a:rPr lang="en-US" dirty="0" smtClean="0"/>
              <a:t>Cassandra – Distributed Key-Value Store</a:t>
            </a:r>
          </a:p>
          <a:p>
            <a:pPr lvl="1"/>
            <a:r>
              <a:rPr lang="en-US" dirty="0" smtClean="0"/>
              <a:t>Inspired by Amazon Dynamo &amp; Google </a:t>
            </a:r>
            <a:r>
              <a:rPr lang="en-US" dirty="0" err="1" smtClean="0"/>
              <a:t>BigTable</a:t>
            </a:r>
            <a:endParaRPr lang="en-US" dirty="0" smtClean="0"/>
          </a:p>
          <a:p>
            <a:endParaRPr lang="en-IN" dirty="0"/>
          </a:p>
        </p:txBody>
      </p:sp>
    </p:spTree>
    <p:extLst>
      <p:ext uri="{BB962C8B-B14F-4D97-AF65-F5344CB8AC3E}">
        <p14:creationId xmlns:p14="http://schemas.microsoft.com/office/powerpoint/2010/main" val="1709046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79296" cy="418058"/>
          </a:xfrm>
        </p:spPr>
        <p:txBody>
          <a:bodyPr>
            <a:normAutofit fontScale="90000"/>
          </a:bodyPr>
          <a:lstStyle/>
          <a:p>
            <a:pPr algn="l"/>
            <a:r>
              <a:rPr lang="en-US" sz="2700" b="1" dirty="0" smtClean="0"/>
              <a:t>Main Features of Map Reduce for data intensive application</a:t>
            </a:r>
            <a:r>
              <a:rPr lang="en-US" sz="3200" b="1" dirty="0" smtClean="0"/>
              <a:t>:</a:t>
            </a:r>
            <a:endParaRPr lang="en-US" sz="3200" b="1" dirty="0"/>
          </a:p>
        </p:txBody>
      </p:sp>
      <p:sp>
        <p:nvSpPr>
          <p:cNvPr id="3" name="Content Placeholder 2"/>
          <p:cNvSpPr>
            <a:spLocks noGrp="1"/>
          </p:cNvSpPr>
          <p:nvPr>
            <p:ph idx="1"/>
          </p:nvPr>
        </p:nvSpPr>
        <p:spPr>
          <a:xfrm>
            <a:off x="489149" y="1052736"/>
            <a:ext cx="8229600" cy="5433467"/>
          </a:xfrm>
        </p:spPr>
        <p:txBody>
          <a:bodyPr>
            <a:normAutofit/>
          </a:bodyPr>
          <a:lstStyle/>
          <a:p>
            <a:pPr algn="just">
              <a:lnSpc>
                <a:spcPct val="150000"/>
              </a:lnSpc>
            </a:pPr>
            <a:r>
              <a:rPr lang="en-US" sz="2000" b="1" u="sng" dirty="0" smtClean="0"/>
              <a:t>Data-Aware:</a:t>
            </a:r>
            <a:r>
              <a:rPr lang="en-US" sz="2000" dirty="0" smtClean="0"/>
              <a:t> When Map Reduce master node is scheduling the map tasks for a newly submitted job, it takes in consideration the data location information retrieved from </a:t>
            </a:r>
            <a:r>
              <a:rPr lang="en-US" sz="2000" smtClean="0"/>
              <a:t>the HDFS </a:t>
            </a:r>
            <a:r>
              <a:rPr lang="en-US" sz="2000" dirty="0" smtClean="0"/>
              <a:t>master node.</a:t>
            </a:r>
          </a:p>
          <a:p>
            <a:pPr algn="just">
              <a:lnSpc>
                <a:spcPct val="150000"/>
              </a:lnSpc>
            </a:pPr>
            <a:r>
              <a:rPr lang="en-US" sz="2000" b="1" u="sng" dirty="0" smtClean="0"/>
              <a:t>Simplicity: </a:t>
            </a:r>
            <a:r>
              <a:rPr lang="en-US" sz="2000" dirty="0" smtClean="0"/>
              <a:t>It takes over the task of parallelization and concurrency which helps programmers to easily design parallel and distributed applications.</a:t>
            </a:r>
          </a:p>
          <a:p>
            <a:pPr algn="just">
              <a:lnSpc>
                <a:spcPct val="150000"/>
              </a:lnSpc>
            </a:pPr>
            <a:r>
              <a:rPr lang="en-US" sz="2000" b="1" u="sng" dirty="0" smtClean="0"/>
              <a:t>Manageability: </a:t>
            </a:r>
            <a:r>
              <a:rPr lang="en-US" sz="2000" dirty="0" smtClean="0"/>
              <a:t>In traditional data intensive applications, data are stored separately from the computation unit and we need two levels of management: (1) To manage the input data and move this data and be executed. (2) manage the output data. But </a:t>
            </a:r>
            <a:r>
              <a:rPr lang="en-US" sz="2000" smtClean="0"/>
              <a:t>in HDFS model</a:t>
            </a:r>
            <a:r>
              <a:rPr lang="en-US" sz="2000" dirty="0" smtClean="0"/>
              <a:t>, data and computation are </a:t>
            </a:r>
            <a:r>
              <a:rPr lang="en-US" sz="2000" smtClean="0"/>
              <a:t>allocated and managed easily.</a:t>
            </a:r>
            <a:endParaRPr lang="en-US" sz="2000" dirty="0" smtClean="0"/>
          </a:p>
          <a:p>
            <a:pPr marL="0" indent="0" algn="just">
              <a:buNone/>
            </a:pPr>
            <a:endParaRPr lang="en-US" sz="2000" dirty="0" smtClean="0"/>
          </a:p>
          <a:p>
            <a:pPr algn="just"/>
            <a:endParaRPr lang="en-US" sz="2000" dirty="0" smtClean="0"/>
          </a:p>
          <a:p>
            <a:endParaRPr lang="en-US" sz="2000" dirty="0"/>
          </a:p>
        </p:txBody>
      </p:sp>
    </p:spTree>
    <p:extLst>
      <p:ext uri="{BB962C8B-B14F-4D97-AF65-F5344CB8AC3E}">
        <p14:creationId xmlns:p14="http://schemas.microsoft.com/office/powerpoint/2010/main" val="13361857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5678091"/>
          </a:xfrm>
        </p:spPr>
        <p:txBody>
          <a:bodyPr>
            <a:normAutofit/>
          </a:bodyPr>
          <a:lstStyle/>
          <a:p>
            <a:pPr algn="just">
              <a:lnSpc>
                <a:spcPct val="150000"/>
              </a:lnSpc>
            </a:pPr>
            <a:r>
              <a:rPr lang="en-US" sz="2200" b="1" u="sng" dirty="0" smtClean="0"/>
              <a:t>Scalability</a:t>
            </a:r>
            <a:r>
              <a:rPr lang="en-US" sz="2200" b="1" u="sng" dirty="0"/>
              <a:t>: </a:t>
            </a:r>
            <a:r>
              <a:rPr lang="en-US" sz="2200" dirty="0"/>
              <a:t>Increasing the number of nodes will increase the performance of the jobs with only minor losses.</a:t>
            </a:r>
          </a:p>
          <a:p>
            <a:pPr algn="just">
              <a:lnSpc>
                <a:spcPct val="150000"/>
              </a:lnSpc>
            </a:pPr>
            <a:r>
              <a:rPr lang="en-US" sz="2200" b="1" u="sng" dirty="0"/>
              <a:t>Fault Tolerance and Reliability: </a:t>
            </a:r>
            <a:r>
              <a:rPr lang="en-US" sz="2200" dirty="0"/>
              <a:t>Data </a:t>
            </a:r>
            <a:r>
              <a:rPr lang="en-US" sz="2200"/>
              <a:t>in </a:t>
            </a:r>
            <a:r>
              <a:rPr lang="en-US" sz="2200" smtClean="0"/>
              <a:t>HDFS </a:t>
            </a:r>
            <a:r>
              <a:rPr lang="en-US" sz="2200" dirty="0"/>
              <a:t>are distributed on clusters with thousands of nodes. Any node with h/w failure can be handled by simply replacing the faulty one. Map Reduce </a:t>
            </a:r>
            <a:r>
              <a:rPr lang="en-US" sz="2200"/>
              <a:t>in </a:t>
            </a:r>
            <a:r>
              <a:rPr lang="en-US" sz="2200" smtClean="0"/>
              <a:t>HDFS </a:t>
            </a:r>
            <a:r>
              <a:rPr lang="en-US" sz="2200" dirty="0"/>
              <a:t>can achieve high reliability by </a:t>
            </a:r>
          </a:p>
          <a:p>
            <a:pPr marL="0" indent="0" algn="just">
              <a:lnSpc>
                <a:spcPct val="150000"/>
              </a:lnSpc>
              <a:buNone/>
            </a:pPr>
            <a:r>
              <a:rPr lang="en-US" sz="2200" dirty="0" smtClean="0">
                <a:sym typeface="Wingdings" panose="05000000000000000000" pitchFamily="2" charset="2"/>
              </a:rPr>
              <a:t>	</a:t>
            </a:r>
            <a:r>
              <a:rPr lang="en-US" sz="2200" dirty="0" smtClean="0"/>
              <a:t> </a:t>
            </a:r>
            <a:r>
              <a:rPr lang="en-US" sz="2200" dirty="0"/>
              <a:t>Rerunning all task when host node going off line</a:t>
            </a:r>
          </a:p>
          <a:p>
            <a:pPr marL="0" indent="0" algn="just">
              <a:lnSpc>
                <a:spcPct val="150000"/>
              </a:lnSpc>
              <a:buNone/>
            </a:pPr>
            <a:r>
              <a:rPr lang="en-US" sz="2200" dirty="0" smtClean="0">
                <a:sym typeface="Wingdings" panose="05000000000000000000" pitchFamily="2" charset="2"/>
              </a:rPr>
              <a:t>	 </a:t>
            </a:r>
            <a:r>
              <a:rPr lang="en-US" sz="2200" dirty="0">
                <a:sym typeface="Wingdings" panose="05000000000000000000" pitchFamily="2" charset="2"/>
              </a:rPr>
              <a:t>Rerunning failed task in another node</a:t>
            </a:r>
          </a:p>
          <a:p>
            <a:pPr marL="0" indent="0" algn="just">
              <a:lnSpc>
                <a:spcPct val="150000"/>
              </a:lnSpc>
              <a:buNone/>
            </a:pPr>
            <a:r>
              <a:rPr lang="en-US" sz="2200" dirty="0" smtClean="0">
                <a:sym typeface="Wingdings" panose="05000000000000000000" pitchFamily="2" charset="2"/>
              </a:rPr>
              <a:t>	 </a:t>
            </a:r>
            <a:r>
              <a:rPr lang="en-US" sz="2200" dirty="0">
                <a:sym typeface="Wingdings" panose="05000000000000000000" pitchFamily="2" charset="2"/>
              </a:rPr>
              <a:t>Launching back-up task </a:t>
            </a:r>
            <a:endParaRPr lang="en-US" sz="2200" dirty="0"/>
          </a:p>
          <a:p>
            <a:pPr marL="0" indent="0">
              <a:buNone/>
            </a:pPr>
            <a:endParaRPr lang="en-US" dirty="0"/>
          </a:p>
        </p:txBody>
      </p:sp>
    </p:spTree>
    <p:extLst>
      <p:ext uri="{BB962C8B-B14F-4D97-AF65-F5344CB8AC3E}">
        <p14:creationId xmlns:p14="http://schemas.microsoft.com/office/powerpoint/2010/main" val="26538328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marL="0" indent="0">
              <a:buNone/>
            </a:pPr>
            <a:r>
              <a:rPr lang="en-US" sz="2400" b="1" u="sng" dirty="0" smtClean="0"/>
              <a:t>Spotlight </a:t>
            </a:r>
            <a:r>
              <a:rPr lang="en-US" sz="2400" b="1" u="sng" smtClean="0"/>
              <a:t>on  </a:t>
            </a:r>
            <a:r>
              <a:rPr lang="en-US" sz="2400" b="1" u="sng" dirty="0" smtClean="0"/>
              <a:t>Map Reduce Implementation:</a:t>
            </a:r>
          </a:p>
          <a:p>
            <a:pPr marL="0" indent="0">
              <a:buNone/>
            </a:pPr>
            <a:endParaRPr lang="en-US" sz="2400" b="1" u="sng" dirty="0" smtClean="0"/>
          </a:p>
          <a:p>
            <a:pPr marL="0" indent="0">
              <a:lnSpc>
                <a:spcPct val="150000"/>
              </a:lnSpc>
              <a:buNone/>
            </a:pPr>
            <a:r>
              <a:rPr lang="en-US" sz="2400" smtClean="0"/>
              <a:t>-&gt; </a:t>
            </a:r>
            <a:r>
              <a:rPr lang="en-US" sz="2400" dirty="0" smtClean="0"/>
              <a:t>Map Reduce implementation targets large clusters of Linux PCs connected thru Ethernet switches.</a:t>
            </a:r>
          </a:p>
          <a:p>
            <a:pPr marL="0" indent="0">
              <a:lnSpc>
                <a:spcPct val="150000"/>
              </a:lnSpc>
              <a:buNone/>
            </a:pPr>
            <a:r>
              <a:rPr lang="en-US" sz="2400" dirty="0" smtClean="0"/>
              <a:t>-&gt; Uses RPC calls</a:t>
            </a:r>
          </a:p>
          <a:p>
            <a:pPr marL="0" indent="0">
              <a:lnSpc>
                <a:spcPct val="150000"/>
              </a:lnSpc>
              <a:buNone/>
            </a:pPr>
            <a:r>
              <a:rPr lang="en-US" sz="2400" dirty="0" smtClean="0"/>
              <a:t>-&gt; Buffering and communication occurs by reading and writing </a:t>
            </a:r>
            <a:r>
              <a:rPr lang="en-US" sz="2400" smtClean="0"/>
              <a:t>on HDFS</a:t>
            </a:r>
            <a:endParaRPr lang="en-US" sz="2400" dirty="0" smtClean="0"/>
          </a:p>
          <a:p>
            <a:pPr marL="0" indent="0">
              <a:lnSpc>
                <a:spcPct val="150000"/>
              </a:lnSpc>
              <a:buNone/>
            </a:pPr>
            <a:r>
              <a:rPr lang="en-US" sz="2400" dirty="0" smtClean="0"/>
              <a:t>-&gt; The runtime library written in C++ with interface in Python and Java.</a:t>
            </a:r>
          </a:p>
          <a:p>
            <a:pPr marL="0" indent="0">
              <a:lnSpc>
                <a:spcPct val="150000"/>
              </a:lnSpc>
              <a:buNone/>
            </a:pPr>
            <a:r>
              <a:rPr lang="en-US" sz="2400" dirty="0" smtClean="0"/>
              <a:t>-&gt; Average map reduce job run across approx. 400 machines .</a:t>
            </a:r>
          </a:p>
          <a:p>
            <a:pPr marL="0" indent="0">
              <a:lnSpc>
                <a:spcPct val="150000"/>
              </a:lnSpc>
              <a:buNone/>
            </a:pPr>
            <a:endParaRPr lang="en-US" sz="2400" dirty="0" smtClean="0"/>
          </a:p>
          <a:p>
            <a:pPr marL="0" indent="0">
              <a:buNone/>
            </a:pPr>
            <a:endParaRPr lang="en-US" sz="2400" dirty="0"/>
          </a:p>
        </p:txBody>
      </p:sp>
    </p:spTree>
    <p:extLst>
      <p:ext uri="{BB962C8B-B14F-4D97-AF65-F5344CB8AC3E}">
        <p14:creationId xmlns:p14="http://schemas.microsoft.com/office/powerpoint/2010/main" val="9161680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340768"/>
            <a:ext cx="8229600" cy="5414303"/>
          </a:xfrm>
        </p:spPr>
        <p:txBody>
          <a:bodyPr/>
          <a:lstStyle/>
          <a:p>
            <a:r>
              <a:rPr lang="en-US" dirty="0" smtClean="0"/>
              <a:t>Hadoop</a:t>
            </a:r>
          </a:p>
          <a:p>
            <a:r>
              <a:rPr lang="en-US" dirty="0" smtClean="0"/>
              <a:t>Disco</a:t>
            </a:r>
          </a:p>
          <a:p>
            <a:r>
              <a:rPr lang="en-US" dirty="0" smtClean="0"/>
              <a:t>MapReduce.NET</a:t>
            </a:r>
          </a:p>
          <a:p>
            <a:r>
              <a:rPr lang="en-US" dirty="0" err="1" smtClean="0"/>
              <a:t>SkyNet</a:t>
            </a:r>
            <a:endParaRPr lang="en-US" dirty="0" smtClean="0"/>
          </a:p>
          <a:p>
            <a:r>
              <a:rPr lang="en-US" dirty="0" err="1" smtClean="0"/>
              <a:t>GridGain</a:t>
            </a:r>
            <a:endParaRPr lang="en-US" dirty="0" smtClean="0"/>
          </a:p>
          <a:p>
            <a:endParaRPr lang="en-US" dirty="0"/>
          </a:p>
        </p:txBody>
      </p:sp>
      <p:sp>
        <p:nvSpPr>
          <p:cNvPr id="4" name="Rectangle 3"/>
          <p:cNvSpPr/>
          <p:nvPr/>
        </p:nvSpPr>
        <p:spPr>
          <a:xfrm>
            <a:off x="251520" y="188640"/>
            <a:ext cx="7992888" cy="954107"/>
          </a:xfrm>
          <a:prstGeom prst="rect">
            <a:avLst/>
          </a:prstGeom>
        </p:spPr>
        <p:txBody>
          <a:bodyPr wrap="square">
            <a:spAutoFit/>
          </a:bodyPr>
          <a:lstStyle/>
          <a:p>
            <a:r>
              <a:rPr lang="en-US" sz="2800" b="1" u="sng" dirty="0" smtClean="0"/>
              <a:t>Some of the major </a:t>
            </a:r>
            <a:r>
              <a:rPr lang="en-US" sz="2800" b="1" u="sng" dirty="0"/>
              <a:t>Map Reduce </a:t>
            </a:r>
            <a:r>
              <a:rPr lang="en-US" sz="2800" b="1" u="sng" dirty="0" err="1"/>
              <a:t>Impementation</a:t>
            </a:r>
            <a:r>
              <a:rPr lang="en-US" sz="2800" b="1" u="sng" dirty="0"/>
              <a:t> for the cloud</a:t>
            </a:r>
            <a:r>
              <a:rPr lang="en-US" dirty="0"/>
              <a:t>:</a:t>
            </a:r>
          </a:p>
        </p:txBody>
      </p:sp>
    </p:spTree>
    <p:extLst>
      <p:ext uri="{BB962C8B-B14F-4D97-AF65-F5344CB8AC3E}">
        <p14:creationId xmlns:p14="http://schemas.microsoft.com/office/powerpoint/2010/main" val="35490674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pPr algn="l"/>
            <a:r>
              <a:rPr lang="en-US" sz="2800" b="1" u="sng" dirty="0" smtClean="0"/>
              <a:t>Major Map Reduce </a:t>
            </a:r>
            <a:r>
              <a:rPr lang="en-US" sz="2800" b="1" u="sng" dirty="0" err="1" smtClean="0"/>
              <a:t>Impementation</a:t>
            </a:r>
            <a:r>
              <a:rPr lang="en-US" sz="2800" b="1" u="sng" dirty="0" smtClean="0"/>
              <a:t> for the cloud</a:t>
            </a:r>
            <a:r>
              <a:rPr lang="en-US" sz="2800" dirty="0" smtClean="0"/>
              <a:t>:</a:t>
            </a:r>
            <a:endParaRPr lang="en-US" sz="2800" dirty="0"/>
          </a:p>
        </p:txBody>
      </p:sp>
      <p:sp>
        <p:nvSpPr>
          <p:cNvPr id="3" name="Content Placeholder 2"/>
          <p:cNvSpPr>
            <a:spLocks noGrp="1"/>
          </p:cNvSpPr>
          <p:nvPr>
            <p:ph idx="1"/>
          </p:nvPr>
        </p:nvSpPr>
        <p:spPr>
          <a:xfrm>
            <a:off x="457200" y="764704"/>
            <a:ext cx="8229600" cy="5361459"/>
          </a:xfrm>
        </p:spPr>
        <p:txBody>
          <a:bodyPr>
            <a:normAutofit fontScale="92500" lnSpcReduction="10000"/>
          </a:bodyPr>
          <a:lstStyle/>
          <a:p>
            <a:pPr marL="0" indent="0">
              <a:buNone/>
            </a:pPr>
            <a:r>
              <a:rPr lang="en-US" sz="2400" b="1" dirty="0" smtClean="0"/>
              <a:t>Hadoop:</a:t>
            </a:r>
          </a:p>
          <a:p>
            <a:pPr>
              <a:lnSpc>
                <a:spcPct val="150000"/>
              </a:lnSpc>
            </a:pPr>
            <a:r>
              <a:rPr lang="en-US" sz="2400" dirty="0" smtClean="0"/>
              <a:t>Top level Apache project  and advocated by Google, Yahoo, Microsoft, FB etc. as the engine to power  the cloud</a:t>
            </a:r>
          </a:p>
          <a:p>
            <a:pPr>
              <a:lnSpc>
                <a:spcPct val="150000"/>
              </a:lnSpc>
            </a:pPr>
            <a:r>
              <a:rPr lang="en-US" sz="2400" dirty="0" err="1" smtClean="0"/>
              <a:t>Eg</a:t>
            </a:r>
            <a:r>
              <a:rPr lang="en-US" sz="2400" dirty="0" smtClean="0"/>
              <a:t>. of Map Reduce cloud implementation</a:t>
            </a:r>
          </a:p>
          <a:p>
            <a:pPr>
              <a:lnSpc>
                <a:spcPct val="150000"/>
              </a:lnSpc>
              <a:buFont typeface="Wingdings" panose="05000000000000000000" pitchFamily="2" charset="2"/>
              <a:buChar char="à"/>
            </a:pPr>
            <a:r>
              <a:rPr lang="en-US" sz="2400" dirty="0" smtClean="0">
                <a:sym typeface="Wingdings" panose="05000000000000000000" pitchFamily="2" charset="2"/>
              </a:rPr>
              <a:t>Google – Google Map reduce (Internal Use by Google)</a:t>
            </a:r>
          </a:p>
          <a:p>
            <a:pPr>
              <a:lnSpc>
                <a:spcPct val="150000"/>
              </a:lnSpc>
              <a:buFont typeface="Wingdings" panose="05000000000000000000" pitchFamily="2" charset="2"/>
              <a:buChar char="à"/>
            </a:pPr>
            <a:r>
              <a:rPr lang="en-US" sz="2400" dirty="0" smtClean="0">
                <a:sym typeface="Wingdings" panose="05000000000000000000" pitchFamily="2" charset="2"/>
              </a:rPr>
              <a:t>Apache – Hadoop (Open Source)</a:t>
            </a:r>
          </a:p>
          <a:p>
            <a:pPr>
              <a:lnSpc>
                <a:spcPct val="150000"/>
              </a:lnSpc>
              <a:buFont typeface="Wingdings" panose="05000000000000000000" pitchFamily="2" charset="2"/>
              <a:buChar char="à"/>
            </a:pPr>
            <a:r>
              <a:rPr lang="en-US" sz="2400" dirty="0" err="1" smtClean="0">
                <a:sym typeface="Wingdings" panose="05000000000000000000" pitchFamily="2" charset="2"/>
              </a:rPr>
              <a:t>Gridgain</a:t>
            </a:r>
            <a:r>
              <a:rPr lang="en-US" sz="2400" dirty="0" smtClean="0">
                <a:sym typeface="Wingdings" panose="05000000000000000000" pitchFamily="2" charset="2"/>
              </a:rPr>
              <a:t> – Grid Gain </a:t>
            </a:r>
            <a:r>
              <a:rPr lang="en-US" sz="2400" dirty="0">
                <a:sym typeface="Wingdings" panose="05000000000000000000" pitchFamily="2" charset="2"/>
              </a:rPr>
              <a:t>(Open Source)</a:t>
            </a:r>
          </a:p>
          <a:p>
            <a:pPr>
              <a:lnSpc>
                <a:spcPct val="150000"/>
              </a:lnSpc>
              <a:buFont typeface="Wingdings" panose="05000000000000000000" pitchFamily="2" charset="2"/>
              <a:buChar char="à"/>
            </a:pPr>
            <a:r>
              <a:rPr lang="en-US" sz="2400" dirty="0" smtClean="0">
                <a:sym typeface="Wingdings" panose="05000000000000000000" pitchFamily="2" charset="2"/>
              </a:rPr>
              <a:t>Nokia – Disco </a:t>
            </a:r>
            <a:r>
              <a:rPr lang="en-US" sz="2400" dirty="0">
                <a:sym typeface="Wingdings" panose="05000000000000000000" pitchFamily="2" charset="2"/>
              </a:rPr>
              <a:t>(Open Source)</a:t>
            </a:r>
          </a:p>
          <a:p>
            <a:pPr>
              <a:lnSpc>
                <a:spcPct val="150000"/>
              </a:lnSpc>
              <a:buFont typeface="Wingdings" panose="05000000000000000000" pitchFamily="2" charset="2"/>
              <a:buChar char="à"/>
            </a:pPr>
            <a:r>
              <a:rPr lang="en-US" sz="2400" dirty="0" smtClean="0">
                <a:sym typeface="Wingdings" panose="05000000000000000000" pitchFamily="2" charset="2"/>
              </a:rPr>
              <a:t>Geni.com – Sky Net </a:t>
            </a:r>
            <a:r>
              <a:rPr lang="en-US" sz="2400" dirty="0">
                <a:sym typeface="Wingdings" panose="05000000000000000000" pitchFamily="2" charset="2"/>
              </a:rPr>
              <a:t>(Open Source)</a:t>
            </a:r>
          </a:p>
          <a:p>
            <a:pPr>
              <a:lnSpc>
                <a:spcPct val="150000"/>
              </a:lnSpc>
              <a:buFont typeface="Wingdings" panose="05000000000000000000" pitchFamily="2" charset="2"/>
              <a:buChar char="à"/>
            </a:pPr>
            <a:r>
              <a:rPr lang="en-US" sz="2400" dirty="0" err="1" smtClean="0">
                <a:sym typeface="Wingdings" panose="05000000000000000000" pitchFamily="2" charset="2"/>
              </a:rPr>
              <a:t>ManjraSoft</a:t>
            </a:r>
            <a:r>
              <a:rPr lang="en-US" sz="2400" dirty="0" smtClean="0">
                <a:sym typeface="Wingdings" panose="05000000000000000000" pitchFamily="2" charset="2"/>
              </a:rPr>
              <a:t> –Map Reduce Net (Commercial)</a:t>
            </a:r>
            <a:endParaRPr lang="en-US" sz="2400" dirty="0">
              <a:sym typeface="Wingdings" panose="05000000000000000000" pitchFamily="2" charset="2"/>
            </a:endParaRPr>
          </a:p>
          <a:p>
            <a:pPr marL="0" indent="0">
              <a:buNone/>
            </a:pPr>
            <a:endParaRPr lang="en-US" sz="2400" dirty="0" smtClean="0"/>
          </a:p>
          <a:p>
            <a:endParaRPr lang="en-US" sz="2400" dirty="0"/>
          </a:p>
        </p:txBody>
      </p:sp>
    </p:spTree>
    <p:extLst>
      <p:ext uri="{BB962C8B-B14F-4D97-AF65-F5344CB8AC3E}">
        <p14:creationId xmlns:p14="http://schemas.microsoft.com/office/powerpoint/2010/main" val="26641322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pPr algn="l"/>
            <a:r>
              <a:rPr lang="en-US" sz="2800" b="1" dirty="0" err="1" smtClean="0"/>
              <a:t>Hadoop’s</a:t>
            </a:r>
            <a:r>
              <a:rPr lang="en-US" sz="2800" b="1" dirty="0" smtClean="0"/>
              <a:t> Sub Projects</a:t>
            </a:r>
            <a:endParaRPr lang="en-US" sz="2800" b="1" dirty="0"/>
          </a:p>
        </p:txBody>
      </p:sp>
      <p:sp>
        <p:nvSpPr>
          <p:cNvPr id="3" name="Content Placeholder 2"/>
          <p:cNvSpPr>
            <a:spLocks noGrp="1"/>
          </p:cNvSpPr>
          <p:nvPr>
            <p:ph idx="1"/>
          </p:nvPr>
        </p:nvSpPr>
        <p:spPr>
          <a:xfrm>
            <a:off x="457200" y="980728"/>
            <a:ext cx="8229600" cy="5145435"/>
          </a:xfrm>
        </p:spPr>
        <p:txBody>
          <a:bodyPr>
            <a:normAutofit fontScale="85000" lnSpcReduction="20000"/>
          </a:bodyPr>
          <a:lstStyle/>
          <a:p>
            <a:pPr algn="just">
              <a:lnSpc>
                <a:spcPct val="150000"/>
              </a:lnSpc>
            </a:pPr>
            <a:r>
              <a:rPr lang="en-US" sz="2800" b="1" dirty="0" smtClean="0"/>
              <a:t>Hadoop Common </a:t>
            </a:r>
            <a:r>
              <a:rPr lang="en-US" sz="2800" dirty="0" smtClean="0"/>
              <a:t>– Common utilities that support other Hadoop sub projects</a:t>
            </a:r>
          </a:p>
          <a:p>
            <a:pPr algn="just">
              <a:lnSpc>
                <a:spcPct val="150000"/>
              </a:lnSpc>
            </a:pPr>
            <a:r>
              <a:rPr lang="en-US" sz="2800" b="1" dirty="0" smtClean="0"/>
              <a:t>Avro</a:t>
            </a:r>
            <a:r>
              <a:rPr lang="en-US" sz="2800" dirty="0" smtClean="0"/>
              <a:t> – Data serialization system that provides dynamic integration with scripting language</a:t>
            </a:r>
          </a:p>
          <a:p>
            <a:pPr algn="just">
              <a:lnSpc>
                <a:spcPct val="150000"/>
              </a:lnSpc>
            </a:pPr>
            <a:r>
              <a:rPr lang="en-US" sz="2800" b="1" dirty="0" err="1" smtClean="0"/>
              <a:t>Chukwa</a:t>
            </a:r>
            <a:r>
              <a:rPr lang="en-US" sz="2800" dirty="0" smtClean="0"/>
              <a:t> – Data collection system to manage large Data Base</a:t>
            </a:r>
          </a:p>
          <a:p>
            <a:pPr algn="just">
              <a:lnSpc>
                <a:spcPct val="150000"/>
              </a:lnSpc>
            </a:pPr>
            <a:r>
              <a:rPr lang="en-US" sz="2800" b="1" dirty="0" err="1" smtClean="0"/>
              <a:t>Hbase</a:t>
            </a:r>
            <a:r>
              <a:rPr lang="en-US" sz="2800" dirty="0" smtClean="0"/>
              <a:t> – Scalable distributed DB that supports structured data storage for large tables.</a:t>
            </a:r>
          </a:p>
          <a:p>
            <a:pPr algn="just">
              <a:lnSpc>
                <a:spcPct val="150000"/>
              </a:lnSpc>
            </a:pPr>
            <a:r>
              <a:rPr lang="en-US" sz="2800" b="1" dirty="0" smtClean="0"/>
              <a:t>HDFS</a:t>
            </a:r>
            <a:r>
              <a:rPr lang="en-US" sz="2800" dirty="0" smtClean="0"/>
              <a:t> – Distributed file system that provides high </a:t>
            </a:r>
            <a:r>
              <a:rPr lang="en-US" sz="2800" dirty="0" err="1" smtClean="0"/>
              <a:t>thruput</a:t>
            </a:r>
            <a:r>
              <a:rPr lang="en-US" sz="2800" dirty="0" smtClean="0"/>
              <a:t> access to application data</a:t>
            </a:r>
          </a:p>
        </p:txBody>
      </p:sp>
    </p:spTree>
    <p:extLst>
      <p:ext uri="{BB962C8B-B14F-4D97-AF65-F5344CB8AC3E}">
        <p14:creationId xmlns:p14="http://schemas.microsoft.com/office/powerpoint/2010/main" val="11841871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algn="just">
              <a:lnSpc>
                <a:spcPct val="150000"/>
              </a:lnSpc>
            </a:pPr>
            <a:r>
              <a:rPr lang="en-US" sz="2400" b="1" dirty="0"/>
              <a:t>Hive</a:t>
            </a:r>
            <a:r>
              <a:rPr lang="en-US" sz="2400" dirty="0"/>
              <a:t> – </a:t>
            </a:r>
            <a:r>
              <a:rPr lang="en-US" sz="2400" dirty="0" err="1"/>
              <a:t>Datawarehouse</a:t>
            </a:r>
            <a:r>
              <a:rPr lang="en-US" sz="2400" dirty="0"/>
              <a:t> infrastructure that provides data summarization and </a:t>
            </a:r>
            <a:r>
              <a:rPr lang="en-US" sz="2400" dirty="0" smtClean="0"/>
              <a:t> </a:t>
            </a:r>
            <a:r>
              <a:rPr lang="en-US" sz="2400" dirty="0"/>
              <a:t>querying</a:t>
            </a:r>
          </a:p>
          <a:p>
            <a:pPr algn="just">
              <a:lnSpc>
                <a:spcPct val="150000"/>
              </a:lnSpc>
            </a:pPr>
            <a:r>
              <a:rPr lang="en-US" sz="2400" b="1" dirty="0"/>
              <a:t>Map reduce </a:t>
            </a:r>
            <a:r>
              <a:rPr lang="en-US" sz="2400" dirty="0"/>
              <a:t>– A s/w framework for distributed processing of large data sets on clusters</a:t>
            </a:r>
          </a:p>
          <a:p>
            <a:pPr algn="just">
              <a:lnSpc>
                <a:spcPct val="150000"/>
              </a:lnSpc>
            </a:pPr>
            <a:r>
              <a:rPr lang="en-US" sz="2400" b="1" dirty="0"/>
              <a:t>Pig</a:t>
            </a:r>
            <a:r>
              <a:rPr lang="en-US" sz="2400" dirty="0"/>
              <a:t> – High level data flow language   and execution framework for parallel computation</a:t>
            </a:r>
          </a:p>
          <a:p>
            <a:pPr algn="just">
              <a:lnSpc>
                <a:spcPct val="150000"/>
              </a:lnSpc>
            </a:pPr>
            <a:r>
              <a:rPr lang="en-US" sz="2400" b="1" dirty="0"/>
              <a:t>Zookeeper</a:t>
            </a:r>
            <a:r>
              <a:rPr lang="en-US" sz="2400" dirty="0"/>
              <a:t> – High performance coordination service for distributed application.</a:t>
            </a:r>
          </a:p>
          <a:p>
            <a:pPr algn="just">
              <a:lnSpc>
                <a:spcPct val="150000"/>
              </a:lnSpc>
            </a:pPr>
            <a:endParaRPr lang="en-US" sz="2400" dirty="0"/>
          </a:p>
        </p:txBody>
      </p:sp>
    </p:spTree>
    <p:extLst>
      <p:ext uri="{BB962C8B-B14F-4D97-AF65-F5344CB8AC3E}">
        <p14:creationId xmlns:p14="http://schemas.microsoft.com/office/powerpoint/2010/main" val="12757675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pPr algn="l"/>
            <a:r>
              <a:rPr lang="en-US" sz="3200" b="1" dirty="0" smtClean="0"/>
              <a:t>Hadoop Map reduce Overview</a:t>
            </a:r>
            <a:endParaRPr lang="en-US" sz="3200" b="1" dirty="0"/>
          </a:p>
        </p:txBody>
      </p:sp>
      <p:sp>
        <p:nvSpPr>
          <p:cNvPr id="3" name="Content Placeholder 2"/>
          <p:cNvSpPr>
            <a:spLocks noGrp="1"/>
          </p:cNvSpPr>
          <p:nvPr>
            <p:ph idx="1"/>
          </p:nvPr>
        </p:nvSpPr>
        <p:spPr>
          <a:xfrm>
            <a:off x="457200" y="620688"/>
            <a:ext cx="8229600" cy="5505475"/>
          </a:xfrm>
        </p:spPr>
        <p:txBody>
          <a:bodyPr>
            <a:normAutofit/>
          </a:bodyPr>
          <a:lstStyle/>
          <a:p>
            <a:pPr algn="just">
              <a:lnSpc>
                <a:spcPct val="150000"/>
              </a:lnSpc>
            </a:pPr>
            <a:r>
              <a:rPr lang="en-US" sz="2400" dirty="0" smtClean="0"/>
              <a:t>Include file system, RPC, serialization library and basic services for CC environment with commodity h/w.</a:t>
            </a:r>
          </a:p>
          <a:p>
            <a:pPr algn="just">
              <a:lnSpc>
                <a:spcPct val="150000"/>
              </a:lnSpc>
            </a:pPr>
            <a:r>
              <a:rPr lang="en-US" sz="2400" dirty="0" smtClean="0"/>
              <a:t>Two fundamental sub projects includes- Map Reduce Framework and HDFS</a:t>
            </a:r>
          </a:p>
          <a:p>
            <a:pPr algn="just">
              <a:lnSpc>
                <a:spcPct val="150000"/>
              </a:lnSpc>
            </a:pPr>
            <a:r>
              <a:rPr lang="en-US" sz="2400" dirty="0" smtClean="0"/>
              <a:t>HDFS is  a DFS designed to run on clusters . Highly fault tolerant and appropriate for data intensive applications which provides high speed access.</a:t>
            </a:r>
          </a:p>
          <a:p>
            <a:pPr algn="just">
              <a:lnSpc>
                <a:spcPct val="150000"/>
              </a:lnSpc>
            </a:pPr>
            <a:r>
              <a:rPr lang="en-US" sz="2400" dirty="0" smtClean="0"/>
              <a:t>Hadoop Map reduce framework comes with plugins for HDFS, </a:t>
            </a:r>
            <a:r>
              <a:rPr lang="en-US" sz="2400" dirty="0" err="1" smtClean="0"/>
              <a:t>Cloudstore</a:t>
            </a:r>
            <a:r>
              <a:rPr lang="en-US" sz="2400" dirty="0" smtClean="0"/>
              <a:t>, Amazon simple storage service</a:t>
            </a:r>
          </a:p>
        </p:txBody>
      </p:sp>
    </p:spTree>
    <p:extLst>
      <p:ext uri="{BB962C8B-B14F-4D97-AF65-F5344CB8AC3E}">
        <p14:creationId xmlns:p14="http://schemas.microsoft.com/office/powerpoint/2010/main" val="3118631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algn="just">
              <a:lnSpc>
                <a:spcPct val="150000"/>
              </a:lnSpc>
            </a:pPr>
            <a:r>
              <a:rPr lang="en-US" sz="2800" dirty="0"/>
              <a:t>The output of a Mapper or map job (key-value pairs) is input to the Reducer.</a:t>
            </a:r>
          </a:p>
          <a:p>
            <a:pPr algn="just">
              <a:lnSpc>
                <a:spcPct val="150000"/>
              </a:lnSpc>
            </a:pPr>
            <a:r>
              <a:rPr lang="en-US" sz="2800" dirty="0"/>
              <a:t>The reducer receives the key-value pair from multiple map jobs.</a:t>
            </a:r>
          </a:p>
          <a:p>
            <a:pPr algn="just">
              <a:lnSpc>
                <a:spcPct val="150000"/>
              </a:lnSpc>
            </a:pPr>
            <a:r>
              <a:rPr lang="en-US" sz="2800" dirty="0"/>
              <a:t>Then, the reducer aggregates those intermediate data tuples (intermediate key-value pair) into a smaller set of tuples or key-value pairs which is the final output.</a:t>
            </a:r>
          </a:p>
          <a:p>
            <a:endParaRPr lang="en-US" dirty="0"/>
          </a:p>
        </p:txBody>
      </p:sp>
    </p:spTree>
    <p:extLst>
      <p:ext uri="{BB962C8B-B14F-4D97-AF65-F5344CB8AC3E}">
        <p14:creationId xmlns:p14="http://schemas.microsoft.com/office/powerpoint/2010/main" val="33981773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US" sz="2200" dirty="0"/>
              <a:t>Map Reduce framework has  master slave architecture. Master called job tracker is responsible for </a:t>
            </a:r>
          </a:p>
          <a:p>
            <a:pPr algn="just">
              <a:lnSpc>
                <a:spcPct val="150000"/>
              </a:lnSpc>
              <a:buFont typeface="Wingdings" panose="05000000000000000000" pitchFamily="2" charset="2"/>
              <a:buChar char="à"/>
            </a:pPr>
            <a:r>
              <a:rPr lang="en-US" sz="2200" dirty="0">
                <a:sym typeface="Wingdings" panose="05000000000000000000" pitchFamily="2" charset="2"/>
              </a:rPr>
              <a:t>Querying the name node for block location</a:t>
            </a:r>
          </a:p>
          <a:p>
            <a:pPr algn="just">
              <a:lnSpc>
                <a:spcPct val="150000"/>
              </a:lnSpc>
              <a:buFont typeface="Wingdings" panose="05000000000000000000" pitchFamily="2" charset="2"/>
              <a:buChar char="à"/>
            </a:pPr>
            <a:r>
              <a:rPr lang="en-US" sz="2200" dirty="0">
                <a:sym typeface="Wingdings" panose="05000000000000000000" pitchFamily="2" charset="2"/>
              </a:rPr>
              <a:t>Scheduling the task on the slave which is hosting the task’s block</a:t>
            </a:r>
          </a:p>
          <a:p>
            <a:pPr algn="just">
              <a:lnSpc>
                <a:spcPct val="150000"/>
              </a:lnSpc>
              <a:buFont typeface="Wingdings" panose="05000000000000000000" pitchFamily="2" charset="2"/>
              <a:buChar char="à"/>
            </a:pPr>
            <a:r>
              <a:rPr lang="en-US" sz="2200" dirty="0">
                <a:sym typeface="Wingdings" panose="05000000000000000000" pitchFamily="2" charset="2"/>
              </a:rPr>
              <a:t>Monitoring the success and failure of the task.</a:t>
            </a:r>
          </a:p>
          <a:p>
            <a:pPr algn="just">
              <a:lnSpc>
                <a:spcPct val="150000"/>
              </a:lnSpc>
              <a:buFont typeface="Wingdings" panose="05000000000000000000" pitchFamily="2" charset="2"/>
              <a:buChar char="à"/>
            </a:pPr>
            <a:r>
              <a:rPr lang="en-US" sz="2200" dirty="0">
                <a:sym typeface="Wingdings" panose="05000000000000000000" pitchFamily="2" charset="2"/>
              </a:rPr>
              <a:t>The slaves called  Task Tracker, execute the task as directed by the Master. </a:t>
            </a:r>
            <a:endParaRPr lang="en-US" sz="2200" dirty="0"/>
          </a:p>
          <a:p>
            <a:endParaRPr lang="en-US" dirty="0"/>
          </a:p>
        </p:txBody>
      </p:sp>
      <p:sp>
        <p:nvSpPr>
          <p:cNvPr id="4" name="Rectangle 3"/>
          <p:cNvSpPr/>
          <p:nvPr/>
        </p:nvSpPr>
        <p:spPr>
          <a:xfrm>
            <a:off x="457200" y="692696"/>
            <a:ext cx="6563072" cy="523220"/>
          </a:xfrm>
          <a:prstGeom prst="rect">
            <a:avLst/>
          </a:prstGeom>
        </p:spPr>
        <p:txBody>
          <a:bodyPr wrap="square">
            <a:spAutoFit/>
          </a:bodyPr>
          <a:lstStyle/>
          <a:p>
            <a:r>
              <a:rPr lang="en-US" sz="2800" b="1" dirty="0"/>
              <a:t>Hadoop Map reduce Overview</a:t>
            </a:r>
            <a:endParaRPr lang="en-US" sz="2800" dirty="0"/>
          </a:p>
        </p:txBody>
      </p:sp>
    </p:spTree>
    <p:extLst>
      <p:ext uri="{BB962C8B-B14F-4D97-AF65-F5344CB8AC3E}">
        <p14:creationId xmlns:p14="http://schemas.microsoft.com/office/powerpoint/2010/main" val="19937899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pPr algn="l"/>
            <a:r>
              <a:rPr lang="en-US" sz="2800" b="1" dirty="0" smtClean="0"/>
              <a:t>Hadoop Communities</a:t>
            </a:r>
            <a:endParaRPr lang="en-US" sz="2800" b="1" dirty="0"/>
          </a:p>
        </p:txBody>
      </p:sp>
      <p:sp>
        <p:nvSpPr>
          <p:cNvPr id="3" name="Content Placeholder 2"/>
          <p:cNvSpPr>
            <a:spLocks noGrp="1"/>
          </p:cNvSpPr>
          <p:nvPr>
            <p:ph idx="1"/>
          </p:nvPr>
        </p:nvSpPr>
        <p:spPr>
          <a:xfrm>
            <a:off x="251520" y="764704"/>
            <a:ext cx="8229600" cy="5616624"/>
          </a:xfrm>
        </p:spPr>
        <p:txBody>
          <a:bodyPr>
            <a:normAutofit fontScale="85000" lnSpcReduction="20000"/>
          </a:bodyPr>
          <a:lstStyle/>
          <a:p>
            <a:pPr algn="just">
              <a:lnSpc>
                <a:spcPct val="150000"/>
              </a:lnSpc>
            </a:pPr>
            <a:r>
              <a:rPr lang="en-US" sz="2800" dirty="0" smtClean="0"/>
              <a:t>Yahoo , the largest contributor to </a:t>
            </a:r>
            <a:r>
              <a:rPr lang="en-US" sz="2800" dirty="0" err="1" smtClean="0"/>
              <a:t>hadoop</a:t>
            </a:r>
            <a:r>
              <a:rPr lang="en-US" sz="2800" dirty="0" smtClean="0"/>
              <a:t> project</a:t>
            </a:r>
          </a:p>
          <a:p>
            <a:pPr algn="just">
              <a:lnSpc>
                <a:spcPct val="150000"/>
              </a:lnSpc>
            </a:pPr>
            <a:r>
              <a:rPr lang="en-US" sz="2800" dirty="0" smtClean="0"/>
              <a:t>Yahoo uses </a:t>
            </a:r>
            <a:r>
              <a:rPr lang="en-US" sz="2800" dirty="0" err="1" smtClean="0"/>
              <a:t>hadoop</a:t>
            </a:r>
            <a:r>
              <a:rPr lang="en-US" sz="2800" dirty="0" smtClean="0"/>
              <a:t> in web search and advertising businesses</a:t>
            </a:r>
          </a:p>
          <a:p>
            <a:pPr algn="just">
              <a:lnSpc>
                <a:spcPct val="150000"/>
              </a:lnSpc>
            </a:pPr>
            <a:r>
              <a:rPr lang="en-US" sz="2800" dirty="0" smtClean="0"/>
              <a:t>In 2009, yahoo launched world’s largest application production called yahoo search </a:t>
            </a:r>
            <a:r>
              <a:rPr lang="en-US" sz="2800" dirty="0" err="1" smtClean="0"/>
              <a:t>webmap</a:t>
            </a:r>
            <a:r>
              <a:rPr lang="en-US" sz="2800" dirty="0" smtClean="0"/>
              <a:t> which runs on more than 10,000 core </a:t>
            </a:r>
            <a:r>
              <a:rPr lang="en-US" sz="2800" dirty="0"/>
              <a:t>L</a:t>
            </a:r>
            <a:r>
              <a:rPr lang="en-US" sz="2800" dirty="0" smtClean="0"/>
              <a:t>inux cluster and produces data that are now used in every yahoo web search query</a:t>
            </a:r>
          </a:p>
          <a:p>
            <a:pPr algn="just">
              <a:lnSpc>
                <a:spcPct val="150000"/>
              </a:lnSpc>
            </a:pPr>
            <a:r>
              <a:rPr lang="en-US" sz="2800" dirty="0" smtClean="0"/>
              <a:t>IBM Blue cloud, </a:t>
            </a:r>
            <a:r>
              <a:rPr lang="en-US" sz="2800" dirty="0" err="1" smtClean="0"/>
              <a:t>Cloudera</a:t>
            </a:r>
            <a:r>
              <a:rPr lang="en-US" sz="2800" dirty="0" smtClean="0"/>
              <a:t>, </a:t>
            </a:r>
            <a:r>
              <a:rPr lang="en-US" sz="2800" dirty="0" err="1" smtClean="0"/>
              <a:t>OpenSolaris</a:t>
            </a:r>
            <a:r>
              <a:rPr lang="en-US" sz="2800" dirty="0" smtClean="0"/>
              <a:t> </a:t>
            </a:r>
            <a:r>
              <a:rPr lang="en-US" sz="2800" dirty="0" err="1" smtClean="0"/>
              <a:t>hadoop</a:t>
            </a:r>
            <a:r>
              <a:rPr lang="en-US" sz="2800" dirty="0" smtClean="0"/>
              <a:t> by sun microsystem, Amazon Elastic Map Reduce etc…are some of the other vendors…developed their own solution for enterprise cloud.</a:t>
            </a:r>
            <a:endParaRPr lang="en-US" sz="2800" dirty="0"/>
          </a:p>
        </p:txBody>
      </p:sp>
    </p:spTree>
    <p:extLst>
      <p:ext uri="{BB962C8B-B14F-4D97-AF65-F5344CB8AC3E}">
        <p14:creationId xmlns:p14="http://schemas.microsoft.com/office/powerpoint/2010/main" val="3967002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Autofit/>
          </a:bodyPr>
          <a:lstStyle/>
          <a:p>
            <a:pPr algn="l"/>
            <a:r>
              <a:rPr lang="en-US" sz="2800" b="1" dirty="0" smtClean="0"/>
              <a:t>Disco</a:t>
            </a:r>
            <a:endParaRPr lang="en-US" sz="2800" b="1" dirty="0"/>
          </a:p>
        </p:txBody>
      </p:sp>
      <p:sp>
        <p:nvSpPr>
          <p:cNvPr id="3" name="Content Placeholder 2"/>
          <p:cNvSpPr>
            <a:spLocks noGrp="1"/>
          </p:cNvSpPr>
          <p:nvPr>
            <p:ph idx="1"/>
          </p:nvPr>
        </p:nvSpPr>
        <p:spPr>
          <a:xfrm>
            <a:off x="457200" y="836712"/>
            <a:ext cx="8229600" cy="5289451"/>
          </a:xfrm>
        </p:spPr>
        <p:txBody>
          <a:bodyPr>
            <a:normAutofit fontScale="85000" lnSpcReduction="20000"/>
          </a:bodyPr>
          <a:lstStyle/>
          <a:p>
            <a:pPr algn="just">
              <a:lnSpc>
                <a:spcPct val="150000"/>
              </a:lnSpc>
            </a:pPr>
            <a:r>
              <a:rPr lang="en-US" sz="2800" dirty="0" smtClean="0"/>
              <a:t>Open Source Map reduce implementation developed by Nokia</a:t>
            </a:r>
          </a:p>
          <a:p>
            <a:pPr algn="just">
              <a:lnSpc>
                <a:spcPct val="150000"/>
              </a:lnSpc>
            </a:pPr>
            <a:r>
              <a:rPr lang="en-US" sz="2800" dirty="0" smtClean="0"/>
              <a:t>Disco core is written in </a:t>
            </a:r>
            <a:r>
              <a:rPr lang="en-US" sz="2800" dirty="0" err="1" smtClean="0"/>
              <a:t>Erlang</a:t>
            </a:r>
            <a:r>
              <a:rPr lang="en-US" sz="2800" dirty="0" smtClean="0"/>
              <a:t> and users of Disco write jobs in Python.</a:t>
            </a:r>
          </a:p>
          <a:p>
            <a:pPr algn="just">
              <a:lnSpc>
                <a:spcPct val="150000"/>
              </a:lnSpc>
            </a:pPr>
            <a:r>
              <a:rPr lang="en-US" sz="2800" dirty="0" smtClean="0"/>
              <a:t>It is a lightweight framework for rapid scripting of distributed data processing task.</a:t>
            </a:r>
          </a:p>
          <a:p>
            <a:pPr algn="just">
              <a:lnSpc>
                <a:spcPct val="150000"/>
              </a:lnSpc>
            </a:pPr>
            <a:r>
              <a:rPr lang="en-US" sz="2800" dirty="0" smtClean="0"/>
              <a:t>Disco was successfully used in parsing, reformatting data, data clustering, probabilistic modelling, data mining, full text indexing and log analysis with hundreds of </a:t>
            </a:r>
            <a:r>
              <a:rPr lang="en-US" sz="2800" dirty="0" err="1" smtClean="0"/>
              <a:t>Gbytes</a:t>
            </a:r>
            <a:r>
              <a:rPr lang="en-US" sz="2800" dirty="0" smtClean="0"/>
              <a:t> of Real world data.</a:t>
            </a:r>
            <a:endParaRPr lang="en-US" sz="2800" dirty="0"/>
          </a:p>
        </p:txBody>
      </p:sp>
    </p:spTree>
    <p:extLst>
      <p:ext uri="{BB962C8B-B14F-4D97-AF65-F5344CB8AC3E}">
        <p14:creationId xmlns:p14="http://schemas.microsoft.com/office/powerpoint/2010/main" val="30719138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pPr algn="l"/>
            <a:r>
              <a:rPr lang="en-US" sz="3200" b="1" dirty="0" smtClean="0"/>
              <a:t>Disco Architecture</a:t>
            </a:r>
            <a:endParaRPr lang="en-US" sz="3200" b="1" dirty="0"/>
          </a:p>
        </p:txBody>
      </p:sp>
      <p:sp>
        <p:nvSpPr>
          <p:cNvPr id="3" name="Content Placeholder 2"/>
          <p:cNvSpPr>
            <a:spLocks noGrp="1"/>
          </p:cNvSpPr>
          <p:nvPr>
            <p:ph idx="1"/>
          </p:nvPr>
        </p:nvSpPr>
        <p:spPr>
          <a:xfrm>
            <a:off x="457200" y="764704"/>
            <a:ext cx="8229600" cy="5361459"/>
          </a:xfrm>
        </p:spPr>
        <p:txBody>
          <a:bodyPr>
            <a:normAutofit fontScale="92500" lnSpcReduction="20000"/>
          </a:bodyPr>
          <a:lstStyle/>
          <a:p>
            <a:pPr algn="just">
              <a:lnSpc>
                <a:spcPct val="150000"/>
              </a:lnSpc>
            </a:pPr>
            <a:r>
              <a:rPr lang="en-US" sz="2800" dirty="0" smtClean="0"/>
              <a:t>It is based on Master – Slave architecture</a:t>
            </a:r>
          </a:p>
          <a:p>
            <a:pPr algn="just">
              <a:lnSpc>
                <a:spcPct val="150000"/>
              </a:lnSpc>
            </a:pPr>
            <a:r>
              <a:rPr lang="en-US" sz="2800" dirty="0" smtClean="0"/>
              <a:t>When master receives job from client, it adds them to job queue.</a:t>
            </a:r>
          </a:p>
          <a:p>
            <a:pPr algn="just">
              <a:lnSpc>
                <a:spcPct val="150000"/>
              </a:lnSpc>
            </a:pPr>
            <a:r>
              <a:rPr lang="en-US" sz="2800" dirty="0" smtClean="0"/>
              <a:t>It runs them in cluster when CPUs become available</a:t>
            </a:r>
          </a:p>
          <a:p>
            <a:pPr algn="just">
              <a:lnSpc>
                <a:spcPct val="150000"/>
              </a:lnSpc>
            </a:pPr>
            <a:r>
              <a:rPr lang="en-US" sz="2800" dirty="0" smtClean="0"/>
              <a:t>On each node there is a worker supervisor which monitors all running Python worker processes within that node.</a:t>
            </a:r>
          </a:p>
          <a:p>
            <a:pPr algn="just">
              <a:lnSpc>
                <a:spcPct val="150000"/>
              </a:lnSpc>
            </a:pPr>
            <a:r>
              <a:rPr lang="en-US" sz="2800" dirty="0" smtClean="0"/>
              <a:t>The Python worker runs the job and sends the address of the resulting files to their master thru supervisor.</a:t>
            </a:r>
          </a:p>
          <a:p>
            <a:endParaRPr lang="en-US" sz="2800" dirty="0"/>
          </a:p>
        </p:txBody>
      </p:sp>
    </p:spTree>
    <p:extLst>
      <p:ext uri="{BB962C8B-B14F-4D97-AF65-F5344CB8AC3E}">
        <p14:creationId xmlns:p14="http://schemas.microsoft.com/office/powerpoint/2010/main" val="18413177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US" sz="2800" b="1" dirty="0" smtClean="0"/>
              <a:t>Map </a:t>
            </a:r>
            <a:r>
              <a:rPr lang="en-US" sz="2800" b="1" dirty="0" err="1" smtClean="0"/>
              <a:t>Reduce.Net</a:t>
            </a:r>
            <a:endParaRPr lang="en-US" sz="2800" b="1" dirty="0"/>
          </a:p>
        </p:txBody>
      </p:sp>
      <p:sp>
        <p:nvSpPr>
          <p:cNvPr id="3" name="Content Placeholder 2"/>
          <p:cNvSpPr>
            <a:spLocks noGrp="1"/>
          </p:cNvSpPr>
          <p:nvPr>
            <p:ph idx="1"/>
          </p:nvPr>
        </p:nvSpPr>
        <p:spPr>
          <a:xfrm>
            <a:off x="457200" y="836712"/>
            <a:ext cx="8229600" cy="5289451"/>
          </a:xfrm>
        </p:spPr>
        <p:txBody>
          <a:bodyPr>
            <a:noAutofit/>
          </a:bodyPr>
          <a:lstStyle/>
          <a:p>
            <a:pPr algn="just">
              <a:lnSpc>
                <a:spcPct val="170000"/>
              </a:lnSpc>
            </a:pPr>
            <a:r>
              <a:rPr lang="en-US" sz="2000" dirty="0" smtClean="0"/>
              <a:t>It is a Map reduce for .NET platform</a:t>
            </a:r>
          </a:p>
          <a:p>
            <a:pPr algn="just">
              <a:lnSpc>
                <a:spcPct val="170000"/>
              </a:lnSpc>
            </a:pPr>
            <a:r>
              <a:rPr lang="en-US" sz="2000" dirty="0" smtClean="0"/>
              <a:t>It supports wider variety of data intensive and compute intensive applications</a:t>
            </a:r>
          </a:p>
          <a:p>
            <a:pPr algn="just">
              <a:lnSpc>
                <a:spcPct val="170000"/>
              </a:lnSpc>
            </a:pPr>
            <a:r>
              <a:rPr lang="en-US" sz="2000" dirty="0" smtClean="0"/>
              <a:t>MapReduce .NET is designed for Windows Platform</a:t>
            </a:r>
          </a:p>
        </p:txBody>
      </p:sp>
    </p:spTree>
    <p:extLst>
      <p:ext uri="{BB962C8B-B14F-4D97-AF65-F5344CB8AC3E}">
        <p14:creationId xmlns:p14="http://schemas.microsoft.com/office/powerpoint/2010/main" val="36474155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70000"/>
              </a:lnSpc>
            </a:pPr>
            <a:r>
              <a:rPr lang="en-US" sz="2200" dirty="0"/>
              <a:t>Map Reduce.NET uses </a:t>
            </a:r>
            <a:r>
              <a:rPr lang="en-US" sz="2200" dirty="0" err="1"/>
              <a:t>WinDFS</a:t>
            </a:r>
            <a:r>
              <a:rPr lang="en-US" sz="2200" dirty="0"/>
              <a:t> a distributed storage service over .NET platform.</a:t>
            </a:r>
          </a:p>
          <a:p>
            <a:pPr algn="just">
              <a:lnSpc>
                <a:spcPct val="170000"/>
              </a:lnSpc>
            </a:pPr>
            <a:r>
              <a:rPr lang="en-US" sz="2200" dirty="0" err="1"/>
              <a:t>WinDFS</a:t>
            </a:r>
            <a:r>
              <a:rPr lang="en-US" sz="2200" dirty="0"/>
              <a:t> manages stored data by providing an object based interface with flat name space </a:t>
            </a:r>
          </a:p>
          <a:p>
            <a:pPr algn="just">
              <a:lnSpc>
                <a:spcPct val="170000"/>
              </a:lnSpc>
            </a:pPr>
            <a:r>
              <a:rPr lang="en-US" sz="2200" dirty="0"/>
              <a:t>It can also work with Common Internet File system (CIFS)</a:t>
            </a:r>
          </a:p>
          <a:p>
            <a:endParaRPr lang="en-US" dirty="0"/>
          </a:p>
        </p:txBody>
      </p:sp>
      <p:sp>
        <p:nvSpPr>
          <p:cNvPr id="4" name="Rectangle 3"/>
          <p:cNvSpPr/>
          <p:nvPr/>
        </p:nvSpPr>
        <p:spPr>
          <a:xfrm>
            <a:off x="611560" y="692696"/>
            <a:ext cx="2682466" cy="523220"/>
          </a:xfrm>
          <a:prstGeom prst="rect">
            <a:avLst/>
          </a:prstGeom>
        </p:spPr>
        <p:txBody>
          <a:bodyPr wrap="none">
            <a:spAutoFit/>
          </a:bodyPr>
          <a:lstStyle/>
          <a:p>
            <a:r>
              <a:rPr lang="en-US" sz="2800" b="1" dirty="0"/>
              <a:t>Map </a:t>
            </a:r>
            <a:r>
              <a:rPr lang="en-US" sz="2800" b="1" dirty="0" err="1"/>
              <a:t>Reduce.Net</a:t>
            </a:r>
            <a:endParaRPr lang="en-US" sz="2800" dirty="0"/>
          </a:p>
        </p:txBody>
      </p:sp>
    </p:spTree>
    <p:extLst>
      <p:ext uri="{BB962C8B-B14F-4D97-AF65-F5344CB8AC3E}">
        <p14:creationId xmlns:p14="http://schemas.microsoft.com/office/powerpoint/2010/main" val="10525521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86361"/>
            <a:ext cx="8229600" cy="346050"/>
          </a:xfrm>
        </p:spPr>
        <p:txBody>
          <a:bodyPr>
            <a:normAutofit fontScale="90000"/>
          </a:bodyPr>
          <a:lstStyle/>
          <a:p>
            <a:pPr algn="l"/>
            <a:r>
              <a:rPr lang="en-US" sz="3200" b="1" dirty="0" smtClean="0"/>
              <a:t>Skynet</a:t>
            </a:r>
            <a:endParaRPr lang="en-US" sz="3200" b="1" dirty="0"/>
          </a:p>
        </p:txBody>
      </p:sp>
      <p:sp>
        <p:nvSpPr>
          <p:cNvPr id="3" name="Content Placeholder 2"/>
          <p:cNvSpPr>
            <a:spLocks noGrp="1"/>
          </p:cNvSpPr>
          <p:nvPr>
            <p:ph idx="1"/>
          </p:nvPr>
        </p:nvSpPr>
        <p:spPr>
          <a:xfrm>
            <a:off x="457200" y="620688"/>
            <a:ext cx="8229600" cy="5505475"/>
          </a:xfrm>
        </p:spPr>
        <p:txBody>
          <a:bodyPr>
            <a:normAutofit/>
          </a:bodyPr>
          <a:lstStyle/>
          <a:p>
            <a:pPr algn="just">
              <a:lnSpc>
                <a:spcPct val="150000"/>
              </a:lnSpc>
            </a:pPr>
            <a:r>
              <a:rPr lang="en-US" sz="2400" dirty="0" smtClean="0"/>
              <a:t>Skynet is the Ruby Implementation of Map Reduce created by </a:t>
            </a:r>
            <a:r>
              <a:rPr lang="en-US" sz="2400" dirty="0" err="1" smtClean="0"/>
              <a:t>Geni</a:t>
            </a:r>
            <a:r>
              <a:rPr lang="en-US" sz="2400" dirty="0" smtClean="0"/>
              <a:t>.</a:t>
            </a:r>
          </a:p>
          <a:p>
            <a:pPr algn="just">
              <a:lnSpc>
                <a:spcPct val="150000"/>
              </a:lnSpc>
            </a:pPr>
            <a:r>
              <a:rPr lang="en-US" sz="2400" dirty="0" err="1" smtClean="0"/>
              <a:t>SkyNet</a:t>
            </a:r>
            <a:r>
              <a:rPr lang="en-US" sz="2400" dirty="0" smtClean="0"/>
              <a:t> is an adaptive, self-upgrading, fault tolerant and fully distributed system with no single point of failure.</a:t>
            </a:r>
          </a:p>
          <a:p>
            <a:pPr algn="just">
              <a:lnSpc>
                <a:spcPct val="150000"/>
              </a:lnSpc>
            </a:pPr>
            <a:r>
              <a:rPr lang="en-US" sz="2400" dirty="0" smtClean="0"/>
              <a:t>It uses plug in based message queue architecture which allows workers to watch out each other.</a:t>
            </a:r>
          </a:p>
          <a:p>
            <a:pPr algn="just">
              <a:lnSpc>
                <a:spcPct val="150000"/>
              </a:lnSpc>
            </a:pPr>
            <a:r>
              <a:rPr lang="en-US" sz="2400" dirty="0" smtClean="0"/>
              <a:t>If a worker fails another worker will notice and pick up the task </a:t>
            </a:r>
            <a:r>
              <a:rPr lang="en-US" sz="2400" smtClean="0"/>
              <a:t>. </a:t>
            </a:r>
            <a:endParaRPr lang="en-US" sz="2400" dirty="0" smtClean="0"/>
          </a:p>
          <a:p>
            <a:pPr algn="just">
              <a:lnSpc>
                <a:spcPct val="150000"/>
              </a:lnSpc>
            </a:pPr>
            <a:endParaRPr lang="en-US" sz="2400" dirty="0" smtClean="0"/>
          </a:p>
          <a:p>
            <a:pPr algn="just">
              <a:lnSpc>
                <a:spcPct val="150000"/>
              </a:lnSpc>
            </a:pPr>
            <a:endParaRPr lang="en-US" sz="2400" dirty="0" smtClean="0"/>
          </a:p>
          <a:p>
            <a:pPr algn="just">
              <a:lnSpc>
                <a:spcPct val="150000"/>
              </a:lnSpc>
            </a:pPr>
            <a:endParaRPr lang="en-US" sz="2400" dirty="0"/>
          </a:p>
        </p:txBody>
      </p:sp>
    </p:spTree>
    <p:extLst>
      <p:ext uri="{BB962C8B-B14F-4D97-AF65-F5344CB8AC3E}">
        <p14:creationId xmlns:p14="http://schemas.microsoft.com/office/powerpoint/2010/main" val="20357836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pPr algn="l"/>
            <a:r>
              <a:rPr lang="en-US" sz="2800" b="1" dirty="0" err="1" smtClean="0"/>
              <a:t>SkyNet</a:t>
            </a:r>
            <a:endParaRPr lang="en-US" sz="2800" b="1" dirty="0"/>
          </a:p>
        </p:txBody>
      </p:sp>
      <p:sp>
        <p:nvSpPr>
          <p:cNvPr id="3" name="Content Placeholder 2"/>
          <p:cNvSpPr>
            <a:spLocks noGrp="1"/>
          </p:cNvSpPr>
          <p:nvPr>
            <p:ph idx="1"/>
          </p:nvPr>
        </p:nvSpPr>
        <p:spPr>
          <a:xfrm>
            <a:off x="457200" y="764704"/>
            <a:ext cx="8229600" cy="5361459"/>
          </a:xfrm>
        </p:spPr>
        <p:txBody>
          <a:bodyPr>
            <a:normAutofit/>
          </a:bodyPr>
          <a:lstStyle/>
          <a:p>
            <a:pPr algn="just">
              <a:lnSpc>
                <a:spcPct val="150000"/>
              </a:lnSpc>
            </a:pPr>
            <a:r>
              <a:rPr lang="en-US" sz="2400" dirty="0" smtClean="0"/>
              <a:t>Skynet works by putting tasks on a </a:t>
            </a:r>
            <a:r>
              <a:rPr lang="en-US" sz="2400" dirty="0" err="1" smtClean="0"/>
              <a:t>msg</a:t>
            </a:r>
            <a:r>
              <a:rPr lang="en-US" sz="2400" dirty="0" smtClean="0"/>
              <a:t> queue that are picked up by </a:t>
            </a:r>
            <a:r>
              <a:rPr lang="en-US" sz="2400" dirty="0" err="1" smtClean="0"/>
              <a:t>skynet</a:t>
            </a:r>
            <a:r>
              <a:rPr lang="en-US" sz="2400" dirty="0" smtClean="0"/>
              <a:t> workers.</a:t>
            </a:r>
          </a:p>
          <a:p>
            <a:pPr algn="just">
              <a:lnSpc>
                <a:spcPct val="150000"/>
              </a:lnSpc>
            </a:pPr>
            <a:r>
              <a:rPr lang="en-US" sz="2400" dirty="0" smtClean="0"/>
              <a:t>Skynet workers execute the task after loading the code at start up.</a:t>
            </a:r>
          </a:p>
          <a:p>
            <a:pPr algn="just">
              <a:lnSpc>
                <a:spcPct val="150000"/>
              </a:lnSpc>
            </a:pPr>
            <a:r>
              <a:rPr lang="en-US" sz="2400" dirty="0" err="1"/>
              <a:t>S</a:t>
            </a:r>
            <a:r>
              <a:rPr lang="en-US" sz="2400" dirty="0" err="1" smtClean="0"/>
              <a:t>kyNet</a:t>
            </a:r>
            <a:r>
              <a:rPr lang="en-US" sz="2400" dirty="0" smtClean="0"/>
              <a:t> tells the worker where all the needed code is.</a:t>
            </a:r>
          </a:p>
          <a:p>
            <a:pPr algn="just">
              <a:lnSpc>
                <a:spcPct val="150000"/>
              </a:lnSpc>
            </a:pPr>
            <a:r>
              <a:rPr lang="en-US" sz="2400" dirty="0" smtClean="0"/>
              <a:t>The workers put their code back on the </a:t>
            </a:r>
            <a:r>
              <a:rPr lang="en-US" sz="2400" dirty="0" err="1" smtClean="0"/>
              <a:t>msg</a:t>
            </a:r>
            <a:r>
              <a:rPr lang="en-US" sz="2400" dirty="0" smtClean="0"/>
              <a:t> queue.</a:t>
            </a:r>
            <a:endParaRPr lang="en-US" sz="2400" dirty="0"/>
          </a:p>
        </p:txBody>
      </p:sp>
    </p:spTree>
    <p:extLst>
      <p:ext uri="{BB962C8B-B14F-4D97-AF65-F5344CB8AC3E}">
        <p14:creationId xmlns:p14="http://schemas.microsoft.com/office/powerpoint/2010/main" val="781671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sz="3200" b="1" dirty="0" err="1" smtClean="0"/>
              <a:t>GridGain</a:t>
            </a:r>
            <a:endParaRPr lang="en-US" sz="3200" b="1" dirty="0"/>
          </a:p>
        </p:txBody>
      </p:sp>
      <p:sp>
        <p:nvSpPr>
          <p:cNvPr id="3" name="Content Placeholder 2"/>
          <p:cNvSpPr>
            <a:spLocks noGrp="1"/>
          </p:cNvSpPr>
          <p:nvPr>
            <p:ph idx="1"/>
          </p:nvPr>
        </p:nvSpPr>
        <p:spPr>
          <a:xfrm>
            <a:off x="457200" y="836712"/>
            <a:ext cx="8229600" cy="5289451"/>
          </a:xfrm>
        </p:spPr>
        <p:txBody>
          <a:bodyPr>
            <a:normAutofit fontScale="85000" lnSpcReduction="10000"/>
          </a:bodyPr>
          <a:lstStyle/>
          <a:p>
            <a:pPr algn="just">
              <a:lnSpc>
                <a:spcPct val="150000"/>
              </a:lnSpc>
            </a:pPr>
            <a:r>
              <a:rPr lang="en-US" sz="2800" dirty="0" smtClean="0"/>
              <a:t>It is open cloud platform developed in Java.</a:t>
            </a:r>
          </a:p>
          <a:p>
            <a:pPr algn="just">
              <a:lnSpc>
                <a:spcPct val="150000"/>
              </a:lnSpc>
            </a:pPr>
            <a:r>
              <a:rPr lang="en-US" sz="2800" dirty="0" smtClean="0"/>
              <a:t>Java. </a:t>
            </a:r>
            <a:r>
              <a:rPr lang="en-US" sz="2800" dirty="0" err="1" smtClean="0"/>
              <a:t>GridGain</a:t>
            </a:r>
            <a:r>
              <a:rPr lang="en-US" sz="2800" dirty="0" smtClean="0"/>
              <a:t> enables user to develop and run applications on private and Public cloud.</a:t>
            </a:r>
          </a:p>
          <a:p>
            <a:pPr algn="just">
              <a:lnSpc>
                <a:spcPct val="150000"/>
              </a:lnSpc>
            </a:pPr>
            <a:r>
              <a:rPr lang="en-US" sz="2800" dirty="0" smtClean="0"/>
              <a:t>It defines the process of splitting the initial task into multiple  subtask, executing this subtask in parallel and aggregating or reducing the result back to one final result.</a:t>
            </a:r>
          </a:p>
          <a:p>
            <a:pPr algn="just">
              <a:lnSpc>
                <a:spcPct val="150000"/>
              </a:lnSpc>
            </a:pPr>
            <a:r>
              <a:rPr lang="en-US" sz="2800" dirty="0" smtClean="0"/>
              <a:t>Features added in </a:t>
            </a:r>
            <a:r>
              <a:rPr lang="en-US" sz="2800" dirty="0" err="1" smtClean="0"/>
              <a:t>GridGain</a:t>
            </a:r>
            <a:r>
              <a:rPr lang="en-US" sz="2800" dirty="0" smtClean="0"/>
              <a:t> includes distributed task session, checkpoints for long running task, early and late load balancing.</a:t>
            </a:r>
          </a:p>
          <a:p>
            <a:endParaRPr lang="en-US" sz="2800" dirty="0"/>
          </a:p>
        </p:txBody>
      </p:sp>
    </p:spTree>
    <p:extLst>
      <p:ext uri="{BB962C8B-B14F-4D97-AF65-F5344CB8AC3E}">
        <p14:creationId xmlns:p14="http://schemas.microsoft.com/office/powerpoint/2010/main" val="4201209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Execution</a:t>
            </a:r>
            <a:r>
              <a:rPr lang="en-US" sz="2800" smtClean="0"/>
              <a:t> </a:t>
            </a:r>
          </a:p>
        </p:txBody>
      </p:sp>
      <p:pic>
        <p:nvPicPr>
          <p:cNvPr id="41987" name="Picture 6" descr="index-auto-0007-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95400"/>
            <a:ext cx="74580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smtClean="0"/>
              <a:t>Prasad</a:t>
            </a:r>
          </a:p>
        </p:txBody>
      </p:sp>
      <p:sp>
        <p:nvSpPr>
          <p:cNvPr id="419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9167153-F512-49FA-B687-724B336191FF}" type="slidenum">
              <a:rPr lang="en-US"/>
              <a:pPr/>
              <a:t>6</a:t>
            </a:fld>
            <a:endParaRPr lang="en-US"/>
          </a:p>
        </p:txBody>
      </p:sp>
      <p:sp>
        <p:nvSpPr>
          <p:cNvPr id="4199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smtClean="0"/>
              <a:t>L06MapReduce</a:t>
            </a:r>
          </a:p>
        </p:txBody>
      </p:sp>
    </p:spTree>
    <p:extLst>
      <p:ext uri="{BB962C8B-B14F-4D97-AF65-F5344CB8AC3E}">
        <p14:creationId xmlns:p14="http://schemas.microsoft.com/office/powerpoint/2010/main" val="3502567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Mom told Sam</a:t>
            </a:r>
            <a:endParaRPr lang="en-US" dirty="0"/>
          </a:p>
        </p:txBody>
      </p:sp>
      <p:sp>
        <p:nvSpPr>
          <p:cNvPr id="5" name="Content Placeholder 4"/>
          <p:cNvSpPr>
            <a:spLocks noGrp="1"/>
          </p:cNvSpPr>
          <p:nvPr>
            <p:ph idx="1"/>
          </p:nvPr>
        </p:nvSpPr>
        <p:spPr/>
        <p:txBody>
          <a:bodyPr/>
          <a:lstStyle/>
          <a:p>
            <a:pPr marL="0" indent="0" algn="ctr">
              <a:buNone/>
            </a:pPr>
            <a:r>
              <a:rPr lang="en-US" dirty="0" smtClean="0"/>
              <a:t>An apple a day keeps a doctor away!</a:t>
            </a:r>
            <a:endParaRPr lang="en-US" dirty="0"/>
          </a:p>
        </p:txBody>
      </p:sp>
      <p:pic>
        <p:nvPicPr>
          <p:cNvPr id="10" name="Picture 9" descr="apple2.jpg"/>
          <p:cNvPicPr>
            <a:picLocks noChangeAspect="1"/>
          </p:cNvPicPr>
          <p:nvPr/>
        </p:nvPicPr>
        <p:blipFill>
          <a:blip r:embed="rId2" cstate="print"/>
          <a:stretch>
            <a:fillRect/>
          </a:stretch>
        </p:blipFill>
        <p:spPr>
          <a:xfrm>
            <a:off x="4283968" y="3174150"/>
            <a:ext cx="1071820" cy="1265343"/>
          </a:xfrm>
          <a:prstGeom prst="rect">
            <a:avLst/>
          </a:prstGeom>
        </p:spPr>
      </p:pic>
      <p:pic>
        <p:nvPicPr>
          <p:cNvPr id="11" name="Picture 10" descr="maid.jpg"/>
          <p:cNvPicPr>
            <a:picLocks noChangeAspect="1"/>
          </p:cNvPicPr>
          <p:nvPr/>
        </p:nvPicPr>
        <p:blipFill>
          <a:blip r:embed="rId3" cstate="print"/>
          <a:stretch>
            <a:fillRect/>
          </a:stretch>
        </p:blipFill>
        <p:spPr>
          <a:xfrm flipH="1">
            <a:off x="683568" y="2536020"/>
            <a:ext cx="2209800" cy="3462359"/>
          </a:xfrm>
          <a:prstGeom prst="rect">
            <a:avLst/>
          </a:prstGeom>
        </p:spPr>
      </p:pic>
      <p:pic>
        <p:nvPicPr>
          <p:cNvPr id="12" name="Picture 11" descr="sam3.jpg"/>
          <p:cNvPicPr>
            <a:picLocks noChangeAspect="1"/>
          </p:cNvPicPr>
          <p:nvPr/>
        </p:nvPicPr>
        <p:blipFill>
          <a:blip r:embed="rId4" cstate="print"/>
          <a:stretch>
            <a:fillRect/>
          </a:stretch>
        </p:blipFill>
        <p:spPr>
          <a:xfrm>
            <a:off x="6525100" y="2996952"/>
            <a:ext cx="1828800" cy="2107769"/>
          </a:xfrm>
          <a:prstGeom prst="rect">
            <a:avLst/>
          </a:prstGeom>
        </p:spPr>
      </p:pic>
    </p:spTree>
    <p:extLst>
      <p:ext uri="{BB962C8B-B14F-4D97-AF65-F5344CB8AC3E}">
        <p14:creationId xmlns:p14="http://schemas.microsoft.com/office/powerpoint/2010/main" val="331985552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 day</a:t>
            </a:r>
            <a:endParaRPr lang="en-US" dirty="0"/>
          </a:p>
        </p:txBody>
      </p:sp>
      <p:sp>
        <p:nvSpPr>
          <p:cNvPr id="2" name="Content Placeholder 1"/>
          <p:cNvSpPr>
            <a:spLocks noGrp="1"/>
          </p:cNvSpPr>
          <p:nvPr>
            <p:ph idx="1"/>
          </p:nvPr>
        </p:nvSpPr>
        <p:spPr>
          <a:xfrm>
            <a:off x="457200" y="1524000"/>
            <a:ext cx="8229600" cy="838200"/>
          </a:xfrm>
        </p:spPr>
        <p:txBody>
          <a:bodyPr/>
          <a:lstStyle/>
          <a:p>
            <a:pPr marL="0" indent="0">
              <a:buNone/>
            </a:pPr>
            <a:r>
              <a:rPr lang="en-US" dirty="0" smtClean="0"/>
              <a:t>Sam thought of “drinking” the apple</a:t>
            </a:r>
            <a:endParaRPr lang="en-US" dirty="0"/>
          </a:p>
        </p:txBody>
      </p:sp>
      <p:pic>
        <p:nvPicPr>
          <p:cNvPr id="5" name="Picture 4" descr="sam.jpg"/>
          <p:cNvPicPr>
            <a:picLocks noChangeAspect="1"/>
          </p:cNvPicPr>
          <p:nvPr/>
        </p:nvPicPr>
        <p:blipFill>
          <a:blip r:embed="rId3" cstate="print"/>
          <a:stretch>
            <a:fillRect/>
          </a:stretch>
        </p:blipFill>
        <p:spPr>
          <a:xfrm>
            <a:off x="1066800" y="4455368"/>
            <a:ext cx="1097280" cy="1371600"/>
          </a:xfrm>
          <a:prstGeom prst="rect">
            <a:avLst/>
          </a:prstGeom>
        </p:spPr>
      </p:pic>
      <p:sp>
        <p:nvSpPr>
          <p:cNvPr id="6" name="Cloud Callout 5"/>
          <p:cNvSpPr/>
          <p:nvPr/>
        </p:nvSpPr>
        <p:spPr>
          <a:xfrm>
            <a:off x="1371600" y="2169368"/>
            <a:ext cx="2438400" cy="1600200"/>
          </a:xfrm>
          <a:prstGeom prst="cloudCallout">
            <a:avLst>
              <a:gd name="adj1" fmla="val -31459"/>
              <a:gd name="adj2" fmla="val 81862"/>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8" name="Picture 7" descr="apple2.jpg"/>
          <p:cNvPicPr>
            <a:picLocks noChangeAspect="1"/>
          </p:cNvPicPr>
          <p:nvPr/>
        </p:nvPicPr>
        <p:blipFill>
          <a:blip r:embed="rId4" cstate="print">
            <a:clrChange>
              <a:clrFrom>
                <a:srgbClr val="FFFFFF"/>
              </a:clrFrom>
              <a:clrTo>
                <a:srgbClr val="FFFFFF">
                  <a:alpha val="0"/>
                </a:srgbClr>
              </a:clrTo>
            </a:clrChange>
          </a:blip>
          <a:stretch>
            <a:fillRect/>
          </a:stretch>
        </p:blipFill>
        <p:spPr>
          <a:xfrm>
            <a:off x="1664746" y="2626568"/>
            <a:ext cx="555453" cy="655743"/>
          </a:xfrm>
          <a:prstGeom prst="rect">
            <a:avLst/>
          </a:prstGeom>
        </p:spPr>
      </p:pic>
      <p:sp>
        <p:nvSpPr>
          <p:cNvPr id="10" name="Right Arrow 9"/>
          <p:cNvSpPr/>
          <p:nvPr/>
        </p:nvSpPr>
        <p:spPr>
          <a:xfrm>
            <a:off x="2362200" y="2855168"/>
            <a:ext cx="3810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juice.jpg"/>
          <p:cNvPicPr>
            <a:picLocks noChangeAspect="1"/>
          </p:cNvPicPr>
          <p:nvPr/>
        </p:nvPicPr>
        <p:blipFill>
          <a:blip r:embed="rId5" cstate="print">
            <a:clrChange>
              <a:clrFrom>
                <a:srgbClr val="FFFFFF"/>
              </a:clrFrom>
              <a:clrTo>
                <a:srgbClr val="FFFFFF">
                  <a:alpha val="0"/>
                </a:srgbClr>
              </a:clrTo>
            </a:clrChange>
          </a:blip>
          <a:stretch>
            <a:fillRect/>
          </a:stretch>
        </p:blipFill>
        <p:spPr>
          <a:xfrm>
            <a:off x="2590800" y="2474168"/>
            <a:ext cx="843160" cy="838200"/>
          </a:xfrm>
          <a:prstGeom prst="rect">
            <a:avLst/>
          </a:prstGeom>
        </p:spPr>
      </p:pic>
      <p:grpSp>
        <p:nvGrpSpPr>
          <p:cNvPr id="20" name="Group 19"/>
          <p:cNvGrpSpPr/>
          <p:nvPr/>
        </p:nvGrpSpPr>
        <p:grpSpPr>
          <a:xfrm>
            <a:off x="4876800" y="2669938"/>
            <a:ext cx="3276600" cy="2040500"/>
            <a:chOff x="4876800" y="2669938"/>
            <a:chExt cx="3276600" cy="2040500"/>
          </a:xfrm>
        </p:grpSpPr>
        <p:pic>
          <p:nvPicPr>
            <p:cNvPr id="9" name="Picture 8" descr="knife2.jpg"/>
            <p:cNvPicPr>
              <a:picLocks noChangeAspect="1"/>
            </p:cNvPicPr>
            <p:nvPr/>
          </p:nvPicPr>
          <p:blipFill>
            <a:blip r:embed="rId6" cstate="print"/>
            <a:stretch>
              <a:fillRect/>
            </a:stretch>
          </p:blipFill>
          <p:spPr>
            <a:xfrm rot="20472147">
              <a:off x="6405050" y="2669938"/>
              <a:ext cx="872067" cy="784860"/>
            </a:xfrm>
            <a:prstGeom prst="rect">
              <a:avLst/>
            </a:prstGeom>
          </p:spPr>
        </p:pic>
        <p:sp>
          <p:nvSpPr>
            <p:cNvPr id="4" name="Content Placeholder 1"/>
            <p:cNvSpPr txBox="1">
              <a:spLocks/>
            </p:cNvSpPr>
            <p:nvPr/>
          </p:nvSpPr>
          <p:spPr>
            <a:xfrm>
              <a:off x="4876800" y="2805438"/>
              <a:ext cx="3276600" cy="1905000"/>
            </a:xfrm>
            <a:prstGeom prst="rect">
              <a:avLst/>
            </a:prstGeom>
          </p:spPr>
          <p:txBody>
            <a:bodyPr vert="horz">
              <a:normAutofit lnSpcReduction="10000"/>
            </a:bodyPr>
            <a:lstStyle/>
            <a:p>
              <a:pPr marL="109728" marR="0" lvl="0" algn="l" defTabSz="914400" rtl="0" eaLnBrk="1" fontAlgn="auto" latinLnBrk="0" hangingPunct="1">
                <a:lnSpc>
                  <a:spcPct val="200000"/>
                </a:lnSpc>
                <a:spcBef>
                  <a:spcPts val="400"/>
                </a:spcBef>
                <a:spcAft>
                  <a:spcPts val="0"/>
                </a:spcAft>
                <a:buClr>
                  <a:schemeClr val="accent1"/>
                </a:buClr>
                <a:buSzPct val="68000"/>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So, he used a           to cut  the            and a            to make juice.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2" name="Picture 11" descr="apple2.jpg"/>
            <p:cNvPicPr>
              <a:picLocks noChangeAspect="1"/>
            </p:cNvPicPr>
            <p:nvPr/>
          </p:nvPicPr>
          <p:blipFill>
            <a:blip r:embed="rId4" cstate="print">
              <a:clrChange>
                <a:clrFrom>
                  <a:srgbClr val="FFFFFF"/>
                </a:clrFrom>
                <a:clrTo>
                  <a:srgbClr val="FFFFFF">
                    <a:alpha val="0"/>
                  </a:srgbClr>
                </a:clrTo>
              </a:clrChange>
            </a:blip>
            <a:stretch>
              <a:fillRect/>
            </a:stretch>
          </p:blipFill>
          <p:spPr>
            <a:xfrm>
              <a:off x="5513473" y="3441696"/>
              <a:ext cx="555453" cy="655743"/>
            </a:xfrm>
            <a:prstGeom prst="rect">
              <a:avLst/>
            </a:prstGeom>
          </p:spPr>
        </p:pic>
        <p:pic>
          <p:nvPicPr>
            <p:cNvPr id="13" name="Picture 12" descr="blender.jpg"/>
            <p:cNvPicPr>
              <a:picLocks noChangeAspect="1"/>
            </p:cNvPicPr>
            <p:nvPr/>
          </p:nvPicPr>
          <p:blipFill>
            <a:blip r:embed="rId7" cstate="print"/>
            <a:stretch>
              <a:fillRect/>
            </a:stretch>
          </p:blipFill>
          <p:spPr>
            <a:xfrm>
              <a:off x="6660232" y="3501008"/>
              <a:ext cx="609600" cy="822449"/>
            </a:xfrm>
            <a:prstGeom prst="rect">
              <a:avLst/>
            </a:prstGeom>
          </p:spPr>
        </p:pic>
      </p:grpSp>
      <p:pic>
        <p:nvPicPr>
          <p:cNvPr id="14" name="Picture 13" descr="apple-pieces.jpg"/>
          <p:cNvPicPr>
            <a:picLocks noChangeAspect="1"/>
          </p:cNvPicPr>
          <p:nvPr/>
        </p:nvPicPr>
        <p:blipFill>
          <a:blip r:embed="rId8" cstate="print">
            <a:clrChange>
              <a:clrFrom>
                <a:srgbClr val="FFFFFF"/>
              </a:clrFrom>
              <a:clrTo>
                <a:srgbClr val="FFFFFF">
                  <a:alpha val="0"/>
                </a:srgbClr>
              </a:clrTo>
            </a:clrChange>
          </a:blip>
          <a:stretch>
            <a:fillRect/>
          </a:stretch>
        </p:blipFill>
        <p:spPr>
          <a:xfrm>
            <a:off x="5791200" y="5750768"/>
            <a:ext cx="990600" cy="990600"/>
          </a:xfrm>
          <a:prstGeom prst="rect">
            <a:avLst/>
          </a:prstGeom>
        </p:spPr>
      </p:pic>
      <p:pic>
        <p:nvPicPr>
          <p:cNvPr id="15" name="Picture 14" descr="apple2.jpg"/>
          <p:cNvPicPr>
            <a:picLocks noChangeAspect="1"/>
          </p:cNvPicPr>
          <p:nvPr/>
        </p:nvPicPr>
        <p:blipFill>
          <a:blip r:embed="rId4" cstate="print">
            <a:clrChange>
              <a:clrFrom>
                <a:srgbClr val="FFFFFF"/>
              </a:clrFrom>
              <a:clrTo>
                <a:srgbClr val="FFFFFF">
                  <a:alpha val="0"/>
                </a:srgbClr>
              </a:clrTo>
            </a:clrChange>
          </a:blip>
          <a:stretch>
            <a:fillRect/>
          </a:stretch>
        </p:blipFill>
        <p:spPr>
          <a:xfrm>
            <a:off x="3733800" y="5903168"/>
            <a:ext cx="555453" cy="655743"/>
          </a:xfrm>
          <a:prstGeom prst="rect">
            <a:avLst/>
          </a:prstGeom>
        </p:spPr>
      </p:pic>
      <p:pic>
        <p:nvPicPr>
          <p:cNvPr id="16" name="Picture 15" descr="knife2.jpg"/>
          <p:cNvPicPr>
            <a:picLocks noChangeAspect="1"/>
          </p:cNvPicPr>
          <p:nvPr/>
        </p:nvPicPr>
        <p:blipFill>
          <a:blip r:embed="rId6" cstate="print"/>
          <a:stretch>
            <a:fillRect/>
          </a:stretch>
        </p:blipFill>
        <p:spPr>
          <a:xfrm rot="20472147">
            <a:off x="4751394" y="5413138"/>
            <a:ext cx="872067" cy="784860"/>
          </a:xfrm>
          <a:prstGeom prst="rect">
            <a:avLst/>
          </a:prstGeom>
        </p:spPr>
      </p:pic>
      <p:pic>
        <p:nvPicPr>
          <p:cNvPr id="17" name="Picture 16" descr="juice.jpg"/>
          <p:cNvPicPr>
            <a:picLocks noChangeAspect="1"/>
          </p:cNvPicPr>
          <p:nvPr/>
        </p:nvPicPr>
        <p:blipFill>
          <a:blip r:embed="rId5" cstate="print">
            <a:clrChange>
              <a:clrFrom>
                <a:srgbClr val="FFFFFF"/>
              </a:clrFrom>
              <a:clrTo>
                <a:srgbClr val="FFFFFF">
                  <a:alpha val="0"/>
                </a:srgbClr>
              </a:clrTo>
            </a:clrChange>
          </a:blip>
          <a:stretch>
            <a:fillRect/>
          </a:stretch>
        </p:blipFill>
        <p:spPr>
          <a:xfrm>
            <a:off x="8001000" y="5750768"/>
            <a:ext cx="843160" cy="838200"/>
          </a:xfrm>
          <a:prstGeom prst="rect">
            <a:avLst/>
          </a:prstGeom>
        </p:spPr>
      </p:pic>
      <p:pic>
        <p:nvPicPr>
          <p:cNvPr id="18" name="Picture 17" descr="blender.jpg"/>
          <p:cNvPicPr>
            <a:picLocks noChangeAspect="1"/>
          </p:cNvPicPr>
          <p:nvPr/>
        </p:nvPicPr>
        <p:blipFill>
          <a:blip r:embed="rId7" cstate="print"/>
          <a:stretch>
            <a:fillRect/>
          </a:stretch>
        </p:blipFill>
        <p:spPr>
          <a:xfrm>
            <a:off x="7010400" y="5369768"/>
            <a:ext cx="609600" cy="822449"/>
          </a:xfrm>
          <a:prstGeom prst="rect">
            <a:avLst/>
          </a:prstGeom>
        </p:spPr>
      </p:pic>
      <p:sp>
        <p:nvSpPr>
          <p:cNvPr id="19" name="Right Arrow 18"/>
          <p:cNvSpPr/>
          <p:nvPr/>
        </p:nvSpPr>
        <p:spPr>
          <a:xfrm>
            <a:off x="4572000" y="6207968"/>
            <a:ext cx="12192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a:off x="6781800" y="6207968"/>
            <a:ext cx="12192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042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par>
                          <p:cTn id="27" fill="hold">
                            <p:stCondLst>
                              <p:cond delay="0"/>
                            </p:stCondLst>
                            <p:childTnLst>
                              <p:par>
                                <p:cTn id="28" presetID="17"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ppt_x</p:attrName>
                                        </p:attrNameLst>
                                      </p:cBhvr>
                                      <p:tavLst>
                                        <p:tav tm="0">
                                          <p:val>
                                            <p:strVal val="#ppt_x-#ppt_w/2"/>
                                          </p:val>
                                        </p:tav>
                                        <p:tav tm="100000">
                                          <p:val>
                                            <p:strVal val="#ppt_x"/>
                                          </p:val>
                                        </p:tav>
                                      </p:tavLst>
                                    </p:anim>
                                    <p:anim calcmode="lin" valueType="num">
                                      <p:cBhvr>
                                        <p:cTn id="31" dur="500" fill="hold"/>
                                        <p:tgtEl>
                                          <p:spTgt spid="19"/>
                                        </p:tgtEl>
                                        <p:attrNameLst>
                                          <p:attrName>ppt_y</p:attrName>
                                        </p:attrNameLst>
                                      </p:cBhvr>
                                      <p:tavLst>
                                        <p:tav tm="0">
                                          <p:val>
                                            <p:strVal val="#ppt_y"/>
                                          </p:val>
                                        </p:tav>
                                        <p:tav tm="100000">
                                          <p:val>
                                            <p:strVal val="#ppt_y"/>
                                          </p:val>
                                        </p:tav>
                                      </p:tavLst>
                                    </p:anim>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strVal val="#ppt_h"/>
                                          </p:val>
                                        </p:tav>
                                        <p:tav tm="100000">
                                          <p:val>
                                            <p:strVal val="#ppt_h"/>
                                          </p:val>
                                        </p:tav>
                                      </p:tavLst>
                                    </p:anim>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par>
                          <p:cTn id="40" fill="hold">
                            <p:stCondLst>
                              <p:cond delay="500"/>
                            </p:stCondLst>
                            <p:childTnLst>
                              <p:par>
                                <p:cTn id="41" presetID="17" presetClass="entr" presetSubtype="8"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ppt_x</p:attrName>
                                        </p:attrNameLst>
                                      </p:cBhvr>
                                      <p:tavLst>
                                        <p:tav tm="0">
                                          <p:val>
                                            <p:strVal val="#ppt_x-#ppt_w/2"/>
                                          </p:val>
                                        </p:tav>
                                        <p:tav tm="100000">
                                          <p:val>
                                            <p:strVal val="#ppt_x"/>
                                          </p:val>
                                        </p:tav>
                                      </p:tavLst>
                                    </p:anim>
                                    <p:anim calcmode="lin" valueType="num">
                                      <p:cBhvr>
                                        <p:cTn id="44" dur="500" fill="hold"/>
                                        <p:tgtEl>
                                          <p:spTgt spid="21"/>
                                        </p:tgtEl>
                                        <p:attrNameLst>
                                          <p:attrName>ppt_y</p:attrName>
                                        </p:attrNameLst>
                                      </p:cBhvr>
                                      <p:tavLst>
                                        <p:tav tm="0">
                                          <p:val>
                                            <p:strVal val="#ppt_y"/>
                                          </p:val>
                                        </p:tav>
                                        <p:tav tm="100000">
                                          <p:val>
                                            <p:strVal val="#ppt_y"/>
                                          </p:val>
                                        </p:tav>
                                      </p:tavLst>
                                    </p:anim>
                                    <p:anim calcmode="lin" valueType="num">
                                      <p:cBhvr>
                                        <p:cTn id="45" dur="500" fill="hold"/>
                                        <p:tgtEl>
                                          <p:spTgt spid="21"/>
                                        </p:tgtEl>
                                        <p:attrNameLst>
                                          <p:attrName>ppt_w</p:attrName>
                                        </p:attrNameLst>
                                      </p:cBhvr>
                                      <p:tavLst>
                                        <p:tav tm="0">
                                          <p:val>
                                            <p:fltVal val="0"/>
                                          </p:val>
                                        </p:tav>
                                        <p:tav tm="100000">
                                          <p:val>
                                            <p:strVal val="#ppt_w"/>
                                          </p:val>
                                        </p:tav>
                                      </p:tavLst>
                                    </p:anim>
                                    <p:anim calcmode="lin" valueType="num">
                                      <p:cBhvr>
                                        <p:cTn id="46" dur="500" fill="hold"/>
                                        <p:tgtEl>
                                          <p:spTgt spid="21"/>
                                        </p:tgtEl>
                                        <p:attrNameLst>
                                          <p:attrName>ppt_h</p:attrName>
                                        </p:attrNameLst>
                                      </p:cBhvr>
                                      <p:tavLst>
                                        <p:tav tm="0">
                                          <p:val>
                                            <p:strVal val="#ppt_h"/>
                                          </p:val>
                                        </p:tav>
                                        <p:tav tm="100000">
                                          <p:val>
                                            <p:strVal val="#ppt_h"/>
                                          </p:val>
                                        </p:tav>
                                      </p:tavLst>
                                    </p:anim>
                                  </p:childTnLst>
                                </p:cTn>
                              </p:par>
                            </p:childTnLst>
                          </p:cTn>
                        </p:par>
                        <p:par>
                          <p:cTn id="47" fill="hold">
                            <p:stCondLst>
                              <p:cond delay="1000"/>
                            </p:stCondLst>
                            <p:childTnLst>
                              <p:par>
                                <p:cTn id="48" presetID="1" presetClass="entr" presetSubtype="0"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par>
                          <p:cTn id="50" fill="hold">
                            <p:stCondLst>
                              <p:cond delay="1000"/>
                            </p:stCondLst>
                            <p:childTnLst>
                              <p:par>
                                <p:cTn id="51" presetID="1" presetClass="entr" presetSubtype="0"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animBg="1"/>
      <p:bldP spid="10" grpId="0" animBg="1"/>
      <p:bldP spid="19"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neapple.jpg"/>
          <p:cNvPicPr>
            <a:picLocks noChangeAspect="1"/>
          </p:cNvPicPr>
          <p:nvPr/>
        </p:nvPicPr>
        <p:blipFill>
          <a:blip r:embed="rId3" cstate="print"/>
          <a:stretch>
            <a:fillRect/>
          </a:stretch>
        </p:blipFill>
        <p:spPr>
          <a:xfrm>
            <a:off x="5220072" y="2060848"/>
            <a:ext cx="304800" cy="660075"/>
          </a:xfrm>
          <a:prstGeom prst="rect">
            <a:avLst/>
          </a:prstGeom>
        </p:spPr>
      </p:pic>
      <p:pic>
        <p:nvPicPr>
          <p:cNvPr id="16" name="Picture 15" descr="orangeslice.jpg"/>
          <p:cNvPicPr>
            <a:picLocks noChangeAspect="1"/>
          </p:cNvPicPr>
          <p:nvPr/>
        </p:nvPicPr>
        <p:blipFill>
          <a:blip r:embed="rId4" cstate="print"/>
          <a:stretch>
            <a:fillRect/>
          </a:stretch>
        </p:blipFill>
        <p:spPr>
          <a:xfrm>
            <a:off x="4337065" y="3815562"/>
            <a:ext cx="437827" cy="353860"/>
          </a:xfrm>
          <a:prstGeom prst="rect">
            <a:avLst/>
          </a:prstGeom>
        </p:spPr>
      </p:pic>
      <p:pic>
        <p:nvPicPr>
          <p:cNvPr id="17" name="Picture 16" descr="pineappleslice.jpg"/>
          <p:cNvPicPr>
            <a:picLocks noChangeAspect="1"/>
          </p:cNvPicPr>
          <p:nvPr/>
        </p:nvPicPr>
        <p:blipFill>
          <a:blip r:embed="rId5" cstate="print"/>
          <a:stretch>
            <a:fillRect/>
          </a:stretch>
        </p:blipFill>
        <p:spPr>
          <a:xfrm>
            <a:off x="5112590" y="3754133"/>
            <a:ext cx="395514" cy="415289"/>
          </a:xfrm>
          <a:prstGeom prst="rect">
            <a:avLst/>
          </a:prstGeom>
        </p:spPr>
      </p:pic>
      <p:sp>
        <p:nvSpPr>
          <p:cNvPr id="3" name="Title 2"/>
          <p:cNvSpPr>
            <a:spLocks noGrp="1"/>
          </p:cNvSpPr>
          <p:nvPr>
            <p:ph type="title"/>
          </p:nvPr>
        </p:nvSpPr>
        <p:spPr/>
        <p:txBody>
          <a:bodyPr/>
          <a:lstStyle/>
          <a:p>
            <a:r>
              <a:rPr lang="en-US" dirty="0" smtClean="0"/>
              <a:t>Next Day</a:t>
            </a:r>
            <a:endParaRPr lang="en-US" dirty="0"/>
          </a:p>
        </p:txBody>
      </p:sp>
      <p:sp>
        <p:nvSpPr>
          <p:cNvPr id="2" name="Content Placeholder 1"/>
          <p:cNvSpPr>
            <a:spLocks noGrp="1"/>
          </p:cNvSpPr>
          <p:nvPr>
            <p:ph idx="1"/>
          </p:nvPr>
        </p:nvSpPr>
        <p:spPr>
          <a:xfrm>
            <a:off x="430095" y="1437923"/>
            <a:ext cx="7239000" cy="880872"/>
          </a:xfrm>
        </p:spPr>
        <p:txBody>
          <a:bodyPr>
            <a:normAutofit fontScale="92500" lnSpcReduction="20000"/>
          </a:bodyPr>
          <a:lstStyle/>
          <a:p>
            <a:pPr marL="0" indent="0">
              <a:buNone/>
            </a:pPr>
            <a:r>
              <a:rPr lang="en-US" dirty="0" smtClean="0"/>
              <a:t>Sam applied his invention to all the fruits he could find in the </a:t>
            </a:r>
            <a:r>
              <a:rPr lang="en-US" i="1" dirty="0" smtClean="0">
                <a:solidFill>
                  <a:srgbClr val="0070C0"/>
                </a:solidFill>
              </a:rPr>
              <a:t>fruit basket</a:t>
            </a:r>
            <a:endParaRPr lang="en-US" i="1" dirty="0">
              <a:solidFill>
                <a:srgbClr val="0070C0"/>
              </a:solidFill>
            </a:endParaRPr>
          </a:p>
        </p:txBody>
      </p:sp>
      <p:pic>
        <p:nvPicPr>
          <p:cNvPr id="4" name="Picture 3" descr="fruitbasket.jpg"/>
          <p:cNvPicPr>
            <a:picLocks noChangeAspect="1"/>
          </p:cNvPicPr>
          <p:nvPr/>
        </p:nvPicPr>
        <p:blipFill>
          <a:blip r:embed="rId6" cstate="print"/>
          <a:stretch>
            <a:fillRect/>
          </a:stretch>
        </p:blipFill>
        <p:spPr>
          <a:xfrm>
            <a:off x="7696200" y="1295400"/>
            <a:ext cx="990600" cy="1209894"/>
          </a:xfrm>
          <a:prstGeom prst="rect">
            <a:avLst/>
          </a:prstGeom>
        </p:spPr>
      </p:pic>
      <p:pic>
        <p:nvPicPr>
          <p:cNvPr id="5" name="Picture 4" descr="apple2.jpg"/>
          <p:cNvPicPr>
            <a:picLocks noChangeAspect="1"/>
          </p:cNvPicPr>
          <p:nvPr/>
        </p:nvPicPr>
        <p:blipFill>
          <a:blip r:embed="rId7" cstate="print">
            <a:clrChange>
              <a:clrFrom>
                <a:srgbClr val="FFFFFF"/>
              </a:clrFrom>
              <a:clrTo>
                <a:srgbClr val="FFFFFF">
                  <a:alpha val="0"/>
                </a:srgbClr>
              </a:clrTo>
            </a:clrChange>
          </a:blip>
          <a:stretch>
            <a:fillRect/>
          </a:stretch>
        </p:blipFill>
        <p:spPr>
          <a:xfrm>
            <a:off x="3442331" y="2275768"/>
            <a:ext cx="361815" cy="427143"/>
          </a:xfrm>
          <a:prstGeom prst="rect">
            <a:avLst/>
          </a:prstGeom>
        </p:spPr>
      </p:pic>
      <p:pic>
        <p:nvPicPr>
          <p:cNvPr id="6" name="Picture 5" descr="apple-pieces.jpg"/>
          <p:cNvPicPr>
            <a:picLocks noChangeAspect="1"/>
          </p:cNvPicPr>
          <p:nvPr/>
        </p:nvPicPr>
        <p:blipFill>
          <a:blip r:embed="rId8" cstate="print">
            <a:clrChange>
              <a:clrFrom>
                <a:srgbClr val="FFFFFF"/>
              </a:clrFrom>
              <a:clrTo>
                <a:srgbClr val="FFFFFF">
                  <a:alpha val="0"/>
                </a:srgbClr>
              </a:clrTo>
            </a:clrChange>
          </a:blip>
          <a:stretch>
            <a:fillRect/>
          </a:stretch>
        </p:blipFill>
        <p:spPr>
          <a:xfrm>
            <a:off x="3318438" y="3632448"/>
            <a:ext cx="609600" cy="609600"/>
          </a:xfrm>
          <a:prstGeom prst="rect">
            <a:avLst/>
          </a:prstGeom>
        </p:spPr>
      </p:pic>
      <p:pic>
        <p:nvPicPr>
          <p:cNvPr id="7" name="Picture 6" descr="knife2.jpg"/>
          <p:cNvPicPr>
            <a:picLocks noChangeAspect="1"/>
          </p:cNvPicPr>
          <p:nvPr/>
        </p:nvPicPr>
        <p:blipFill>
          <a:blip r:embed="rId9" cstate="print"/>
          <a:stretch>
            <a:fillRect/>
          </a:stretch>
        </p:blipFill>
        <p:spPr>
          <a:xfrm rot="20472147">
            <a:off x="4223009" y="3036763"/>
            <a:ext cx="520310" cy="468279"/>
          </a:xfrm>
          <a:prstGeom prst="rect">
            <a:avLst/>
          </a:prstGeom>
        </p:spPr>
      </p:pic>
      <p:pic>
        <p:nvPicPr>
          <p:cNvPr id="8" name="Picture 7" descr="orange.jpg"/>
          <p:cNvPicPr>
            <a:picLocks noChangeAspect="1"/>
          </p:cNvPicPr>
          <p:nvPr/>
        </p:nvPicPr>
        <p:blipFill>
          <a:blip r:embed="rId10" cstate="print"/>
          <a:stretch>
            <a:fillRect/>
          </a:stretch>
        </p:blipFill>
        <p:spPr>
          <a:xfrm flipH="1">
            <a:off x="4304754" y="2344153"/>
            <a:ext cx="373115" cy="363238"/>
          </a:xfrm>
          <a:prstGeom prst="rect">
            <a:avLst/>
          </a:prstGeom>
        </p:spPr>
      </p:pic>
      <p:pic>
        <p:nvPicPr>
          <p:cNvPr id="10" name="Picture 9" descr="blender.jpg"/>
          <p:cNvPicPr>
            <a:picLocks noChangeAspect="1"/>
          </p:cNvPicPr>
          <p:nvPr/>
        </p:nvPicPr>
        <p:blipFill>
          <a:blip r:embed="rId11" cstate="print"/>
          <a:stretch>
            <a:fillRect/>
          </a:stretch>
        </p:blipFill>
        <p:spPr>
          <a:xfrm>
            <a:off x="4304754" y="4797151"/>
            <a:ext cx="440161" cy="593849"/>
          </a:xfrm>
          <a:prstGeom prst="rect">
            <a:avLst/>
          </a:prstGeom>
        </p:spPr>
      </p:pic>
      <p:sp>
        <p:nvSpPr>
          <p:cNvPr id="19" name="Right Arrow 18"/>
          <p:cNvSpPr/>
          <p:nvPr/>
        </p:nvSpPr>
        <p:spPr>
          <a:xfrm rot="5400000">
            <a:off x="3445385" y="2838478"/>
            <a:ext cx="27354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ight Arrow 21"/>
          <p:cNvSpPr/>
          <p:nvPr/>
        </p:nvSpPr>
        <p:spPr>
          <a:xfrm rot="5400000">
            <a:off x="4367414" y="4349634"/>
            <a:ext cx="27354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Arrow 25"/>
          <p:cNvSpPr/>
          <p:nvPr/>
        </p:nvSpPr>
        <p:spPr>
          <a:xfrm rot="5400000">
            <a:off x="4420184" y="5686006"/>
            <a:ext cx="27354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7" name="Picture 26" descr="juice.jpg"/>
          <p:cNvPicPr>
            <a:picLocks noChangeAspect="1"/>
          </p:cNvPicPr>
          <p:nvPr/>
        </p:nvPicPr>
        <p:blipFill>
          <a:blip r:embed="rId12" cstate="print">
            <a:clrChange>
              <a:clrFrom>
                <a:srgbClr val="FFFFFF"/>
              </a:clrFrom>
              <a:clrTo>
                <a:srgbClr val="FFFFFF">
                  <a:alpha val="0"/>
                </a:srgbClr>
              </a:clrTo>
            </a:clrChange>
          </a:blip>
          <a:stretch>
            <a:fillRect/>
          </a:stretch>
        </p:blipFill>
        <p:spPr>
          <a:xfrm>
            <a:off x="4067944" y="5975176"/>
            <a:ext cx="843160" cy="838200"/>
          </a:xfrm>
          <a:prstGeom prst="rect">
            <a:avLst/>
          </a:prstGeom>
        </p:spPr>
      </p:pic>
      <p:sp>
        <p:nvSpPr>
          <p:cNvPr id="28" name="Right Arrow 27"/>
          <p:cNvSpPr/>
          <p:nvPr/>
        </p:nvSpPr>
        <p:spPr>
          <a:xfrm rot="5400000">
            <a:off x="4389873" y="2832370"/>
            <a:ext cx="27354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ight Arrow 31"/>
          <p:cNvSpPr/>
          <p:nvPr/>
        </p:nvSpPr>
        <p:spPr>
          <a:xfrm rot="5400000">
            <a:off x="5173577" y="2832370"/>
            <a:ext cx="27354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300192" y="5056509"/>
            <a:ext cx="2232248" cy="646331"/>
          </a:xfrm>
          <a:prstGeom prst="rect">
            <a:avLst/>
          </a:prstGeom>
          <a:noFill/>
        </p:spPr>
        <p:txBody>
          <a:bodyPr wrap="square" rtlCol="0">
            <a:spAutoFit/>
          </a:bodyPr>
          <a:lstStyle/>
          <a:p>
            <a:r>
              <a:rPr lang="en-US" sz="3600" dirty="0" smtClean="0">
                <a:latin typeface="Cambria" pitchFamily="18" charset="0"/>
              </a:rPr>
              <a:t>Simple!!!</a:t>
            </a:r>
            <a:endParaRPr lang="en-IN" sz="3600" dirty="0">
              <a:latin typeface="Cambria" pitchFamily="18" charset="0"/>
            </a:endParaRPr>
          </a:p>
        </p:txBody>
      </p:sp>
      <p:sp>
        <p:nvSpPr>
          <p:cNvPr id="21" name="Right Arrow 20"/>
          <p:cNvSpPr/>
          <p:nvPr/>
        </p:nvSpPr>
        <p:spPr>
          <a:xfrm rot="5400000">
            <a:off x="4439422" y="3432054"/>
            <a:ext cx="27354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102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9" grpId="0" animBg="1"/>
      <p:bldP spid="22" grpId="0" animBg="1"/>
      <p:bldP spid="26" grpId="0" animBg="1"/>
      <p:bldP spid="28" grpId="0" animBg="1"/>
      <p:bldP spid="32" grpId="0" animBg="1"/>
      <p:bldP spid="11" grpId="0"/>
      <p:bldP spid="21" grpId="0" animBg="1"/>
    </p:bld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22404</TotalTime>
  <Words>3826</Words>
  <Application>Microsoft Office PowerPoint</Application>
  <PresentationFormat>On-screen Show (4:3)</PresentationFormat>
  <Paragraphs>457</Paragraphs>
  <Slides>58</Slides>
  <Notes>18</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Cambria</vt:lpstr>
      <vt:lpstr>Verdana</vt:lpstr>
      <vt:lpstr>Wingdings</vt:lpstr>
      <vt:lpstr>Office Theme</vt:lpstr>
      <vt:lpstr>MapReduce: Programming Model and Implementations</vt:lpstr>
      <vt:lpstr>Hadoop and Map Reduce</vt:lpstr>
      <vt:lpstr>Map – Reduce Implementation</vt:lpstr>
      <vt:lpstr>PowerPoint Presentation</vt:lpstr>
      <vt:lpstr>PowerPoint Presentation</vt:lpstr>
      <vt:lpstr>Execution </vt:lpstr>
      <vt:lpstr>Mom told Sam</vt:lpstr>
      <vt:lpstr>One day</vt:lpstr>
      <vt:lpstr>Next Day</vt:lpstr>
      <vt:lpstr>18 Years Later</vt:lpstr>
      <vt:lpstr>Sam &amp; MapReduce</vt:lpstr>
      <vt:lpstr>Why Map Reduce?</vt:lpstr>
      <vt:lpstr>Why?</vt:lpstr>
      <vt:lpstr>MapReduce</vt:lpstr>
      <vt:lpstr>Programming Model</vt:lpstr>
      <vt:lpstr>Inspiration</vt:lpstr>
      <vt:lpstr>PowerPoint Presentation</vt:lpstr>
      <vt:lpstr>PowerPoint Presentation</vt:lpstr>
      <vt:lpstr>PowerPoint Presentation</vt:lpstr>
      <vt:lpstr>Another Example: Word Count</vt:lpstr>
      <vt:lpstr>Implementation</vt:lpstr>
      <vt:lpstr>Google File System (GFS)</vt:lpstr>
      <vt:lpstr>GFS Architecture</vt:lpstr>
      <vt:lpstr>Execution</vt:lpstr>
      <vt:lpstr>PowerPoint Presentation</vt:lpstr>
      <vt:lpstr>PowerPoint Presentation</vt:lpstr>
      <vt:lpstr>Execution Flow</vt:lpstr>
      <vt:lpstr>MapReduce </vt:lpstr>
      <vt:lpstr>Master Data Structures</vt:lpstr>
      <vt:lpstr>Fault Tolerance</vt:lpstr>
      <vt:lpstr>Disk Locality</vt:lpstr>
      <vt:lpstr>Task Granularity</vt:lpstr>
      <vt:lpstr>Stragglers</vt:lpstr>
      <vt:lpstr>Refinement: Partitioning Function</vt:lpstr>
      <vt:lpstr>Refinement: Combiner Function</vt:lpstr>
      <vt:lpstr>Refinement: Skipping Bad Records</vt:lpstr>
      <vt:lpstr>Refinements: others</vt:lpstr>
      <vt:lpstr>Performance</vt:lpstr>
      <vt:lpstr>Experience: Google Indexing System</vt:lpstr>
      <vt:lpstr>Contd…</vt:lpstr>
      <vt:lpstr>Hadoop Ecosystem</vt:lpstr>
      <vt:lpstr>Main Features of Map Reduce for data intensive application:</vt:lpstr>
      <vt:lpstr>PowerPoint Presentation</vt:lpstr>
      <vt:lpstr>PowerPoint Presentation</vt:lpstr>
      <vt:lpstr>PowerPoint Presentation</vt:lpstr>
      <vt:lpstr>Major Map Reduce Impementation for the cloud:</vt:lpstr>
      <vt:lpstr>Hadoop’s Sub Projects</vt:lpstr>
      <vt:lpstr>PowerPoint Presentation</vt:lpstr>
      <vt:lpstr>Hadoop Map reduce Overview</vt:lpstr>
      <vt:lpstr>PowerPoint Presentation</vt:lpstr>
      <vt:lpstr>Hadoop Communities</vt:lpstr>
      <vt:lpstr>Disco</vt:lpstr>
      <vt:lpstr>Disco Architecture</vt:lpstr>
      <vt:lpstr>Map Reduce.Net</vt:lpstr>
      <vt:lpstr>PowerPoint Presentation</vt:lpstr>
      <vt:lpstr>Skynet</vt:lpstr>
      <vt:lpstr>SkyNet</vt:lpstr>
      <vt:lpstr>GridGain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dc:creator>
  <cp:lastModifiedBy>Mahe</cp:lastModifiedBy>
  <cp:revision>276</cp:revision>
  <dcterms:created xsi:type="dcterms:W3CDTF">2011-10-15T13:00:53Z</dcterms:created>
  <dcterms:modified xsi:type="dcterms:W3CDTF">2018-10-20T17:09:59Z</dcterms:modified>
</cp:coreProperties>
</file>