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FA58EC-5286-401C-BED8-09CA8F96F67B}"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58C65-BA99-433E-8D3D-5E6B13D3DA72}" type="slidenum">
              <a:rPr lang="en-US" smtClean="0"/>
              <a:t>‹#›</a:t>
            </a:fld>
            <a:endParaRPr lang="en-US"/>
          </a:p>
        </p:txBody>
      </p:sp>
    </p:spTree>
    <p:extLst>
      <p:ext uri="{BB962C8B-B14F-4D97-AF65-F5344CB8AC3E}">
        <p14:creationId xmlns:p14="http://schemas.microsoft.com/office/powerpoint/2010/main" val="2625223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A58EC-5286-401C-BED8-09CA8F96F67B}"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58C65-BA99-433E-8D3D-5E6B13D3DA72}" type="slidenum">
              <a:rPr lang="en-US" smtClean="0"/>
              <a:t>‹#›</a:t>
            </a:fld>
            <a:endParaRPr lang="en-US"/>
          </a:p>
        </p:txBody>
      </p:sp>
    </p:spTree>
    <p:extLst>
      <p:ext uri="{BB962C8B-B14F-4D97-AF65-F5344CB8AC3E}">
        <p14:creationId xmlns:p14="http://schemas.microsoft.com/office/powerpoint/2010/main" val="673651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A58EC-5286-401C-BED8-09CA8F96F67B}"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58C65-BA99-433E-8D3D-5E6B13D3DA72}" type="slidenum">
              <a:rPr lang="en-US" smtClean="0"/>
              <a:t>‹#›</a:t>
            </a:fld>
            <a:endParaRPr lang="en-US"/>
          </a:p>
        </p:txBody>
      </p:sp>
    </p:spTree>
    <p:extLst>
      <p:ext uri="{BB962C8B-B14F-4D97-AF65-F5344CB8AC3E}">
        <p14:creationId xmlns:p14="http://schemas.microsoft.com/office/powerpoint/2010/main" val="4013607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A58EC-5286-401C-BED8-09CA8F96F67B}"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58C65-BA99-433E-8D3D-5E6B13D3DA72}" type="slidenum">
              <a:rPr lang="en-US" smtClean="0"/>
              <a:t>‹#›</a:t>
            </a:fld>
            <a:endParaRPr lang="en-US"/>
          </a:p>
        </p:txBody>
      </p:sp>
    </p:spTree>
    <p:extLst>
      <p:ext uri="{BB962C8B-B14F-4D97-AF65-F5344CB8AC3E}">
        <p14:creationId xmlns:p14="http://schemas.microsoft.com/office/powerpoint/2010/main" val="3321160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FA58EC-5286-401C-BED8-09CA8F96F67B}"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58C65-BA99-433E-8D3D-5E6B13D3DA72}" type="slidenum">
              <a:rPr lang="en-US" smtClean="0"/>
              <a:t>‹#›</a:t>
            </a:fld>
            <a:endParaRPr lang="en-US"/>
          </a:p>
        </p:txBody>
      </p:sp>
    </p:spTree>
    <p:extLst>
      <p:ext uri="{BB962C8B-B14F-4D97-AF65-F5344CB8AC3E}">
        <p14:creationId xmlns:p14="http://schemas.microsoft.com/office/powerpoint/2010/main" val="3897121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FA58EC-5286-401C-BED8-09CA8F96F67B}"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58C65-BA99-433E-8D3D-5E6B13D3DA72}" type="slidenum">
              <a:rPr lang="en-US" smtClean="0"/>
              <a:t>‹#›</a:t>
            </a:fld>
            <a:endParaRPr lang="en-US"/>
          </a:p>
        </p:txBody>
      </p:sp>
    </p:spTree>
    <p:extLst>
      <p:ext uri="{BB962C8B-B14F-4D97-AF65-F5344CB8AC3E}">
        <p14:creationId xmlns:p14="http://schemas.microsoft.com/office/powerpoint/2010/main" val="3235748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FA58EC-5286-401C-BED8-09CA8F96F67B}" type="datetimeFigureOut">
              <a:rPr lang="en-US" smtClean="0"/>
              <a:t>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B58C65-BA99-433E-8D3D-5E6B13D3DA72}" type="slidenum">
              <a:rPr lang="en-US" smtClean="0"/>
              <a:t>‹#›</a:t>
            </a:fld>
            <a:endParaRPr lang="en-US"/>
          </a:p>
        </p:txBody>
      </p:sp>
    </p:spTree>
    <p:extLst>
      <p:ext uri="{BB962C8B-B14F-4D97-AF65-F5344CB8AC3E}">
        <p14:creationId xmlns:p14="http://schemas.microsoft.com/office/powerpoint/2010/main" val="3648166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FA58EC-5286-401C-BED8-09CA8F96F67B}" type="datetimeFigureOut">
              <a:rPr lang="en-US" smtClean="0"/>
              <a:t>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B58C65-BA99-433E-8D3D-5E6B13D3DA72}" type="slidenum">
              <a:rPr lang="en-US" smtClean="0"/>
              <a:t>‹#›</a:t>
            </a:fld>
            <a:endParaRPr lang="en-US"/>
          </a:p>
        </p:txBody>
      </p:sp>
    </p:spTree>
    <p:extLst>
      <p:ext uri="{BB962C8B-B14F-4D97-AF65-F5344CB8AC3E}">
        <p14:creationId xmlns:p14="http://schemas.microsoft.com/office/powerpoint/2010/main" val="37924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FA58EC-5286-401C-BED8-09CA8F96F67B}" type="datetimeFigureOut">
              <a:rPr lang="en-US" smtClean="0"/>
              <a:t>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B58C65-BA99-433E-8D3D-5E6B13D3DA72}" type="slidenum">
              <a:rPr lang="en-US" smtClean="0"/>
              <a:t>‹#›</a:t>
            </a:fld>
            <a:endParaRPr lang="en-US"/>
          </a:p>
        </p:txBody>
      </p:sp>
    </p:spTree>
    <p:extLst>
      <p:ext uri="{BB962C8B-B14F-4D97-AF65-F5344CB8AC3E}">
        <p14:creationId xmlns:p14="http://schemas.microsoft.com/office/powerpoint/2010/main" val="201468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FA58EC-5286-401C-BED8-09CA8F96F67B}"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58C65-BA99-433E-8D3D-5E6B13D3DA72}" type="slidenum">
              <a:rPr lang="en-US" smtClean="0"/>
              <a:t>‹#›</a:t>
            </a:fld>
            <a:endParaRPr lang="en-US"/>
          </a:p>
        </p:txBody>
      </p:sp>
    </p:spTree>
    <p:extLst>
      <p:ext uri="{BB962C8B-B14F-4D97-AF65-F5344CB8AC3E}">
        <p14:creationId xmlns:p14="http://schemas.microsoft.com/office/powerpoint/2010/main" val="215236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FA58EC-5286-401C-BED8-09CA8F96F67B}"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58C65-BA99-433E-8D3D-5E6B13D3DA72}" type="slidenum">
              <a:rPr lang="en-US" smtClean="0"/>
              <a:t>‹#›</a:t>
            </a:fld>
            <a:endParaRPr lang="en-US"/>
          </a:p>
        </p:txBody>
      </p:sp>
    </p:spTree>
    <p:extLst>
      <p:ext uri="{BB962C8B-B14F-4D97-AF65-F5344CB8AC3E}">
        <p14:creationId xmlns:p14="http://schemas.microsoft.com/office/powerpoint/2010/main" val="298078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A58EC-5286-401C-BED8-09CA8F96F67B}" type="datetimeFigureOut">
              <a:rPr lang="en-US" smtClean="0"/>
              <a:t>11/2/2018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58C65-BA99-433E-8D3D-5E6B13D3DA72}" type="slidenum">
              <a:rPr lang="en-US" smtClean="0"/>
              <a:t>‹#›</a:t>
            </a:fld>
            <a:endParaRPr lang="en-US"/>
          </a:p>
        </p:txBody>
      </p:sp>
    </p:spTree>
    <p:extLst>
      <p:ext uri="{BB962C8B-B14F-4D97-AF65-F5344CB8AC3E}">
        <p14:creationId xmlns:p14="http://schemas.microsoft.com/office/powerpoint/2010/main" val="3660456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Sevice</a:t>
            </a:r>
            <a:r>
              <a:rPr lang="en-US" dirty="0" smtClean="0"/>
              <a:t> Level Management in CC</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1865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365" y="107576"/>
            <a:ext cx="11779623" cy="6562165"/>
          </a:xfrm>
        </p:spPr>
        <p:txBody>
          <a:bodyPr>
            <a:normAutofit/>
          </a:bodyPr>
          <a:lstStyle/>
          <a:p>
            <a:pPr marL="0" indent="0">
              <a:buNone/>
            </a:pPr>
            <a:r>
              <a:rPr lang="en-US" u="sng" dirty="0"/>
              <a:t>LIFE CYCLE OF SLA</a:t>
            </a:r>
          </a:p>
          <a:p>
            <a:r>
              <a:rPr lang="en-US" sz="2400" dirty="0"/>
              <a:t>Each SLA goes through a sequence of steps starting </a:t>
            </a:r>
            <a:r>
              <a:rPr lang="en-US" sz="2400" dirty="0" smtClean="0"/>
              <a:t>from</a:t>
            </a:r>
          </a:p>
          <a:p>
            <a:pPr>
              <a:buFont typeface="Wingdings" panose="05000000000000000000" pitchFamily="2" charset="2"/>
              <a:buChar char="à"/>
            </a:pPr>
            <a:r>
              <a:rPr lang="en-US" sz="2400" dirty="0" smtClean="0"/>
              <a:t>identification </a:t>
            </a:r>
            <a:r>
              <a:rPr lang="en-US" sz="2400" dirty="0"/>
              <a:t>of terms  and  conditions,  </a:t>
            </a:r>
            <a:endParaRPr lang="en-US" sz="2400" dirty="0" smtClean="0"/>
          </a:p>
          <a:p>
            <a:pPr>
              <a:buFont typeface="Wingdings" panose="05000000000000000000" pitchFamily="2" charset="2"/>
              <a:buChar char="à"/>
            </a:pPr>
            <a:r>
              <a:rPr lang="en-US" sz="2400" dirty="0" smtClean="0"/>
              <a:t>activation  </a:t>
            </a:r>
            <a:r>
              <a:rPr lang="en-US" sz="2400" dirty="0"/>
              <a:t>and  monitoring  of  the  stated  terms  and </a:t>
            </a:r>
            <a:r>
              <a:rPr lang="en-US" sz="2400" dirty="0" smtClean="0"/>
              <a:t>conditions</a:t>
            </a:r>
          </a:p>
          <a:p>
            <a:pPr>
              <a:buFont typeface="Wingdings" panose="05000000000000000000" pitchFamily="2" charset="2"/>
              <a:buChar char="à"/>
            </a:pPr>
            <a:r>
              <a:rPr lang="en-US" sz="2400" dirty="0" smtClean="0"/>
              <a:t>eventual </a:t>
            </a:r>
            <a:r>
              <a:rPr lang="en-US" sz="2400" dirty="0"/>
              <a:t>termination of contract once the hosting relationship ceases to exist. </a:t>
            </a:r>
            <a:endParaRPr lang="en-US" sz="2400" dirty="0" smtClean="0"/>
          </a:p>
          <a:p>
            <a:pPr marL="0" indent="0">
              <a:buNone/>
            </a:pPr>
            <a:endParaRPr lang="en-US" sz="2400" dirty="0" smtClean="0"/>
          </a:p>
          <a:p>
            <a:pPr marL="0" indent="0">
              <a:buNone/>
            </a:pPr>
            <a:r>
              <a:rPr lang="en-US" sz="2400" dirty="0" smtClean="0"/>
              <a:t>Such </a:t>
            </a:r>
            <a:r>
              <a:rPr lang="en-US" sz="2400" dirty="0"/>
              <a:t>a sequence of steps is called SLA life cycle and consists of the following five phases: </a:t>
            </a:r>
          </a:p>
          <a:p>
            <a:pPr marL="0" indent="0">
              <a:buNone/>
            </a:pPr>
            <a:r>
              <a:rPr lang="en-US" sz="2400" dirty="0" smtClean="0"/>
              <a:t>1</a:t>
            </a:r>
            <a:r>
              <a:rPr lang="en-US" sz="2400" dirty="0"/>
              <a:t>.  Contract definition </a:t>
            </a:r>
          </a:p>
          <a:p>
            <a:pPr marL="0" indent="0">
              <a:buNone/>
            </a:pPr>
            <a:r>
              <a:rPr lang="en-US" sz="2400" dirty="0"/>
              <a:t>2.  Publishing and discovery </a:t>
            </a:r>
          </a:p>
          <a:p>
            <a:pPr marL="0" indent="0">
              <a:buNone/>
            </a:pPr>
            <a:r>
              <a:rPr lang="en-US" sz="2400" dirty="0"/>
              <a:t>3.  Negotiation </a:t>
            </a:r>
          </a:p>
          <a:p>
            <a:pPr marL="0" indent="0">
              <a:buNone/>
            </a:pPr>
            <a:r>
              <a:rPr lang="en-US" sz="2400" dirty="0"/>
              <a:t>4.  Operationalization </a:t>
            </a:r>
          </a:p>
          <a:p>
            <a:pPr marL="0" indent="0">
              <a:buNone/>
            </a:pPr>
            <a:r>
              <a:rPr lang="en-US" sz="2400" dirty="0"/>
              <a:t>5.  De-commissioning </a:t>
            </a:r>
          </a:p>
          <a:p>
            <a:endParaRPr lang="en-US" dirty="0"/>
          </a:p>
          <a:p>
            <a:endParaRPr lang="en-US" dirty="0"/>
          </a:p>
        </p:txBody>
      </p:sp>
    </p:spTree>
    <p:extLst>
      <p:ext uri="{BB962C8B-B14F-4D97-AF65-F5344CB8AC3E}">
        <p14:creationId xmlns:p14="http://schemas.microsoft.com/office/powerpoint/2010/main" val="1096909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471"/>
            <a:ext cx="10515600" cy="6481482"/>
          </a:xfrm>
        </p:spPr>
        <p:txBody>
          <a:bodyPr>
            <a:noAutofit/>
          </a:bodyPr>
          <a:lstStyle/>
          <a:p>
            <a:pPr marL="0" indent="0" algn="just">
              <a:lnSpc>
                <a:spcPct val="170000"/>
              </a:lnSpc>
              <a:buNone/>
            </a:pPr>
            <a:r>
              <a:rPr lang="en-US" sz="1600" u="sng" dirty="0"/>
              <a:t>Contract  </a:t>
            </a:r>
            <a:r>
              <a:rPr lang="en-US" sz="1600" u="sng" dirty="0" smtClean="0"/>
              <a:t>Definition:</a:t>
            </a:r>
          </a:p>
          <a:p>
            <a:pPr algn="just">
              <a:lnSpc>
                <a:spcPct val="170000"/>
              </a:lnSpc>
            </a:pPr>
            <a:r>
              <a:rPr lang="en-US" sz="1600" dirty="0" smtClean="0"/>
              <a:t>Service  </a:t>
            </a:r>
            <a:r>
              <a:rPr lang="en-US" sz="1600" dirty="0"/>
              <a:t>providers  define  a  set  of  service offerings  and  corresponding  SLAs  using  standard  templates.  </a:t>
            </a:r>
            <a:endParaRPr lang="en-US" sz="1600" dirty="0" smtClean="0"/>
          </a:p>
          <a:p>
            <a:pPr algn="just">
              <a:lnSpc>
                <a:spcPct val="170000"/>
              </a:lnSpc>
            </a:pPr>
            <a:r>
              <a:rPr lang="en-US" sz="1600" dirty="0" smtClean="0"/>
              <a:t>Individual </a:t>
            </a:r>
            <a:r>
              <a:rPr lang="en-US" sz="1600" dirty="0"/>
              <a:t>SLAs for enterprises can be derived by customizing these base SLA templates. </a:t>
            </a:r>
          </a:p>
          <a:p>
            <a:pPr marL="0" indent="0" algn="just">
              <a:lnSpc>
                <a:spcPct val="170000"/>
              </a:lnSpc>
              <a:buNone/>
            </a:pPr>
            <a:r>
              <a:rPr lang="en-US" sz="1600" u="sng" dirty="0"/>
              <a:t>Publication  and  </a:t>
            </a:r>
            <a:r>
              <a:rPr lang="en-US" sz="1600" u="sng" dirty="0" smtClean="0"/>
              <a:t>Discovery:</a:t>
            </a:r>
          </a:p>
          <a:p>
            <a:pPr algn="just">
              <a:lnSpc>
                <a:spcPct val="170000"/>
              </a:lnSpc>
            </a:pPr>
            <a:r>
              <a:rPr lang="en-US" sz="1600" dirty="0" smtClean="0"/>
              <a:t>  </a:t>
            </a:r>
            <a:r>
              <a:rPr lang="en-US" sz="1600" dirty="0"/>
              <a:t>Service  provider  advertises  these  base  service offerings through standard publication media, and the customers should be able to locate the service provider by searching the catalog. </a:t>
            </a:r>
            <a:endParaRPr lang="en-US" sz="1600" dirty="0" smtClean="0"/>
          </a:p>
          <a:p>
            <a:pPr marL="0" indent="0" algn="just">
              <a:lnSpc>
                <a:spcPct val="170000"/>
              </a:lnSpc>
              <a:buNone/>
            </a:pPr>
            <a:r>
              <a:rPr lang="en-US" sz="1600" u="sng" dirty="0" smtClean="0"/>
              <a:t>Negotiation:</a:t>
            </a:r>
          </a:p>
          <a:p>
            <a:pPr algn="just">
              <a:lnSpc>
                <a:spcPct val="170000"/>
              </a:lnSpc>
            </a:pPr>
            <a:r>
              <a:rPr lang="en-US" sz="1600" dirty="0" smtClean="0"/>
              <a:t>Once </a:t>
            </a:r>
            <a:r>
              <a:rPr lang="en-US" sz="1600" dirty="0"/>
              <a:t>the customer has discovered a service provider who can </a:t>
            </a:r>
            <a:r>
              <a:rPr lang="en-US" sz="1600" dirty="0" smtClean="0"/>
              <a:t>meet </a:t>
            </a:r>
            <a:r>
              <a:rPr lang="en-US" sz="1600" dirty="0"/>
              <a:t>their application hosting need, the SLA terms and conditions needs to be </a:t>
            </a:r>
            <a:r>
              <a:rPr lang="en-US" sz="1600" dirty="0" smtClean="0"/>
              <a:t>mutually </a:t>
            </a:r>
            <a:r>
              <a:rPr lang="en-US" sz="1600" dirty="0"/>
              <a:t>agreed upon before signing the agreement for hosting the application. </a:t>
            </a:r>
            <a:endParaRPr lang="en-US" sz="1600" dirty="0" smtClean="0"/>
          </a:p>
          <a:p>
            <a:pPr algn="just">
              <a:lnSpc>
                <a:spcPct val="170000"/>
              </a:lnSpc>
            </a:pPr>
            <a:r>
              <a:rPr lang="en-US" sz="1600" dirty="0" smtClean="0"/>
              <a:t>The </a:t>
            </a:r>
            <a:r>
              <a:rPr lang="en-US" sz="1600" dirty="0"/>
              <a:t>service provider needs to analyze the </a:t>
            </a:r>
            <a:r>
              <a:rPr lang="en-US" sz="1600" dirty="0" smtClean="0"/>
              <a:t> application’s  </a:t>
            </a:r>
            <a:r>
              <a:rPr lang="en-US" sz="1600" dirty="0"/>
              <a:t>behavior  with  respect  to  scalability  and  performance  before </a:t>
            </a:r>
            <a:r>
              <a:rPr lang="en-US" sz="1600" dirty="0" smtClean="0"/>
              <a:t>agreeing </a:t>
            </a:r>
            <a:r>
              <a:rPr lang="en-US" sz="1600" dirty="0"/>
              <a:t>on the specification of SLA. </a:t>
            </a:r>
            <a:endParaRPr lang="en-US" sz="1600" dirty="0" smtClean="0"/>
          </a:p>
          <a:p>
            <a:pPr algn="just">
              <a:lnSpc>
                <a:spcPct val="170000"/>
              </a:lnSpc>
            </a:pPr>
            <a:r>
              <a:rPr lang="en-US" sz="1600" dirty="0" smtClean="0"/>
              <a:t>At </a:t>
            </a:r>
            <a:r>
              <a:rPr lang="en-US" sz="1600" dirty="0"/>
              <a:t>the end of this phase, the SLA is </a:t>
            </a:r>
            <a:r>
              <a:rPr lang="en-US" sz="1600" dirty="0" smtClean="0"/>
              <a:t>mutually </a:t>
            </a:r>
            <a:r>
              <a:rPr lang="en-US" sz="1600" dirty="0"/>
              <a:t>agreed by both customer and provider and is eventually signed off. </a:t>
            </a:r>
            <a:br>
              <a:rPr lang="en-US" sz="1600" dirty="0"/>
            </a:br>
            <a:endParaRPr lang="en-US" sz="1600" dirty="0"/>
          </a:p>
        </p:txBody>
      </p:sp>
    </p:spTree>
    <p:extLst>
      <p:ext uri="{BB962C8B-B14F-4D97-AF65-F5344CB8AC3E}">
        <p14:creationId xmlns:p14="http://schemas.microsoft.com/office/powerpoint/2010/main" val="2152908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282" y="363070"/>
            <a:ext cx="11577918" cy="6239435"/>
          </a:xfrm>
        </p:spPr>
        <p:txBody>
          <a:bodyPr>
            <a:normAutofit fontScale="85000" lnSpcReduction="10000"/>
          </a:bodyPr>
          <a:lstStyle/>
          <a:p>
            <a:pPr marL="0" indent="0">
              <a:lnSpc>
                <a:spcPct val="150000"/>
              </a:lnSpc>
              <a:buNone/>
            </a:pPr>
            <a:r>
              <a:rPr lang="en-US" sz="2000" u="sng" dirty="0" smtClean="0"/>
              <a:t>Operationalization:</a:t>
            </a:r>
          </a:p>
          <a:p>
            <a:pPr>
              <a:lnSpc>
                <a:spcPct val="150000"/>
              </a:lnSpc>
            </a:pPr>
            <a:r>
              <a:rPr lang="en-US" sz="2000" dirty="0" smtClean="0"/>
              <a:t>  </a:t>
            </a:r>
            <a:r>
              <a:rPr lang="en-US" sz="2000" dirty="0"/>
              <a:t>SLA operation consists of </a:t>
            </a:r>
            <a:endParaRPr lang="en-US" sz="2000" dirty="0" smtClean="0"/>
          </a:p>
          <a:p>
            <a:pPr marL="0" indent="0">
              <a:lnSpc>
                <a:spcPct val="150000"/>
              </a:lnSpc>
              <a:buNone/>
            </a:pPr>
            <a:r>
              <a:rPr lang="en-US" sz="2000" dirty="0" smtClean="0">
                <a:sym typeface="Wingdings" panose="05000000000000000000" pitchFamily="2" charset="2"/>
              </a:rPr>
              <a:t></a:t>
            </a:r>
            <a:r>
              <a:rPr lang="en-US" sz="2000" dirty="0" smtClean="0"/>
              <a:t>SLA monitoring</a:t>
            </a:r>
          </a:p>
          <a:p>
            <a:pPr>
              <a:lnSpc>
                <a:spcPct val="150000"/>
              </a:lnSpc>
              <a:buFont typeface="Wingdings" panose="05000000000000000000" pitchFamily="2" charset="2"/>
              <a:buChar char="à"/>
            </a:pPr>
            <a:r>
              <a:rPr lang="en-US" sz="2000" dirty="0" smtClean="0"/>
              <a:t>SLA accounting</a:t>
            </a:r>
          </a:p>
          <a:p>
            <a:pPr>
              <a:lnSpc>
                <a:spcPct val="150000"/>
              </a:lnSpc>
              <a:buFont typeface="Wingdings" panose="05000000000000000000" pitchFamily="2" charset="2"/>
              <a:buChar char="à"/>
            </a:pPr>
            <a:r>
              <a:rPr lang="en-US" sz="2000" dirty="0" smtClean="0"/>
              <a:t>SLA enforcement</a:t>
            </a:r>
          </a:p>
          <a:p>
            <a:pPr marL="0" indent="0">
              <a:lnSpc>
                <a:spcPct val="150000"/>
              </a:lnSpc>
              <a:buNone/>
            </a:pPr>
            <a:r>
              <a:rPr lang="en-US" sz="2000" dirty="0" smtClean="0"/>
              <a:t> </a:t>
            </a:r>
            <a:r>
              <a:rPr lang="en-US" sz="2000" u="sng" dirty="0"/>
              <a:t>SLA </a:t>
            </a:r>
            <a:r>
              <a:rPr lang="en-US" sz="2000" u="sng" dirty="0" smtClean="0"/>
              <a:t>monitoring </a:t>
            </a:r>
          </a:p>
          <a:p>
            <a:pPr marL="0" indent="0">
              <a:lnSpc>
                <a:spcPct val="150000"/>
              </a:lnSpc>
              <a:buNone/>
            </a:pPr>
            <a:r>
              <a:rPr lang="en-US" sz="2000" dirty="0" smtClean="0">
                <a:sym typeface="Wingdings" panose="05000000000000000000" pitchFamily="2" charset="2"/>
              </a:rPr>
              <a:t> </a:t>
            </a:r>
            <a:r>
              <a:rPr lang="en-US" sz="2000" u="sng" dirty="0" smtClean="0">
                <a:sym typeface="Wingdings" panose="05000000000000000000" pitchFamily="2" charset="2"/>
              </a:rPr>
              <a:t>I</a:t>
            </a:r>
            <a:r>
              <a:rPr lang="en-US" sz="2000" dirty="0" smtClean="0"/>
              <a:t>nvolves </a:t>
            </a:r>
            <a:r>
              <a:rPr lang="en-US" sz="2000" dirty="0"/>
              <a:t>measuring parameter </a:t>
            </a:r>
            <a:r>
              <a:rPr lang="en-US" sz="2000" dirty="0" smtClean="0"/>
              <a:t> values </a:t>
            </a:r>
            <a:r>
              <a:rPr lang="en-US" sz="2000" dirty="0"/>
              <a:t>and calculating the metrics defined as a part of SLA and determining the </a:t>
            </a:r>
            <a:r>
              <a:rPr lang="en-US" sz="2000" dirty="0" smtClean="0"/>
              <a:t>deviations</a:t>
            </a:r>
            <a:r>
              <a:rPr lang="en-US" sz="2000" dirty="0"/>
              <a:t>. </a:t>
            </a:r>
            <a:endParaRPr lang="en-US" sz="2000" dirty="0" smtClean="0"/>
          </a:p>
          <a:p>
            <a:pPr marL="0" indent="0">
              <a:lnSpc>
                <a:spcPct val="150000"/>
              </a:lnSpc>
              <a:buNone/>
            </a:pPr>
            <a:r>
              <a:rPr lang="en-US" sz="2000" dirty="0" smtClean="0">
                <a:sym typeface="Wingdings" panose="05000000000000000000" pitchFamily="2" charset="2"/>
              </a:rPr>
              <a:t></a:t>
            </a:r>
            <a:r>
              <a:rPr lang="en-US" sz="2000" dirty="0" smtClean="0"/>
              <a:t>On </a:t>
            </a:r>
            <a:r>
              <a:rPr lang="en-US" sz="2000" dirty="0"/>
              <a:t>identifying the deviations, the concerned parties are notified. </a:t>
            </a:r>
            <a:endParaRPr lang="en-US" sz="2000" dirty="0" smtClean="0"/>
          </a:p>
          <a:p>
            <a:pPr marL="0" indent="0">
              <a:lnSpc>
                <a:spcPct val="150000"/>
              </a:lnSpc>
              <a:buNone/>
            </a:pPr>
            <a:r>
              <a:rPr lang="en-US" sz="2000" u="sng" dirty="0" smtClean="0"/>
              <a:t>SLA accounting </a:t>
            </a:r>
          </a:p>
          <a:p>
            <a:pPr marL="0" indent="0">
              <a:lnSpc>
                <a:spcPct val="150000"/>
              </a:lnSpc>
              <a:buNone/>
            </a:pPr>
            <a:r>
              <a:rPr lang="en-US" sz="2000" dirty="0" smtClean="0"/>
              <a:t> </a:t>
            </a:r>
            <a:r>
              <a:rPr lang="en-US" sz="2000" dirty="0" smtClean="0">
                <a:sym typeface="Wingdings" panose="05000000000000000000" pitchFamily="2" charset="2"/>
              </a:rPr>
              <a:t></a:t>
            </a:r>
            <a:r>
              <a:rPr lang="en-US" sz="2000" dirty="0" smtClean="0"/>
              <a:t> </a:t>
            </a:r>
            <a:r>
              <a:rPr lang="en-US" sz="2000" dirty="0"/>
              <a:t>involves capturing and archiving the SLA adherence for </a:t>
            </a:r>
            <a:r>
              <a:rPr lang="en-US" sz="2000" dirty="0" smtClean="0"/>
              <a:t>compliance .</a:t>
            </a:r>
          </a:p>
          <a:p>
            <a:pPr>
              <a:lnSpc>
                <a:spcPct val="150000"/>
              </a:lnSpc>
              <a:buFont typeface="Wingdings" panose="05000000000000000000" pitchFamily="2" charset="2"/>
              <a:buChar char="à"/>
            </a:pPr>
            <a:r>
              <a:rPr lang="en-US" sz="2000" dirty="0" smtClean="0"/>
              <a:t>The </a:t>
            </a:r>
            <a:r>
              <a:rPr lang="en-US" sz="2000" dirty="0"/>
              <a:t>application’s actual performance and the performance guaranteed as a part of SLA is reported. </a:t>
            </a:r>
            <a:endParaRPr lang="en-US" sz="2000" dirty="0" smtClean="0"/>
          </a:p>
          <a:p>
            <a:pPr marL="0" indent="0">
              <a:lnSpc>
                <a:spcPct val="150000"/>
              </a:lnSpc>
              <a:buNone/>
            </a:pPr>
            <a:r>
              <a:rPr lang="en-US" sz="2000" dirty="0" smtClean="0">
                <a:sym typeface="Wingdings" panose="05000000000000000000" pitchFamily="2" charset="2"/>
              </a:rPr>
              <a:t></a:t>
            </a:r>
            <a:r>
              <a:rPr lang="en-US" sz="2000" dirty="0" smtClean="0"/>
              <a:t>Also provide </a:t>
            </a:r>
            <a:r>
              <a:rPr lang="en-US" sz="2000" dirty="0"/>
              <a:t>the penalties paid for each </a:t>
            </a:r>
            <a:r>
              <a:rPr lang="en-US" sz="2000" dirty="0" smtClean="0"/>
              <a:t>SLA </a:t>
            </a:r>
            <a:r>
              <a:rPr lang="en-US" sz="2000" dirty="0"/>
              <a:t>violation.</a:t>
            </a:r>
          </a:p>
        </p:txBody>
      </p:sp>
    </p:spTree>
    <p:extLst>
      <p:ext uri="{BB962C8B-B14F-4D97-AF65-F5344CB8AC3E}">
        <p14:creationId xmlns:p14="http://schemas.microsoft.com/office/powerpoint/2010/main" val="2279879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365" y="188259"/>
            <a:ext cx="11806517" cy="6508376"/>
          </a:xfrm>
        </p:spPr>
        <p:txBody>
          <a:bodyPr>
            <a:normAutofit fontScale="92500" lnSpcReduction="20000"/>
          </a:bodyPr>
          <a:lstStyle/>
          <a:p>
            <a:pPr marL="0" indent="0" algn="just">
              <a:lnSpc>
                <a:spcPct val="150000"/>
              </a:lnSpc>
              <a:buNone/>
            </a:pPr>
            <a:r>
              <a:rPr lang="en-US" sz="2400" b="1" u="sng" dirty="0"/>
              <a:t>SLA enforcement </a:t>
            </a:r>
            <a:endParaRPr lang="en-US" sz="2400" b="1" u="sng" dirty="0" smtClean="0"/>
          </a:p>
          <a:p>
            <a:pPr algn="just">
              <a:lnSpc>
                <a:spcPct val="150000"/>
              </a:lnSpc>
              <a:buFont typeface="Wingdings" panose="05000000000000000000" pitchFamily="2" charset="2"/>
              <a:buChar char="à"/>
            </a:pPr>
            <a:r>
              <a:rPr lang="en-US" sz="2400" dirty="0" smtClean="0"/>
              <a:t>involves </a:t>
            </a:r>
            <a:r>
              <a:rPr lang="en-US" sz="2400" dirty="0"/>
              <a:t>taking appropriate action </a:t>
            </a:r>
            <a:r>
              <a:rPr lang="en-US" sz="2400" dirty="0" smtClean="0"/>
              <a:t>when </a:t>
            </a:r>
            <a:r>
              <a:rPr lang="en-US" sz="2400" dirty="0"/>
              <a:t>the </a:t>
            </a:r>
            <a:r>
              <a:rPr lang="en-US" sz="2400" dirty="0" smtClean="0"/>
              <a:t>runtime </a:t>
            </a:r>
            <a:r>
              <a:rPr lang="en-US" sz="2400" dirty="0"/>
              <a:t>monitoring detects a SLA violation. </a:t>
            </a:r>
            <a:endParaRPr lang="en-US" sz="2400" dirty="0" smtClean="0"/>
          </a:p>
          <a:p>
            <a:pPr algn="just">
              <a:lnSpc>
                <a:spcPct val="150000"/>
              </a:lnSpc>
              <a:buFont typeface="Wingdings" panose="05000000000000000000" pitchFamily="2" charset="2"/>
              <a:buChar char="à"/>
            </a:pPr>
            <a:r>
              <a:rPr lang="en-US" sz="2400" dirty="0" smtClean="0"/>
              <a:t>Such </a:t>
            </a:r>
            <a:r>
              <a:rPr lang="en-US" sz="2400" dirty="0"/>
              <a:t>actions could be notifying </a:t>
            </a:r>
            <a:r>
              <a:rPr lang="en-US" sz="2400" dirty="0" smtClean="0"/>
              <a:t>the concerned </a:t>
            </a:r>
            <a:r>
              <a:rPr lang="en-US" sz="2400" dirty="0"/>
              <a:t>parties, charging the penalties besides other things. </a:t>
            </a:r>
            <a:endParaRPr lang="en-US" sz="2400" dirty="0" smtClean="0"/>
          </a:p>
          <a:p>
            <a:pPr algn="just">
              <a:lnSpc>
                <a:spcPct val="150000"/>
              </a:lnSpc>
              <a:buFont typeface="Wingdings" panose="05000000000000000000" pitchFamily="2" charset="2"/>
              <a:buChar char="à"/>
            </a:pPr>
            <a:r>
              <a:rPr lang="en-US" sz="2400" dirty="0" smtClean="0"/>
              <a:t>The </a:t>
            </a:r>
            <a:r>
              <a:rPr lang="en-US" sz="2400" dirty="0"/>
              <a:t>different </a:t>
            </a:r>
            <a:r>
              <a:rPr lang="en-US" sz="2400" dirty="0" smtClean="0"/>
              <a:t>policies </a:t>
            </a:r>
            <a:r>
              <a:rPr lang="en-US" sz="2400" dirty="0"/>
              <a:t>can be expressed using a subset of the Common Information Model </a:t>
            </a:r>
            <a:r>
              <a:rPr lang="en-US" sz="2400" dirty="0" smtClean="0"/>
              <a:t>(</a:t>
            </a:r>
            <a:r>
              <a:rPr lang="en-US" sz="2400" dirty="0"/>
              <a:t>CIM</a:t>
            </a:r>
            <a:r>
              <a:rPr lang="en-US" sz="2400" dirty="0" smtClean="0"/>
              <a:t>). </a:t>
            </a:r>
          </a:p>
          <a:p>
            <a:pPr algn="just">
              <a:lnSpc>
                <a:spcPct val="150000"/>
              </a:lnSpc>
              <a:buFont typeface="Wingdings" panose="05000000000000000000" pitchFamily="2" charset="2"/>
              <a:buChar char="à"/>
            </a:pPr>
            <a:r>
              <a:rPr lang="en-US" sz="2400" dirty="0" smtClean="0"/>
              <a:t>The </a:t>
            </a:r>
            <a:r>
              <a:rPr lang="en-US" sz="2400" dirty="0"/>
              <a:t>CIM model is an open standard that allows expressing managed </a:t>
            </a:r>
            <a:br>
              <a:rPr lang="en-US" sz="2400" dirty="0"/>
            </a:br>
            <a:r>
              <a:rPr lang="en-US" sz="2400" dirty="0"/>
              <a:t>elements of data center via relationships and common objects. </a:t>
            </a:r>
          </a:p>
          <a:p>
            <a:pPr marL="0" indent="0" algn="just">
              <a:lnSpc>
                <a:spcPct val="150000"/>
              </a:lnSpc>
              <a:buNone/>
            </a:pPr>
            <a:r>
              <a:rPr lang="en-US" sz="2400" b="1" u="sng" dirty="0" smtClean="0"/>
              <a:t>De-commissioning</a:t>
            </a:r>
            <a:endParaRPr lang="en-US" sz="2400" b="1" dirty="0" smtClean="0"/>
          </a:p>
          <a:p>
            <a:pPr marL="0" indent="0" algn="just">
              <a:lnSpc>
                <a:spcPct val="150000"/>
              </a:lnSpc>
              <a:buNone/>
            </a:pPr>
            <a:r>
              <a:rPr lang="en-US" sz="2400" dirty="0" smtClean="0"/>
              <a:t>  </a:t>
            </a:r>
            <a:r>
              <a:rPr lang="en-US" sz="2400" dirty="0" smtClean="0">
                <a:sym typeface="Wingdings" panose="05000000000000000000" pitchFamily="2" charset="2"/>
              </a:rPr>
              <a:t> </a:t>
            </a:r>
            <a:r>
              <a:rPr lang="en-US" sz="2400" dirty="0" smtClean="0"/>
              <a:t>SLA </a:t>
            </a:r>
            <a:r>
              <a:rPr lang="en-US" sz="2400" dirty="0"/>
              <a:t>decommissioning involves termination of all activities performed under a particular SLA when the hosting relationship between the service provider and the service consumer has ended</a:t>
            </a:r>
            <a:r>
              <a:rPr lang="en-US" sz="2400" dirty="0" smtClean="0"/>
              <a:t>.</a:t>
            </a:r>
          </a:p>
          <a:p>
            <a:pPr marL="0" indent="0" algn="just">
              <a:lnSpc>
                <a:spcPct val="150000"/>
              </a:lnSpc>
              <a:buNone/>
            </a:pPr>
            <a:r>
              <a:rPr lang="en-US" sz="2400" dirty="0" smtClean="0">
                <a:sym typeface="Wingdings" panose="05000000000000000000" pitchFamily="2" charset="2"/>
              </a:rPr>
              <a:t> </a:t>
            </a:r>
            <a:r>
              <a:rPr lang="en-US" sz="2400" dirty="0" smtClean="0"/>
              <a:t> </a:t>
            </a:r>
            <a:r>
              <a:rPr lang="en-US" sz="2400" dirty="0"/>
              <a:t>SLA specifies the terms and conditions of contract termination and specifies situations under which the relationship between a service provider and a service consumer can be considered to be legally ended. </a:t>
            </a:r>
          </a:p>
          <a:p>
            <a:pPr marL="0" indent="0">
              <a:buNone/>
            </a:pPr>
            <a:endParaRPr lang="en-US" dirty="0"/>
          </a:p>
        </p:txBody>
      </p:sp>
    </p:spTree>
    <p:extLst>
      <p:ext uri="{BB962C8B-B14F-4D97-AF65-F5344CB8AC3E}">
        <p14:creationId xmlns:p14="http://schemas.microsoft.com/office/powerpoint/2010/main" val="2100043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259" y="174812"/>
            <a:ext cx="11779623" cy="6535270"/>
          </a:xfrm>
        </p:spPr>
        <p:txBody>
          <a:bodyPr>
            <a:normAutofit/>
          </a:bodyPr>
          <a:lstStyle/>
          <a:p>
            <a:pPr marL="0" indent="0">
              <a:buNone/>
            </a:pPr>
            <a:r>
              <a:rPr lang="en-US" u="sng" dirty="0"/>
              <a:t>SLA MANAGEMENT IN CLOUD </a:t>
            </a:r>
          </a:p>
          <a:p>
            <a:pPr marL="0" indent="0">
              <a:buNone/>
            </a:pPr>
            <a:r>
              <a:rPr lang="en-US" dirty="0" smtClean="0"/>
              <a:t>SLA  </a:t>
            </a:r>
            <a:r>
              <a:rPr lang="en-US" dirty="0"/>
              <a:t>management  of  applications  hosted  on  cloud  platforms  involves  five phases. </a:t>
            </a:r>
          </a:p>
          <a:p>
            <a:pPr marL="0" indent="0">
              <a:buNone/>
            </a:pPr>
            <a:r>
              <a:rPr lang="en-US" dirty="0" smtClean="0"/>
              <a:t>1</a:t>
            </a:r>
            <a:r>
              <a:rPr lang="en-US" dirty="0"/>
              <a:t>.  Feasibility </a:t>
            </a:r>
          </a:p>
          <a:p>
            <a:pPr marL="0" indent="0">
              <a:buNone/>
            </a:pPr>
            <a:r>
              <a:rPr lang="en-US" dirty="0"/>
              <a:t>2.  On-boarding </a:t>
            </a:r>
          </a:p>
          <a:p>
            <a:pPr marL="0" indent="0">
              <a:buNone/>
            </a:pPr>
            <a:r>
              <a:rPr lang="en-US" dirty="0"/>
              <a:t>3.  Pre-production </a:t>
            </a:r>
          </a:p>
          <a:p>
            <a:pPr marL="0" indent="0">
              <a:buNone/>
            </a:pPr>
            <a:r>
              <a:rPr lang="en-US" dirty="0"/>
              <a:t>4.  Production </a:t>
            </a:r>
          </a:p>
          <a:p>
            <a:pPr marL="0" indent="0">
              <a:buNone/>
            </a:pPr>
            <a:r>
              <a:rPr lang="en-US" dirty="0"/>
              <a:t>5.  Termination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702239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706" y="174812"/>
            <a:ext cx="11793070" cy="6468035"/>
          </a:xfrm>
        </p:spPr>
        <p:txBody>
          <a:bodyPr>
            <a:normAutofit fontScale="70000" lnSpcReduction="20000"/>
          </a:bodyPr>
          <a:lstStyle/>
          <a:p>
            <a:pPr marL="0" indent="0">
              <a:lnSpc>
                <a:spcPct val="160000"/>
              </a:lnSpc>
              <a:buNone/>
            </a:pPr>
            <a:r>
              <a:rPr lang="en-US" sz="2600" u="sng" dirty="0"/>
              <a:t>Feasibility Analysis </a:t>
            </a:r>
          </a:p>
          <a:p>
            <a:pPr>
              <a:lnSpc>
                <a:spcPct val="160000"/>
              </a:lnSpc>
            </a:pPr>
            <a:r>
              <a:rPr lang="en-US" sz="2600" dirty="0"/>
              <a:t>MSP conducts the feasibility study of hosting an application on their cloud </a:t>
            </a:r>
            <a:br>
              <a:rPr lang="en-US" sz="2600" dirty="0"/>
            </a:br>
            <a:r>
              <a:rPr lang="en-US" sz="2600" dirty="0"/>
              <a:t>platforms. </a:t>
            </a:r>
            <a:endParaRPr lang="en-US" sz="2600" dirty="0" smtClean="0"/>
          </a:p>
          <a:p>
            <a:pPr marL="0" indent="0">
              <a:lnSpc>
                <a:spcPct val="160000"/>
              </a:lnSpc>
              <a:buNone/>
            </a:pPr>
            <a:r>
              <a:rPr lang="en-US" sz="2600" dirty="0" smtClean="0"/>
              <a:t>Three kinds </a:t>
            </a:r>
            <a:r>
              <a:rPr lang="en-US" sz="2600" dirty="0"/>
              <a:t>of feasibility: </a:t>
            </a:r>
            <a:endParaRPr lang="en-US" sz="2600" dirty="0" smtClean="0"/>
          </a:p>
          <a:p>
            <a:pPr marL="514350" indent="-514350">
              <a:lnSpc>
                <a:spcPct val="160000"/>
              </a:lnSpc>
              <a:buAutoNum type="arabicParenBoth"/>
            </a:pPr>
            <a:r>
              <a:rPr lang="en-US" sz="2600" dirty="0" smtClean="0"/>
              <a:t>technical feasibility</a:t>
            </a:r>
            <a:r>
              <a:rPr lang="en-US" sz="2600" dirty="0"/>
              <a:t> </a:t>
            </a:r>
            <a:r>
              <a:rPr lang="en-US" sz="2600" dirty="0" smtClean="0"/>
              <a:t>(2</a:t>
            </a:r>
            <a:r>
              <a:rPr lang="en-US" sz="2600" dirty="0"/>
              <a:t>) infrastructure </a:t>
            </a:r>
            <a:r>
              <a:rPr lang="en-US" sz="2600" dirty="0" smtClean="0"/>
              <a:t>feasibility </a:t>
            </a:r>
            <a:r>
              <a:rPr lang="en-US" sz="2600" dirty="0"/>
              <a:t>(3) financial feasibility. </a:t>
            </a:r>
          </a:p>
          <a:p>
            <a:pPr marL="514350" indent="-514350">
              <a:lnSpc>
                <a:spcPct val="160000"/>
              </a:lnSpc>
              <a:buAutoNum type="arabicParenBoth"/>
            </a:pPr>
            <a:endParaRPr lang="en-US" sz="2600" dirty="0" smtClean="0"/>
          </a:p>
          <a:p>
            <a:pPr marL="0" indent="0">
              <a:lnSpc>
                <a:spcPct val="160000"/>
              </a:lnSpc>
              <a:buNone/>
            </a:pPr>
            <a:r>
              <a:rPr lang="en-US" sz="2600" u="sng" dirty="0"/>
              <a:t>T</a:t>
            </a:r>
            <a:r>
              <a:rPr lang="en-US" sz="2600" u="sng" dirty="0" smtClean="0"/>
              <a:t>echnical </a:t>
            </a:r>
            <a:r>
              <a:rPr lang="en-US" sz="2600" u="sng" dirty="0"/>
              <a:t>feasibility </a:t>
            </a:r>
            <a:r>
              <a:rPr lang="en-US" sz="2600" u="sng" dirty="0" smtClean="0"/>
              <a:t>: </a:t>
            </a:r>
            <a:endParaRPr lang="en-US" sz="2600" u="sng" dirty="0"/>
          </a:p>
          <a:p>
            <a:pPr marL="0" indent="0">
              <a:lnSpc>
                <a:spcPct val="160000"/>
              </a:lnSpc>
              <a:buNone/>
            </a:pPr>
            <a:r>
              <a:rPr lang="en-US" sz="2600" dirty="0" smtClean="0"/>
              <a:t>1</a:t>
            </a:r>
            <a:r>
              <a:rPr lang="en-US" sz="2600" dirty="0"/>
              <a:t>.  Ability of an application to scale out. </a:t>
            </a:r>
          </a:p>
          <a:p>
            <a:pPr marL="0" indent="0">
              <a:lnSpc>
                <a:spcPct val="160000"/>
              </a:lnSpc>
              <a:buNone/>
            </a:pPr>
            <a:r>
              <a:rPr lang="en-US" sz="2600" dirty="0"/>
              <a:t>2.  Compatibility  of  the  application  with  the  cloud  platform  being  used </a:t>
            </a:r>
            <a:r>
              <a:rPr lang="en-US" sz="2600" dirty="0" smtClean="0"/>
              <a:t>within </a:t>
            </a:r>
            <a:r>
              <a:rPr lang="en-US" sz="2600" dirty="0"/>
              <a:t>the MSP’s data center. </a:t>
            </a:r>
          </a:p>
          <a:p>
            <a:pPr marL="0" indent="0">
              <a:lnSpc>
                <a:spcPct val="160000"/>
              </a:lnSpc>
              <a:buNone/>
            </a:pPr>
            <a:r>
              <a:rPr lang="en-US" sz="2600" dirty="0"/>
              <a:t>3.  The need and availability of a specific hardware and software required for </a:t>
            </a:r>
            <a:r>
              <a:rPr lang="en-US" sz="2600" dirty="0" smtClean="0"/>
              <a:t>hosting </a:t>
            </a:r>
            <a:r>
              <a:rPr lang="en-US" sz="2600" dirty="0"/>
              <a:t>and running of the application. </a:t>
            </a:r>
          </a:p>
          <a:p>
            <a:pPr marL="0" indent="0">
              <a:lnSpc>
                <a:spcPct val="160000"/>
              </a:lnSpc>
              <a:buNone/>
            </a:pPr>
            <a:r>
              <a:rPr lang="en-US" sz="2600" dirty="0"/>
              <a:t>4.  Preliminary information about the application performance and whether </a:t>
            </a:r>
            <a:r>
              <a:rPr lang="en-US" sz="2600" dirty="0" smtClean="0"/>
              <a:t> they </a:t>
            </a:r>
            <a:r>
              <a:rPr lang="en-US" sz="2600" dirty="0"/>
              <a:t>can be met by the MSP. </a:t>
            </a:r>
          </a:p>
          <a:p>
            <a:pPr marL="0" indent="0">
              <a:buNone/>
            </a:pPr>
            <a:r>
              <a:rPr lang="en-US" dirty="0"/>
              <a:t/>
            </a:r>
            <a:br>
              <a:rPr lang="en-US" dirty="0"/>
            </a:br>
            <a:endParaRPr lang="en-US" dirty="0"/>
          </a:p>
        </p:txBody>
      </p:sp>
    </p:spTree>
    <p:extLst>
      <p:ext uri="{BB962C8B-B14F-4D97-AF65-F5344CB8AC3E}">
        <p14:creationId xmlns:p14="http://schemas.microsoft.com/office/powerpoint/2010/main" val="3050314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471" y="174812"/>
            <a:ext cx="11860305" cy="6521823"/>
          </a:xfrm>
        </p:spPr>
        <p:txBody>
          <a:bodyPr>
            <a:normAutofit lnSpcReduction="10000"/>
          </a:bodyPr>
          <a:lstStyle/>
          <a:p>
            <a:pPr algn="just">
              <a:lnSpc>
                <a:spcPct val="150000"/>
              </a:lnSpc>
            </a:pPr>
            <a:r>
              <a:rPr lang="en-US" sz="2400" u="sng" dirty="0"/>
              <a:t>I</a:t>
            </a:r>
            <a:r>
              <a:rPr lang="en-US" sz="2400" u="sng" dirty="0" smtClean="0"/>
              <a:t>nfrastructure </a:t>
            </a:r>
            <a:r>
              <a:rPr lang="en-US" sz="2400" u="sng" dirty="0"/>
              <a:t>feasibility </a:t>
            </a:r>
            <a:r>
              <a:rPr lang="en-US" sz="2400" dirty="0"/>
              <a:t>involves determining the availability of </a:t>
            </a:r>
            <a:br>
              <a:rPr lang="en-US" sz="2400" dirty="0"/>
            </a:br>
            <a:r>
              <a:rPr lang="en-US" sz="2400" dirty="0"/>
              <a:t>infrastructural resources in sufficient quantity so that the projected demands </a:t>
            </a:r>
            <a:br>
              <a:rPr lang="en-US" sz="2400" dirty="0"/>
            </a:br>
            <a:r>
              <a:rPr lang="en-US" sz="2400" dirty="0"/>
              <a:t>of the application can be met. </a:t>
            </a:r>
            <a:endParaRPr lang="en-US" sz="2400" dirty="0" smtClean="0"/>
          </a:p>
          <a:p>
            <a:pPr>
              <a:lnSpc>
                <a:spcPct val="150000"/>
              </a:lnSpc>
            </a:pPr>
            <a:r>
              <a:rPr lang="en-US" sz="2400" u="sng" dirty="0" smtClean="0"/>
              <a:t>The </a:t>
            </a:r>
            <a:r>
              <a:rPr lang="en-US" sz="2400" u="sng" dirty="0"/>
              <a:t>financial feasibility </a:t>
            </a:r>
            <a:r>
              <a:rPr lang="en-US" sz="2400" dirty="0"/>
              <a:t>study involves determining </a:t>
            </a:r>
            <a:r>
              <a:rPr lang="en-US" sz="2400" dirty="0" smtClean="0"/>
              <a:t>the  </a:t>
            </a:r>
            <a:r>
              <a:rPr lang="en-US" sz="2400" dirty="0"/>
              <a:t>approximate  cost  to  be  incurred  by  the  MSP  and  the  price  the  MSP </a:t>
            </a:r>
            <a:r>
              <a:rPr lang="en-US" sz="2400" dirty="0" smtClean="0"/>
              <a:t> charges </a:t>
            </a:r>
            <a:r>
              <a:rPr lang="en-US" sz="2400" dirty="0"/>
              <a:t>the customer so that the hosting activity is profitable to both of them. </a:t>
            </a:r>
            <a:br>
              <a:rPr lang="en-US" sz="2400" dirty="0"/>
            </a:br>
            <a:endParaRPr lang="en-US" sz="2400" dirty="0" smtClean="0"/>
          </a:p>
          <a:p>
            <a:pPr marL="0" indent="0" algn="just">
              <a:lnSpc>
                <a:spcPct val="150000"/>
              </a:lnSpc>
              <a:buNone/>
            </a:pPr>
            <a:r>
              <a:rPr lang="en-US" sz="2400" dirty="0" smtClean="0"/>
              <a:t>A </a:t>
            </a:r>
            <a:r>
              <a:rPr lang="en-US" sz="2400" u="sng" dirty="0"/>
              <a:t>feasibility report </a:t>
            </a:r>
            <a:r>
              <a:rPr lang="en-US" sz="2400" dirty="0"/>
              <a:t>consists of the results of the above three feasibility studies. </a:t>
            </a:r>
            <a:br>
              <a:rPr lang="en-US" sz="2400" dirty="0"/>
            </a:br>
            <a:r>
              <a:rPr lang="en-US" sz="2400" dirty="0"/>
              <a:t>The report forms the basis for further communication with the customer. Once </a:t>
            </a:r>
            <a:br>
              <a:rPr lang="en-US" sz="2400" dirty="0"/>
            </a:br>
            <a:r>
              <a:rPr lang="en-US" sz="2400" dirty="0"/>
              <a:t>the provider and customer agree upon the findings of the report, the outsourcing </a:t>
            </a:r>
            <a:r>
              <a:rPr lang="en-US" sz="2400" dirty="0" smtClean="0"/>
              <a:t>of  </a:t>
            </a:r>
            <a:r>
              <a:rPr lang="en-US" sz="2400" dirty="0"/>
              <a:t>the  application  hosting  activity  proceeds  to  the  next  phase,  called  “</a:t>
            </a:r>
            <a:r>
              <a:rPr lang="en-US" sz="2400" dirty="0" smtClean="0"/>
              <a:t>on-boarding</a:t>
            </a:r>
            <a:r>
              <a:rPr lang="en-US" sz="2400" dirty="0"/>
              <a:t>” of application.  </a:t>
            </a:r>
          </a:p>
          <a:p>
            <a:pPr marL="0" indent="0">
              <a:buNone/>
            </a:pPr>
            <a:endParaRPr lang="en-US" dirty="0"/>
          </a:p>
        </p:txBody>
      </p:sp>
    </p:spTree>
    <p:extLst>
      <p:ext uri="{BB962C8B-B14F-4D97-AF65-F5344CB8AC3E}">
        <p14:creationId xmlns:p14="http://schemas.microsoft.com/office/powerpoint/2010/main" val="21946111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025" y="268941"/>
            <a:ext cx="11954434" cy="6333565"/>
          </a:xfrm>
        </p:spPr>
        <p:txBody>
          <a:bodyPr>
            <a:normAutofit/>
          </a:bodyPr>
          <a:lstStyle/>
          <a:p>
            <a:pPr marL="0" indent="0">
              <a:buNone/>
            </a:pPr>
            <a:r>
              <a:rPr lang="en-US" u="sng" dirty="0"/>
              <a:t>On-Boarding of Application </a:t>
            </a:r>
            <a:r>
              <a:rPr lang="en-US" u="sng" dirty="0" smtClean="0"/>
              <a:t>:</a:t>
            </a:r>
            <a:endParaRPr lang="en-US" u="sng" dirty="0"/>
          </a:p>
          <a:p>
            <a:pPr algn="just">
              <a:lnSpc>
                <a:spcPct val="150000"/>
              </a:lnSpc>
            </a:pPr>
            <a:r>
              <a:rPr lang="en-US" sz="2400" dirty="0"/>
              <a:t>Once the customer and the MSP agree in principle to host the application based on the findings of the feasibility study, the  application is moved from  the customer servers to the hosting platform. </a:t>
            </a:r>
            <a:endParaRPr lang="en-US" sz="2400" dirty="0" smtClean="0"/>
          </a:p>
          <a:p>
            <a:pPr algn="just">
              <a:lnSpc>
                <a:spcPct val="150000"/>
              </a:lnSpc>
            </a:pPr>
            <a:r>
              <a:rPr lang="en-US" sz="2400" dirty="0" smtClean="0"/>
              <a:t>Moving </a:t>
            </a:r>
            <a:r>
              <a:rPr lang="en-US" sz="2400" dirty="0"/>
              <a:t>an application to the MSP’s hosting platform is called on-boarding </a:t>
            </a:r>
            <a:r>
              <a:rPr lang="en-US" sz="2400" dirty="0" smtClean="0"/>
              <a:t>. </a:t>
            </a:r>
          </a:p>
          <a:p>
            <a:pPr algn="just">
              <a:lnSpc>
                <a:spcPct val="150000"/>
              </a:lnSpc>
            </a:pPr>
            <a:r>
              <a:rPr lang="en-US" sz="2400" dirty="0" smtClean="0"/>
              <a:t>MSP </a:t>
            </a:r>
            <a:r>
              <a:rPr lang="en-US" sz="2400" dirty="0"/>
              <a:t>understands the application runtime characteristics using runtime profilers. This helps the MSP to identify the possible SLAs that can be offered to the customer for that application</a:t>
            </a:r>
            <a:r>
              <a:rPr lang="en-US" sz="2400" dirty="0" smtClean="0"/>
              <a:t>.</a:t>
            </a:r>
          </a:p>
          <a:p>
            <a:pPr algn="just">
              <a:lnSpc>
                <a:spcPct val="150000"/>
              </a:lnSpc>
            </a:pPr>
            <a:r>
              <a:rPr lang="en-US" sz="2400" dirty="0" smtClean="0"/>
              <a:t> </a:t>
            </a:r>
            <a:r>
              <a:rPr lang="en-US" sz="2400" dirty="0"/>
              <a:t>The application is accessible to its end users only after the onboarding activity is completed. </a:t>
            </a:r>
          </a:p>
        </p:txBody>
      </p:sp>
    </p:spTree>
    <p:extLst>
      <p:ext uri="{BB962C8B-B14F-4D97-AF65-F5344CB8AC3E}">
        <p14:creationId xmlns:p14="http://schemas.microsoft.com/office/powerpoint/2010/main" val="164769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812" y="0"/>
            <a:ext cx="11793070" cy="6615953"/>
          </a:xfrm>
        </p:spPr>
        <p:txBody>
          <a:bodyPr>
            <a:normAutofit fontScale="85000" lnSpcReduction="10000"/>
          </a:bodyPr>
          <a:lstStyle/>
          <a:p>
            <a:pPr marL="0" indent="0" algn="just">
              <a:lnSpc>
                <a:spcPct val="150000"/>
              </a:lnSpc>
              <a:buNone/>
            </a:pPr>
            <a:r>
              <a:rPr lang="en-US" u="sng" dirty="0" smtClean="0"/>
              <a:t>On-boarding activity consists of the following steps: </a:t>
            </a:r>
          </a:p>
          <a:p>
            <a:pPr marL="0" indent="0" algn="just">
              <a:lnSpc>
                <a:spcPct val="150000"/>
              </a:lnSpc>
              <a:buNone/>
            </a:pPr>
            <a:r>
              <a:rPr lang="en-US" dirty="0" smtClean="0"/>
              <a:t>a)  </a:t>
            </a:r>
            <a:r>
              <a:rPr lang="en-US" b="1" dirty="0" smtClean="0"/>
              <a:t>Packing of the application for deploying on physical or virtual environments</a:t>
            </a:r>
            <a:r>
              <a:rPr lang="en-US" dirty="0" smtClean="0"/>
              <a:t>.  Application  packaging  is  the  process  of  creating  deployable  components  on  the  hosting . Open Virtualization Format (OVF) standard is used for packaging the  application for cloud platform . </a:t>
            </a:r>
          </a:p>
          <a:p>
            <a:pPr marL="0" indent="0" algn="just">
              <a:lnSpc>
                <a:spcPct val="150000"/>
              </a:lnSpc>
              <a:buNone/>
            </a:pPr>
            <a:r>
              <a:rPr lang="en-US" dirty="0" smtClean="0"/>
              <a:t>b) </a:t>
            </a:r>
            <a:r>
              <a:rPr lang="en-US" b="1" dirty="0" smtClean="0"/>
              <a:t>The packaged application is executed directly on the physical servers to capture and analyze the application performance </a:t>
            </a:r>
            <a:r>
              <a:rPr lang="en-US" dirty="0" smtClean="0"/>
              <a:t>characteristics. It allows the functional validation of customer’s application. </a:t>
            </a:r>
          </a:p>
          <a:p>
            <a:pPr marL="0" indent="0" algn="just">
              <a:lnSpc>
                <a:spcPct val="150000"/>
              </a:lnSpc>
              <a:buNone/>
            </a:pPr>
            <a:r>
              <a:rPr lang="en-US" dirty="0" smtClean="0"/>
              <a:t>c) </a:t>
            </a:r>
            <a:r>
              <a:rPr lang="en-US" b="1" dirty="0" smtClean="0"/>
              <a:t>The application is executed on a virtualized platform and the application performance  characteristics  are  noted  again</a:t>
            </a:r>
            <a:r>
              <a:rPr lang="en-US" dirty="0" smtClean="0"/>
              <a:t>.  Important  performance   characteristics like the application’s ability to scale  (out and up) and  performance bounds (minimum and maximum performance) are noted</a:t>
            </a:r>
          </a:p>
          <a:p>
            <a:pPr marL="0" indent="0">
              <a:buNone/>
            </a:pPr>
            <a:endParaRPr lang="en-US" dirty="0"/>
          </a:p>
        </p:txBody>
      </p:sp>
    </p:spTree>
    <p:extLst>
      <p:ext uri="{BB962C8B-B14F-4D97-AF65-F5344CB8AC3E}">
        <p14:creationId xmlns:p14="http://schemas.microsoft.com/office/powerpoint/2010/main" val="1723842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174812"/>
            <a:ext cx="11752729" cy="6468035"/>
          </a:xfrm>
        </p:spPr>
        <p:txBody>
          <a:bodyPr>
            <a:normAutofit/>
          </a:bodyPr>
          <a:lstStyle/>
          <a:p>
            <a:pPr marL="0" indent="0" algn="just">
              <a:lnSpc>
                <a:spcPct val="150000"/>
              </a:lnSpc>
              <a:buNone/>
            </a:pPr>
            <a:r>
              <a:rPr lang="en-US" dirty="0"/>
              <a:t> </a:t>
            </a:r>
            <a:r>
              <a:rPr lang="en-US" sz="2200" dirty="0" smtClean="0"/>
              <a:t>d)</a:t>
            </a:r>
            <a:r>
              <a:rPr lang="en-US" dirty="0" smtClean="0"/>
              <a:t> </a:t>
            </a:r>
            <a:r>
              <a:rPr lang="en-US" sz="2200" dirty="0" smtClean="0"/>
              <a:t>Based </a:t>
            </a:r>
            <a:r>
              <a:rPr lang="en-US" sz="2200" dirty="0"/>
              <a:t>on the measured performance characteristics, different </a:t>
            </a:r>
            <a:r>
              <a:rPr lang="en-US" sz="2200" dirty="0" smtClean="0"/>
              <a:t>possible SLAs </a:t>
            </a:r>
            <a:r>
              <a:rPr lang="en-US" sz="2200" dirty="0"/>
              <a:t>are identified. The resources required and the costs involved for </a:t>
            </a:r>
            <a:r>
              <a:rPr lang="en-US" sz="2200" dirty="0" smtClean="0"/>
              <a:t> each </a:t>
            </a:r>
            <a:r>
              <a:rPr lang="en-US" sz="2200" dirty="0"/>
              <a:t>SLA are also computed. </a:t>
            </a:r>
            <a:endParaRPr lang="en-US" sz="2200" dirty="0" smtClean="0"/>
          </a:p>
          <a:p>
            <a:pPr marL="0" indent="0" algn="just">
              <a:lnSpc>
                <a:spcPct val="150000"/>
              </a:lnSpc>
              <a:buNone/>
            </a:pPr>
            <a:r>
              <a:rPr lang="en-US" sz="2200" dirty="0" smtClean="0"/>
              <a:t>e) </a:t>
            </a:r>
            <a:r>
              <a:rPr lang="en-US" sz="2200" dirty="0"/>
              <a:t>Once the customer agrees to the set of SLOs and the cost, the MSP starts </a:t>
            </a:r>
            <a:r>
              <a:rPr lang="en-US" sz="2200" dirty="0" smtClean="0"/>
              <a:t>creating  </a:t>
            </a:r>
            <a:r>
              <a:rPr lang="en-US" sz="2200" dirty="0"/>
              <a:t>different  policies  required  by  the  data  center  for  automated </a:t>
            </a:r>
            <a:r>
              <a:rPr lang="en-US" sz="2200" dirty="0" smtClean="0"/>
              <a:t> management </a:t>
            </a:r>
            <a:r>
              <a:rPr lang="en-US" sz="2200" dirty="0"/>
              <a:t>of the application. </a:t>
            </a:r>
            <a:endParaRPr lang="en-US" sz="2200" dirty="0" smtClean="0"/>
          </a:p>
          <a:p>
            <a:pPr algn="just">
              <a:lnSpc>
                <a:spcPct val="150000"/>
              </a:lnSpc>
              <a:buFont typeface="Wingdings" panose="05000000000000000000" pitchFamily="2" charset="2"/>
              <a:buChar char="à"/>
            </a:pPr>
            <a:r>
              <a:rPr lang="en-US" sz="2200" dirty="0" smtClean="0">
                <a:sym typeface="Wingdings" panose="05000000000000000000" pitchFamily="2" charset="2"/>
              </a:rPr>
              <a:t>M</a:t>
            </a:r>
            <a:r>
              <a:rPr lang="en-US" sz="2200" dirty="0" smtClean="0"/>
              <a:t>anagement </a:t>
            </a:r>
            <a:r>
              <a:rPr lang="en-US" sz="2200" dirty="0"/>
              <a:t>system </a:t>
            </a:r>
            <a:r>
              <a:rPr lang="en-US" sz="2200" dirty="0" smtClean="0"/>
              <a:t>should </a:t>
            </a:r>
            <a:r>
              <a:rPr lang="en-US" sz="2200" dirty="0"/>
              <a:t>automatically infer the amount of system resources that should be </a:t>
            </a:r>
            <a:r>
              <a:rPr lang="en-US" sz="2200" dirty="0" smtClean="0"/>
              <a:t> </a:t>
            </a:r>
            <a:r>
              <a:rPr lang="en-US" sz="2200" dirty="0" smtClean="0"/>
              <a:t>allocated/de-allocated</a:t>
            </a:r>
            <a:endParaRPr lang="en-US" sz="2200" dirty="0"/>
          </a:p>
        </p:txBody>
      </p:sp>
    </p:spTree>
    <p:extLst>
      <p:ext uri="{BB962C8B-B14F-4D97-AF65-F5344CB8AC3E}">
        <p14:creationId xmlns:p14="http://schemas.microsoft.com/office/powerpoint/2010/main" val="1614627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76" y="161365"/>
            <a:ext cx="11246224" cy="6015598"/>
          </a:xfrm>
        </p:spPr>
        <p:txBody>
          <a:bodyPr/>
          <a:lstStyle/>
          <a:p>
            <a:pPr marL="0" indent="0">
              <a:buNone/>
            </a:pPr>
            <a:r>
              <a:rPr lang="en-US" u="sng" dirty="0" smtClean="0"/>
              <a:t>Traditional Approaches to SLO Management:</a:t>
            </a:r>
          </a:p>
          <a:p>
            <a:pPr marL="0" indent="0">
              <a:buNone/>
            </a:pPr>
            <a:r>
              <a:rPr lang="en-US" u="sng" dirty="0" smtClean="0"/>
              <a:t>QOS: </a:t>
            </a:r>
            <a:r>
              <a:rPr lang="en-US" dirty="0" smtClean="0"/>
              <a:t> is guaranteed by providing </a:t>
            </a:r>
            <a:r>
              <a:rPr lang="en-US" b="1" dirty="0" smtClean="0"/>
              <a:t>good load balancing </a:t>
            </a:r>
            <a:r>
              <a:rPr lang="en-US" dirty="0" smtClean="0"/>
              <a:t>techniques and admission control mechanism.</a:t>
            </a:r>
          </a:p>
          <a:p>
            <a:pPr marL="0" indent="0">
              <a:buNone/>
            </a:pPr>
            <a:r>
              <a:rPr lang="en-US" u="sng" dirty="0" smtClean="0"/>
              <a:t>Load Balancing:</a:t>
            </a:r>
          </a:p>
          <a:p>
            <a:pPr>
              <a:buFont typeface="Wingdings" panose="05000000000000000000" pitchFamily="2" charset="2"/>
              <a:buChar char="à"/>
            </a:pPr>
            <a:r>
              <a:rPr lang="en-US" dirty="0" smtClean="0">
                <a:sym typeface="Wingdings" panose="05000000000000000000" pitchFamily="2" charset="2"/>
              </a:rPr>
              <a:t>To distribute the incoming request onto a set of physical machines… so that load on machine is equally distributed..</a:t>
            </a:r>
          </a:p>
          <a:p>
            <a:pPr>
              <a:buFont typeface="Wingdings" panose="05000000000000000000" pitchFamily="2" charset="2"/>
              <a:buChar char="à"/>
            </a:pPr>
            <a:endParaRPr lang="en-US" dirty="0">
              <a:sym typeface="Wingdings" panose="05000000000000000000" pitchFamily="2" charset="2"/>
            </a:endParaRPr>
          </a:p>
          <a:p>
            <a:pPr marL="0" indent="0">
              <a:buNone/>
            </a:pPr>
            <a:endParaRPr lang="en-US" dirty="0"/>
          </a:p>
        </p:txBody>
      </p:sp>
      <p:pic>
        <p:nvPicPr>
          <p:cNvPr id="4" name="Picture 3"/>
          <p:cNvPicPr>
            <a:picLocks noChangeAspect="1"/>
          </p:cNvPicPr>
          <p:nvPr/>
        </p:nvPicPr>
        <p:blipFill>
          <a:blip r:embed="rId2"/>
          <a:stretch>
            <a:fillRect/>
          </a:stretch>
        </p:blipFill>
        <p:spPr>
          <a:xfrm>
            <a:off x="2396657" y="3200400"/>
            <a:ext cx="7339014" cy="3027968"/>
          </a:xfrm>
          <a:prstGeom prst="rect">
            <a:avLst/>
          </a:prstGeom>
        </p:spPr>
      </p:pic>
    </p:spTree>
    <p:extLst>
      <p:ext uri="{BB962C8B-B14F-4D97-AF65-F5344CB8AC3E}">
        <p14:creationId xmlns:p14="http://schemas.microsoft.com/office/powerpoint/2010/main" val="19988061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259" y="349624"/>
            <a:ext cx="11658600" cy="6252882"/>
          </a:xfrm>
        </p:spPr>
        <p:txBody>
          <a:bodyPr>
            <a:normAutofit/>
          </a:bodyPr>
          <a:lstStyle/>
          <a:p>
            <a:pPr algn="just">
              <a:lnSpc>
                <a:spcPct val="150000"/>
              </a:lnSpc>
            </a:pPr>
            <a:r>
              <a:rPr lang="en-US" sz="2400" u="sng" dirty="0" smtClean="0"/>
              <a:t>Preproduction</a:t>
            </a:r>
            <a:r>
              <a:rPr lang="en-US" sz="2400" dirty="0" smtClean="0"/>
              <a:t> </a:t>
            </a:r>
            <a:r>
              <a:rPr lang="en-US" sz="2400" dirty="0" smtClean="0"/>
              <a:t>: </a:t>
            </a:r>
            <a:r>
              <a:rPr lang="en-US" sz="2400" dirty="0"/>
              <a:t> </a:t>
            </a:r>
            <a:br>
              <a:rPr lang="en-US" sz="2400" dirty="0"/>
            </a:br>
            <a:r>
              <a:rPr lang="en-US" sz="2400" dirty="0" smtClean="0"/>
              <a:t>	Once </a:t>
            </a:r>
            <a:r>
              <a:rPr lang="en-US" sz="2400" dirty="0"/>
              <a:t>the determination of policies is completed as discussed in previous phase, </a:t>
            </a:r>
            <a:r>
              <a:rPr lang="en-US" sz="2400" dirty="0" smtClean="0"/>
              <a:t>the </a:t>
            </a:r>
            <a:r>
              <a:rPr lang="en-US" sz="2400" dirty="0"/>
              <a:t>application is hosted in a simulated production environment. It facilitates </a:t>
            </a:r>
            <a:r>
              <a:rPr lang="en-US" sz="2400" dirty="0" smtClean="0"/>
              <a:t>the </a:t>
            </a:r>
            <a:r>
              <a:rPr lang="en-US" sz="2400" dirty="0"/>
              <a:t>customer to verify and validate the MSP’s findings on application’s runtime </a:t>
            </a:r>
            <a:r>
              <a:rPr lang="en-US" sz="2400" dirty="0" smtClean="0"/>
              <a:t> characteristics </a:t>
            </a:r>
            <a:r>
              <a:rPr lang="en-US" sz="2400" dirty="0"/>
              <a:t>and agree on the defined SLA. </a:t>
            </a:r>
            <a:endParaRPr lang="en-US" sz="2400" dirty="0" smtClean="0"/>
          </a:p>
          <a:p>
            <a:pPr algn="just">
              <a:lnSpc>
                <a:spcPct val="150000"/>
              </a:lnSpc>
            </a:pPr>
            <a:r>
              <a:rPr lang="en-US" sz="2400" u="sng" dirty="0" smtClean="0"/>
              <a:t>Production</a:t>
            </a:r>
            <a:r>
              <a:rPr lang="en-US" sz="2400" dirty="0" smtClean="0"/>
              <a:t> :</a:t>
            </a:r>
            <a:endParaRPr lang="en-US" sz="2400" dirty="0"/>
          </a:p>
          <a:p>
            <a:pPr marL="0" indent="0" algn="just">
              <a:lnSpc>
                <a:spcPct val="150000"/>
              </a:lnSpc>
              <a:buNone/>
            </a:pPr>
            <a:r>
              <a:rPr lang="en-US" sz="2400" dirty="0" smtClean="0">
                <a:sym typeface="Wingdings" panose="05000000000000000000" pitchFamily="2" charset="2"/>
              </a:rPr>
              <a:t> </a:t>
            </a:r>
            <a:r>
              <a:rPr lang="en-US" sz="2400" dirty="0" smtClean="0"/>
              <a:t>In </a:t>
            </a:r>
            <a:r>
              <a:rPr lang="en-US" sz="2400" dirty="0"/>
              <a:t>this phase, the application is made accessible to its end users under the </a:t>
            </a:r>
            <a:r>
              <a:rPr lang="en-US" sz="2400" dirty="0" smtClean="0"/>
              <a:t> agreed  </a:t>
            </a:r>
            <a:r>
              <a:rPr lang="en-US" sz="2400" dirty="0"/>
              <a:t>SLA.  </a:t>
            </a:r>
            <a:br>
              <a:rPr lang="en-US" sz="2400" dirty="0"/>
            </a:br>
            <a:r>
              <a:rPr lang="en-US" sz="2400" dirty="0" smtClean="0">
                <a:sym typeface="Wingdings" panose="05000000000000000000" pitchFamily="2" charset="2"/>
              </a:rPr>
              <a:t> </a:t>
            </a:r>
            <a:r>
              <a:rPr lang="en-US" sz="2400" dirty="0">
                <a:sym typeface="Wingdings" panose="05000000000000000000" pitchFamily="2" charset="2"/>
              </a:rPr>
              <a:t>C</a:t>
            </a:r>
            <a:r>
              <a:rPr lang="en-US" sz="2400" dirty="0" smtClean="0"/>
              <a:t>ustomer </a:t>
            </a:r>
            <a:r>
              <a:rPr lang="en-US" sz="2400" dirty="0"/>
              <a:t>may request the MSP for inclusion of new terms and conditions in </a:t>
            </a:r>
            <a:r>
              <a:rPr lang="en-US" sz="2400" dirty="0" smtClean="0"/>
              <a:t>the </a:t>
            </a:r>
            <a:r>
              <a:rPr lang="en-US" sz="2400" dirty="0"/>
              <a:t>SLA. </a:t>
            </a:r>
            <a:endParaRPr lang="en-US" sz="2400" dirty="0" smtClean="0"/>
          </a:p>
          <a:p>
            <a:pPr algn="just">
              <a:lnSpc>
                <a:spcPct val="150000"/>
              </a:lnSpc>
              <a:buFont typeface="Wingdings" panose="05000000000000000000" pitchFamily="2" charset="2"/>
              <a:buChar char="à"/>
            </a:pPr>
            <a:r>
              <a:rPr lang="en-US" sz="2400" dirty="0" smtClean="0">
                <a:sym typeface="Wingdings" panose="05000000000000000000" pitchFamily="2" charset="2"/>
              </a:rPr>
              <a:t>C</a:t>
            </a:r>
            <a:r>
              <a:rPr lang="en-US" sz="2400" dirty="0" smtClean="0"/>
              <a:t>ustomer requests </a:t>
            </a:r>
            <a:r>
              <a:rPr lang="en-US" sz="2400" dirty="0"/>
              <a:t>for a new non-agreed SLA, the on-boarding process is </a:t>
            </a:r>
            <a:r>
              <a:rPr lang="en-US" sz="2400" dirty="0" smtClean="0"/>
              <a:t>performed  again.</a:t>
            </a:r>
          </a:p>
          <a:p>
            <a:pPr marL="0" indent="0">
              <a:buNone/>
            </a:pPr>
            <a:endParaRPr lang="en-US" dirty="0"/>
          </a:p>
        </p:txBody>
      </p:sp>
    </p:spTree>
    <p:extLst>
      <p:ext uri="{BB962C8B-B14F-4D97-AF65-F5344CB8AC3E}">
        <p14:creationId xmlns:p14="http://schemas.microsoft.com/office/powerpoint/2010/main" val="1121245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29" y="201706"/>
            <a:ext cx="11416553" cy="5975257"/>
          </a:xfrm>
        </p:spPr>
        <p:txBody>
          <a:bodyPr/>
          <a:lstStyle/>
          <a:p>
            <a:pPr marL="0" indent="0">
              <a:buNone/>
            </a:pPr>
            <a:r>
              <a:rPr lang="en-US" u="sng" dirty="0"/>
              <a:t>Termination</a:t>
            </a:r>
          </a:p>
          <a:p>
            <a:pPr algn="just">
              <a:lnSpc>
                <a:spcPct val="150000"/>
              </a:lnSpc>
            </a:pPr>
            <a:r>
              <a:rPr lang="en-US" dirty="0"/>
              <a:t>When the customer wishes to withdraw the hosted application and does not </a:t>
            </a:r>
            <a:r>
              <a:rPr lang="en-US" dirty="0" smtClean="0"/>
              <a:t>wish </a:t>
            </a:r>
            <a:r>
              <a:rPr lang="en-US" dirty="0"/>
              <a:t>to continue to avail the services of the MSP for managing the hosting of its </a:t>
            </a:r>
            <a:r>
              <a:rPr lang="en-US" dirty="0" smtClean="0"/>
              <a:t>application</a:t>
            </a:r>
            <a:r>
              <a:rPr lang="en-US" dirty="0"/>
              <a:t>, the termination activity is initiated. </a:t>
            </a:r>
            <a:endParaRPr lang="en-US" dirty="0" smtClean="0"/>
          </a:p>
          <a:p>
            <a:pPr algn="just">
              <a:lnSpc>
                <a:spcPct val="150000"/>
              </a:lnSpc>
            </a:pPr>
            <a:r>
              <a:rPr lang="en-US" dirty="0" smtClean="0"/>
              <a:t>On </a:t>
            </a:r>
            <a:r>
              <a:rPr lang="en-US" dirty="0"/>
              <a:t>initiation of termination, </a:t>
            </a:r>
            <a:r>
              <a:rPr lang="en-US" dirty="0" smtClean="0"/>
              <a:t>all </a:t>
            </a:r>
            <a:r>
              <a:rPr lang="en-US" dirty="0"/>
              <a:t>data related to the application are transferred to the customer and only the </a:t>
            </a:r>
            <a:r>
              <a:rPr lang="en-US" dirty="0" smtClean="0"/>
              <a:t>essential </a:t>
            </a:r>
            <a:r>
              <a:rPr lang="en-US" dirty="0"/>
              <a:t>information is retained for legal compliance. This ends the hosting </a:t>
            </a:r>
            <a:r>
              <a:rPr lang="en-US" dirty="0" smtClean="0"/>
              <a:t>relationship </a:t>
            </a:r>
            <a:r>
              <a:rPr lang="en-US" dirty="0"/>
              <a:t>between the two parties for that application, and the customer </a:t>
            </a:r>
            <a:r>
              <a:rPr lang="en-US" dirty="0" smtClean="0"/>
              <a:t>sign-off </a:t>
            </a:r>
            <a:r>
              <a:rPr lang="en-US" dirty="0"/>
              <a:t>is obtained. </a:t>
            </a:r>
          </a:p>
          <a:p>
            <a:pPr marL="0" indent="0" algn="just">
              <a:lnSpc>
                <a:spcPct val="150000"/>
              </a:lnSpc>
              <a:buNone/>
            </a:pPr>
            <a:endParaRPr lang="en-US" dirty="0"/>
          </a:p>
        </p:txBody>
      </p:sp>
    </p:spTree>
    <p:extLst>
      <p:ext uri="{BB962C8B-B14F-4D97-AF65-F5344CB8AC3E}">
        <p14:creationId xmlns:p14="http://schemas.microsoft.com/office/powerpoint/2010/main" val="500117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2388" y="121024"/>
            <a:ext cx="11725836" cy="6387352"/>
          </a:xfrm>
        </p:spPr>
        <p:txBody>
          <a:bodyPr>
            <a:normAutofit/>
          </a:bodyPr>
          <a:lstStyle/>
          <a:p>
            <a:pPr algn="just">
              <a:lnSpc>
                <a:spcPct val="150000"/>
              </a:lnSpc>
            </a:pPr>
            <a:r>
              <a:rPr lang="en-US" sz="2000" dirty="0"/>
              <a:t>The load balancing algorithm </a:t>
            </a:r>
            <a:r>
              <a:rPr lang="en-US" sz="2000" dirty="0" smtClean="0"/>
              <a:t>executes </a:t>
            </a:r>
            <a:r>
              <a:rPr lang="en-US" sz="2000" dirty="0"/>
              <a:t>on a physical machine that </a:t>
            </a:r>
            <a:r>
              <a:rPr lang="en-US" sz="2000" b="1" dirty="0"/>
              <a:t>interfaces with the clients</a:t>
            </a:r>
            <a:r>
              <a:rPr lang="en-US" sz="2000" dirty="0"/>
              <a:t>. </a:t>
            </a:r>
            <a:endParaRPr lang="en-US" sz="2000" dirty="0" smtClean="0"/>
          </a:p>
          <a:p>
            <a:pPr algn="just">
              <a:lnSpc>
                <a:spcPct val="150000"/>
              </a:lnSpc>
            </a:pPr>
            <a:r>
              <a:rPr lang="en-US" sz="2000" dirty="0" smtClean="0"/>
              <a:t>This </a:t>
            </a:r>
            <a:r>
              <a:rPr lang="en-US" sz="2000" dirty="0"/>
              <a:t>physical </a:t>
            </a:r>
            <a:r>
              <a:rPr lang="en-US" sz="2000" dirty="0" smtClean="0"/>
              <a:t> machine</a:t>
            </a:r>
            <a:r>
              <a:rPr lang="en-US" sz="2000" dirty="0"/>
              <a:t>, also called the </a:t>
            </a:r>
            <a:r>
              <a:rPr lang="en-US" sz="2000" b="1" dirty="0"/>
              <a:t>front-end node</a:t>
            </a:r>
            <a:r>
              <a:rPr lang="en-US" sz="2000" dirty="0"/>
              <a:t>, receives the incoming requests and </a:t>
            </a:r>
            <a:r>
              <a:rPr lang="en-US" sz="2000" dirty="0" smtClean="0"/>
              <a:t> distributes </a:t>
            </a:r>
            <a:r>
              <a:rPr lang="en-US" sz="2000" dirty="0"/>
              <a:t>these requests to different physical machines for further execution. </a:t>
            </a:r>
            <a:endParaRPr lang="en-US" sz="2000" dirty="0" smtClean="0"/>
          </a:p>
          <a:p>
            <a:pPr algn="just">
              <a:lnSpc>
                <a:spcPct val="150000"/>
              </a:lnSpc>
            </a:pPr>
            <a:r>
              <a:rPr lang="en-US" sz="2000" dirty="0" smtClean="0"/>
              <a:t>The physical machine  </a:t>
            </a:r>
            <a:r>
              <a:rPr lang="en-US" sz="2000" dirty="0"/>
              <a:t>responsible for serving the incoming requests </a:t>
            </a:r>
            <a:r>
              <a:rPr lang="en-US" sz="2000" dirty="0" smtClean="0"/>
              <a:t> are </a:t>
            </a:r>
            <a:r>
              <a:rPr lang="en-US" sz="2000" dirty="0"/>
              <a:t>known </a:t>
            </a:r>
            <a:r>
              <a:rPr lang="en-US" sz="2000" dirty="0" smtClean="0"/>
              <a:t>as </a:t>
            </a:r>
            <a:r>
              <a:rPr lang="en-US" sz="2000" dirty="0"/>
              <a:t>back-end nodes. </a:t>
            </a:r>
            <a:endParaRPr lang="en-US" sz="2000" dirty="0" smtClean="0"/>
          </a:p>
          <a:p>
            <a:pPr algn="just">
              <a:lnSpc>
                <a:spcPct val="150000"/>
              </a:lnSpc>
            </a:pPr>
            <a:r>
              <a:rPr lang="en-US" sz="2000" dirty="0" smtClean="0"/>
              <a:t>Typically</a:t>
            </a:r>
            <a:r>
              <a:rPr lang="en-US" sz="2000" dirty="0"/>
              <a:t>, the algorithm executing on </a:t>
            </a:r>
            <a:r>
              <a:rPr lang="en-US" sz="2000" dirty="0" smtClean="0"/>
              <a:t> the </a:t>
            </a:r>
            <a:r>
              <a:rPr lang="en-US" sz="2000" dirty="0"/>
              <a:t>front-end node is </a:t>
            </a:r>
            <a:r>
              <a:rPr lang="en-US" sz="2000" b="1" dirty="0"/>
              <a:t>agnostic</a:t>
            </a:r>
            <a:r>
              <a:rPr lang="en-US" sz="2000" dirty="0"/>
              <a:t> to the nature of the request. This means that the </a:t>
            </a:r>
            <a:r>
              <a:rPr lang="en-US" sz="2000" dirty="0" smtClean="0"/>
              <a:t> front-end </a:t>
            </a:r>
            <a:r>
              <a:rPr lang="en-US" sz="2000" dirty="0"/>
              <a:t>node is neither aware of the type of client from which the request </a:t>
            </a:r>
            <a:r>
              <a:rPr lang="en-US" sz="2000" dirty="0" smtClean="0"/>
              <a:t>originates </a:t>
            </a:r>
            <a:r>
              <a:rPr lang="en-US" sz="2000" dirty="0"/>
              <a:t>nor aware of the category (e.g., browsing, selling, payment, etc.) to </a:t>
            </a:r>
            <a:r>
              <a:rPr lang="en-US" sz="2000" dirty="0" smtClean="0"/>
              <a:t> which </a:t>
            </a:r>
            <a:r>
              <a:rPr lang="en-US" sz="2000" dirty="0"/>
              <a:t>the request belongs to. </a:t>
            </a:r>
            <a:r>
              <a:rPr lang="en-US" sz="2000" dirty="0" smtClean="0"/>
              <a:t> This </a:t>
            </a:r>
            <a:r>
              <a:rPr lang="en-US" sz="2000" dirty="0"/>
              <a:t>category of load balancing algorithms is </a:t>
            </a:r>
            <a:r>
              <a:rPr lang="en-US" sz="2000" dirty="0" smtClean="0"/>
              <a:t> known  </a:t>
            </a:r>
            <a:r>
              <a:rPr lang="en-US" sz="2000" dirty="0"/>
              <a:t>as  </a:t>
            </a:r>
            <a:r>
              <a:rPr lang="en-US" sz="2000" b="1" dirty="0"/>
              <a:t>class-agnostic</a:t>
            </a:r>
            <a:r>
              <a:rPr lang="en-US" sz="2000" dirty="0"/>
              <a:t>.  </a:t>
            </a:r>
            <a:endParaRPr lang="en-US" sz="2000" dirty="0" smtClean="0"/>
          </a:p>
          <a:p>
            <a:pPr>
              <a:lnSpc>
                <a:spcPct val="150000"/>
              </a:lnSpc>
            </a:pPr>
            <a:r>
              <a:rPr lang="en-US" sz="2000" dirty="0" smtClean="0"/>
              <a:t>There  </a:t>
            </a:r>
            <a:r>
              <a:rPr lang="en-US" sz="2000" dirty="0"/>
              <a:t>is  a  </a:t>
            </a:r>
            <a:r>
              <a:rPr lang="en-US" sz="2000" b="1" dirty="0"/>
              <a:t>second  category  </a:t>
            </a:r>
            <a:r>
              <a:rPr lang="en-US" sz="2000" dirty="0"/>
              <a:t>of  </a:t>
            </a:r>
            <a:r>
              <a:rPr lang="en-US" sz="2000" b="1" dirty="0"/>
              <a:t>load  balancing </a:t>
            </a:r>
            <a:r>
              <a:rPr lang="en-US" sz="2000" b="1" dirty="0" smtClean="0"/>
              <a:t> algorithms  </a:t>
            </a:r>
            <a:r>
              <a:rPr lang="en-US" sz="2000" dirty="0"/>
              <a:t>that  is  known  as  </a:t>
            </a:r>
            <a:r>
              <a:rPr lang="en-US" sz="2000" b="1" dirty="0"/>
              <a:t>class-aware</a:t>
            </a:r>
            <a:r>
              <a:rPr lang="en-US" sz="2000" dirty="0"/>
              <a:t>.  </a:t>
            </a:r>
            <a:endParaRPr lang="en-US" sz="2000" dirty="0" smtClean="0"/>
          </a:p>
          <a:p>
            <a:pPr>
              <a:lnSpc>
                <a:spcPct val="150000"/>
              </a:lnSpc>
            </a:pPr>
            <a:r>
              <a:rPr lang="en-US" sz="2000" dirty="0" smtClean="0"/>
              <a:t>With  </a:t>
            </a:r>
            <a:r>
              <a:rPr lang="en-US" sz="2000" dirty="0"/>
              <a:t>class-aware  load  balancing </a:t>
            </a:r>
            <a:r>
              <a:rPr lang="en-US" sz="2000" dirty="0" smtClean="0"/>
              <a:t> and </a:t>
            </a:r>
            <a:r>
              <a:rPr lang="en-US" sz="2000" dirty="0"/>
              <a:t>requests distribution, the front-end node must additionally inspect the type </a:t>
            </a:r>
            <a:r>
              <a:rPr lang="en-US" sz="2000" dirty="0" smtClean="0"/>
              <a:t> of </a:t>
            </a:r>
            <a:r>
              <a:rPr lang="en-US" sz="2000" dirty="0"/>
              <a:t>client making the request and/or the type of service requested before deciding </a:t>
            </a:r>
            <a:r>
              <a:rPr lang="en-US" sz="2000" dirty="0" smtClean="0"/>
              <a:t> which </a:t>
            </a:r>
            <a:r>
              <a:rPr lang="en-US" sz="2000" dirty="0"/>
              <a:t>back-end node should service the request. </a:t>
            </a:r>
            <a:endParaRPr lang="en-US" sz="2000" dirty="0" smtClean="0"/>
          </a:p>
        </p:txBody>
      </p:sp>
    </p:spTree>
    <p:extLst>
      <p:ext uri="{BB962C8B-B14F-4D97-AF65-F5344CB8AC3E}">
        <p14:creationId xmlns:p14="http://schemas.microsoft.com/office/powerpoint/2010/main" val="3674956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281" y="282388"/>
            <a:ext cx="11591365" cy="6279777"/>
          </a:xfrm>
        </p:spPr>
        <p:txBody>
          <a:bodyPr>
            <a:normAutofit/>
          </a:bodyPr>
          <a:lstStyle/>
          <a:p>
            <a:pPr marL="0" indent="0">
              <a:buNone/>
            </a:pPr>
            <a:r>
              <a:rPr lang="en-US" u="sng" dirty="0" smtClean="0"/>
              <a:t>Admission Control:</a:t>
            </a:r>
          </a:p>
          <a:p>
            <a:pPr>
              <a:lnSpc>
                <a:spcPct val="150000"/>
              </a:lnSpc>
            </a:pPr>
            <a:r>
              <a:rPr lang="en-US" sz="1800" dirty="0"/>
              <a:t>Admission control algorithms play an important role </a:t>
            </a:r>
            <a:r>
              <a:rPr lang="en-US" sz="1800" b="1" dirty="0"/>
              <a:t>in deciding the set of </a:t>
            </a:r>
            <a:r>
              <a:rPr lang="en-US" sz="1800" b="1" dirty="0" smtClean="0"/>
              <a:t>requests </a:t>
            </a:r>
            <a:r>
              <a:rPr lang="en-US" sz="1800" dirty="0"/>
              <a:t>that should be </a:t>
            </a:r>
            <a:r>
              <a:rPr lang="en-US" sz="1800" b="1" dirty="0"/>
              <a:t>admitted into the application server</a:t>
            </a:r>
            <a:r>
              <a:rPr lang="en-US" sz="1800" dirty="0"/>
              <a:t> when the server </a:t>
            </a:r>
            <a:r>
              <a:rPr lang="en-US" sz="1800" dirty="0" smtClean="0"/>
              <a:t>experiences  </a:t>
            </a:r>
            <a:r>
              <a:rPr lang="en-US" sz="1800" dirty="0"/>
              <a:t>“very” heavy loads </a:t>
            </a:r>
            <a:r>
              <a:rPr lang="en-US" sz="1800" dirty="0" smtClean="0"/>
              <a:t>.</a:t>
            </a:r>
          </a:p>
          <a:p>
            <a:pPr>
              <a:lnSpc>
                <a:spcPct val="150000"/>
              </a:lnSpc>
            </a:pPr>
            <a:r>
              <a:rPr lang="en-US" sz="1800" dirty="0" smtClean="0"/>
              <a:t>During </a:t>
            </a:r>
            <a:r>
              <a:rPr lang="en-US" sz="1800" dirty="0"/>
              <a:t>overload situations, since the </a:t>
            </a:r>
            <a:r>
              <a:rPr lang="en-US" sz="1800" dirty="0" smtClean="0"/>
              <a:t> response </a:t>
            </a:r>
            <a:r>
              <a:rPr lang="en-US" sz="1800" dirty="0"/>
              <a:t>time for all the requests would invariably degrade if all the arriving </a:t>
            </a:r>
            <a:r>
              <a:rPr lang="en-US" sz="1800" dirty="0" smtClean="0"/>
              <a:t> requests </a:t>
            </a:r>
            <a:r>
              <a:rPr lang="en-US" sz="1800" dirty="0"/>
              <a:t>are admitted into the server, it would be preferable to be selective in </a:t>
            </a:r>
            <a:r>
              <a:rPr lang="en-US" sz="1800" dirty="0" smtClean="0"/>
              <a:t> identifying </a:t>
            </a:r>
            <a:r>
              <a:rPr lang="en-US" sz="1800" dirty="0"/>
              <a:t>a subset of requests that should be admitted into the system so that </a:t>
            </a:r>
            <a:r>
              <a:rPr lang="en-US" sz="1800" dirty="0" smtClean="0"/>
              <a:t>the </a:t>
            </a:r>
            <a:r>
              <a:rPr lang="en-US" sz="1800" dirty="0"/>
              <a:t>overall pay-off is high. </a:t>
            </a:r>
            <a:endParaRPr lang="en-US" sz="1800" dirty="0" smtClean="0"/>
          </a:p>
          <a:p>
            <a:pPr>
              <a:lnSpc>
                <a:spcPct val="150000"/>
              </a:lnSpc>
            </a:pPr>
            <a:r>
              <a:rPr lang="en-US" sz="1800" dirty="0" smtClean="0"/>
              <a:t>The </a:t>
            </a:r>
            <a:r>
              <a:rPr lang="en-US" sz="1800" dirty="0"/>
              <a:t>objective of admission control mechanisms, </a:t>
            </a:r>
            <a:r>
              <a:rPr lang="en-US" sz="1800" dirty="0" smtClean="0"/>
              <a:t> therefore</a:t>
            </a:r>
            <a:r>
              <a:rPr lang="en-US" sz="1800" dirty="0"/>
              <a:t>, is to </a:t>
            </a:r>
            <a:r>
              <a:rPr lang="en-US" sz="1800" b="1" dirty="0"/>
              <a:t>police the incoming requests </a:t>
            </a:r>
            <a:r>
              <a:rPr lang="en-US" sz="1800" dirty="0"/>
              <a:t>and </a:t>
            </a:r>
            <a:r>
              <a:rPr lang="en-US" sz="1800" b="1" dirty="0"/>
              <a:t>identify a subset of incoming </a:t>
            </a:r>
            <a:r>
              <a:rPr lang="en-US" sz="1800" b="1" dirty="0" smtClean="0"/>
              <a:t> requests </a:t>
            </a:r>
            <a:r>
              <a:rPr lang="en-US" sz="1800" dirty="0"/>
              <a:t>that </a:t>
            </a:r>
            <a:r>
              <a:rPr lang="en-US" sz="1800" b="1" dirty="0"/>
              <a:t>can be admitted </a:t>
            </a:r>
            <a:r>
              <a:rPr lang="en-US" sz="1800" dirty="0"/>
              <a:t>into the system when the </a:t>
            </a:r>
            <a:r>
              <a:rPr lang="en-US" sz="1800" b="1" dirty="0"/>
              <a:t>system faces overload </a:t>
            </a:r>
            <a:r>
              <a:rPr lang="en-US" sz="1800" b="1" dirty="0" smtClean="0"/>
              <a:t> situations</a:t>
            </a:r>
            <a:r>
              <a:rPr lang="en-US" sz="1800" dirty="0"/>
              <a:t>. </a:t>
            </a:r>
            <a:endParaRPr lang="en-US" sz="1800" dirty="0" smtClean="0"/>
          </a:p>
          <a:p>
            <a:pPr marL="0" indent="0">
              <a:buNone/>
            </a:pPr>
            <a:r>
              <a:rPr lang="en-US" sz="1800" dirty="0" smtClean="0"/>
              <a:t>General </a:t>
            </a:r>
            <a:r>
              <a:rPr lang="en-US" sz="1800" dirty="0"/>
              <a:t>taxonomy of the admission control </a:t>
            </a:r>
            <a:r>
              <a:rPr lang="en-US" sz="1800" dirty="0" smtClean="0"/>
              <a:t> mechanisms:</a:t>
            </a:r>
          </a:p>
          <a:p>
            <a:pPr marL="0" indent="0">
              <a:buNone/>
            </a:pPr>
            <a:endParaRPr lang="en-US" dirty="0"/>
          </a:p>
        </p:txBody>
      </p:sp>
      <p:pic>
        <p:nvPicPr>
          <p:cNvPr id="5" name="Picture 4"/>
          <p:cNvPicPr>
            <a:picLocks noChangeAspect="1"/>
          </p:cNvPicPr>
          <p:nvPr/>
        </p:nvPicPr>
        <p:blipFill>
          <a:blip r:embed="rId2"/>
          <a:stretch>
            <a:fillRect/>
          </a:stretch>
        </p:blipFill>
        <p:spPr>
          <a:xfrm>
            <a:off x="3125881" y="4392145"/>
            <a:ext cx="5601260" cy="2400540"/>
          </a:xfrm>
          <a:prstGeom prst="rect">
            <a:avLst/>
          </a:prstGeom>
        </p:spPr>
      </p:pic>
    </p:spTree>
    <p:extLst>
      <p:ext uri="{BB962C8B-B14F-4D97-AF65-F5344CB8AC3E}">
        <p14:creationId xmlns:p14="http://schemas.microsoft.com/office/powerpoint/2010/main" val="1592360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2387" y="322728"/>
            <a:ext cx="11672047" cy="6279777"/>
          </a:xfrm>
        </p:spPr>
        <p:txBody>
          <a:bodyPr>
            <a:normAutofit fontScale="92500" lnSpcReduction="20000"/>
          </a:bodyPr>
          <a:lstStyle/>
          <a:p>
            <a:pPr marL="0" indent="0">
              <a:lnSpc>
                <a:spcPct val="150000"/>
              </a:lnSpc>
              <a:buNone/>
            </a:pPr>
            <a:r>
              <a:rPr lang="en-US" sz="2000" u="sng" dirty="0"/>
              <a:t>R</a:t>
            </a:r>
            <a:r>
              <a:rPr lang="en-US" sz="2000" u="sng" dirty="0" smtClean="0"/>
              <a:t>equest-based </a:t>
            </a:r>
            <a:r>
              <a:rPr lang="en-US" sz="2000" u="sng" dirty="0"/>
              <a:t>algorithms </a:t>
            </a:r>
            <a:r>
              <a:rPr lang="en-US" sz="2000" u="sng" dirty="0" smtClean="0"/>
              <a:t>: </a:t>
            </a:r>
          </a:p>
          <a:p>
            <a:pPr>
              <a:lnSpc>
                <a:spcPct val="150000"/>
              </a:lnSpc>
            </a:pPr>
            <a:r>
              <a:rPr lang="en-US" sz="2000" dirty="0" smtClean="0"/>
              <a:t>Request-based </a:t>
            </a:r>
            <a:r>
              <a:rPr lang="en-US" sz="2000" dirty="0"/>
              <a:t>admission control algorithms reject new requests if the servers </a:t>
            </a:r>
            <a:r>
              <a:rPr lang="en-US" sz="2000" dirty="0" smtClean="0"/>
              <a:t>are </a:t>
            </a:r>
            <a:r>
              <a:rPr lang="en-US" sz="2000" dirty="0"/>
              <a:t>running to their capacity. </a:t>
            </a:r>
            <a:endParaRPr lang="en-US" sz="2000" dirty="0" smtClean="0"/>
          </a:p>
          <a:p>
            <a:pPr>
              <a:lnSpc>
                <a:spcPct val="150000"/>
              </a:lnSpc>
            </a:pPr>
            <a:r>
              <a:rPr lang="en-US" sz="2000" dirty="0" smtClean="0"/>
              <a:t>The </a:t>
            </a:r>
            <a:r>
              <a:rPr lang="en-US" sz="2000" dirty="0"/>
              <a:t>disadvantage with this approach is that a </a:t>
            </a:r>
            <a:r>
              <a:rPr lang="en-US" sz="2000" dirty="0" smtClean="0"/>
              <a:t>client’s  </a:t>
            </a:r>
            <a:r>
              <a:rPr lang="en-US" sz="2000" dirty="0"/>
              <a:t>session  may  consist  of  multiple  requests  that  are  not  necessarily </a:t>
            </a:r>
            <a:r>
              <a:rPr lang="en-US" sz="2000" dirty="0" smtClean="0"/>
              <a:t>unrelated</a:t>
            </a:r>
            <a:r>
              <a:rPr lang="en-US" sz="2000" dirty="0"/>
              <a:t>. </a:t>
            </a:r>
            <a:endParaRPr lang="en-US" sz="2000" dirty="0" smtClean="0"/>
          </a:p>
          <a:p>
            <a:pPr marL="0" indent="0">
              <a:lnSpc>
                <a:spcPct val="150000"/>
              </a:lnSpc>
              <a:buNone/>
            </a:pPr>
            <a:r>
              <a:rPr lang="en-US" sz="2000" u="sng" dirty="0" smtClean="0"/>
              <a:t>Session-based algorithms:</a:t>
            </a:r>
          </a:p>
          <a:p>
            <a:pPr>
              <a:lnSpc>
                <a:spcPct val="150000"/>
              </a:lnSpc>
            </a:pPr>
            <a:r>
              <a:rPr lang="en-US" sz="2000" dirty="0"/>
              <a:t>O</a:t>
            </a:r>
            <a:r>
              <a:rPr lang="en-US" sz="2000" dirty="0" smtClean="0"/>
              <a:t>nce </a:t>
            </a:r>
            <a:r>
              <a:rPr lang="en-US" sz="2000" dirty="0"/>
              <a:t>a session is admitted into the </a:t>
            </a:r>
            <a:r>
              <a:rPr lang="en-US" sz="2000" dirty="0" smtClean="0"/>
              <a:t>server</a:t>
            </a:r>
            <a:r>
              <a:rPr lang="en-US" sz="2000" dirty="0"/>
              <a:t>, all future requests belonging to that session are admitted as well, even </a:t>
            </a:r>
            <a:r>
              <a:rPr lang="en-US" sz="2000" dirty="0" smtClean="0"/>
              <a:t>though </a:t>
            </a:r>
            <a:r>
              <a:rPr lang="en-US" sz="2000" dirty="0"/>
              <a:t>new sessions are rejected by the system</a:t>
            </a:r>
            <a:r>
              <a:rPr lang="en-US" sz="2000" dirty="0" smtClean="0"/>
              <a:t>.</a:t>
            </a:r>
          </a:p>
          <a:p>
            <a:pPr>
              <a:lnSpc>
                <a:spcPct val="150000"/>
              </a:lnSpc>
            </a:pPr>
            <a:r>
              <a:rPr lang="en-US" sz="2000" dirty="0" smtClean="0"/>
              <a:t> </a:t>
            </a:r>
            <a:r>
              <a:rPr lang="en-US" sz="2000" dirty="0"/>
              <a:t>Furthermore, the decision to </a:t>
            </a:r>
            <a:r>
              <a:rPr lang="en-US" sz="2000" dirty="0" smtClean="0"/>
              <a:t>reject </a:t>
            </a:r>
            <a:r>
              <a:rPr lang="en-US" sz="2000" dirty="0"/>
              <a:t>a request can depend on the type of user making the request or the nature </a:t>
            </a:r>
            <a:r>
              <a:rPr lang="en-US" sz="2000" dirty="0" smtClean="0"/>
              <a:t>of  </a:t>
            </a:r>
            <a:r>
              <a:rPr lang="en-US" sz="2000" dirty="0"/>
              <a:t>the  request  being  made. </a:t>
            </a:r>
            <a:endParaRPr lang="en-US" sz="2000" dirty="0" smtClean="0"/>
          </a:p>
          <a:p>
            <a:pPr>
              <a:lnSpc>
                <a:spcPct val="150000"/>
              </a:lnSpc>
            </a:pPr>
            <a:r>
              <a:rPr lang="en-US" sz="2000" dirty="0" smtClean="0"/>
              <a:t> </a:t>
            </a:r>
            <a:r>
              <a:rPr lang="en-US" sz="2000" dirty="0"/>
              <a:t>For  example,  a  new  request  or  a  new  session </a:t>
            </a:r>
            <a:r>
              <a:rPr lang="en-US" sz="2000" dirty="0" smtClean="0"/>
              <a:t>initiated </a:t>
            </a:r>
            <a:r>
              <a:rPr lang="en-US" sz="2000" dirty="0"/>
              <a:t>by a high-priority user may be admitted while the requests from </a:t>
            </a:r>
            <a:r>
              <a:rPr lang="en-US" sz="2000" dirty="0" smtClean="0"/>
              <a:t>low-priority </a:t>
            </a:r>
            <a:r>
              <a:rPr lang="en-US" sz="2000" dirty="0"/>
              <a:t>users are rejected. </a:t>
            </a:r>
            <a:endParaRPr lang="en-US" sz="2000" dirty="0" smtClean="0"/>
          </a:p>
          <a:p>
            <a:pPr>
              <a:lnSpc>
                <a:spcPct val="150000"/>
              </a:lnSpc>
            </a:pPr>
            <a:r>
              <a:rPr lang="en-US" sz="2000" dirty="0" smtClean="0"/>
              <a:t>Similarly</a:t>
            </a:r>
            <a:r>
              <a:rPr lang="en-US" sz="2000" dirty="0"/>
              <a:t>, requests that are likely to consume more </a:t>
            </a:r>
            <a:r>
              <a:rPr lang="en-US" sz="2000" dirty="0" smtClean="0"/>
              <a:t> system </a:t>
            </a:r>
            <a:r>
              <a:rPr lang="en-US" sz="2000" dirty="0"/>
              <a:t>resources can be rejected during overload situations. </a:t>
            </a:r>
            <a:endParaRPr lang="en-US" sz="2000" dirty="0" smtClean="0"/>
          </a:p>
          <a:p>
            <a:pPr>
              <a:lnSpc>
                <a:spcPct val="150000"/>
              </a:lnSpc>
            </a:pPr>
            <a:r>
              <a:rPr lang="en-US" sz="2000" dirty="0" smtClean="0"/>
              <a:t>Such </a:t>
            </a:r>
            <a:r>
              <a:rPr lang="en-US" sz="2000" dirty="0"/>
              <a:t>admission </a:t>
            </a:r>
            <a:r>
              <a:rPr lang="en-US" sz="2000" dirty="0" smtClean="0"/>
              <a:t>control </a:t>
            </a:r>
            <a:r>
              <a:rPr lang="en-US" sz="2000" dirty="0"/>
              <a:t>mechanisms are called </a:t>
            </a:r>
            <a:r>
              <a:rPr lang="en-US" sz="2000" b="1" dirty="0" err="1"/>
              <a:t>QoS</a:t>
            </a:r>
            <a:r>
              <a:rPr lang="en-US" sz="2000" b="1" dirty="0"/>
              <a:t>-aware control mechanisms</a:t>
            </a:r>
            <a:r>
              <a:rPr lang="en-US" sz="2000" dirty="0"/>
              <a:t>. </a:t>
            </a:r>
          </a:p>
        </p:txBody>
      </p:sp>
    </p:spTree>
    <p:extLst>
      <p:ext uri="{BB962C8B-B14F-4D97-AF65-F5344CB8AC3E}">
        <p14:creationId xmlns:p14="http://schemas.microsoft.com/office/powerpoint/2010/main" val="1005821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471" y="188259"/>
            <a:ext cx="11819964" cy="6481482"/>
          </a:xfrm>
        </p:spPr>
        <p:txBody>
          <a:bodyPr>
            <a:normAutofit fontScale="77500" lnSpcReduction="20000"/>
          </a:bodyPr>
          <a:lstStyle/>
          <a:p>
            <a:pPr marL="0" indent="0">
              <a:buNone/>
            </a:pPr>
            <a:r>
              <a:rPr lang="en-US" u="sng" dirty="0"/>
              <a:t>TYPES OF SLA</a:t>
            </a:r>
          </a:p>
          <a:p>
            <a:pPr algn="just">
              <a:lnSpc>
                <a:spcPct val="170000"/>
              </a:lnSpc>
            </a:pPr>
            <a:r>
              <a:rPr lang="en-US" dirty="0"/>
              <a:t>Service-level agreement provides a framework within which both seller and buyer  of  a  service  can  pursue  a  profitable  service  business  relationship. </a:t>
            </a:r>
            <a:endParaRPr lang="en-US" dirty="0" smtClean="0"/>
          </a:p>
          <a:p>
            <a:pPr algn="just">
              <a:lnSpc>
                <a:spcPct val="170000"/>
              </a:lnSpc>
            </a:pPr>
            <a:r>
              <a:rPr lang="en-US" dirty="0" smtClean="0"/>
              <a:t> </a:t>
            </a:r>
            <a:r>
              <a:rPr lang="en-US" dirty="0"/>
              <a:t>It outlines the broad understanding between the service provider and the service consumer  for  conducting  business  and  forms  the  basis  for  maintaining  a mutually beneficial relationship</a:t>
            </a:r>
            <a:r>
              <a:rPr lang="en-US" dirty="0" smtClean="0"/>
              <a:t>.</a:t>
            </a:r>
          </a:p>
          <a:p>
            <a:pPr algn="just">
              <a:lnSpc>
                <a:spcPct val="170000"/>
              </a:lnSpc>
            </a:pPr>
            <a:r>
              <a:rPr lang="en-US" dirty="0" smtClean="0"/>
              <a:t> SLA gives necessary terms </a:t>
            </a:r>
            <a:r>
              <a:rPr lang="en-US" dirty="0"/>
              <a:t>and conditions that bind the service provider to provide services continually to the service consumer </a:t>
            </a:r>
            <a:r>
              <a:rPr lang="en-US" dirty="0" smtClean="0"/>
              <a:t>.</a:t>
            </a:r>
          </a:p>
          <a:p>
            <a:pPr algn="just">
              <a:lnSpc>
                <a:spcPct val="170000"/>
              </a:lnSpc>
            </a:pPr>
            <a:r>
              <a:rPr lang="en-US" dirty="0" smtClean="0"/>
              <a:t>SLA </a:t>
            </a:r>
            <a:r>
              <a:rPr lang="en-US" dirty="0"/>
              <a:t>can be modeled using web service-level agreement (WSLA) language </a:t>
            </a:r>
            <a:br>
              <a:rPr lang="en-US" dirty="0"/>
            </a:br>
            <a:r>
              <a:rPr lang="en-US" dirty="0"/>
              <a:t>specification </a:t>
            </a:r>
            <a:r>
              <a:rPr lang="en-US" dirty="0" smtClean="0"/>
              <a:t>.</a:t>
            </a:r>
          </a:p>
          <a:p>
            <a:pPr algn="just">
              <a:lnSpc>
                <a:spcPct val="170000"/>
              </a:lnSpc>
            </a:pPr>
            <a:r>
              <a:rPr lang="en-US" dirty="0" smtClean="0"/>
              <a:t>Although </a:t>
            </a:r>
            <a:r>
              <a:rPr lang="en-US" dirty="0"/>
              <a:t>WSLA is intended for web-service-based </a:t>
            </a:r>
            <a:r>
              <a:rPr lang="en-US" dirty="0" smtClean="0"/>
              <a:t>applications</a:t>
            </a:r>
            <a:r>
              <a:rPr lang="en-US" dirty="0"/>
              <a:t>, it is equally applicable for hosting of applications. </a:t>
            </a:r>
            <a:endParaRPr lang="en-US" dirty="0" smtClean="0"/>
          </a:p>
        </p:txBody>
      </p:sp>
    </p:spTree>
    <p:extLst>
      <p:ext uri="{BB962C8B-B14F-4D97-AF65-F5344CB8AC3E}">
        <p14:creationId xmlns:p14="http://schemas.microsoft.com/office/powerpoint/2010/main" val="3373287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282" y="242048"/>
            <a:ext cx="11044518" cy="5934916"/>
          </a:xfrm>
        </p:spPr>
        <p:txBody>
          <a:bodyPr/>
          <a:lstStyle/>
          <a:p>
            <a:pPr marL="0" indent="0">
              <a:buNone/>
            </a:pPr>
            <a:r>
              <a:rPr lang="en-US" sz="2000" dirty="0" smtClean="0"/>
              <a:t>Important Components of SLA</a:t>
            </a:r>
          </a:p>
          <a:p>
            <a:pPr>
              <a:buFont typeface="Wingdings" panose="05000000000000000000" pitchFamily="2" charset="2"/>
              <a:buChar char="à"/>
            </a:pPr>
            <a:r>
              <a:rPr lang="en-US" sz="2000" dirty="0" smtClean="0"/>
              <a:t>Service-level parameter</a:t>
            </a:r>
          </a:p>
          <a:p>
            <a:pPr>
              <a:buFont typeface="Wingdings" panose="05000000000000000000" pitchFamily="2" charset="2"/>
              <a:buChar char="à"/>
            </a:pPr>
            <a:r>
              <a:rPr lang="en-US" sz="2000" dirty="0" smtClean="0"/>
              <a:t>metric,  </a:t>
            </a:r>
          </a:p>
          <a:p>
            <a:pPr>
              <a:buFont typeface="Wingdings" panose="05000000000000000000" pitchFamily="2" charset="2"/>
              <a:buChar char="à"/>
            </a:pPr>
            <a:r>
              <a:rPr lang="en-US" sz="2000" dirty="0" smtClean="0"/>
              <a:t>function,  </a:t>
            </a:r>
          </a:p>
          <a:p>
            <a:pPr>
              <a:buFont typeface="Wingdings" panose="05000000000000000000" pitchFamily="2" charset="2"/>
              <a:buChar char="à"/>
            </a:pPr>
            <a:r>
              <a:rPr lang="en-US" sz="2000" dirty="0" smtClean="0"/>
              <a:t>measurement  directive,  </a:t>
            </a:r>
          </a:p>
          <a:p>
            <a:pPr>
              <a:buFont typeface="Wingdings" panose="05000000000000000000" pitchFamily="2" charset="2"/>
              <a:buChar char="à"/>
            </a:pPr>
            <a:r>
              <a:rPr lang="en-US" sz="2000" dirty="0" smtClean="0"/>
              <a:t>service-level  objective,  </a:t>
            </a:r>
          </a:p>
          <a:p>
            <a:pPr>
              <a:buFont typeface="Wingdings" panose="05000000000000000000" pitchFamily="2" charset="2"/>
              <a:buChar char="à"/>
            </a:pPr>
            <a:r>
              <a:rPr lang="en-US" sz="2000" dirty="0" smtClean="0"/>
              <a:t> penalty</a:t>
            </a:r>
            <a:br>
              <a:rPr lang="en-US" sz="2000" dirty="0" smtClean="0"/>
            </a:br>
            <a:endParaRPr lang="en-US" sz="2000" dirty="0" smtClean="0"/>
          </a:p>
          <a:p>
            <a:pPr marL="0" indent="0" algn="just">
              <a:lnSpc>
                <a:spcPct val="150000"/>
              </a:lnSpc>
              <a:buNone/>
            </a:pPr>
            <a:r>
              <a:rPr lang="en-US" sz="2000" dirty="0" smtClean="0"/>
              <a:t>Service Level Parameter- Describe the property of </a:t>
            </a:r>
            <a:r>
              <a:rPr lang="en-US" sz="2000" dirty="0" err="1" smtClean="0"/>
              <a:t>servicewhose</a:t>
            </a:r>
            <a:r>
              <a:rPr lang="en-US" sz="2000" dirty="0" smtClean="0"/>
              <a:t> value is measurable</a:t>
            </a:r>
          </a:p>
          <a:p>
            <a:pPr marL="0" indent="0" algn="just">
              <a:lnSpc>
                <a:spcPct val="150000"/>
              </a:lnSpc>
              <a:buNone/>
            </a:pPr>
            <a:r>
              <a:rPr lang="en-US" sz="2000" dirty="0" smtClean="0"/>
              <a:t>Metrics – It describes exactly what SLA parameters mean by specifying how to measure or compute parameter values.</a:t>
            </a:r>
          </a:p>
          <a:p>
            <a:pPr marL="0" indent="0" algn="just">
              <a:lnSpc>
                <a:spcPct val="150000"/>
              </a:lnSpc>
              <a:buNone/>
            </a:pPr>
            <a:r>
              <a:rPr lang="en-US" sz="2000" dirty="0" smtClean="0"/>
              <a:t>Function – How to compute metric value from other metrics and constants</a:t>
            </a:r>
          </a:p>
          <a:p>
            <a:pPr marL="0" indent="0" algn="just">
              <a:lnSpc>
                <a:spcPct val="150000"/>
              </a:lnSpc>
              <a:buNone/>
            </a:pPr>
            <a:r>
              <a:rPr lang="en-US" sz="2000" dirty="0" smtClean="0"/>
              <a:t>Measurement directives – how to measure a metric</a:t>
            </a:r>
            <a:endParaRPr lang="en-US" dirty="0"/>
          </a:p>
        </p:txBody>
      </p:sp>
    </p:spTree>
    <p:extLst>
      <p:ext uri="{BB962C8B-B14F-4D97-AF65-F5344CB8AC3E}">
        <p14:creationId xmlns:p14="http://schemas.microsoft.com/office/powerpoint/2010/main" val="740748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941" y="228600"/>
            <a:ext cx="11685494" cy="6360459"/>
          </a:xfrm>
        </p:spPr>
        <p:txBody>
          <a:bodyPr>
            <a:normAutofit/>
          </a:bodyPr>
          <a:lstStyle/>
          <a:p>
            <a:pPr marL="0" indent="0">
              <a:buNone/>
            </a:pPr>
            <a:r>
              <a:rPr lang="en-US" dirty="0"/>
              <a:t>There are two types of </a:t>
            </a:r>
            <a:r>
              <a:rPr lang="en-US" dirty="0" smtClean="0"/>
              <a:t>SLA:</a:t>
            </a:r>
            <a:r>
              <a:rPr lang="en-US" dirty="0"/>
              <a:t> </a:t>
            </a:r>
          </a:p>
          <a:p>
            <a:pPr marL="0" indent="0">
              <a:buNone/>
            </a:pPr>
            <a:r>
              <a:rPr lang="en-US" u="sng" dirty="0"/>
              <a:t>Infrastructure </a:t>
            </a:r>
            <a:r>
              <a:rPr lang="en-US" u="sng" dirty="0" smtClean="0"/>
              <a:t>SLA: </a:t>
            </a:r>
          </a:p>
          <a:p>
            <a:r>
              <a:rPr lang="en-US" dirty="0" smtClean="0"/>
              <a:t>The </a:t>
            </a:r>
            <a:r>
              <a:rPr lang="en-US" dirty="0"/>
              <a:t>infrastructure provider manages and offers </a:t>
            </a:r>
            <a:r>
              <a:rPr lang="en-US" dirty="0" smtClean="0"/>
              <a:t>guarantees  </a:t>
            </a:r>
            <a:r>
              <a:rPr lang="en-US" dirty="0"/>
              <a:t>on  availability  of  the  infrastructure,  namely,  server  machine,  power, </a:t>
            </a:r>
            <a:r>
              <a:rPr lang="en-US" dirty="0" smtClean="0"/>
              <a:t>network connectivity. </a:t>
            </a:r>
          </a:p>
          <a:p>
            <a:pPr marL="0" indent="0">
              <a:buNone/>
            </a:pPr>
            <a:endParaRPr lang="en-US" dirty="0"/>
          </a:p>
          <a:p>
            <a:pPr marL="0" indent="0">
              <a:buNone/>
            </a:pPr>
            <a:r>
              <a:rPr lang="en-US" u="sng" dirty="0"/>
              <a:t>Application  </a:t>
            </a:r>
            <a:r>
              <a:rPr lang="en-US" u="sng" dirty="0" smtClean="0"/>
              <a:t>SLA:</a:t>
            </a:r>
          </a:p>
          <a:p>
            <a:r>
              <a:rPr lang="en-US" dirty="0" smtClean="0"/>
              <a:t>The  </a:t>
            </a:r>
            <a:r>
              <a:rPr lang="en-US" dirty="0"/>
              <a:t>server </a:t>
            </a:r>
            <a:r>
              <a:rPr lang="en-US" dirty="0" smtClean="0"/>
              <a:t>capacity </a:t>
            </a:r>
            <a:r>
              <a:rPr lang="en-US" dirty="0"/>
              <a:t>is available to the applications based solely on their resource demands. </a:t>
            </a:r>
            <a:endParaRPr lang="en-US" dirty="0" smtClean="0"/>
          </a:p>
          <a:p>
            <a:r>
              <a:rPr lang="en-US" dirty="0" smtClean="0"/>
              <a:t>Service  </a:t>
            </a:r>
            <a:r>
              <a:rPr lang="en-US" dirty="0"/>
              <a:t>providers  are  flexible  in  allocating  and  de-allocating </a:t>
            </a:r>
            <a:r>
              <a:rPr lang="en-US" dirty="0" smtClean="0"/>
              <a:t>computing </a:t>
            </a:r>
            <a:r>
              <a:rPr lang="en-US" dirty="0"/>
              <a:t>resources among the co-located applications. </a:t>
            </a:r>
          </a:p>
        </p:txBody>
      </p:sp>
    </p:spTree>
    <p:extLst>
      <p:ext uri="{BB962C8B-B14F-4D97-AF65-F5344CB8AC3E}">
        <p14:creationId xmlns:p14="http://schemas.microsoft.com/office/powerpoint/2010/main" val="3452902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024"/>
            <a:ext cx="11779624" cy="6494929"/>
          </a:xfrm>
        </p:spPr>
        <p:txBody>
          <a:bodyPr>
            <a:normAutofit lnSpcReduction="10000"/>
          </a:bodyPr>
          <a:lstStyle/>
          <a:p>
            <a:pPr marL="0" indent="0">
              <a:buNone/>
            </a:pPr>
            <a:r>
              <a:rPr lang="en-US" u="sng" dirty="0" smtClean="0"/>
              <a:t>Multiple  </a:t>
            </a:r>
            <a:r>
              <a:rPr lang="en-US" u="sng" dirty="0"/>
              <a:t>challenges  for </a:t>
            </a:r>
            <a:r>
              <a:rPr lang="en-US" u="sng" dirty="0" smtClean="0"/>
              <a:t>provisioning </a:t>
            </a:r>
            <a:r>
              <a:rPr lang="en-US" u="sng" dirty="0"/>
              <a:t>the infrastructure on </a:t>
            </a:r>
            <a:r>
              <a:rPr lang="en-US" u="sng" dirty="0" smtClean="0"/>
              <a:t>demand</a:t>
            </a:r>
          </a:p>
          <a:p>
            <a:pPr marL="0" indent="0">
              <a:lnSpc>
                <a:spcPct val="150000"/>
              </a:lnSpc>
              <a:buNone/>
            </a:pPr>
            <a:r>
              <a:rPr lang="en-US" dirty="0" smtClean="0"/>
              <a:t>1. MSP ( Managed Service Provider)  </a:t>
            </a:r>
            <a:r>
              <a:rPr lang="en-US" dirty="0"/>
              <a:t>needs  to  determine  the  right  amount  of  computing  resources </a:t>
            </a:r>
            <a:r>
              <a:rPr lang="en-US" dirty="0" smtClean="0"/>
              <a:t>required  </a:t>
            </a:r>
            <a:r>
              <a:rPr lang="en-US" dirty="0"/>
              <a:t>for  different  components  of  an  application  at  various </a:t>
            </a:r>
            <a:r>
              <a:rPr lang="en-US" dirty="0" smtClean="0"/>
              <a:t>workloads</a:t>
            </a:r>
            <a:r>
              <a:rPr lang="en-US" dirty="0"/>
              <a:t>. </a:t>
            </a:r>
          </a:p>
          <a:p>
            <a:pPr marL="0" indent="0">
              <a:lnSpc>
                <a:spcPct val="150000"/>
              </a:lnSpc>
              <a:buNone/>
            </a:pPr>
            <a:r>
              <a:rPr lang="en-US" dirty="0" smtClean="0"/>
              <a:t>2. The  </a:t>
            </a:r>
            <a:r>
              <a:rPr lang="en-US" dirty="0"/>
              <a:t>MSP  needs  to  understand  the  performance  bottlenecks  and  </a:t>
            </a:r>
            <a:r>
              <a:rPr lang="en-US" dirty="0" smtClean="0"/>
              <a:t>the </a:t>
            </a:r>
            <a:r>
              <a:rPr lang="en-US" dirty="0"/>
              <a:t>	scalability of the application. </a:t>
            </a:r>
            <a:endParaRPr lang="en-US" dirty="0" smtClean="0"/>
          </a:p>
          <a:p>
            <a:pPr marL="0" indent="0">
              <a:lnSpc>
                <a:spcPct val="150000"/>
              </a:lnSpc>
              <a:buNone/>
            </a:pPr>
            <a:r>
              <a:rPr lang="en-US" dirty="0" smtClean="0"/>
              <a:t>3. The  </a:t>
            </a:r>
            <a:r>
              <a:rPr lang="en-US" dirty="0"/>
              <a:t>MSP  analyzes  the  application  before  it  goes  on-live. </a:t>
            </a:r>
            <a:endParaRPr lang="en-US" dirty="0" smtClean="0"/>
          </a:p>
          <a:p>
            <a:pPr marL="0" indent="0">
              <a:lnSpc>
                <a:spcPct val="150000"/>
              </a:lnSpc>
              <a:buNone/>
            </a:pPr>
            <a:r>
              <a:rPr lang="en-US" dirty="0" smtClean="0"/>
              <a:t> </a:t>
            </a:r>
            <a:endParaRPr lang="en-US" dirty="0"/>
          </a:p>
          <a:p>
            <a:pPr marL="0" indent="0">
              <a:lnSpc>
                <a:spcPct val="150000"/>
              </a:lnSpc>
              <a:buNone/>
            </a:pPr>
            <a:r>
              <a:rPr lang="en-US" dirty="0"/>
              <a:t/>
            </a:r>
            <a:br>
              <a:rPr lang="en-US" dirty="0"/>
            </a:br>
            <a:endParaRPr lang="en-US" dirty="0"/>
          </a:p>
        </p:txBody>
      </p:sp>
    </p:spTree>
    <p:extLst>
      <p:ext uri="{BB962C8B-B14F-4D97-AF65-F5344CB8AC3E}">
        <p14:creationId xmlns:p14="http://schemas.microsoft.com/office/powerpoint/2010/main" val="3973713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1492</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Sevice Level Management in CC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Sevice Level Management in CC</dc:title>
  <dc:creator>Mahe</dc:creator>
  <cp:lastModifiedBy>Mahe</cp:lastModifiedBy>
  <cp:revision>34</cp:revision>
  <dcterms:created xsi:type="dcterms:W3CDTF">2018-11-01T12:07:09Z</dcterms:created>
  <dcterms:modified xsi:type="dcterms:W3CDTF">2018-11-02T10:01:24Z</dcterms:modified>
</cp:coreProperties>
</file>