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A60378-3F49-44BC-9861-B8D8DCC39C67}"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21260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60378-3F49-44BC-9861-B8D8DCC39C67}"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340182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60378-3F49-44BC-9861-B8D8DCC39C67}"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259705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60378-3F49-44BC-9861-B8D8DCC39C67}"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313124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60378-3F49-44BC-9861-B8D8DCC39C67}"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2923130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A60378-3F49-44BC-9861-B8D8DCC39C67}"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193457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A60378-3F49-44BC-9861-B8D8DCC39C67}"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298046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A60378-3F49-44BC-9861-B8D8DCC39C67}"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18004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60378-3F49-44BC-9861-B8D8DCC39C67}" type="datetimeFigureOut">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398263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60378-3F49-44BC-9861-B8D8DCC39C67}"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12118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60378-3F49-44BC-9861-B8D8DCC39C67}"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ABDD6-FB63-4CFA-8424-2845BB86EFB2}" type="slidenum">
              <a:rPr lang="en-US" smtClean="0"/>
              <a:t>‹#›</a:t>
            </a:fld>
            <a:endParaRPr lang="en-US"/>
          </a:p>
        </p:txBody>
      </p:sp>
    </p:spTree>
    <p:extLst>
      <p:ext uri="{BB962C8B-B14F-4D97-AF65-F5344CB8AC3E}">
        <p14:creationId xmlns:p14="http://schemas.microsoft.com/office/powerpoint/2010/main" val="119774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60378-3F49-44BC-9861-B8D8DCC39C67}" type="datetimeFigureOut">
              <a:rPr lang="en-US" smtClean="0"/>
              <a:t>9/23/2018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ABDD6-FB63-4CFA-8424-2845BB86EFB2}" type="slidenum">
              <a:rPr lang="en-US" smtClean="0"/>
              <a:t>‹#›</a:t>
            </a:fld>
            <a:endParaRPr lang="en-US"/>
          </a:p>
        </p:txBody>
      </p:sp>
    </p:spTree>
    <p:extLst>
      <p:ext uri="{BB962C8B-B14F-4D97-AF65-F5344CB8AC3E}">
        <p14:creationId xmlns:p14="http://schemas.microsoft.com/office/powerpoint/2010/main" val="103095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Tannenbaum</a:t>
            </a:r>
            <a:endParaRPr lang="en-US" dirty="0"/>
          </a:p>
        </p:txBody>
      </p:sp>
      <p:sp>
        <p:nvSpPr>
          <p:cNvPr id="3" name="Subtitle 2"/>
          <p:cNvSpPr>
            <a:spLocks noGrp="1"/>
          </p:cNvSpPr>
          <p:nvPr>
            <p:ph type="subTitle" idx="1"/>
          </p:nvPr>
        </p:nvSpPr>
        <p:spPr/>
        <p:txBody>
          <a:bodyPr/>
          <a:lstStyle/>
          <a:p>
            <a:r>
              <a:rPr lang="en-US" dirty="0" smtClean="0"/>
              <a:t>Q&amp;A</a:t>
            </a:r>
          </a:p>
          <a:p>
            <a:endParaRPr lang="en-US" dirty="0"/>
          </a:p>
        </p:txBody>
      </p:sp>
    </p:spTree>
    <p:extLst>
      <p:ext uri="{BB962C8B-B14F-4D97-AF65-F5344CB8AC3E}">
        <p14:creationId xmlns:p14="http://schemas.microsoft.com/office/powerpoint/2010/main" val="129030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753"/>
            <a:ext cx="10515600" cy="5733210"/>
          </a:xfrm>
        </p:spPr>
        <p:txBody>
          <a:bodyPr/>
          <a:lstStyle/>
          <a:p>
            <a:pPr marL="514350" indent="-514350">
              <a:buAutoNum type="arabicPeriod"/>
            </a:pPr>
            <a:r>
              <a:rPr lang="en-US" dirty="0" smtClean="0"/>
              <a:t>To achieve totally-ordered multicasting with </a:t>
            </a:r>
            <a:r>
              <a:rPr lang="en-US" dirty="0" err="1" smtClean="0"/>
              <a:t>Lamport</a:t>
            </a:r>
            <a:r>
              <a:rPr lang="en-US" dirty="0" smtClean="0"/>
              <a:t> timestamps, is it strictly necessary that each message is acknowledged? </a:t>
            </a:r>
          </a:p>
          <a:p>
            <a:pPr marL="0" indent="0" algn="just">
              <a:buNone/>
            </a:pPr>
            <a:r>
              <a:rPr lang="en-US" dirty="0" smtClean="0"/>
              <a:t>A</a:t>
            </a:r>
            <a:r>
              <a:rPr lang="en-US" dirty="0" smtClean="0">
                <a:solidFill>
                  <a:srgbClr val="FF0000"/>
                </a:solidFill>
              </a:rPr>
              <a:t>: No, it is sufficient to multicast any other type of message, as long as that message has a timestamp larger than the received message. The condition for delivering a message m to the application, is that another message has been received from each other process with a large timestamp. This guarantees that there are no more messages underway with a lower timestamp.</a:t>
            </a:r>
            <a:endParaRPr lang="en-US" dirty="0">
              <a:solidFill>
                <a:srgbClr val="FF0000"/>
              </a:solidFill>
            </a:endParaRPr>
          </a:p>
        </p:txBody>
      </p:sp>
    </p:spTree>
    <p:extLst>
      <p:ext uri="{BB962C8B-B14F-4D97-AF65-F5344CB8AC3E}">
        <p14:creationId xmlns:p14="http://schemas.microsoft.com/office/powerpoint/2010/main" val="69834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marL="514350" indent="-514350">
              <a:buAutoNum type="arabicPeriod" startAt="2"/>
            </a:pPr>
            <a:r>
              <a:rPr lang="en-US" dirty="0" smtClean="0"/>
              <a:t>Suppose that two processes detect the demise of the coordinator simultaneously and both decide to hold an election using the bully algorithm. What happens?</a:t>
            </a:r>
          </a:p>
          <a:p>
            <a:pPr marL="0" indent="0">
              <a:buNone/>
            </a:pPr>
            <a:r>
              <a:rPr lang="en-US" dirty="0" smtClean="0"/>
              <a:t> A: </a:t>
            </a:r>
            <a:r>
              <a:rPr lang="en-US" dirty="0" smtClean="0">
                <a:solidFill>
                  <a:srgbClr val="FF0000"/>
                </a:solidFill>
              </a:rPr>
              <a:t>Each of the higher-numbered processes will get two ELECTION messages, but will ignore the second one. The election will proceed as usual.</a:t>
            </a:r>
            <a:endParaRPr lang="en-US" dirty="0">
              <a:solidFill>
                <a:srgbClr val="FF0000"/>
              </a:solidFill>
            </a:endParaRPr>
          </a:p>
        </p:txBody>
      </p:sp>
    </p:spTree>
    <p:extLst>
      <p:ext uri="{BB962C8B-B14F-4D97-AF65-F5344CB8AC3E}">
        <p14:creationId xmlns:p14="http://schemas.microsoft.com/office/powerpoint/2010/main" val="2578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0988"/>
            <a:ext cx="10515600" cy="5665975"/>
          </a:xfrm>
        </p:spPr>
        <p:txBody>
          <a:bodyPr>
            <a:normAutofit lnSpcReduction="10000"/>
          </a:bodyPr>
          <a:lstStyle/>
          <a:p>
            <a:pPr marL="0" indent="0">
              <a:buNone/>
            </a:pPr>
            <a:r>
              <a:rPr lang="en-US" dirty="0" smtClean="0"/>
              <a:t>3.	we have two ELECTION messages circulating simultaneously. While it does no harm to have two of them, it would be more elegant if one could be killed off. Devise an algorithm for doing this without affecting the operation of the basic election algorithm.</a:t>
            </a:r>
          </a:p>
          <a:p>
            <a:pPr marL="0" indent="0" algn="just">
              <a:buNone/>
            </a:pPr>
            <a:r>
              <a:rPr lang="en-US" dirty="0" smtClean="0"/>
              <a:t> </a:t>
            </a:r>
            <a:r>
              <a:rPr lang="en-US" dirty="0" smtClean="0">
                <a:solidFill>
                  <a:srgbClr val="FF0000"/>
                </a:solidFill>
              </a:rPr>
              <a:t>A: When a process receives an ELECTION message, it checks to see who started it. If it itself started it (i.e., its number is at the head of the list), it turns the message into a COORDINATOR. If it did not start any ELECTION message, it adds its process number and forwards it along the ring. However, if it did send its own ELECTION message earlier and it has just discovered a competitor, it compares the originator’s process number with its own. If the other process has a lower number, it discards the message instead of passing it on. If the competitor is higher, the message is forwarded in the usual way. In this way, if multiple ELECTION messages are started, the one whose first entry is highest survives. The rest are killed off along the route.</a:t>
            </a:r>
            <a:endParaRPr lang="en-US" dirty="0">
              <a:solidFill>
                <a:srgbClr val="FF0000"/>
              </a:solidFill>
            </a:endParaRPr>
          </a:p>
        </p:txBody>
      </p:sp>
    </p:spTree>
    <p:extLst>
      <p:ext uri="{BB962C8B-B14F-4D97-AF65-F5344CB8AC3E}">
        <p14:creationId xmlns:p14="http://schemas.microsoft.com/office/powerpoint/2010/main" val="394416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4. Explain in your own words what the main reason is for actually considering weak consistency models. </a:t>
            </a:r>
          </a:p>
          <a:p>
            <a:pPr marL="0" indent="0" algn="just">
              <a:buNone/>
            </a:pPr>
            <a:r>
              <a:rPr lang="en-US" dirty="0" smtClean="0">
                <a:solidFill>
                  <a:srgbClr val="FF0000"/>
                </a:solidFill>
              </a:rPr>
              <a:t>A: Weak consistency models come from the need to replicate for performance. However, efficient replication can be done only if we can avoid global synchronizations, which, in turn, can be achieved by loosening consistency constraints.</a:t>
            </a:r>
            <a:endParaRPr lang="en-US" dirty="0">
              <a:solidFill>
                <a:srgbClr val="FF0000"/>
              </a:solidFill>
            </a:endParaRPr>
          </a:p>
        </p:txBody>
      </p:sp>
    </p:spTree>
    <p:extLst>
      <p:ext uri="{BB962C8B-B14F-4D97-AF65-F5344CB8AC3E}">
        <p14:creationId xmlns:p14="http://schemas.microsoft.com/office/powerpoint/2010/main" val="178948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5.What kind of consistency would you use to implement an electronic stock market? Explain your answer. </a:t>
            </a:r>
          </a:p>
          <a:p>
            <a:pPr marL="0" indent="0">
              <a:buNone/>
            </a:pPr>
            <a:r>
              <a:rPr lang="en-US" dirty="0" smtClean="0"/>
              <a:t>A: </a:t>
            </a:r>
            <a:r>
              <a:rPr lang="en-US" dirty="0" smtClean="0">
                <a:solidFill>
                  <a:srgbClr val="FF0000"/>
                </a:solidFill>
              </a:rPr>
              <a:t>Causal consistency is probably enough. The issue is that reactions to</a:t>
            </a:r>
          </a:p>
          <a:p>
            <a:pPr marL="0" indent="0">
              <a:buNone/>
            </a:pPr>
            <a:r>
              <a:rPr lang="en-US" dirty="0" smtClean="0">
                <a:solidFill>
                  <a:srgbClr val="FF0000"/>
                </a:solidFill>
              </a:rPr>
              <a:t>changes in stock values should be consistent. Changes in stocks that are independent can be seen in different orders.</a:t>
            </a:r>
            <a:endParaRPr lang="en-US" dirty="0">
              <a:solidFill>
                <a:srgbClr val="FF0000"/>
              </a:solidFill>
            </a:endParaRPr>
          </a:p>
        </p:txBody>
      </p:sp>
    </p:spTree>
    <p:extLst>
      <p:ext uri="{BB962C8B-B14F-4D97-AF65-F5344CB8AC3E}">
        <p14:creationId xmlns:p14="http://schemas.microsoft.com/office/powerpoint/2010/main" val="245906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6Consider a </a:t>
            </a:r>
            <a:r>
              <a:rPr lang="en-US" dirty="0" err="1" smtClean="0"/>
              <a:t>nonblocking</a:t>
            </a:r>
            <a:r>
              <a:rPr lang="en-US" dirty="0" smtClean="0"/>
              <a:t> primary-backup protocol used to guarantee sequential consistency </a:t>
            </a:r>
            <a:r>
              <a:rPr lang="en-US" dirty="0" err="1" smtClean="0"/>
              <a:t>inadistributed</a:t>
            </a:r>
            <a:r>
              <a:rPr lang="en-US" dirty="0" smtClean="0"/>
              <a:t> data store. Does such a data store always provide read-your-writes consistency? </a:t>
            </a:r>
          </a:p>
          <a:p>
            <a:pPr marL="0" indent="0" algn="just">
              <a:buNone/>
            </a:pPr>
            <a:r>
              <a:rPr lang="en-US" dirty="0" smtClean="0"/>
              <a:t>A: </a:t>
            </a:r>
            <a:r>
              <a:rPr lang="en-US" dirty="0" smtClean="0">
                <a:solidFill>
                  <a:srgbClr val="FF0000"/>
                </a:solidFill>
              </a:rPr>
              <a:t>No. As soon as the updating process receives an acknowledgment that its update is being processed, it may disconnect from the data store and reconnect to another replica. No guarantees are given that the update has already reached that replica. In contrast, with a blocking protocol, the updating process can disconnect only after its update has been fully propagated to the other replicas as well.</a:t>
            </a:r>
            <a:endParaRPr lang="en-US" dirty="0">
              <a:solidFill>
                <a:srgbClr val="FF0000"/>
              </a:solidFill>
            </a:endParaRPr>
          </a:p>
        </p:txBody>
      </p:sp>
    </p:spTree>
    <p:extLst>
      <p:ext uri="{BB962C8B-B14F-4D97-AF65-F5344CB8AC3E}">
        <p14:creationId xmlns:p14="http://schemas.microsoft.com/office/powerpoint/2010/main" val="281994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18"/>
            <a:ext cx="10515600" cy="5800445"/>
          </a:xfrm>
        </p:spPr>
        <p:txBody>
          <a:bodyPr>
            <a:normAutofit lnSpcReduction="10000"/>
          </a:bodyPr>
          <a:lstStyle/>
          <a:p>
            <a:pPr marL="0" indent="0">
              <a:buNone/>
            </a:pPr>
            <a:r>
              <a:rPr lang="en-US" dirty="0" smtClean="0"/>
              <a:t>7.To implement totally ordered multicasting by means of a sequencer, one approach is to first forward an operation to the sequencer, which then assigns it a unique number and subsequently multicasts the operation. Mention two alternative approaches, and compare the three solutions. </a:t>
            </a:r>
          </a:p>
          <a:p>
            <a:pPr marL="0" indent="0" algn="just">
              <a:buNone/>
            </a:pPr>
            <a:r>
              <a:rPr lang="en-US" dirty="0" smtClean="0"/>
              <a:t>A</a:t>
            </a:r>
            <a:r>
              <a:rPr lang="en-US" dirty="0" smtClean="0">
                <a:solidFill>
                  <a:srgbClr val="FF0000"/>
                </a:solidFill>
              </a:rPr>
              <a:t>: Another approach is to multicast the operation, but defer delivery until the sequencer has subsequently multicast a sequence number for it. The latter happens after the operation has been received by the </a:t>
            </a:r>
            <a:r>
              <a:rPr lang="en-US" dirty="0" err="1" smtClean="0">
                <a:solidFill>
                  <a:srgbClr val="FF0000"/>
                </a:solidFill>
              </a:rPr>
              <a:t>sequencer.Athird</a:t>
            </a:r>
            <a:r>
              <a:rPr lang="en-US" dirty="0" smtClean="0">
                <a:solidFill>
                  <a:srgbClr val="FF0000"/>
                </a:solidFill>
              </a:rPr>
              <a:t> approach is to first get a sequence number from the sequencer, and then multicast the operation. The first approach (send operation to sequencer), involves sending one </a:t>
            </a:r>
            <a:r>
              <a:rPr lang="en-US" dirty="0" err="1" smtClean="0">
                <a:solidFill>
                  <a:srgbClr val="FF0000"/>
                </a:solidFill>
              </a:rPr>
              <a:t>pointto</a:t>
            </a:r>
            <a:r>
              <a:rPr lang="en-US" dirty="0" smtClean="0">
                <a:solidFill>
                  <a:srgbClr val="FF0000"/>
                </a:solidFill>
              </a:rPr>
              <a:t>-point message with the operation, and a multicast message. The second approach requires two multicast messages: one containing the operation, and one containing a sequence number. The third approach, finally, costs one point-to-point message with the sequence number, followed by a multicast message containing the operation.</a:t>
            </a:r>
            <a:endParaRPr lang="en-US" dirty="0">
              <a:solidFill>
                <a:srgbClr val="FF0000"/>
              </a:solidFill>
            </a:endParaRPr>
          </a:p>
        </p:txBody>
      </p:sp>
    </p:spTree>
    <p:extLst>
      <p:ext uri="{BB962C8B-B14F-4D97-AF65-F5344CB8AC3E}">
        <p14:creationId xmlns:p14="http://schemas.microsoft.com/office/powerpoint/2010/main" val="1750143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527</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Tannenbaum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Tannenbaum</dc:title>
  <dc:creator>Mahe</dc:creator>
  <cp:lastModifiedBy>Mahe</cp:lastModifiedBy>
  <cp:revision>3</cp:revision>
  <dcterms:created xsi:type="dcterms:W3CDTF">2018-09-23T12:19:42Z</dcterms:created>
  <dcterms:modified xsi:type="dcterms:W3CDTF">2018-09-23T12:43:59Z</dcterms:modified>
</cp:coreProperties>
</file>