
<file path=[Content_Types].xml><?xml version="1.0" encoding="utf-8"?>
<Types xmlns="http://schemas.openxmlformats.org/package/2006/content-types">
  <Default ContentType="image/x-emf" Extension="emf"/>
  <Default ContentType="image/x-wmf" Extension="wmf"/>
  <Default ContentType="image/png" Extension="png"/>
  <Default ContentType="application/vnd.openxmlformats-package.relationships+xml" Extension="rels"/>
  <Default ContentType="application/xml" Extension="xml"/>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5.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34.xml"/>
  <Override ContentType="application/vnd.openxmlformats-officedocument.presentationml.slide+xml" PartName="/ppt/slides/slide54.xml"/>
  <Override ContentType="application/vnd.openxmlformats-officedocument.presentationml.slide+xml" PartName="/ppt/slides/slide4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56.xml"/>
  <Override ContentType="application/vnd.openxmlformats-officedocument.presentationml.slide+xml" PartName="/ppt/slides/slide30.xml"/>
  <Override ContentType="application/vnd.openxmlformats-officedocument.presentationml.slide+xml" PartName="/ppt/slides/slide43.xml"/>
  <Override ContentType="application/vnd.openxmlformats-officedocument.presentationml.slide+xml" PartName="/ppt/slides/slide5.xml"/>
  <Override ContentType="application/vnd.openxmlformats-officedocument.presentationml.slide+xml" PartName="/ppt/slides/slide45.xml"/>
  <Override ContentType="application/vnd.openxmlformats-officedocument.presentationml.slide+xml" PartName="/ppt/slides/slide2.xml"/>
  <Override ContentType="application/vnd.openxmlformats-officedocument.presentationml.slide+xml" PartName="/ppt/slides/slide31.xml"/>
  <Override ContentType="application/vnd.openxmlformats-officedocument.presentationml.slide+xml" PartName="/ppt/slides/slide3.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41.xml"/>
  <Override ContentType="application/vnd.openxmlformats-officedocument.presentationml.slide+xml" PartName="/ppt/slides/slide36.xml"/>
  <Override ContentType="application/vnd.openxmlformats-officedocument.presentationml.slide+xml" PartName="/ppt/slides/slide15.xml"/>
  <Override ContentType="application/vnd.openxmlformats-officedocument.presentationml.slide+xml" PartName="/ppt/slides/slide32.xml"/>
  <Override ContentType="application/vnd.openxmlformats-officedocument.presentationml.slide+xml" PartName="/ppt/slides/slide53.xml"/>
  <Override ContentType="application/vnd.openxmlformats-officedocument.presentationml.slide+xml" PartName="/ppt/slides/slide17.xml"/>
  <Override ContentType="application/vnd.openxmlformats-officedocument.presentationml.slide+xml" PartName="/ppt/slides/slide50.xml"/>
  <Override ContentType="application/vnd.openxmlformats-officedocument.presentationml.slide+xml" PartName="/ppt/slides/slide6.xml"/>
  <Override ContentType="application/vnd.openxmlformats-officedocument.presentationml.slide+xml" PartName="/ppt/slides/slide55.xml"/>
  <Override ContentType="application/vnd.openxmlformats-officedocument.presentationml.slide+xml" PartName="/ppt/slides/slide49.xml"/>
  <Override ContentType="application/vnd.openxmlformats-officedocument.presentationml.slide+xml" PartName="/ppt/slides/slide1.xml"/>
  <Override ContentType="application/vnd.openxmlformats-officedocument.presentationml.slide+xml" PartName="/ppt/slides/slide40.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39.xml"/>
  <Override ContentType="application/vnd.openxmlformats-officedocument.presentationml.slide+xml" PartName="/ppt/slides/slide38.xml"/>
  <Override ContentType="application/vnd.openxmlformats-officedocument.presentationml.slide+xml" PartName="/ppt/slides/slide25.xml"/>
  <Override ContentType="application/vnd.openxmlformats-officedocument.presentationml.slide+xml" PartName="/ppt/slides/slide51.xml"/>
  <Override ContentType="application/vnd.openxmlformats-officedocument.presentationml.slide+xml" PartName="/ppt/slides/slide47.xml"/>
  <Override ContentType="application/vnd.openxmlformats-officedocument.presentationml.slide+xml" PartName="/ppt/slides/slide33.xml"/>
  <Override ContentType="application/vnd.openxmlformats-officedocument.presentationml.slide+xml" PartName="/ppt/slides/slide29.xml"/>
  <Override ContentType="application/vnd.openxmlformats-officedocument.presentationml.slide+xml" PartName="/ppt/slides/slide37.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35.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26.xml"/>
  <Override ContentType="application/vnd.openxmlformats-officedocument.presentationml.slide+xml" PartName="/ppt/slides/slide46.xml"/>
  <Override ContentType="application/vnd.openxmlformats-officedocument.presentationml.slide+xml" PartName="/ppt/slides/slide18.xml"/>
  <Override ContentType="application/vnd.openxmlformats-officedocument.presentationml.slide+xml" PartName="/ppt/slides/slide20.xml"/>
  <Override ContentType="application/vnd.openxmlformats-officedocument.presentationml.slide+xml" PartName="/ppt/slides/slide42.xml"/>
  <Override ContentType="application/vnd.openxmlformats-officedocument.presentationml.slide+xml" PartName="/ppt/slides/slide24.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52.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58" Type="http://schemas.openxmlformats.org/officeDocument/2006/relationships/slide" Target="slides/slide54.xml"/><Relationship Id="rId12" Type="http://schemas.openxmlformats.org/officeDocument/2006/relationships/slide" Target="slides/slide8.xml"/><Relationship Id="rId50" Type="http://schemas.openxmlformats.org/officeDocument/2006/relationships/slide" Target="slides/slide46.xml"/><Relationship Id="rId38" Type="http://schemas.openxmlformats.org/officeDocument/2006/relationships/slide" Target="slides/slide34.xml"/><Relationship Id="rId15" Type="http://schemas.openxmlformats.org/officeDocument/2006/relationships/slide" Target="slides/slide11.xml"/><Relationship Id="rId46" Type="http://schemas.openxmlformats.org/officeDocument/2006/relationships/slide" Target="slides/slide42.xml"/><Relationship Id="rId25" Type="http://schemas.openxmlformats.org/officeDocument/2006/relationships/slide" Target="slides/slide21.xml"/><Relationship Id="rId29" Type="http://schemas.openxmlformats.org/officeDocument/2006/relationships/slide" Target="slides/slide25.xml"/><Relationship Id="rId13" Type="http://schemas.openxmlformats.org/officeDocument/2006/relationships/slide" Target="slides/slide9.xml"/><Relationship Id="rId8" Type="http://schemas.openxmlformats.org/officeDocument/2006/relationships/slide" Target="slides/slide4.xml"/><Relationship Id="rId35" Type="http://schemas.openxmlformats.org/officeDocument/2006/relationships/slide" Target="slides/slide31.xml"/><Relationship Id="rId4" Type="http://schemas.openxmlformats.org/officeDocument/2006/relationships/notesMaster" Target="notesMasters/notesMaster1.xml"/><Relationship Id="rId42" Type="http://schemas.openxmlformats.org/officeDocument/2006/relationships/slide" Target="slides/slide38.xml"/><Relationship Id="rId9" Type="http://schemas.openxmlformats.org/officeDocument/2006/relationships/slide" Target="slides/slide5.xml"/><Relationship Id="rId31" Type="http://schemas.openxmlformats.org/officeDocument/2006/relationships/slide" Target="slides/slide27.xml"/><Relationship Id="rId48" Type="http://schemas.openxmlformats.org/officeDocument/2006/relationships/slide" Target="slides/slide44.xml"/><Relationship Id="rId43" Type="http://schemas.openxmlformats.org/officeDocument/2006/relationships/slide" Target="slides/slide39.xml"/><Relationship Id="rId33" Type="http://schemas.openxmlformats.org/officeDocument/2006/relationships/slide" Target="slides/slide29.xml"/><Relationship Id="rId44" Type="http://schemas.openxmlformats.org/officeDocument/2006/relationships/slide" Target="slides/slide40.xml"/><Relationship Id="rId5" Type="http://schemas.openxmlformats.org/officeDocument/2006/relationships/slide" Target="slides/slide1.xml"/><Relationship Id="rId24" Type="http://schemas.openxmlformats.org/officeDocument/2006/relationships/slide" Target="slides/slide20.xml"/><Relationship Id="rId36" Type="http://schemas.openxmlformats.org/officeDocument/2006/relationships/slide" Target="slides/slide32.xml"/><Relationship Id="rId23" Type="http://schemas.openxmlformats.org/officeDocument/2006/relationships/slide" Target="slides/slide19.xml"/><Relationship Id="rId2" Type="http://schemas.openxmlformats.org/officeDocument/2006/relationships/presProps" Target="presProps3.xml"/><Relationship Id="rId59" Type="http://schemas.openxmlformats.org/officeDocument/2006/relationships/slide" Target="slides/slide55.xml"/><Relationship Id="rId45" Type="http://schemas.openxmlformats.org/officeDocument/2006/relationships/slide" Target="slides/slide41.xml"/><Relationship Id="rId6" Type="http://schemas.openxmlformats.org/officeDocument/2006/relationships/slide" Target="slides/slide2.xml"/><Relationship Id="rId57" Type="http://schemas.openxmlformats.org/officeDocument/2006/relationships/slide" Target="slides/slide53.xml"/><Relationship Id="rId41" Type="http://schemas.openxmlformats.org/officeDocument/2006/relationships/slide" Target="slides/slide37.xml"/><Relationship Id="rId56" Type="http://schemas.openxmlformats.org/officeDocument/2006/relationships/slide" Target="slides/slide52.xml"/><Relationship Id="rId51" Type="http://schemas.openxmlformats.org/officeDocument/2006/relationships/slide" Target="slides/slide47.xml"/><Relationship Id="rId40" Type="http://schemas.openxmlformats.org/officeDocument/2006/relationships/slide" Target="slides/slide36.xml"/><Relationship Id="rId54" Type="http://schemas.openxmlformats.org/officeDocument/2006/relationships/slide" Target="slides/slide50.xml"/><Relationship Id="rId16" Type="http://schemas.openxmlformats.org/officeDocument/2006/relationships/slide" Target="slides/slide12.xml"/><Relationship Id="rId28" Type="http://schemas.openxmlformats.org/officeDocument/2006/relationships/slide" Target="slides/slide24.xml"/><Relationship Id="rId20" Type="http://schemas.openxmlformats.org/officeDocument/2006/relationships/slide" Target="slides/slide16.xml"/><Relationship Id="rId60" Type="http://schemas.openxmlformats.org/officeDocument/2006/relationships/slide" Target="slides/slide56.xml"/><Relationship Id="rId39" Type="http://schemas.openxmlformats.org/officeDocument/2006/relationships/slide" Target="slides/slide35.xml"/><Relationship Id="rId11" Type="http://schemas.openxmlformats.org/officeDocument/2006/relationships/slide" Target="slides/slide7.xml"/><Relationship Id="rId14" Type="http://schemas.openxmlformats.org/officeDocument/2006/relationships/slide" Target="slides/slide10.xml"/><Relationship Id="rId7" Type="http://schemas.openxmlformats.org/officeDocument/2006/relationships/slide" Target="slides/slide3.xml"/><Relationship Id="rId27" Type="http://schemas.openxmlformats.org/officeDocument/2006/relationships/slide" Target="slides/slide23.xml"/><Relationship Id="rId53" Type="http://schemas.openxmlformats.org/officeDocument/2006/relationships/slide" Target="slides/slide49.xml"/><Relationship Id="rId34" Type="http://schemas.openxmlformats.org/officeDocument/2006/relationships/slide" Target="slides/slide30.xml"/><Relationship Id="rId22" Type="http://schemas.openxmlformats.org/officeDocument/2006/relationships/slide" Target="slides/slide18.xml"/><Relationship Id="rId1" Type="http://schemas.openxmlformats.org/officeDocument/2006/relationships/theme" Target="theme/theme1.xml"/><Relationship Id="rId18" Type="http://schemas.openxmlformats.org/officeDocument/2006/relationships/slide" Target="slides/slide14.xml"/><Relationship Id="rId30" Type="http://schemas.openxmlformats.org/officeDocument/2006/relationships/slide" Target="slides/slide26.xml"/><Relationship Id="rId26" Type="http://schemas.openxmlformats.org/officeDocument/2006/relationships/slide" Target="slides/slide22.xml"/><Relationship Id="rId49" Type="http://schemas.openxmlformats.org/officeDocument/2006/relationships/slide" Target="slides/slide45.xml"/><Relationship Id="rId21" Type="http://schemas.openxmlformats.org/officeDocument/2006/relationships/slide" Target="slides/slide17.xml"/><Relationship Id="rId10" Type="http://schemas.openxmlformats.org/officeDocument/2006/relationships/slide" Target="slides/slide6.xml"/><Relationship Id="rId32" Type="http://schemas.openxmlformats.org/officeDocument/2006/relationships/slide" Target="slides/slide28.xml"/><Relationship Id="rId19" Type="http://schemas.openxmlformats.org/officeDocument/2006/relationships/slide" Target="slides/slide15.xml"/><Relationship Id="rId52" Type="http://schemas.openxmlformats.org/officeDocument/2006/relationships/slide" Target="slides/slide48.xml"/><Relationship Id="rId17" Type="http://schemas.openxmlformats.org/officeDocument/2006/relationships/slide" Target="slides/slide13.xml"/><Relationship Id="rId55" Type="http://schemas.openxmlformats.org/officeDocument/2006/relationships/slide" Target="slides/slide51.xml"/><Relationship Id="rId3" Type="http://schemas.openxmlformats.org/officeDocument/2006/relationships/slideMaster" Target="slideMasters/slideMaster1.xml"/><Relationship Id="rId37" Type="http://schemas.openxmlformats.org/officeDocument/2006/relationships/slide" Target="slides/slide33.xml"/><Relationship Id="rId47"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32C24-23F8-41B8-AA12-9740E378D06B}" type="datetimeFigureOut">
              <a:rPr lang="en-US" smtClean="0"/>
              <a:t>8/12/2018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3EF87-F5C2-49D6-8D19-F2A1BEF0E989}" type="slidenum">
              <a:rPr lang="en-US" smtClean="0"/>
              <a:t>‹#›</a:t>
            </a:fld>
            <a:endParaRPr lang="en-US"/>
          </a:p>
        </p:txBody>
      </p:sp>
    </p:spTree>
    <p:extLst>
      <p:ext uri="{BB962C8B-B14F-4D97-AF65-F5344CB8AC3E}">
        <p14:creationId xmlns:p14="http://schemas.microsoft.com/office/powerpoint/2010/main" val="130683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3A91D7C-A425-45EA-9F62-B5A6F3F75EB5}" type="slidenum">
              <a:rPr lang="en-IN" smtClean="0"/>
              <a:pPr fontAlgn="base">
                <a:spcBef>
                  <a:spcPct val="0"/>
                </a:spcBef>
                <a:spcAft>
                  <a:spcPct val="0"/>
                </a:spcAft>
              </a:pPr>
              <a:t>10</a:t>
            </a:fld>
            <a:endParaRPr lang="en-IN" smtClean="0"/>
          </a:p>
        </p:txBody>
      </p:sp>
    </p:spTree>
    <p:extLst>
      <p:ext uri="{BB962C8B-B14F-4D97-AF65-F5344CB8AC3E}">
        <p14:creationId xmlns:p14="http://schemas.microsoft.com/office/powerpoint/2010/main" val="2724726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a:ln/>
        </p:spPr>
      </p:sp>
      <p:sp>
        <p:nvSpPr>
          <p:cNvPr id="286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286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A9874B-D2E1-4CE5-ACEA-76A40A9F8EF7}" type="slidenum">
              <a:rPr lang="en-US" altLang="en-US" smtClean="0">
                <a:solidFill>
                  <a:srgbClr val="000000"/>
                </a:solidFill>
              </a:rPr>
              <a:pPr>
                <a:spcBef>
                  <a:spcPct val="0"/>
                </a:spcBef>
              </a:pPr>
              <a:t>51</a:t>
            </a:fld>
            <a:endParaRPr lang="en-US" altLang="en-US" smtClean="0">
              <a:solidFill>
                <a:srgbClr val="000000"/>
              </a:solidFill>
            </a:endParaRPr>
          </a:p>
        </p:txBody>
      </p:sp>
    </p:spTree>
    <p:extLst>
      <p:ext uri="{BB962C8B-B14F-4D97-AF65-F5344CB8AC3E}">
        <p14:creationId xmlns:p14="http://schemas.microsoft.com/office/powerpoint/2010/main" val="233849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a:ln/>
        </p:spPr>
      </p:sp>
      <p:sp>
        <p:nvSpPr>
          <p:cNvPr id="243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243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A0FD2D-01FD-4447-9F5D-E893A0B09EA7}" type="slidenum">
              <a:rPr lang="en-US" altLang="en-US" smtClean="0"/>
              <a:pPr>
                <a:spcBef>
                  <a:spcPct val="0"/>
                </a:spcBef>
              </a:pPr>
              <a:t>31</a:t>
            </a:fld>
            <a:endParaRPr lang="en-US" altLang="en-US" smtClean="0"/>
          </a:p>
        </p:txBody>
      </p:sp>
    </p:spTree>
    <p:extLst>
      <p:ext uri="{BB962C8B-B14F-4D97-AF65-F5344CB8AC3E}">
        <p14:creationId xmlns:p14="http://schemas.microsoft.com/office/powerpoint/2010/main" val="144880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a:ln/>
        </p:spPr>
      </p:sp>
      <p:sp>
        <p:nvSpPr>
          <p:cNvPr id="245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245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A16006-A9B5-4D66-AB27-EC28A52A84A9}" type="slidenum">
              <a:rPr lang="en-US" altLang="en-US" smtClean="0"/>
              <a:pPr>
                <a:spcBef>
                  <a:spcPct val="0"/>
                </a:spcBef>
              </a:pPr>
              <a:t>32</a:t>
            </a:fld>
            <a:endParaRPr lang="en-US" altLang="en-US" smtClean="0"/>
          </a:p>
        </p:txBody>
      </p:sp>
    </p:spTree>
    <p:extLst>
      <p:ext uri="{BB962C8B-B14F-4D97-AF65-F5344CB8AC3E}">
        <p14:creationId xmlns:p14="http://schemas.microsoft.com/office/powerpoint/2010/main" val="2570823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a:ln/>
        </p:spPr>
      </p:sp>
      <p:sp>
        <p:nvSpPr>
          <p:cNvPr id="248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248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AAE4C4-B489-4EE0-8BAE-C9F04FC27918}" type="slidenum">
              <a:rPr lang="en-US" altLang="en-US" smtClean="0">
                <a:solidFill>
                  <a:srgbClr val="000000"/>
                </a:solidFill>
              </a:rPr>
              <a:pPr>
                <a:spcBef>
                  <a:spcPct val="0"/>
                </a:spcBef>
              </a:pPr>
              <a:t>34</a:t>
            </a:fld>
            <a:endParaRPr lang="en-US" altLang="en-US" smtClean="0">
              <a:solidFill>
                <a:srgbClr val="000000"/>
              </a:solidFill>
            </a:endParaRPr>
          </a:p>
        </p:txBody>
      </p:sp>
    </p:spTree>
    <p:extLst>
      <p:ext uri="{BB962C8B-B14F-4D97-AF65-F5344CB8AC3E}">
        <p14:creationId xmlns:p14="http://schemas.microsoft.com/office/powerpoint/2010/main" val="2745213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a:ln/>
        </p:spPr>
      </p:sp>
      <p:sp>
        <p:nvSpPr>
          <p:cNvPr id="250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250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EA09C7-2235-40A5-A675-182AC10827B5}" type="slidenum">
              <a:rPr lang="en-US" altLang="en-US" smtClean="0"/>
              <a:pPr>
                <a:spcBef>
                  <a:spcPct val="0"/>
                </a:spcBef>
              </a:pPr>
              <a:t>35</a:t>
            </a:fld>
            <a:endParaRPr lang="en-US" altLang="en-US" smtClean="0"/>
          </a:p>
        </p:txBody>
      </p:sp>
    </p:spTree>
    <p:extLst>
      <p:ext uri="{BB962C8B-B14F-4D97-AF65-F5344CB8AC3E}">
        <p14:creationId xmlns:p14="http://schemas.microsoft.com/office/powerpoint/2010/main" val="1284000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a:ln/>
        </p:spPr>
      </p:sp>
      <p:sp>
        <p:nvSpPr>
          <p:cNvPr id="252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252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08A4B4-BF21-49C6-9F98-E545FCCBE556}" type="slidenum">
              <a:rPr lang="en-US" altLang="en-US" smtClean="0"/>
              <a:pPr>
                <a:spcBef>
                  <a:spcPct val="0"/>
                </a:spcBef>
              </a:pPr>
              <a:t>36</a:t>
            </a:fld>
            <a:endParaRPr lang="en-US" altLang="en-US" smtClean="0"/>
          </a:p>
        </p:txBody>
      </p:sp>
    </p:spTree>
    <p:extLst>
      <p:ext uri="{BB962C8B-B14F-4D97-AF65-F5344CB8AC3E}">
        <p14:creationId xmlns:p14="http://schemas.microsoft.com/office/powerpoint/2010/main" val="20363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Image Placeholder 1"/>
          <p:cNvSpPr>
            <a:spLocks noGrp="1" noRot="1" noChangeAspect="1" noTextEdit="1"/>
          </p:cNvSpPr>
          <p:nvPr>
            <p:ph type="sldImg"/>
          </p:nvPr>
        </p:nvSpPr>
        <p:spPr>
          <a:ln/>
        </p:spPr>
      </p:sp>
      <p:sp>
        <p:nvSpPr>
          <p:cNvPr id="276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276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F7F1AA-30F4-4FDF-AA49-CA6E35122340}" type="slidenum">
              <a:rPr lang="en-US" altLang="en-US" smtClean="0">
                <a:solidFill>
                  <a:srgbClr val="000000"/>
                </a:solidFill>
              </a:rPr>
              <a:pPr>
                <a:spcBef>
                  <a:spcPct val="0"/>
                </a:spcBef>
              </a:pPr>
              <a:t>48</a:t>
            </a:fld>
            <a:endParaRPr lang="en-US" altLang="en-US" smtClean="0">
              <a:solidFill>
                <a:srgbClr val="000000"/>
              </a:solidFill>
            </a:endParaRPr>
          </a:p>
        </p:txBody>
      </p:sp>
    </p:spTree>
    <p:extLst>
      <p:ext uri="{BB962C8B-B14F-4D97-AF65-F5344CB8AC3E}">
        <p14:creationId xmlns:p14="http://schemas.microsoft.com/office/powerpoint/2010/main" val="387484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278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6F17EF-53D7-4030-9772-1287A59DDF36}" type="slidenum">
              <a:rPr lang="en-US" altLang="en-US" smtClean="0">
                <a:solidFill>
                  <a:srgbClr val="000000"/>
                </a:solidFill>
              </a:rPr>
              <a:pPr>
                <a:spcBef>
                  <a:spcPct val="0"/>
                </a:spcBef>
              </a:pPr>
              <a:t>49</a:t>
            </a:fld>
            <a:endParaRPr lang="en-US" altLang="en-US" smtClean="0">
              <a:solidFill>
                <a:srgbClr val="000000"/>
              </a:solidFill>
            </a:endParaRPr>
          </a:p>
        </p:txBody>
      </p:sp>
    </p:spTree>
    <p:extLst>
      <p:ext uri="{BB962C8B-B14F-4D97-AF65-F5344CB8AC3E}">
        <p14:creationId xmlns:p14="http://schemas.microsoft.com/office/powerpoint/2010/main" val="273223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Slide Image Placeholder 1"/>
          <p:cNvSpPr>
            <a:spLocks noGrp="1" noRot="1" noChangeAspect="1" noTextEdit="1"/>
          </p:cNvSpPr>
          <p:nvPr>
            <p:ph type="sldImg"/>
          </p:nvPr>
        </p:nvSpPr>
        <p:spPr>
          <a:ln/>
        </p:spPr>
      </p:sp>
      <p:sp>
        <p:nvSpPr>
          <p:cNvPr id="283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283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29FAFD-E27B-42EE-8591-441A1FD97465}" type="slidenum">
              <a:rPr lang="en-US" altLang="en-US" smtClean="0">
                <a:solidFill>
                  <a:srgbClr val="000000"/>
                </a:solidFill>
              </a:rPr>
              <a:pPr>
                <a:spcBef>
                  <a:spcPct val="0"/>
                </a:spcBef>
              </a:pPr>
              <a:t>50</a:t>
            </a:fld>
            <a:endParaRPr lang="en-US" altLang="en-US" smtClean="0">
              <a:solidFill>
                <a:srgbClr val="000000"/>
              </a:solidFill>
            </a:endParaRPr>
          </a:p>
        </p:txBody>
      </p:sp>
    </p:spTree>
    <p:extLst>
      <p:ext uri="{BB962C8B-B14F-4D97-AF65-F5344CB8AC3E}">
        <p14:creationId xmlns:p14="http://schemas.microsoft.com/office/powerpoint/2010/main" val="4020735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C15472-6C98-43CF-8646-AE216D1F816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48820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15472-6C98-43CF-8646-AE216D1F816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225064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15472-6C98-43CF-8646-AE216D1F816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48465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15472-6C98-43CF-8646-AE216D1F816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81942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C15472-6C98-43CF-8646-AE216D1F8165}" type="datetimeFigureOut">
              <a:rPr lang="en-US" smtClean="0"/>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358538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C15472-6C98-43CF-8646-AE216D1F8165}"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73917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C15472-6C98-43CF-8646-AE216D1F8165}" type="datetimeFigureOut">
              <a:rPr lang="en-US" smtClean="0"/>
              <a:t>8/12/2018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131861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C15472-6C98-43CF-8646-AE216D1F8165}" type="datetimeFigureOut">
              <a:rPr lang="en-US" smtClean="0"/>
              <a:t>8/12/2018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390659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15472-6C98-43CF-8646-AE216D1F8165}" type="datetimeFigureOut">
              <a:rPr lang="en-US" smtClean="0"/>
              <a:t>8/12/2018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855752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15472-6C98-43CF-8646-AE216D1F8165}"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198753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15472-6C98-43CF-8646-AE216D1F8165}" type="datetimeFigureOut">
              <a:rPr lang="en-US" smtClean="0"/>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C702F-F883-455F-BEBC-93FF73FD6425}" type="slidenum">
              <a:rPr lang="en-US" smtClean="0"/>
              <a:t>‹#›</a:t>
            </a:fld>
            <a:endParaRPr lang="en-US"/>
          </a:p>
        </p:txBody>
      </p:sp>
    </p:spTree>
    <p:extLst>
      <p:ext uri="{BB962C8B-B14F-4D97-AF65-F5344CB8AC3E}">
        <p14:creationId xmlns:p14="http://schemas.microsoft.com/office/powerpoint/2010/main" val="238845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15472-6C98-43CF-8646-AE216D1F8165}" type="datetimeFigureOut">
              <a:rPr lang="en-US" smtClean="0"/>
              <a:t>8/12/2018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C702F-F883-455F-BEBC-93FF73FD6425}" type="slidenum">
              <a:rPr lang="en-US" smtClean="0"/>
              <a:t>‹#›</a:t>
            </a:fld>
            <a:endParaRPr lang="en-US"/>
          </a:p>
        </p:txBody>
      </p:sp>
    </p:spTree>
    <p:extLst>
      <p:ext uri="{BB962C8B-B14F-4D97-AF65-F5344CB8AC3E}">
        <p14:creationId xmlns:p14="http://schemas.microsoft.com/office/powerpoint/2010/main" val="1000490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Models</a:t>
            </a:r>
            <a:endParaRPr lang="en-US" dirty="0"/>
          </a:p>
        </p:txBody>
      </p:sp>
      <p:sp>
        <p:nvSpPr>
          <p:cNvPr id="3" name="Subtitle 2"/>
          <p:cNvSpPr>
            <a:spLocks noGrp="1"/>
          </p:cNvSpPr>
          <p:nvPr>
            <p:ph type="subTitle" idx="1"/>
          </p:nvPr>
        </p:nvSpPr>
        <p:spPr/>
        <p:txBody>
          <a:bodyPr/>
          <a:lstStyle/>
          <a:p>
            <a:r>
              <a:rPr lang="en-US" dirty="0" smtClean="0"/>
              <a:t>Chapter -2</a:t>
            </a:r>
            <a:endParaRPr lang="en-US" dirty="0"/>
          </a:p>
        </p:txBody>
      </p:sp>
    </p:spTree>
    <p:extLst>
      <p:ext uri="{BB962C8B-B14F-4D97-AF65-F5344CB8AC3E}">
        <p14:creationId xmlns:p14="http://schemas.microsoft.com/office/powerpoint/2010/main" val="4196281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70774" y="0"/>
            <a:ext cx="10515600" cy="1325563"/>
          </a:xfrm>
        </p:spPr>
        <p:txBody>
          <a:bodyPr/>
          <a:lstStyle/>
          <a:p>
            <a:pPr eaLnBrk="1" hangingPunct="1"/>
            <a:r>
              <a:rPr lang="en-US" sz="3600" u="sng" dirty="0"/>
              <a:t>System</a:t>
            </a:r>
            <a:r>
              <a:rPr lang="en-US" sz="3600" b="1" u="sng" dirty="0"/>
              <a:t> </a:t>
            </a:r>
            <a:r>
              <a:rPr lang="en-US" sz="3600" u="sng" dirty="0" smtClean="0"/>
              <a:t>Architectures   (Client – Server)</a:t>
            </a:r>
            <a:endParaRPr lang="en-IN" sz="3600" dirty="0"/>
          </a:p>
        </p:txBody>
      </p:sp>
      <p:sp>
        <p:nvSpPr>
          <p:cNvPr id="64515" name="Content Placeholder 2"/>
          <p:cNvSpPr>
            <a:spLocks noGrp="1"/>
          </p:cNvSpPr>
          <p:nvPr>
            <p:ph idx="1"/>
          </p:nvPr>
        </p:nvSpPr>
        <p:spPr>
          <a:xfrm>
            <a:off x="901521" y="1125539"/>
            <a:ext cx="10947042" cy="5000625"/>
          </a:xfrm>
        </p:spPr>
        <p:txBody>
          <a:bodyPr/>
          <a:lstStyle/>
          <a:p>
            <a:pPr algn="just" eaLnBrk="1" hangingPunct="1"/>
            <a:r>
              <a:rPr lang="en-US" dirty="0" smtClean="0"/>
              <a:t>The division of responsibilities b/w system components and placement of components on computers in the n/w is an important aspect in DS</a:t>
            </a:r>
            <a:endParaRPr lang="en-IN" dirty="0" smtClean="0"/>
          </a:p>
          <a:p>
            <a:pPr eaLnBrk="1" hangingPunct="1"/>
            <a:endParaRPr lang="en-IN" dirty="0" smtClean="0"/>
          </a:p>
          <a:p>
            <a:pPr eaLnBrk="1" hangingPunct="1"/>
            <a:r>
              <a:rPr lang="en-IN" dirty="0" smtClean="0"/>
              <a:t>Two types of AM </a:t>
            </a:r>
            <a:r>
              <a:rPr lang="en-IN" dirty="0" smtClean="0">
                <a:sym typeface="Wingdings" panose="05000000000000000000" pitchFamily="2" charset="2"/>
              </a:rPr>
              <a:t> C-S and P-P</a:t>
            </a:r>
            <a:endParaRPr lang="en-IN" dirty="0" smtClean="0"/>
          </a:p>
        </p:txBody>
      </p:sp>
      <p:pic>
        <p:nvPicPr>
          <p:cNvPr id="645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0449" y="4046941"/>
            <a:ext cx="5888841"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ChangeArrowheads="1"/>
          </p:cNvSpPr>
          <p:nvPr/>
        </p:nvSpPr>
        <p:spPr bwMode="auto">
          <a:xfrm>
            <a:off x="1865289" y="3079532"/>
            <a:ext cx="99832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t>client process interact with individual server process in separate host computers in order to access the shared resources that they manage.</a:t>
            </a:r>
            <a:endParaRPr lang="en-IN" sz="1800" dirty="0"/>
          </a:p>
        </p:txBody>
      </p:sp>
      <p:sp>
        <p:nvSpPr>
          <p:cNvPr id="2" name="TextBox 1"/>
          <p:cNvSpPr txBox="1"/>
          <p:nvPr/>
        </p:nvSpPr>
        <p:spPr>
          <a:xfrm>
            <a:off x="5928574" y="3725863"/>
            <a:ext cx="6499793" cy="3139321"/>
          </a:xfrm>
          <a:prstGeom prst="rect">
            <a:avLst/>
          </a:prstGeom>
          <a:noFill/>
        </p:spPr>
        <p:txBody>
          <a:bodyPr wrap="none" rtlCol="0">
            <a:spAutoFit/>
          </a:bodyPr>
          <a:lstStyle/>
          <a:p>
            <a:pPr marL="285750" indent="-285750">
              <a:buFont typeface="Arial" panose="020B0604020202020204" pitchFamily="34" charset="0"/>
              <a:buChar char="•"/>
            </a:pPr>
            <a:r>
              <a:rPr lang="en-US" dirty="0" smtClean="0"/>
              <a:t>Sometimes server becomes the client of another server</a:t>
            </a:r>
          </a:p>
          <a:p>
            <a:pPr marL="285750" indent="-285750">
              <a:buFont typeface="Arial" panose="020B0604020202020204" pitchFamily="34" charset="0"/>
              <a:buChar char="•"/>
            </a:pPr>
            <a:r>
              <a:rPr lang="en-US" dirty="0" smtClean="0"/>
              <a:t>Web server sometimes becomes the client of Local file server</a:t>
            </a:r>
          </a:p>
          <a:p>
            <a:pPr marL="285750" indent="-285750">
              <a:buFont typeface="Arial" panose="020B0604020202020204" pitchFamily="34" charset="0"/>
              <a:buChar char="•"/>
            </a:pPr>
            <a:r>
              <a:rPr lang="en-US" dirty="0" smtClean="0"/>
              <a:t>Webserver and most internet services are the client of </a:t>
            </a:r>
          </a:p>
          <a:p>
            <a:r>
              <a:rPr lang="en-US" dirty="0"/>
              <a:t> </a:t>
            </a:r>
            <a:r>
              <a:rPr lang="en-US" dirty="0" smtClean="0"/>
              <a:t>     DNS services- translates Internet Domain Names to n/w address</a:t>
            </a:r>
          </a:p>
          <a:p>
            <a:pPr marL="285750" indent="-285750">
              <a:buFont typeface="Arial" panose="020B0604020202020204" pitchFamily="34" charset="0"/>
              <a:buChar char="•"/>
            </a:pPr>
            <a:r>
              <a:rPr lang="en-US" dirty="0" smtClean="0"/>
              <a:t>Search Engines  - acts as server by responding queries to </a:t>
            </a:r>
          </a:p>
          <a:p>
            <a:r>
              <a:rPr lang="en-US" dirty="0"/>
              <a:t> </a:t>
            </a:r>
            <a:r>
              <a:rPr lang="en-US" dirty="0" smtClean="0"/>
              <a:t>     browser clients .</a:t>
            </a:r>
          </a:p>
          <a:p>
            <a:pPr marL="285750" indent="-285750">
              <a:buFont typeface="Arial" panose="020B0604020202020204" pitchFamily="34" charset="0"/>
              <a:buChar char="•"/>
            </a:pPr>
            <a:r>
              <a:rPr lang="en-US" dirty="0" smtClean="0"/>
              <a:t>Crawler – makes request to other web servers…and acts as client</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403990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Crawler</a:t>
            </a:r>
            <a:endParaRPr lang="en-US" dirty="0"/>
          </a:p>
        </p:txBody>
      </p:sp>
      <p:pic>
        <p:nvPicPr>
          <p:cNvPr id="5" name="Picture 4"/>
          <p:cNvPicPr>
            <a:picLocks noChangeAspect="1"/>
          </p:cNvPicPr>
          <p:nvPr/>
        </p:nvPicPr>
        <p:blipFill>
          <a:blip r:embed="rId2"/>
          <a:stretch>
            <a:fillRect/>
          </a:stretch>
        </p:blipFill>
        <p:spPr>
          <a:xfrm>
            <a:off x="2688733" y="2297269"/>
            <a:ext cx="5372100" cy="3886200"/>
          </a:xfrm>
          <a:prstGeom prst="rect">
            <a:avLst/>
          </a:prstGeom>
        </p:spPr>
      </p:pic>
      <p:sp>
        <p:nvSpPr>
          <p:cNvPr id="3" name="TextBox 2"/>
          <p:cNvSpPr txBox="1"/>
          <p:nvPr/>
        </p:nvSpPr>
        <p:spPr>
          <a:xfrm>
            <a:off x="3823855" y="490359"/>
            <a:ext cx="6568257" cy="923330"/>
          </a:xfrm>
          <a:prstGeom prst="rect">
            <a:avLst/>
          </a:prstGeom>
          <a:noFill/>
        </p:spPr>
        <p:txBody>
          <a:bodyPr wrap="square" rtlCol="0">
            <a:spAutoFit/>
          </a:bodyPr>
          <a:lstStyle/>
          <a:p>
            <a:r>
              <a:rPr lang="en-US" dirty="0" smtClean="0"/>
              <a:t>Web crawlers help in collecting information  about a website and links related to them and also helps in validating HTML code and </a:t>
            </a:r>
          </a:p>
          <a:p>
            <a:r>
              <a:rPr lang="en-US" dirty="0" smtClean="0"/>
              <a:t>hyperlinks</a:t>
            </a:r>
            <a:endParaRPr lang="en-US" dirty="0"/>
          </a:p>
        </p:txBody>
      </p:sp>
    </p:spTree>
    <p:extLst>
      <p:ext uri="{BB962C8B-B14F-4D97-AF65-F5344CB8AC3E}">
        <p14:creationId xmlns:p14="http://schemas.microsoft.com/office/powerpoint/2010/main" val="3867094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TW" dirty="0"/>
              <a:t>Peer-to-peer Systems</a:t>
            </a:r>
            <a:endParaRPr lang="en-US" dirty="0"/>
          </a:p>
        </p:txBody>
      </p:sp>
      <p:pic>
        <p:nvPicPr>
          <p:cNvPr id="4" name="Content Placeholder 3"/>
          <p:cNvPicPr>
            <a:picLocks noGrp="1" noChangeAspect="1"/>
          </p:cNvPicPr>
          <p:nvPr>
            <p:ph idx="1"/>
          </p:nvPr>
        </p:nvPicPr>
        <p:blipFill>
          <a:blip r:embed="rId2"/>
          <a:stretch>
            <a:fillRect/>
          </a:stretch>
        </p:blipFill>
        <p:spPr>
          <a:xfrm>
            <a:off x="244699" y="1864261"/>
            <a:ext cx="7263685" cy="4351338"/>
          </a:xfrm>
          <a:prstGeom prst="rect">
            <a:avLst/>
          </a:prstGeom>
        </p:spPr>
      </p:pic>
      <p:sp>
        <p:nvSpPr>
          <p:cNvPr id="5" name="TextBox 4"/>
          <p:cNvSpPr txBox="1"/>
          <p:nvPr/>
        </p:nvSpPr>
        <p:spPr>
          <a:xfrm>
            <a:off x="8023538" y="643943"/>
            <a:ext cx="3876541" cy="590931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t>Centralization of service and management do not scale well beyond the capacity of the system.</a:t>
            </a:r>
          </a:p>
          <a:p>
            <a:pPr marL="285750" indent="-285750" algn="just">
              <a:lnSpc>
                <a:spcPct val="150000"/>
              </a:lnSpc>
              <a:buFont typeface="Arial" panose="020B0604020202020204" pitchFamily="34" charset="0"/>
              <a:buChar char="•"/>
            </a:pPr>
            <a:r>
              <a:rPr lang="en-US" dirty="0" smtClean="0"/>
              <a:t>P-P aim is to exploit h/w and s/w resources maximum from all participating computers</a:t>
            </a:r>
          </a:p>
          <a:p>
            <a:pPr marL="285750" indent="-285750" algn="just">
              <a:lnSpc>
                <a:spcPct val="150000"/>
              </a:lnSpc>
              <a:buFont typeface="Arial" panose="020B0604020202020204" pitchFamily="34" charset="0"/>
              <a:buChar char="•"/>
            </a:pPr>
            <a:r>
              <a:rPr lang="en-US" dirty="0" smtClean="0"/>
              <a:t>Resources and objects have to be replicated and distributed in all systems to provide resilience and smooth uninterrupted communication.</a:t>
            </a:r>
          </a:p>
          <a:p>
            <a:pPr marL="285750" indent="-285750" algn="just">
              <a:lnSpc>
                <a:spcPct val="150000"/>
              </a:lnSpc>
              <a:buFont typeface="Arial" panose="020B0604020202020204" pitchFamily="34" charset="0"/>
              <a:buChar char="•"/>
            </a:pPr>
            <a:r>
              <a:rPr lang="en-US" dirty="0" err="1" smtClean="0"/>
              <a:t>Bcos</a:t>
            </a:r>
            <a:r>
              <a:rPr lang="en-US" dirty="0" smtClean="0"/>
              <a:t> of these issues, P-P architecture became so complex than C-S architecture.</a:t>
            </a:r>
            <a:endParaRPr lang="en-US" dirty="0"/>
          </a:p>
        </p:txBody>
      </p:sp>
      <p:sp>
        <p:nvSpPr>
          <p:cNvPr id="3" name="TextBox 2"/>
          <p:cNvSpPr txBox="1"/>
          <p:nvPr/>
        </p:nvSpPr>
        <p:spPr>
          <a:xfrm>
            <a:off x="291921" y="202927"/>
            <a:ext cx="2617704" cy="369332"/>
          </a:xfrm>
          <a:prstGeom prst="rect">
            <a:avLst/>
          </a:prstGeom>
          <a:noFill/>
        </p:spPr>
        <p:txBody>
          <a:bodyPr wrap="none" rtlCol="0">
            <a:spAutoFit/>
          </a:bodyPr>
          <a:lstStyle/>
          <a:p>
            <a:r>
              <a:rPr lang="en-US" dirty="0" smtClean="0"/>
              <a:t>All plays similar roles here</a:t>
            </a:r>
            <a:endParaRPr lang="en-US" dirty="0"/>
          </a:p>
        </p:txBody>
      </p:sp>
    </p:spTree>
    <p:extLst>
      <p:ext uri="{BB962C8B-B14F-4D97-AF65-F5344CB8AC3E}">
        <p14:creationId xmlns:p14="http://schemas.microsoft.com/office/powerpoint/2010/main" val="1228142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4" y="2890613"/>
            <a:ext cx="10515600" cy="3678462"/>
          </a:xfrm>
        </p:spPr>
        <p:txBody>
          <a:bodyPr rtlCol="0">
            <a:normAutofit/>
          </a:bodyPr>
          <a:lstStyle/>
          <a:p>
            <a:pPr marL="0" indent="0">
              <a:buNone/>
              <a:defRPr/>
            </a:pPr>
            <a:r>
              <a:rPr lang="en-US" sz="2400" u="sng" dirty="0"/>
              <a:t>Services Provided by Multiple Servers</a:t>
            </a:r>
            <a:r>
              <a:rPr lang="en-US" u="sng" dirty="0"/>
              <a:t>:</a:t>
            </a:r>
            <a:endParaRPr lang="en-IN" dirty="0"/>
          </a:p>
          <a:p>
            <a:pPr>
              <a:defRPr/>
            </a:pPr>
            <a:endParaRPr lang="en-IN" dirty="0"/>
          </a:p>
        </p:txBody>
      </p:sp>
      <p:pic>
        <p:nvPicPr>
          <p:cNvPr id="6656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1076" y="3473450"/>
            <a:ext cx="584358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Rectangle 3"/>
          <p:cNvSpPr>
            <a:spLocks noChangeArrowheads="1"/>
          </p:cNvSpPr>
          <p:nvPr/>
        </p:nvSpPr>
        <p:spPr bwMode="auto">
          <a:xfrm>
            <a:off x="4845387" y="3460012"/>
            <a:ext cx="457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IN" sz="1800" dirty="0"/>
              <a:t>•	</a:t>
            </a:r>
            <a:r>
              <a:rPr lang="en-IN" sz="2800" dirty="0"/>
              <a:t>Replication is used to increase performance and availability and to improve fault tolerance</a:t>
            </a:r>
            <a:r>
              <a:rPr lang="en-IN" sz="1800" dirty="0"/>
              <a:t>.</a:t>
            </a:r>
          </a:p>
        </p:txBody>
      </p:sp>
      <p:sp>
        <p:nvSpPr>
          <p:cNvPr id="2" name="TextBox 1"/>
          <p:cNvSpPr txBox="1"/>
          <p:nvPr/>
        </p:nvSpPr>
        <p:spPr>
          <a:xfrm>
            <a:off x="862885" y="476518"/>
            <a:ext cx="7706084" cy="2585323"/>
          </a:xfrm>
          <a:prstGeom prst="rect">
            <a:avLst/>
          </a:prstGeom>
          <a:noFill/>
        </p:spPr>
        <p:txBody>
          <a:bodyPr wrap="none" rtlCol="0">
            <a:spAutoFit/>
          </a:bodyPr>
          <a:lstStyle/>
          <a:p>
            <a:pPr>
              <a:lnSpc>
                <a:spcPct val="150000"/>
              </a:lnSpc>
            </a:pPr>
            <a:r>
              <a:rPr lang="en-US" sz="2800" b="1" u="sng" dirty="0" smtClean="0"/>
              <a:t>Variations in existing model to provide</a:t>
            </a:r>
          </a:p>
          <a:p>
            <a:pPr marL="285750" indent="-285750">
              <a:lnSpc>
                <a:spcPct val="150000"/>
              </a:lnSpc>
              <a:buFont typeface="Wingdings" panose="05000000000000000000" pitchFamily="2" charset="2"/>
              <a:buChar char="à"/>
            </a:pPr>
            <a:r>
              <a:rPr lang="en-US" sz="2000" dirty="0" smtClean="0">
                <a:sym typeface="Wingdings" panose="05000000000000000000" pitchFamily="2" charset="2"/>
              </a:rPr>
              <a:t>To increase performance and resilience ( multiple servers and caches)</a:t>
            </a:r>
          </a:p>
          <a:p>
            <a:pPr marL="285750" indent="-285750">
              <a:lnSpc>
                <a:spcPct val="150000"/>
              </a:lnSpc>
              <a:buFont typeface="Wingdings" panose="05000000000000000000" pitchFamily="2" charset="2"/>
              <a:buChar char="à"/>
            </a:pPr>
            <a:r>
              <a:rPr lang="en-US" sz="2000" dirty="0" smtClean="0">
                <a:sym typeface="Wingdings" panose="05000000000000000000" pitchFamily="2" charset="2"/>
              </a:rPr>
              <a:t>Use of mobile code and mobile agents</a:t>
            </a:r>
          </a:p>
          <a:p>
            <a:pPr marL="285750" indent="-285750">
              <a:lnSpc>
                <a:spcPct val="150000"/>
              </a:lnSpc>
              <a:buFont typeface="Wingdings" panose="05000000000000000000" pitchFamily="2" charset="2"/>
              <a:buChar char="à"/>
            </a:pPr>
            <a:r>
              <a:rPr lang="en-US" sz="2000" dirty="0" smtClean="0">
                <a:sym typeface="Wingdings" panose="05000000000000000000" pitchFamily="2" charset="2"/>
              </a:rPr>
              <a:t>Low cost computer with limited h/w resources (better management)</a:t>
            </a:r>
          </a:p>
          <a:p>
            <a:pPr marL="285750" indent="-285750">
              <a:lnSpc>
                <a:spcPct val="150000"/>
              </a:lnSpc>
              <a:buFont typeface="Wingdings" panose="05000000000000000000" pitchFamily="2" charset="2"/>
              <a:buChar char="à"/>
            </a:pPr>
            <a:r>
              <a:rPr lang="en-US" sz="2000" dirty="0" smtClean="0">
                <a:sym typeface="Wingdings" panose="05000000000000000000" pitchFamily="2" charset="2"/>
              </a:rPr>
              <a:t>Adding and removing mobile devices in a convenient manner</a:t>
            </a:r>
            <a:endParaRPr lang="en-US" sz="2000" dirty="0"/>
          </a:p>
        </p:txBody>
      </p:sp>
      <p:sp>
        <p:nvSpPr>
          <p:cNvPr id="4" name="TextBox 3"/>
          <p:cNvSpPr txBox="1"/>
          <p:nvPr/>
        </p:nvSpPr>
        <p:spPr>
          <a:xfrm>
            <a:off x="4845387" y="5476179"/>
            <a:ext cx="6072816" cy="646331"/>
          </a:xfrm>
          <a:prstGeom prst="rect">
            <a:avLst/>
          </a:prstGeom>
          <a:noFill/>
        </p:spPr>
        <p:txBody>
          <a:bodyPr wrap="none" rtlCol="0">
            <a:spAutoFit/>
          </a:bodyPr>
          <a:lstStyle/>
          <a:p>
            <a:r>
              <a:rPr lang="en-US" dirty="0" smtClean="0"/>
              <a:t>How clustering </a:t>
            </a:r>
            <a:r>
              <a:rPr lang="en-US" dirty="0"/>
              <a:t>Web services would greatly boost the ability of </a:t>
            </a:r>
            <a:endParaRPr lang="en-US" dirty="0" smtClean="0"/>
          </a:p>
          <a:p>
            <a:r>
              <a:rPr lang="en-US" dirty="0" smtClean="0"/>
              <a:t>Web </a:t>
            </a:r>
            <a:r>
              <a:rPr lang="en-US" dirty="0"/>
              <a:t>service search engine to retrieve relevant </a:t>
            </a:r>
            <a:r>
              <a:rPr lang="en-US" dirty="0" smtClean="0"/>
              <a:t>services?</a:t>
            </a:r>
            <a:endParaRPr lang="en-US" dirty="0"/>
          </a:p>
        </p:txBody>
      </p:sp>
    </p:spTree>
    <p:extLst>
      <p:ext uri="{BB962C8B-B14F-4D97-AF65-F5344CB8AC3E}">
        <p14:creationId xmlns:p14="http://schemas.microsoft.com/office/powerpoint/2010/main" val="885509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102393"/>
            <a:ext cx="10515600" cy="1325563"/>
          </a:xfrm>
        </p:spPr>
        <p:txBody>
          <a:bodyPr rtlCol="0">
            <a:normAutofit/>
          </a:bodyPr>
          <a:lstStyle/>
          <a:p>
            <a:pPr>
              <a:defRPr/>
            </a:pPr>
            <a:r>
              <a:rPr lang="en-US" sz="3600" u="sng" dirty="0" smtClean="0"/>
              <a:t>Proxy Servers and Caches</a:t>
            </a:r>
            <a:r>
              <a:rPr lang="en-IN" dirty="0" smtClean="0"/>
              <a:t/>
            </a:r>
            <a:br>
              <a:rPr lang="en-IN" dirty="0" smtClean="0"/>
            </a:br>
            <a:endParaRPr lang="en-IN" dirty="0"/>
          </a:p>
        </p:txBody>
      </p:sp>
      <p:pic>
        <p:nvPicPr>
          <p:cNvPr id="6758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888468" y="4537299"/>
            <a:ext cx="10069512" cy="1824038"/>
          </a:xfrm>
          <a:noFill/>
        </p:spPr>
      </p:pic>
      <p:sp>
        <p:nvSpPr>
          <p:cNvPr id="67588" name="Rectangle 4"/>
          <p:cNvSpPr>
            <a:spLocks noChangeArrowheads="1"/>
          </p:cNvSpPr>
          <p:nvPr/>
        </p:nvSpPr>
        <p:spPr bwMode="auto">
          <a:xfrm>
            <a:off x="953037" y="765175"/>
            <a:ext cx="10509160" cy="335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en-IN" sz="1800" dirty="0"/>
              <a:t>•	</a:t>
            </a:r>
            <a:r>
              <a:rPr lang="en-IN" sz="2400" dirty="0"/>
              <a:t>When an object is needed by a client process the caching service first checks the cache and supplies object from there if an up- to-date  copy is available. If not up-to-date </a:t>
            </a:r>
            <a:r>
              <a:rPr lang="en-IN" sz="2400" dirty="0" smtClean="0"/>
              <a:t>, then  </a:t>
            </a:r>
            <a:r>
              <a:rPr lang="en-IN" sz="2400" dirty="0"/>
              <a:t>data is </a:t>
            </a:r>
            <a:r>
              <a:rPr lang="en-IN" sz="2400" dirty="0" smtClean="0"/>
              <a:t>fetched from the resource maintained.</a:t>
            </a:r>
          </a:p>
          <a:p>
            <a:pPr algn="just" eaLnBrk="1" hangingPunct="1">
              <a:lnSpc>
                <a:spcPct val="150000"/>
              </a:lnSpc>
              <a:spcBef>
                <a:spcPct val="0"/>
              </a:spcBef>
              <a:buFontTx/>
              <a:buNone/>
            </a:pPr>
            <a:endParaRPr lang="en-IN" sz="2400" dirty="0"/>
          </a:p>
          <a:p>
            <a:pPr algn="just" eaLnBrk="1" hangingPunct="1">
              <a:lnSpc>
                <a:spcPct val="150000"/>
              </a:lnSpc>
              <a:spcBef>
                <a:spcPct val="0"/>
              </a:spcBef>
              <a:buFontTx/>
              <a:buNone/>
            </a:pPr>
            <a:r>
              <a:rPr lang="en-IN" sz="2400" dirty="0"/>
              <a:t>•	The purpose of proxy server is to increase availability and performance of the service by reducing load on the wide area  n/w and web servers</a:t>
            </a:r>
            <a:r>
              <a:rPr lang="en-IN" sz="2000" dirty="0"/>
              <a:t>.</a:t>
            </a:r>
          </a:p>
        </p:txBody>
      </p:sp>
    </p:spTree>
    <p:extLst>
      <p:ext uri="{BB962C8B-B14F-4D97-AF65-F5344CB8AC3E}">
        <p14:creationId xmlns:p14="http://schemas.microsoft.com/office/powerpoint/2010/main" val="3644145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746975" y="365126"/>
            <a:ext cx="10606825" cy="446244"/>
          </a:xfrm>
        </p:spPr>
        <p:txBody>
          <a:bodyPr>
            <a:normAutofit fontScale="90000"/>
          </a:bodyPr>
          <a:lstStyle/>
          <a:p>
            <a:r>
              <a:rPr lang="en-US" u="sng" dirty="0"/>
              <a:t>Mobile Code:</a:t>
            </a:r>
            <a:r>
              <a:rPr lang="en-IN" dirty="0"/>
              <a:t/>
            </a:r>
            <a:br>
              <a:rPr lang="en-IN" dirty="0"/>
            </a:br>
            <a:endParaRPr lang="en-IN" dirty="0" smtClean="0"/>
          </a:p>
        </p:txBody>
      </p:sp>
      <p:sp>
        <p:nvSpPr>
          <p:cNvPr id="3" name="Content Placeholder 2"/>
          <p:cNvSpPr>
            <a:spLocks noGrp="1"/>
          </p:cNvSpPr>
          <p:nvPr>
            <p:ph idx="1"/>
          </p:nvPr>
        </p:nvSpPr>
        <p:spPr>
          <a:xfrm>
            <a:off x="1440288" y="813392"/>
            <a:ext cx="8229600" cy="5792788"/>
          </a:xfrm>
        </p:spPr>
        <p:txBody>
          <a:bodyPr rtlCol="0">
            <a:normAutofit/>
          </a:bodyPr>
          <a:lstStyle/>
          <a:p>
            <a:pPr>
              <a:defRPr/>
            </a:pPr>
            <a:r>
              <a:rPr lang="en-US" dirty="0" err="1" smtClean="0"/>
              <a:t>Eg</a:t>
            </a:r>
            <a:r>
              <a:rPr lang="en-US" dirty="0"/>
              <a:t>. </a:t>
            </a:r>
            <a:r>
              <a:rPr lang="en-US" dirty="0" smtClean="0"/>
              <a:t>of </a:t>
            </a:r>
            <a:r>
              <a:rPr lang="en-US" dirty="0"/>
              <a:t>mobile code is applet. User running a browser selects a link to an applet whose </a:t>
            </a:r>
            <a:r>
              <a:rPr lang="en-US" dirty="0" smtClean="0"/>
              <a:t>      </a:t>
            </a:r>
            <a:r>
              <a:rPr lang="en-US" dirty="0"/>
              <a:t>code is stored on a web server. The code is downloaded to the browser and runs there.</a:t>
            </a:r>
            <a:endParaRPr lang="en-IN" dirty="0"/>
          </a:p>
          <a:p>
            <a:pPr>
              <a:defRPr/>
            </a:pPr>
            <a:endParaRPr lang="en-IN" dirty="0"/>
          </a:p>
        </p:txBody>
      </p:sp>
      <p:pic>
        <p:nvPicPr>
          <p:cNvPr id="6963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1838" y="2730992"/>
            <a:ext cx="107600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107582" y="6236848"/>
            <a:ext cx="9047605" cy="369332"/>
          </a:xfrm>
          <a:prstGeom prst="rect">
            <a:avLst/>
          </a:prstGeom>
          <a:noFill/>
        </p:spPr>
        <p:txBody>
          <a:bodyPr wrap="none" rtlCol="0">
            <a:spAutoFit/>
          </a:bodyPr>
          <a:lstStyle/>
          <a:p>
            <a:r>
              <a:rPr lang="en-US" dirty="0" smtClean="0"/>
              <a:t>This will not suffer from delay and other BW related issues associated with n/w communication</a:t>
            </a:r>
            <a:endParaRPr lang="en-US" dirty="0"/>
          </a:p>
        </p:txBody>
      </p:sp>
    </p:spTree>
    <p:extLst>
      <p:ext uri="{BB962C8B-B14F-4D97-AF65-F5344CB8AC3E}">
        <p14:creationId xmlns:p14="http://schemas.microsoft.com/office/powerpoint/2010/main" val="3549658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61682" y="184821"/>
            <a:ext cx="10515600" cy="510638"/>
          </a:xfrm>
        </p:spPr>
        <p:txBody>
          <a:bodyPr>
            <a:normAutofit fontScale="90000"/>
          </a:bodyPr>
          <a:lstStyle/>
          <a:p>
            <a:pPr eaLnBrk="1" hangingPunct="1"/>
            <a:r>
              <a:rPr lang="en-IN" sz="3600" dirty="0" smtClean="0"/>
              <a:t>How user should be kept up to date like server….</a:t>
            </a:r>
          </a:p>
        </p:txBody>
      </p:sp>
      <p:sp>
        <p:nvSpPr>
          <p:cNvPr id="3" name="Content Placeholder 2"/>
          <p:cNvSpPr>
            <a:spLocks noGrp="1"/>
          </p:cNvSpPr>
          <p:nvPr>
            <p:ph idx="1"/>
          </p:nvPr>
        </p:nvSpPr>
        <p:spPr>
          <a:xfrm>
            <a:off x="838200" y="785611"/>
            <a:ext cx="10515600" cy="5391352"/>
          </a:xfrm>
        </p:spPr>
        <p:txBody>
          <a:bodyPr rtlCol="0">
            <a:normAutofit lnSpcReduction="10000"/>
          </a:bodyPr>
          <a:lstStyle/>
          <a:p>
            <a:pPr marL="0" indent="0">
              <a:buNone/>
              <a:defRPr/>
            </a:pPr>
            <a:r>
              <a:rPr lang="en-US" sz="2400" u="sng" dirty="0"/>
              <a:t>Push Model</a:t>
            </a:r>
            <a:r>
              <a:rPr lang="en-US" sz="2400" dirty="0"/>
              <a:t>:    Server instead of client initiates interaction</a:t>
            </a:r>
            <a:r>
              <a:rPr lang="en-US" sz="2400" dirty="0" smtClean="0"/>
              <a:t>. Clients should kept up-to-date with changes (when client initiates, this is not possible) so push model introduced. (To keep cached data up to date by downloading s/</a:t>
            </a:r>
            <a:r>
              <a:rPr lang="en-US" sz="2400" dirty="0" err="1" smtClean="0"/>
              <a:t>ws</a:t>
            </a:r>
            <a:r>
              <a:rPr lang="en-US" sz="2400" dirty="0" smtClean="0"/>
              <a:t> that update data from servers )</a:t>
            </a:r>
          </a:p>
          <a:p>
            <a:pPr marL="0" indent="0">
              <a:buNone/>
              <a:defRPr/>
            </a:pPr>
            <a:r>
              <a:rPr lang="en-US" sz="2400" dirty="0" err="1" smtClean="0"/>
              <a:t>Eg</a:t>
            </a:r>
            <a:r>
              <a:rPr lang="en-US" sz="2400" dirty="0" smtClean="0"/>
              <a:t>. stock market  price changes should be notified…</a:t>
            </a:r>
            <a:endParaRPr lang="en-IN" sz="2400" dirty="0"/>
          </a:p>
          <a:p>
            <a:pPr>
              <a:defRPr/>
            </a:pPr>
            <a:endParaRPr lang="en-US" sz="2400" u="sng" dirty="0" smtClean="0"/>
          </a:p>
          <a:p>
            <a:pPr marL="0" indent="0">
              <a:buNone/>
              <a:defRPr/>
            </a:pPr>
            <a:r>
              <a:rPr lang="en-US" sz="2400" u="sng" dirty="0" smtClean="0"/>
              <a:t>Mobile Agents:</a:t>
            </a:r>
            <a:r>
              <a:rPr lang="en-US" sz="2400" dirty="0" smtClean="0"/>
              <a:t>  carries(both code and data) travels from one comp to another in a network </a:t>
            </a:r>
            <a:r>
              <a:rPr lang="en-US" sz="2400" dirty="0" err="1" smtClean="0"/>
              <a:t>eg</a:t>
            </a:r>
            <a:r>
              <a:rPr lang="en-US" sz="2400" dirty="0" smtClean="0"/>
              <a:t>. collecting information and returning with result etc..</a:t>
            </a:r>
          </a:p>
          <a:p>
            <a:pPr>
              <a:defRPr/>
            </a:pPr>
            <a:r>
              <a:rPr lang="en-US" sz="2400" dirty="0" smtClean="0"/>
              <a:t>Advantage is… reduction in communication cost and remote invocations can be avoided but….</a:t>
            </a:r>
          </a:p>
          <a:p>
            <a:pPr>
              <a:defRPr/>
            </a:pPr>
            <a:r>
              <a:rPr lang="en-US" sz="2400" dirty="0" smtClean="0"/>
              <a:t>Faces potential security threats to the resources in computers they visit.</a:t>
            </a:r>
          </a:p>
          <a:p>
            <a:pPr>
              <a:defRPr/>
            </a:pPr>
            <a:r>
              <a:rPr lang="en-US" sz="2400" dirty="0" smtClean="0"/>
              <a:t>Before it access local resources – based on the identity of the user (on whose behalf agent is acting) – their identity must be included in a secure way with the code and data of the mobile agent.</a:t>
            </a:r>
          </a:p>
          <a:p>
            <a:pPr marL="0" indent="0">
              <a:buNone/>
              <a:defRPr/>
            </a:pPr>
            <a:endParaRPr lang="en-IN" dirty="0"/>
          </a:p>
        </p:txBody>
      </p:sp>
    </p:spTree>
    <p:extLst>
      <p:ext uri="{BB962C8B-B14F-4D97-AF65-F5344CB8AC3E}">
        <p14:creationId xmlns:p14="http://schemas.microsoft.com/office/powerpoint/2010/main" val="1710224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lstStyle/>
          <a:p>
            <a:pPr marL="0" indent="0">
              <a:buNone/>
            </a:pPr>
            <a:r>
              <a:rPr lang="en-IN" altLang="en-US" b="1" dirty="0"/>
              <a:t>Network computers</a:t>
            </a:r>
            <a:r>
              <a:rPr lang="en-IN" altLang="en-US" dirty="0" smtClean="0"/>
              <a:t>:</a:t>
            </a:r>
          </a:p>
          <a:p>
            <a:pPr marL="0" indent="0">
              <a:buNone/>
            </a:pPr>
            <a:r>
              <a:rPr lang="en-IN" altLang="en-US" dirty="0"/>
              <a:t/>
            </a:r>
            <a:br>
              <a:rPr lang="en-IN" altLang="en-US" dirty="0"/>
            </a:br>
            <a:r>
              <a:rPr lang="en-IN" altLang="en-US" dirty="0"/>
              <a:t>- downloads the OS and any application software needed by the user from a remote file server.</a:t>
            </a:r>
            <a:br>
              <a:rPr lang="en-IN" altLang="en-US" dirty="0"/>
            </a:br>
            <a:r>
              <a:rPr lang="en-IN" altLang="en-US" dirty="0"/>
              <a:t>- applications are run locally but the files are managed by a remote file server.</a:t>
            </a:r>
            <a:br>
              <a:rPr lang="en-IN" altLang="en-US" dirty="0"/>
            </a:br>
            <a:r>
              <a:rPr lang="en-IN" altLang="en-US" dirty="0"/>
              <a:t>- the users may migrate from one network computer to another</a:t>
            </a:r>
            <a:r>
              <a:rPr lang="en-IN" altLang="en-US" dirty="0" smtClean="0"/>
              <a:t>.</a:t>
            </a:r>
          </a:p>
          <a:p>
            <a:pPr marL="0" indent="0">
              <a:buNone/>
            </a:pPr>
            <a:endParaRPr lang="en-IN" altLang="en-US" b="1" dirty="0" smtClean="0"/>
          </a:p>
          <a:p>
            <a:pPr marL="0" indent="0">
              <a:buNone/>
            </a:pPr>
            <a:r>
              <a:rPr lang="en-IN" altLang="en-US" b="1" dirty="0" smtClean="0"/>
              <a:t>Thin Client:</a:t>
            </a:r>
            <a:endParaRPr lang="en-IN" altLang="en-US" b="1" dirty="0"/>
          </a:p>
          <a:p>
            <a:pPr marL="0" indent="0">
              <a:buNone/>
            </a:pPr>
            <a:endParaRPr lang="en-US" dirty="0"/>
          </a:p>
        </p:txBody>
      </p:sp>
      <p:pic>
        <p:nvPicPr>
          <p:cNvPr id="5" name="Content Placeholder 3"/>
          <p:cNvPicPr>
            <a:picLocks noChangeAspect="1"/>
          </p:cNvPicPr>
          <p:nvPr/>
        </p:nvPicPr>
        <p:blipFill>
          <a:blip r:embed="rId2"/>
          <a:stretch>
            <a:fillRect/>
          </a:stretch>
        </p:blipFill>
        <p:spPr>
          <a:xfrm>
            <a:off x="1906161" y="4638726"/>
            <a:ext cx="5460556" cy="1538237"/>
          </a:xfrm>
          <a:prstGeom prst="rect">
            <a:avLst/>
          </a:prstGeom>
        </p:spPr>
      </p:pic>
    </p:spTree>
    <p:extLst>
      <p:ext uri="{BB962C8B-B14F-4D97-AF65-F5344CB8AC3E}">
        <p14:creationId xmlns:p14="http://schemas.microsoft.com/office/powerpoint/2010/main" val="282911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1049000" cy="5700445"/>
          </a:xfrm>
        </p:spPr>
        <p:txBody>
          <a:bodyPr>
            <a:normAutofit fontScale="92500"/>
          </a:bodyPr>
          <a:lstStyle/>
          <a:p>
            <a:pPr marL="0" indent="0">
              <a:buNone/>
            </a:pPr>
            <a:r>
              <a:rPr lang="en-IN" altLang="en-US" b="1" dirty="0"/>
              <a:t>Thin client</a:t>
            </a:r>
            <a:r>
              <a:rPr lang="en-IN" altLang="en-US" dirty="0" smtClean="0"/>
              <a:t>:</a:t>
            </a:r>
          </a:p>
          <a:p>
            <a:pPr marL="0" indent="0" algn="just">
              <a:lnSpc>
                <a:spcPct val="150000"/>
              </a:lnSpc>
              <a:buNone/>
            </a:pPr>
            <a:r>
              <a:rPr lang="en-IN" altLang="en-US" dirty="0" smtClean="0"/>
              <a:t>- </a:t>
            </a:r>
            <a:r>
              <a:rPr lang="en-IN" altLang="en-US" sz="2400" dirty="0"/>
              <a:t>a software layer that supports a window-based user interface on a computer that is local to the user </a:t>
            </a:r>
            <a:r>
              <a:rPr lang="en-IN" altLang="en-US" sz="2400" smtClean="0"/>
              <a:t>and executes application </a:t>
            </a:r>
            <a:r>
              <a:rPr lang="en-IN" altLang="en-US" sz="2400" dirty="0"/>
              <a:t>programs on a remote computer.</a:t>
            </a:r>
            <a:br>
              <a:rPr lang="en-IN" altLang="en-US" sz="2400" dirty="0"/>
            </a:br>
            <a:r>
              <a:rPr lang="en-IN" altLang="en-US" sz="2400" dirty="0"/>
              <a:t>- has the same low management and hardware costs as the network computer scheme</a:t>
            </a:r>
            <a:br>
              <a:rPr lang="en-IN" altLang="en-US" sz="2400" dirty="0"/>
            </a:br>
            <a:r>
              <a:rPr lang="en-IN" altLang="en-US" sz="2400" dirty="0"/>
              <a:t>- instead of downloading the code of applications into the user's computer, it runs them on a </a:t>
            </a:r>
            <a:r>
              <a:rPr lang="en-IN" altLang="en-US" sz="2400" i="1" dirty="0"/>
              <a:t>compute </a:t>
            </a:r>
            <a:r>
              <a:rPr lang="en-IN" altLang="en-US" sz="2400" i="1" dirty="0" smtClean="0"/>
              <a:t>server</a:t>
            </a:r>
            <a:r>
              <a:rPr lang="en-IN" altLang="en-US" sz="2400" dirty="0"/>
              <a:t> </a:t>
            </a:r>
            <a:r>
              <a:rPr lang="en-IN" altLang="en-US" sz="2400" dirty="0" smtClean="0"/>
              <a:t>(should be a powerful server to run large no. of applications simultaneously)</a:t>
            </a:r>
          </a:p>
          <a:p>
            <a:pPr marL="0" indent="0">
              <a:lnSpc>
                <a:spcPct val="150000"/>
              </a:lnSpc>
              <a:buNone/>
            </a:pPr>
            <a:r>
              <a:rPr lang="en-IN" altLang="en-US" sz="2400" dirty="0"/>
              <a:t/>
            </a:r>
            <a:br>
              <a:rPr lang="en-IN" altLang="en-US" sz="2400" dirty="0"/>
            </a:br>
            <a:r>
              <a:rPr lang="en-IN" altLang="en-US" sz="2400" b="1" dirty="0" smtClean="0"/>
              <a:t>Main </a:t>
            </a:r>
            <a:r>
              <a:rPr lang="en-IN" altLang="en-US" sz="2400" b="1" dirty="0"/>
              <a:t>drawback </a:t>
            </a:r>
            <a:r>
              <a:rPr lang="en-IN" altLang="en-US" sz="2400" dirty="0"/>
              <a:t>is in highly interactive graphical activities </a:t>
            </a:r>
            <a:r>
              <a:rPr lang="en-IN" altLang="en-US" sz="2400" dirty="0" smtClean="0"/>
              <a:t>like image processing – delay would be increased   and also results in  n/w and OS latencies (time required to transfer image or any data)</a:t>
            </a:r>
            <a:endParaRPr lang="en-IN" altLang="en-US" sz="2400" dirty="0"/>
          </a:p>
          <a:p>
            <a:pPr marL="0" indent="0">
              <a:buNone/>
            </a:pPr>
            <a:endParaRPr lang="en-IN" altLang="en-US" dirty="0"/>
          </a:p>
          <a:p>
            <a:endParaRPr lang="en-US" dirty="0"/>
          </a:p>
        </p:txBody>
      </p:sp>
    </p:spTree>
    <p:extLst>
      <p:ext uri="{BB962C8B-B14F-4D97-AF65-F5344CB8AC3E}">
        <p14:creationId xmlns:p14="http://schemas.microsoft.com/office/powerpoint/2010/main" val="812833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866" name="Shape 291866"/>
        <p:cNvGrpSpPr/>
        <p:nvPr/>
      </p:nvGrpSpPr>
      <p:grpSpPr>
        <a:xfrm>
          <a:off x="0" y="0"/>
          <a:ext cx="0" cy="0"/>
          <a:chOff x="0" y="0"/>
          <a:chExt cx="0" cy="0"/>
        </a:xfrm>
      </p:grpSpPr>
      <p:sp>
        <p:nvSpPr>
          <p:cNvPr id="291867" name="Shape 291867"/>
          <p:cNvSpPr txBox="1"/>
          <p:nvPr>
            <p:ph type="title"/>
          </p:nvPr>
        </p:nvSpPr>
        <p:spPr>
          <a:xfrm>
            <a:off x="838200" y="1034827"/>
            <a:ext cx="10515600" cy="49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20"/>
              <a:buFont typeface="Calibri"/>
              <a:buNone/>
            </a:pPr>
            <a:r>
              <a:rPr b="1" lang="en-US" sz="2520" u="sng"/>
              <a:t>Mobile Devices and Spontaneous Networking</a:t>
            </a:r>
            <a:r>
              <a:rPr lang="en-US" sz="3959" u="sng"/>
              <a:t>:</a:t>
            </a:r>
            <a:br>
              <a:rPr lang="en-US" sz="3959" u="sng"/>
            </a:br>
            <a:endParaRPr sz="3959" u="sng"/>
          </a:p>
        </p:txBody>
      </p:sp>
      <p:sp>
        <p:nvSpPr>
          <p:cNvPr id="291868" name="Shape 291868"/>
          <p:cNvSpPr txBox="1"/>
          <p:nvPr>
            <p:ph idx="1" type="body"/>
          </p:nvPr>
        </p:nvSpPr>
        <p:spPr>
          <a:xfrm>
            <a:off x="9" y="1532563"/>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form of distribution that integrates mobile devices and other devices into a given network is spontaneous networking. It involves the connection of mobile and non – mobile devices to network.</a:t>
            </a:r>
            <a:endParaRPr/>
          </a:p>
          <a:p>
            <a:pPr indent="-228600" lvl="0" marL="228600" rtl="0" algn="l">
              <a:lnSpc>
                <a:spcPct val="90000"/>
              </a:lnSpc>
              <a:spcBef>
                <a:spcPts val="1000"/>
              </a:spcBef>
              <a:spcAft>
                <a:spcPts val="0"/>
              </a:spcAft>
              <a:buClr>
                <a:schemeClr val="dk1"/>
              </a:buClr>
              <a:buSzPts val="2800"/>
              <a:buChar char="•"/>
            </a:pPr>
            <a:r>
              <a:rPr lang="en-US"/>
              <a:t>Eg. Mobile Phones, Digital Camera , Smart Watches etc…</a:t>
            </a:r>
            <a:endParaRPr/>
          </a:p>
          <a:p>
            <a:pPr indent="-228600" lvl="0" marL="228600" rtl="0" algn="l">
              <a:lnSpc>
                <a:spcPct val="90000"/>
              </a:lnSpc>
              <a:spcBef>
                <a:spcPts val="1000"/>
              </a:spcBef>
              <a:spcAft>
                <a:spcPts val="0"/>
              </a:spcAft>
              <a:buClr>
                <a:schemeClr val="dk1"/>
              </a:buClr>
              <a:buSzPts val="2800"/>
              <a:buChar char="•"/>
            </a:pPr>
            <a:r>
              <a:rPr lang="en-US"/>
              <a:t>By using GPS, we can make server itself mobile….</a:t>
            </a:r>
            <a:endParaRPr/>
          </a:p>
          <a:p>
            <a:pPr indent="-228600" lvl="0" marL="228600" rtl="0" algn="l">
              <a:lnSpc>
                <a:spcPct val="90000"/>
              </a:lnSpc>
              <a:spcBef>
                <a:spcPts val="1000"/>
              </a:spcBef>
              <a:spcAft>
                <a:spcPts val="0"/>
              </a:spcAft>
              <a:buClr>
                <a:schemeClr val="dk1"/>
              </a:buClr>
              <a:buSzPts val="2800"/>
              <a:buChar char="•"/>
            </a:pPr>
            <a:r>
              <a:rPr lang="en-US"/>
              <a:t>Connectivity is an issue…results in association of devices are routinely connected and destroyed….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40659" y="-7751"/>
            <a:ext cx="10515600" cy="491845"/>
          </a:xfrm>
        </p:spPr>
        <p:txBody>
          <a:bodyPr>
            <a:normAutofit fontScale="90000"/>
          </a:bodyPr>
          <a:lstStyle/>
          <a:p>
            <a:pPr eaLnBrk="1" hangingPunct="1"/>
            <a:r>
              <a:rPr lang="en-US" sz="3600" b="1" u="sng" dirty="0" smtClean="0"/>
              <a:t>SYSTEM MODELS</a:t>
            </a:r>
            <a:endParaRPr lang="en-IN" sz="3600" b="1" u="sng" dirty="0" smtClean="0"/>
          </a:p>
        </p:txBody>
      </p:sp>
      <p:sp>
        <p:nvSpPr>
          <p:cNvPr id="3" name="Content Placeholder 2"/>
          <p:cNvSpPr>
            <a:spLocks noGrp="1"/>
          </p:cNvSpPr>
          <p:nvPr>
            <p:ph idx="1"/>
          </p:nvPr>
        </p:nvSpPr>
        <p:spPr>
          <a:xfrm>
            <a:off x="838200" y="618566"/>
            <a:ext cx="10515600" cy="5558398"/>
          </a:xfrm>
        </p:spPr>
        <p:txBody>
          <a:bodyPr rtlCol="0">
            <a:normAutofit/>
          </a:bodyPr>
          <a:lstStyle/>
          <a:p>
            <a:pPr>
              <a:defRPr/>
            </a:pPr>
            <a:r>
              <a:rPr lang="en-US" b="1" u="sng" dirty="0" smtClean="0"/>
              <a:t>Architectural Model</a:t>
            </a:r>
          </a:p>
          <a:p>
            <a:pPr marL="0" indent="0">
              <a:buNone/>
              <a:defRPr/>
            </a:pPr>
            <a:r>
              <a:rPr lang="en-US" dirty="0" smtClean="0"/>
              <a:t>-&gt; </a:t>
            </a:r>
            <a:r>
              <a:rPr lang="en-US" dirty="0"/>
              <a:t>It is concerned with the placement of its parts and relationship between </a:t>
            </a:r>
            <a:r>
              <a:rPr lang="en-US" dirty="0" smtClean="0"/>
              <a:t>them.</a:t>
            </a:r>
          </a:p>
          <a:p>
            <a:pPr marL="0" indent="0">
              <a:buNone/>
              <a:defRPr/>
            </a:pPr>
            <a:r>
              <a:rPr lang="en-US" dirty="0" smtClean="0"/>
              <a:t>-&gt; How they interact with one another and how they mapped in the network</a:t>
            </a:r>
          </a:p>
          <a:p>
            <a:pPr marL="0" indent="0">
              <a:buNone/>
              <a:defRPr/>
            </a:pPr>
            <a:r>
              <a:rPr lang="en-US" dirty="0" err="1" smtClean="0"/>
              <a:t>Eg</a:t>
            </a:r>
            <a:r>
              <a:rPr lang="en-US" dirty="0" smtClean="0"/>
              <a:t>. Client – Server  and Peer – Peer Model</a:t>
            </a:r>
          </a:p>
          <a:p>
            <a:pPr marL="0" indent="0">
              <a:buNone/>
              <a:defRPr/>
            </a:pPr>
            <a:r>
              <a:rPr lang="en-US" dirty="0" smtClean="0">
                <a:solidFill>
                  <a:srgbClr val="FF0000"/>
                </a:solidFill>
              </a:rPr>
              <a:t>C-S (Replication, Caching, use of mobile code and mobile agents and requirement to add and remove mobile devices)</a:t>
            </a:r>
            <a:endParaRPr lang="en-IN" dirty="0">
              <a:solidFill>
                <a:srgbClr val="FF0000"/>
              </a:solidFill>
            </a:endParaRPr>
          </a:p>
          <a:p>
            <a:pPr>
              <a:defRPr/>
            </a:pPr>
            <a:r>
              <a:rPr lang="en-US" b="1" u="sng" dirty="0"/>
              <a:t>Fundamental </a:t>
            </a:r>
            <a:r>
              <a:rPr lang="en-US" b="1" u="sng" dirty="0" smtClean="0"/>
              <a:t>Model</a:t>
            </a:r>
          </a:p>
          <a:p>
            <a:pPr marL="0" indent="0">
              <a:buNone/>
              <a:defRPr/>
            </a:pPr>
            <a:r>
              <a:rPr lang="en-US" dirty="0" smtClean="0"/>
              <a:t>-&gt; these are concerned with design issues, difficulties and threats and how to resolve that to fulfil their tasks correctly, reliably and securely.</a:t>
            </a:r>
            <a:endParaRPr lang="en-IN" dirty="0"/>
          </a:p>
        </p:txBody>
      </p:sp>
    </p:spTree>
    <p:extLst>
      <p:ext uri="{BB962C8B-B14F-4D97-AF65-F5344CB8AC3E}">
        <p14:creationId xmlns:p14="http://schemas.microsoft.com/office/powerpoint/2010/main" val="666257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0351"/>
            <a:ext cx="8229600" cy="5865813"/>
          </a:xfrm>
        </p:spPr>
        <p:txBody>
          <a:bodyPr rtlCol="0">
            <a:normAutofit/>
          </a:bodyPr>
          <a:lstStyle/>
          <a:p>
            <a:pPr marL="0" indent="0">
              <a:buNone/>
              <a:defRPr/>
            </a:pPr>
            <a:r>
              <a:rPr lang="en-US" u="sng" dirty="0" smtClean="0"/>
              <a:t>Key features of Spontaneous Networking</a:t>
            </a:r>
            <a:r>
              <a:rPr lang="en-US" dirty="0" smtClean="0"/>
              <a:t>:</a:t>
            </a:r>
          </a:p>
          <a:p>
            <a:pPr marL="0" indent="0">
              <a:buNone/>
              <a:defRPr/>
            </a:pPr>
            <a:endParaRPr lang="en-IN" dirty="0" smtClean="0"/>
          </a:p>
          <a:p>
            <a:pPr>
              <a:defRPr/>
            </a:pPr>
            <a:r>
              <a:rPr lang="en-US" u="sng" dirty="0" smtClean="0"/>
              <a:t>Easy connection to local network</a:t>
            </a:r>
            <a:r>
              <a:rPr lang="en-US" dirty="0" smtClean="0"/>
              <a:t>: </a:t>
            </a:r>
            <a:r>
              <a:rPr lang="en-US" dirty="0"/>
              <a:t>Wireless links avoid the need for pre installed cabling  and avoid the inconvenience and reliability issues surrounding plugs and sockets. Only communication on the move.</a:t>
            </a:r>
          </a:p>
          <a:p>
            <a:pPr marL="0" indent="0">
              <a:buNone/>
              <a:defRPr/>
            </a:pPr>
            <a:endParaRPr lang="en-IN" dirty="0"/>
          </a:p>
          <a:p>
            <a:pPr>
              <a:defRPr/>
            </a:pPr>
            <a:r>
              <a:rPr lang="en-US" u="sng" dirty="0" smtClean="0"/>
              <a:t>Easy Integration with local services</a:t>
            </a:r>
            <a:r>
              <a:rPr lang="en-US" dirty="0" smtClean="0"/>
              <a:t>: </a:t>
            </a:r>
            <a:r>
              <a:rPr lang="en-US" dirty="0"/>
              <a:t>Devices that find themselves inserted into existing networks of devices discover automatically , what services are provided there with no special configuration.</a:t>
            </a:r>
            <a:endParaRPr lang="en-US" u="sng" dirty="0"/>
          </a:p>
          <a:p>
            <a:pPr>
              <a:defRPr/>
            </a:pPr>
            <a:endParaRPr lang="en-IN" dirty="0"/>
          </a:p>
        </p:txBody>
      </p:sp>
    </p:spTree>
    <p:extLst>
      <p:ext uri="{BB962C8B-B14F-4D97-AF65-F5344CB8AC3E}">
        <p14:creationId xmlns:p14="http://schemas.microsoft.com/office/powerpoint/2010/main" val="4214166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7303"/>
          </a:xfrm>
        </p:spPr>
        <p:txBody>
          <a:bodyPr>
            <a:noAutofit/>
          </a:bodyPr>
          <a:lstStyle/>
          <a:p>
            <a:r>
              <a:rPr lang="en-US" sz="3600" b="1" dirty="0" smtClean="0"/>
              <a:t>Design Requirements:</a:t>
            </a:r>
            <a:endParaRPr lang="en-US" sz="3600" b="1" dirty="0"/>
          </a:p>
        </p:txBody>
      </p:sp>
      <p:sp>
        <p:nvSpPr>
          <p:cNvPr id="3" name="Content Placeholder 2"/>
          <p:cNvSpPr>
            <a:spLocks noGrp="1"/>
          </p:cNvSpPr>
          <p:nvPr>
            <p:ph idx="1"/>
          </p:nvPr>
        </p:nvSpPr>
        <p:spPr>
          <a:xfrm>
            <a:off x="838200" y="1017431"/>
            <a:ext cx="10515600" cy="5159532"/>
          </a:xfrm>
        </p:spPr>
        <p:txBody>
          <a:bodyPr/>
          <a:lstStyle/>
          <a:p>
            <a:pPr marL="0" indent="0">
              <a:buNone/>
            </a:pPr>
            <a:r>
              <a:rPr lang="en-US" dirty="0" smtClean="0"/>
              <a:t>Depends </a:t>
            </a:r>
            <a:r>
              <a:rPr lang="en-US" dirty="0"/>
              <a:t>on </a:t>
            </a:r>
            <a:r>
              <a:rPr lang="en-US" dirty="0">
                <a:sym typeface="Wingdings" panose="05000000000000000000" pitchFamily="2" charset="2"/>
              </a:rPr>
              <a:t> Performance </a:t>
            </a:r>
            <a:r>
              <a:rPr lang="en-US" dirty="0" smtClean="0">
                <a:sym typeface="Wingdings" panose="05000000000000000000" pitchFamily="2" charset="2"/>
              </a:rPr>
              <a:t>Issues </a:t>
            </a:r>
            <a:endParaRPr lang="en-US" dirty="0"/>
          </a:p>
          <a:p>
            <a:pPr marL="0" indent="0">
              <a:buNone/>
            </a:pPr>
            <a:endParaRPr lang="en-US" dirty="0" smtClean="0"/>
          </a:p>
          <a:p>
            <a:pPr marL="0" indent="0">
              <a:buNone/>
            </a:pPr>
            <a:endParaRPr lang="en-US" dirty="0"/>
          </a:p>
          <a:p>
            <a:pPr marL="0" indent="0">
              <a:buNone/>
            </a:pPr>
            <a:r>
              <a:rPr lang="en-US" dirty="0"/>
              <a:t>Depends on </a:t>
            </a:r>
            <a:r>
              <a:rPr lang="en-US" dirty="0">
                <a:sym typeface="Wingdings" panose="05000000000000000000" pitchFamily="2" charset="2"/>
              </a:rPr>
              <a:t> Quality of </a:t>
            </a:r>
            <a:r>
              <a:rPr lang="en-US" dirty="0" smtClean="0">
                <a:sym typeface="Wingdings" panose="05000000000000000000" pitchFamily="2" charset="2"/>
              </a:rPr>
              <a:t>Services</a:t>
            </a:r>
          </a:p>
          <a:p>
            <a:pPr marL="0" indent="0">
              <a:buNone/>
            </a:pPr>
            <a:endParaRPr lang="en-US" dirty="0">
              <a:sym typeface="Wingdings" panose="05000000000000000000" pitchFamily="2" charset="2"/>
            </a:endParaRPr>
          </a:p>
          <a:p>
            <a:pPr marL="0" indent="0">
              <a:buNone/>
            </a:pPr>
            <a:endParaRPr lang="en-US" dirty="0" smtClean="0">
              <a:sym typeface="Wingdings" panose="05000000000000000000" pitchFamily="2" charset="2"/>
            </a:endParaRPr>
          </a:p>
          <a:p>
            <a:pPr marL="0" indent="0">
              <a:buNone/>
            </a:pPr>
            <a:r>
              <a:rPr lang="en-US" dirty="0" smtClean="0"/>
              <a:t>Depends </a:t>
            </a:r>
            <a:r>
              <a:rPr lang="en-US" dirty="0"/>
              <a:t>on </a:t>
            </a:r>
            <a:r>
              <a:rPr lang="en-US" dirty="0">
                <a:sym typeface="Wingdings" panose="05000000000000000000" pitchFamily="2" charset="2"/>
              </a:rPr>
              <a:t> </a:t>
            </a:r>
            <a:r>
              <a:rPr lang="en-US" dirty="0" smtClean="0">
                <a:sym typeface="Wingdings" panose="05000000000000000000" pitchFamily="2" charset="2"/>
              </a:rPr>
              <a:t>Caching and Replication - </a:t>
            </a:r>
            <a:r>
              <a:rPr lang="en-US" b="1" dirty="0" smtClean="0">
                <a:sym typeface="Wingdings" panose="05000000000000000000" pitchFamily="2" charset="2"/>
              </a:rPr>
              <a:t>web caching protocol</a:t>
            </a:r>
          </a:p>
          <a:p>
            <a:pPr marL="0" indent="0">
              <a:buNone/>
            </a:pPr>
            <a:endParaRPr lang="en-US" dirty="0">
              <a:sym typeface="Wingdings" panose="05000000000000000000" pitchFamily="2" charset="2"/>
            </a:endParaRPr>
          </a:p>
          <a:p>
            <a:pPr marL="0" indent="0">
              <a:buNone/>
            </a:pPr>
            <a:r>
              <a:rPr lang="en-US" dirty="0"/>
              <a:t>Depends on </a:t>
            </a:r>
            <a:r>
              <a:rPr lang="en-US" dirty="0">
                <a:sym typeface="Wingdings" panose="05000000000000000000" pitchFamily="2" charset="2"/>
              </a:rPr>
              <a:t> </a:t>
            </a:r>
            <a:r>
              <a:rPr lang="en-US" dirty="0" smtClean="0">
                <a:sym typeface="Wingdings" panose="05000000000000000000" pitchFamily="2" charset="2"/>
              </a:rPr>
              <a:t>Dependability Issues</a:t>
            </a:r>
            <a:endParaRPr lang="en-US" dirty="0"/>
          </a:p>
          <a:p>
            <a:pPr marL="0" indent="0">
              <a:buNone/>
            </a:pPr>
            <a:endParaRPr lang="en-US" dirty="0"/>
          </a:p>
          <a:p>
            <a:pPr marL="0" indent="0">
              <a:buNone/>
            </a:pPr>
            <a:endParaRPr lang="en-US" dirty="0"/>
          </a:p>
        </p:txBody>
      </p:sp>
      <p:cxnSp>
        <p:nvCxnSpPr>
          <p:cNvPr id="7" name="Straight Arrow Connector 6"/>
          <p:cNvCxnSpPr/>
          <p:nvPr/>
        </p:nvCxnSpPr>
        <p:spPr>
          <a:xfrm flipH="1">
            <a:off x="4159876" y="1403797"/>
            <a:ext cx="540913" cy="4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63662" y="2047741"/>
            <a:ext cx="1858457" cy="400110"/>
          </a:xfrm>
          <a:prstGeom prst="rect">
            <a:avLst/>
          </a:prstGeom>
          <a:noFill/>
        </p:spPr>
        <p:txBody>
          <a:bodyPr wrap="none" rtlCol="0">
            <a:spAutoFit/>
          </a:bodyPr>
          <a:lstStyle/>
          <a:p>
            <a:r>
              <a:rPr lang="en-US" sz="2000" b="1" dirty="0" smtClean="0"/>
              <a:t>Responsiveness</a:t>
            </a:r>
            <a:endParaRPr lang="en-US" sz="2000" b="1" dirty="0"/>
          </a:p>
        </p:txBody>
      </p:sp>
      <p:cxnSp>
        <p:nvCxnSpPr>
          <p:cNvPr id="10" name="Straight Arrow Connector 9"/>
          <p:cNvCxnSpPr/>
          <p:nvPr/>
        </p:nvCxnSpPr>
        <p:spPr>
          <a:xfrm>
            <a:off x="4700789" y="1403797"/>
            <a:ext cx="1751526" cy="47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46253" y="2034861"/>
            <a:ext cx="1436675" cy="400110"/>
          </a:xfrm>
          <a:prstGeom prst="rect">
            <a:avLst/>
          </a:prstGeom>
          <a:noFill/>
        </p:spPr>
        <p:txBody>
          <a:bodyPr wrap="none" rtlCol="0">
            <a:spAutoFit/>
          </a:bodyPr>
          <a:lstStyle/>
          <a:p>
            <a:r>
              <a:rPr lang="en-US" sz="2000" b="1" dirty="0" smtClean="0"/>
              <a:t>Throughput</a:t>
            </a:r>
            <a:endParaRPr lang="en-US" sz="2000" b="1" dirty="0"/>
          </a:p>
        </p:txBody>
      </p:sp>
      <p:cxnSp>
        <p:nvCxnSpPr>
          <p:cNvPr id="13" name="Straight Arrow Connector 12"/>
          <p:cNvCxnSpPr/>
          <p:nvPr/>
        </p:nvCxnSpPr>
        <p:spPr>
          <a:xfrm>
            <a:off x="4700789" y="1403797"/>
            <a:ext cx="3979572" cy="375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1420" y="2047741"/>
            <a:ext cx="3525260" cy="400110"/>
          </a:xfrm>
          <a:prstGeom prst="rect">
            <a:avLst/>
          </a:prstGeom>
          <a:noFill/>
        </p:spPr>
        <p:txBody>
          <a:bodyPr wrap="none" rtlCol="0">
            <a:spAutoFit/>
          </a:bodyPr>
          <a:lstStyle/>
          <a:p>
            <a:r>
              <a:rPr lang="en-US" sz="2000" b="1" dirty="0" smtClean="0"/>
              <a:t>Balancing Computational Loads</a:t>
            </a:r>
            <a:endParaRPr lang="en-US" sz="2000" b="1" dirty="0"/>
          </a:p>
        </p:txBody>
      </p:sp>
      <p:cxnSp>
        <p:nvCxnSpPr>
          <p:cNvPr id="16" name="Straight Arrow Connector 15"/>
          <p:cNvCxnSpPr/>
          <p:nvPr/>
        </p:nvCxnSpPr>
        <p:spPr>
          <a:xfrm flipH="1">
            <a:off x="2369713" y="2936383"/>
            <a:ext cx="1674253" cy="34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35617" y="3478161"/>
            <a:ext cx="1242071" cy="400110"/>
          </a:xfrm>
          <a:prstGeom prst="rect">
            <a:avLst/>
          </a:prstGeom>
          <a:noFill/>
        </p:spPr>
        <p:txBody>
          <a:bodyPr wrap="none" rtlCol="0">
            <a:spAutoFit/>
          </a:bodyPr>
          <a:lstStyle/>
          <a:p>
            <a:r>
              <a:rPr lang="en-US" sz="2000" b="1" dirty="0"/>
              <a:t>R</a:t>
            </a:r>
            <a:r>
              <a:rPr lang="en-US" sz="2000" b="1" dirty="0" smtClean="0"/>
              <a:t>eliability</a:t>
            </a:r>
            <a:endParaRPr lang="en-US" sz="2000" b="1" dirty="0"/>
          </a:p>
        </p:txBody>
      </p:sp>
      <p:cxnSp>
        <p:nvCxnSpPr>
          <p:cNvPr id="19" name="Straight Arrow Connector 18"/>
          <p:cNvCxnSpPr/>
          <p:nvPr/>
        </p:nvCxnSpPr>
        <p:spPr>
          <a:xfrm flipH="1">
            <a:off x="3747752" y="2936383"/>
            <a:ext cx="296214" cy="541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96992" y="3678216"/>
            <a:ext cx="1045479" cy="400110"/>
          </a:xfrm>
          <a:prstGeom prst="rect">
            <a:avLst/>
          </a:prstGeom>
          <a:noFill/>
        </p:spPr>
        <p:txBody>
          <a:bodyPr wrap="none" rtlCol="0">
            <a:spAutoFit/>
          </a:bodyPr>
          <a:lstStyle/>
          <a:p>
            <a:r>
              <a:rPr lang="en-US" sz="2000" b="1" dirty="0"/>
              <a:t>S</a:t>
            </a:r>
            <a:r>
              <a:rPr lang="en-US" sz="2000" b="1" dirty="0" smtClean="0"/>
              <a:t>ecurity</a:t>
            </a:r>
            <a:endParaRPr lang="en-US" sz="2000" b="1" dirty="0"/>
          </a:p>
        </p:txBody>
      </p:sp>
      <p:cxnSp>
        <p:nvCxnSpPr>
          <p:cNvPr id="22" name="Straight Arrow Connector 21"/>
          <p:cNvCxnSpPr/>
          <p:nvPr/>
        </p:nvCxnSpPr>
        <p:spPr>
          <a:xfrm>
            <a:off x="4043966" y="2936383"/>
            <a:ext cx="1287888" cy="541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91496" y="3679946"/>
            <a:ext cx="1555234" cy="400110"/>
          </a:xfrm>
          <a:prstGeom prst="rect">
            <a:avLst/>
          </a:prstGeom>
          <a:noFill/>
        </p:spPr>
        <p:txBody>
          <a:bodyPr wrap="none" rtlCol="0">
            <a:spAutoFit/>
          </a:bodyPr>
          <a:lstStyle/>
          <a:p>
            <a:r>
              <a:rPr lang="en-US" sz="2000" b="1" dirty="0" smtClean="0"/>
              <a:t>Performance</a:t>
            </a:r>
            <a:endParaRPr lang="en-US" sz="2000" b="1" dirty="0"/>
          </a:p>
        </p:txBody>
      </p:sp>
      <p:cxnSp>
        <p:nvCxnSpPr>
          <p:cNvPr id="25" name="Straight Arrow Connector 24"/>
          <p:cNvCxnSpPr/>
          <p:nvPr/>
        </p:nvCxnSpPr>
        <p:spPr>
          <a:xfrm>
            <a:off x="4159876" y="2954898"/>
            <a:ext cx="3992451" cy="436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95755" y="3465281"/>
            <a:ext cx="1751527" cy="400110"/>
          </a:xfrm>
          <a:prstGeom prst="rect">
            <a:avLst/>
          </a:prstGeom>
          <a:noFill/>
        </p:spPr>
        <p:txBody>
          <a:bodyPr wrap="square" rtlCol="0">
            <a:spAutoFit/>
          </a:bodyPr>
          <a:lstStyle/>
          <a:p>
            <a:r>
              <a:rPr lang="en-US" sz="2000" b="1" dirty="0" smtClean="0"/>
              <a:t>Adaptability</a:t>
            </a:r>
            <a:endParaRPr lang="en-US" sz="2000" b="1" dirty="0"/>
          </a:p>
        </p:txBody>
      </p:sp>
      <p:cxnSp>
        <p:nvCxnSpPr>
          <p:cNvPr id="31" name="Straight Arrow Connector 30"/>
          <p:cNvCxnSpPr/>
          <p:nvPr/>
        </p:nvCxnSpPr>
        <p:spPr>
          <a:xfrm>
            <a:off x="4159876" y="2936383"/>
            <a:ext cx="5514139" cy="326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528681" y="3566234"/>
            <a:ext cx="2396938" cy="400110"/>
          </a:xfrm>
          <a:prstGeom prst="rect">
            <a:avLst/>
          </a:prstGeom>
          <a:noFill/>
        </p:spPr>
        <p:txBody>
          <a:bodyPr wrap="none" rtlCol="0">
            <a:spAutoFit/>
          </a:bodyPr>
          <a:lstStyle/>
          <a:p>
            <a:r>
              <a:rPr lang="en-US" sz="2000" b="1" dirty="0" smtClean="0"/>
              <a:t>Resource Availability</a:t>
            </a:r>
            <a:endParaRPr lang="en-US" sz="2000" b="1" dirty="0"/>
          </a:p>
        </p:txBody>
      </p:sp>
      <p:cxnSp>
        <p:nvCxnSpPr>
          <p:cNvPr id="34" name="Straight Arrow Connector 33"/>
          <p:cNvCxnSpPr/>
          <p:nvPr/>
        </p:nvCxnSpPr>
        <p:spPr>
          <a:xfrm flipV="1">
            <a:off x="6096000" y="5022761"/>
            <a:ext cx="1000259" cy="30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195755" y="4828713"/>
            <a:ext cx="1563633" cy="400110"/>
          </a:xfrm>
          <a:prstGeom prst="rect">
            <a:avLst/>
          </a:prstGeom>
          <a:noFill/>
        </p:spPr>
        <p:txBody>
          <a:bodyPr wrap="none" rtlCol="0">
            <a:spAutoFit/>
          </a:bodyPr>
          <a:lstStyle/>
          <a:p>
            <a:r>
              <a:rPr lang="en-US" sz="2000" b="1" dirty="0" err="1"/>
              <a:t>C</a:t>
            </a:r>
            <a:r>
              <a:rPr lang="en-US" sz="2000" b="1" dirty="0" err="1" smtClean="0"/>
              <a:t>orrecteness</a:t>
            </a:r>
            <a:endParaRPr lang="en-US" sz="2000" b="1" dirty="0"/>
          </a:p>
        </p:txBody>
      </p:sp>
      <p:cxnSp>
        <p:nvCxnSpPr>
          <p:cNvPr id="37" name="Straight Arrow Connector 36"/>
          <p:cNvCxnSpPr/>
          <p:nvPr/>
        </p:nvCxnSpPr>
        <p:spPr>
          <a:xfrm>
            <a:off x="6156101" y="5331854"/>
            <a:ext cx="1039654" cy="180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27463" y="5512158"/>
            <a:ext cx="1045479" cy="400110"/>
          </a:xfrm>
          <a:prstGeom prst="rect">
            <a:avLst/>
          </a:prstGeom>
          <a:noFill/>
        </p:spPr>
        <p:txBody>
          <a:bodyPr wrap="none" rtlCol="0">
            <a:spAutoFit/>
          </a:bodyPr>
          <a:lstStyle/>
          <a:p>
            <a:r>
              <a:rPr lang="en-US" sz="2000" b="1" dirty="0" smtClean="0"/>
              <a:t>Security</a:t>
            </a:r>
            <a:endParaRPr lang="en-US" sz="2000" b="1" dirty="0"/>
          </a:p>
        </p:txBody>
      </p:sp>
      <p:cxnSp>
        <p:nvCxnSpPr>
          <p:cNvPr id="40" name="Straight Arrow Connector 39"/>
          <p:cNvCxnSpPr/>
          <p:nvPr/>
        </p:nvCxnSpPr>
        <p:spPr>
          <a:xfrm>
            <a:off x="6156101" y="5422006"/>
            <a:ext cx="1275009" cy="101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478081" y="6379414"/>
            <a:ext cx="1789721" cy="400110"/>
          </a:xfrm>
          <a:prstGeom prst="rect">
            <a:avLst/>
          </a:prstGeom>
          <a:noFill/>
        </p:spPr>
        <p:txBody>
          <a:bodyPr wrap="none" rtlCol="0">
            <a:spAutoFit/>
          </a:bodyPr>
          <a:lstStyle/>
          <a:p>
            <a:r>
              <a:rPr lang="en-US" sz="2000" b="1" dirty="0" smtClean="0"/>
              <a:t>Fault Tolerance</a:t>
            </a:r>
            <a:endParaRPr lang="en-US" sz="2000" b="1" dirty="0"/>
          </a:p>
        </p:txBody>
      </p:sp>
    </p:spTree>
    <p:extLst>
      <p:ext uri="{BB962C8B-B14F-4D97-AF65-F5344CB8AC3E}">
        <p14:creationId xmlns:p14="http://schemas.microsoft.com/office/powerpoint/2010/main" val="507334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2729"/>
            <a:ext cx="10515600" cy="5854234"/>
          </a:xfrm>
        </p:spPr>
        <p:txBody>
          <a:bodyPr/>
          <a:lstStyle/>
          <a:p>
            <a:pPr marL="0" indent="0">
              <a:buNone/>
            </a:pPr>
            <a:r>
              <a:rPr lang="en-US" dirty="0">
                <a:sym typeface="Wingdings" panose="05000000000000000000" pitchFamily="2" charset="2"/>
              </a:rPr>
              <a:t>Performance </a:t>
            </a:r>
            <a:r>
              <a:rPr lang="en-US" dirty="0" smtClean="0">
                <a:sym typeface="Wingdings" panose="05000000000000000000" pitchFamily="2" charset="2"/>
              </a:rPr>
              <a:t>Issues:</a:t>
            </a:r>
          </a:p>
          <a:p>
            <a:pPr>
              <a:buFont typeface="Wingdings" panose="05000000000000000000" pitchFamily="2" charset="2"/>
              <a:buChar char="à"/>
            </a:pPr>
            <a:r>
              <a:rPr lang="en-US" u="sng" dirty="0" smtClean="0">
                <a:sym typeface="Wingdings" panose="05000000000000000000" pitchFamily="2" charset="2"/>
              </a:rPr>
              <a:t>Responsiveness</a:t>
            </a:r>
            <a:r>
              <a:rPr lang="en-US" dirty="0" smtClean="0">
                <a:sym typeface="Wingdings" panose="05000000000000000000" pitchFamily="2" charset="2"/>
              </a:rPr>
              <a:t>: Not only depend on load, server performance and n/w but also delay in s/w layers.</a:t>
            </a:r>
          </a:p>
          <a:p>
            <a:pPr>
              <a:buFont typeface="Wingdings" panose="05000000000000000000" pitchFamily="2" charset="2"/>
              <a:buChar char="à"/>
            </a:pPr>
            <a:r>
              <a:rPr lang="en-US" u="sng" dirty="0" smtClean="0">
                <a:sym typeface="Wingdings" panose="05000000000000000000" pitchFamily="2" charset="2"/>
              </a:rPr>
              <a:t>Throughput</a:t>
            </a:r>
            <a:r>
              <a:rPr lang="en-US" dirty="0" smtClean="0">
                <a:sym typeface="Wingdings" panose="05000000000000000000" pitchFamily="2" charset="2"/>
              </a:rPr>
              <a:t> : Rate at which computational work is done which depends on processing speed. It is affected at  </a:t>
            </a:r>
            <a:r>
              <a:rPr lang="en-US" dirty="0" smtClean="0">
                <a:solidFill>
                  <a:srgbClr val="FF0000"/>
                </a:solidFill>
                <a:sym typeface="Wingdings" panose="05000000000000000000" pitchFamily="2" charset="2"/>
              </a:rPr>
              <a:t>client, server and data transfer rates)</a:t>
            </a:r>
            <a:endParaRPr lang="en-US" dirty="0">
              <a:solidFill>
                <a:srgbClr val="FF0000"/>
              </a:solidFill>
              <a:sym typeface="Wingdings" panose="05000000000000000000" pitchFamily="2" charset="2"/>
            </a:endParaRPr>
          </a:p>
          <a:p>
            <a:pPr>
              <a:buFont typeface="Wingdings" panose="05000000000000000000" pitchFamily="2" charset="2"/>
              <a:buChar char="à"/>
            </a:pPr>
            <a:r>
              <a:rPr lang="en-US" u="sng" dirty="0" smtClean="0">
                <a:sym typeface="Wingdings" panose="05000000000000000000" pitchFamily="2" charset="2"/>
              </a:rPr>
              <a:t>Balancing computational loads</a:t>
            </a:r>
            <a:r>
              <a:rPr lang="en-US" dirty="0" smtClean="0">
                <a:sym typeface="Wingdings" panose="05000000000000000000" pitchFamily="2" charset="2"/>
              </a:rPr>
              <a:t>:</a:t>
            </a:r>
          </a:p>
          <a:p>
            <a:pPr marL="0" indent="0">
              <a:buNone/>
            </a:pPr>
            <a:r>
              <a:rPr lang="en-US" dirty="0" smtClean="0">
                <a:sym typeface="Wingdings" panose="05000000000000000000" pitchFamily="2" charset="2"/>
              </a:rPr>
              <a:t>   * Proceed concurrently without competing for resources</a:t>
            </a:r>
          </a:p>
          <a:p>
            <a:pPr marL="0" indent="0">
              <a:buNone/>
            </a:pPr>
            <a:r>
              <a:rPr lang="en-US" dirty="0">
                <a:sym typeface="Wingdings" panose="05000000000000000000" pitchFamily="2" charset="2"/>
              </a:rPr>
              <a:t> </a:t>
            </a:r>
            <a:r>
              <a:rPr lang="en-US" dirty="0" smtClean="0">
                <a:sym typeface="Wingdings" panose="05000000000000000000" pitchFamily="2" charset="2"/>
              </a:rPr>
              <a:t>  * Ability to run code on client side removes load on server</a:t>
            </a:r>
          </a:p>
          <a:p>
            <a:pPr marL="0" indent="0">
              <a:buNone/>
            </a:pPr>
            <a:r>
              <a:rPr lang="en-US" dirty="0">
                <a:sym typeface="Wingdings" panose="05000000000000000000" pitchFamily="2" charset="2"/>
              </a:rPr>
              <a:t> </a:t>
            </a:r>
            <a:r>
              <a:rPr lang="en-US" dirty="0" smtClean="0">
                <a:sym typeface="Wingdings" panose="05000000000000000000" pitchFamily="2" charset="2"/>
              </a:rPr>
              <a:t>  * Use DNS to return the host address from a single domain name.</a:t>
            </a:r>
            <a:endParaRPr lang="en-US" dirty="0"/>
          </a:p>
        </p:txBody>
      </p:sp>
    </p:spTree>
    <p:extLst>
      <p:ext uri="{BB962C8B-B14F-4D97-AF65-F5344CB8AC3E}">
        <p14:creationId xmlns:p14="http://schemas.microsoft.com/office/powerpoint/2010/main" val="3037426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3071"/>
            <a:ext cx="10515600" cy="5813892"/>
          </a:xfrm>
        </p:spPr>
        <p:txBody>
          <a:bodyPr rtlCol="0">
            <a:normAutofit/>
          </a:bodyPr>
          <a:lstStyle/>
          <a:p>
            <a:pPr marL="0" indent="0">
              <a:buNone/>
              <a:defRPr/>
            </a:pPr>
            <a:r>
              <a:rPr lang="en-US" sz="4400" u="sng" dirty="0"/>
              <a:t>FUNDAMENTAL MODEL</a:t>
            </a:r>
            <a:r>
              <a:rPr lang="en-US" sz="4400" u="sng" dirty="0" smtClean="0"/>
              <a:t>:</a:t>
            </a:r>
          </a:p>
          <a:p>
            <a:pPr marL="0" indent="0">
              <a:buNone/>
              <a:defRPr/>
            </a:pPr>
            <a:endParaRPr lang="en-IN" dirty="0"/>
          </a:p>
          <a:p>
            <a:pPr lvl="1">
              <a:defRPr/>
            </a:pPr>
            <a:r>
              <a:rPr lang="en-US" dirty="0"/>
              <a:t>Interaction</a:t>
            </a:r>
            <a:endParaRPr lang="en-IN" dirty="0"/>
          </a:p>
          <a:p>
            <a:pPr lvl="1">
              <a:defRPr/>
            </a:pPr>
            <a:r>
              <a:rPr lang="en-US" dirty="0"/>
              <a:t>Failure</a:t>
            </a:r>
            <a:endParaRPr lang="en-IN" dirty="0"/>
          </a:p>
          <a:p>
            <a:pPr lvl="1">
              <a:defRPr/>
            </a:pPr>
            <a:r>
              <a:rPr lang="en-US" dirty="0" smtClean="0"/>
              <a:t>Security</a:t>
            </a:r>
          </a:p>
          <a:p>
            <a:pPr marL="457200" lvl="1" indent="0">
              <a:buNone/>
              <a:defRPr/>
            </a:pPr>
            <a:endParaRPr lang="en-IN" dirty="0"/>
          </a:p>
          <a:p>
            <a:pPr marL="0" indent="0">
              <a:buNone/>
              <a:defRPr/>
            </a:pPr>
            <a:r>
              <a:rPr lang="en-US" u="sng" dirty="0" smtClean="0">
                <a:sym typeface="Wingdings" panose="05000000000000000000" pitchFamily="2" charset="2"/>
              </a:rPr>
              <a:t> </a:t>
            </a:r>
            <a:r>
              <a:rPr lang="en-US" u="sng" dirty="0" smtClean="0"/>
              <a:t>Interaction</a:t>
            </a:r>
            <a:r>
              <a:rPr lang="en-US" u="sng" dirty="0"/>
              <a:t>:</a:t>
            </a:r>
            <a:endParaRPr lang="en-IN" dirty="0"/>
          </a:p>
          <a:p>
            <a:pPr marL="0" indent="0">
              <a:buNone/>
              <a:defRPr/>
            </a:pPr>
            <a:r>
              <a:rPr lang="en-US" dirty="0"/>
              <a:t>	Computation occurs within processes. The processes interact by passing </a:t>
            </a:r>
            <a:r>
              <a:rPr lang="en-US" dirty="0" err="1"/>
              <a:t>msg’s</a:t>
            </a:r>
            <a:r>
              <a:rPr lang="en-US" dirty="0"/>
              <a:t> resulting in communication and coordination b/w processes.</a:t>
            </a:r>
            <a:endParaRPr lang="en-IN" dirty="0"/>
          </a:p>
          <a:p>
            <a:pPr>
              <a:defRPr/>
            </a:pPr>
            <a:endParaRPr lang="en-IN" dirty="0"/>
          </a:p>
        </p:txBody>
      </p:sp>
    </p:spTree>
    <p:extLst>
      <p:ext uri="{BB962C8B-B14F-4D97-AF65-F5344CB8AC3E}">
        <p14:creationId xmlns:p14="http://schemas.microsoft.com/office/powerpoint/2010/main" val="900864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517" y="578224"/>
            <a:ext cx="11349317" cy="5547939"/>
          </a:xfrm>
        </p:spPr>
        <p:txBody>
          <a:bodyPr rtlCol="0">
            <a:normAutofit/>
          </a:bodyPr>
          <a:lstStyle/>
          <a:p>
            <a:pPr marL="0" indent="0">
              <a:buNone/>
              <a:defRPr/>
            </a:pPr>
            <a:r>
              <a:rPr lang="en-US" u="sng" dirty="0" smtClean="0">
                <a:sym typeface="Wingdings" panose="05000000000000000000" pitchFamily="2" charset="2"/>
              </a:rPr>
              <a:t> </a:t>
            </a:r>
            <a:r>
              <a:rPr lang="en-US" u="sng" dirty="0" smtClean="0"/>
              <a:t>Failure:</a:t>
            </a:r>
            <a:endParaRPr lang="en-IN" dirty="0" smtClean="0"/>
          </a:p>
          <a:p>
            <a:pPr marL="0" indent="0" algn="just">
              <a:buNone/>
              <a:defRPr/>
            </a:pPr>
            <a:r>
              <a:rPr lang="en-US" dirty="0" smtClean="0"/>
              <a:t>	This model defines and classifies the faults. This provides a basis for analysis of their potential effects and for the design of systems that are able to tolerate faults of each type while continuing to run correctly.</a:t>
            </a:r>
            <a:endParaRPr lang="en-IN" dirty="0" smtClean="0"/>
          </a:p>
          <a:p>
            <a:pPr marL="0" indent="0" algn="just">
              <a:buNone/>
              <a:defRPr/>
            </a:pPr>
            <a:r>
              <a:rPr lang="en-US" dirty="0" smtClean="0"/>
              <a:t> </a:t>
            </a:r>
            <a:endParaRPr lang="en-IN" dirty="0" smtClean="0"/>
          </a:p>
          <a:p>
            <a:pPr marL="0" indent="0">
              <a:buNone/>
              <a:defRPr/>
            </a:pPr>
            <a:r>
              <a:rPr lang="en-US" u="sng" dirty="0" smtClean="0">
                <a:sym typeface="Wingdings" panose="05000000000000000000" pitchFamily="2" charset="2"/>
              </a:rPr>
              <a:t></a:t>
            </a:r>
            <a:r>
              <a:rPr lang="en-US" u="sng" dirty="0" smtClean="0"/>
              <a:t>Security:</a:t>
            </a:r>
            <a:endParaRPr lang="en-IN" dirty="0" smtClean="0"/>
          </a:p>
          <a:p>
            <a:pPr marL="0" indent="0" algn="just">
              <a:buNone/>
              <a:defRPr/>
            </a:pPr>
            <a:r>
              <a:rPr lang="en-US" dirty="0" smtClean="0"/>
              <a:t>	Nature of DS and their openness exposes them to attack by both external and internal agents. This model defines and classifies that , and such attacks may take , providing a basis for the analysis of threats to a system and for the design of systems that are able to resist them.</a:t>
            </a:r>
            <a:endParaRPr lang="en-IN" dirty="0"/>
          </a:p>
        </p:txBody>
      </p:sp>
    </p:spTree>
    <p:extLst>
      <p:ext uri="{BB962C8B-B14F-4D97-AF65-F5344CB8AC3E}">
        <p14:creationId xmlns:p14="http://schemas.microsoft.com/office/powerpoint/2010/main" val="3449703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t> </a:t>
            </a:r>
            <a:endParaRPr lang="en-IN" smtClean="0"/>
          </a:p>
        </p:txBody>
      </p:sp>
      <p:sp>
        <p:nvSpPr>
          <p:cNvPr id="3" name="Content Placeholder 2"/>
          <p:cNvSpPr>
            <a:spLocks noGrp="1"/>
          </p:cNvSpPr>
          <p:nvPr>
            <p:ph idx="1"/>
          </p:nvPr>
        </p:nvSpPr>
        <p:spPr>
          <a:xfrm>
            <a:off x="416859" y="551328"/>
            <a:ext cx="10936941" cy="5997389"/>
          </a:xfrm>
        </p:spPr>
        <p:txBody>
          <a:bodyPr rtlCol="0">
            <a:normAutofit/>
          </a:bodyPr>
          <a:lstStyle/>
          <a:p>
            <a:pPr>
              <a:defRPr/>
            </a:pPr>
            <a:r>
              <a:rPr lang="en-US" b="1" u="sng" dirty="0"/>
              <a:t>Interaction Model</a:t>
            </a:r>
            <a:r>
              <a:rPr lang="en-US" u="sng" dirty="0"/>
              <a:t>:</a:t>
            </a:r>
            <a:endParaRPr lang="en-IN" dirty="0"/>
          </a:p>
          <a:p>
            <a:pPr lvl="1">
              <a:defRPr/>
            </a:pPr>
            <a:r>
              <a:rPr lang="en-US" dirty="0"/>
              <a:t>Multiple server processes may cooperate with one another to provide a </a:t>
            </a:r>
            <a:r>
              <a:rPr lang="en-US" dirty="0" err="1"/>
              <a:t>service.Eg</a:t>
            </a:r>
            <a:r>
              <a:rPr lang="en-US" dirty="0"/>
              <a:t>. Domain name service which partition and replicates its data at servers throughout the internet</a:t>
            </a:r>
            <a:r>
              <a:rPr lang="en-US" dirty="0" smtClean="0"/>
              <a:t>.</a:t>
            </a:r>
          </a:p>
          <a:p>
            <a:pPr lvl="1">
              <a:defRPr/>
            </a:pPr>
            <a:endParaRPr lang="en-IN" dirty="0"/>
          </a:p>
          <a:p>
            <a:pPr marL="0" indent="0">
              <a:buNone/>
              <a:defRPr/>
            </a:pPr>
            <a:r>
              <a:rPr lang="en-US" u="sng" dirty="0"/>
              <a:t>Two significant factors affecting interacting processes in DS</a:t>
            </a:r>
            <a:r>
              <a:rPr lang="en-US" dirty="0"/>
              <a:t>:</a:t>
            </a:r>
            <a:endParaRPr lang="en-IN" dirty="0"/>
          </a:p>
          <a:p>
            <a:pPr>
              <a:defRPr/>
            </a:pPr>
            <a:r>
              <a:rPr lang="en-US" dirty="0"/>
              <a:t>Communication performance</a:t>
            </a:r>
            <a:endParaRPr lang="en-IN" dirty="0"/>
          </a:p>
          <a:p>
            <a:pPr>
              <a:defRPr/>
            </a:pPr>
            <a:r>
              <a:rPr lang="en-US" dirty="0"/>
              <a:t>Impossible to maintain a single global notion of time.</a:t>
            </a:r>
            <a:endParaRPr lang="en-IN" dirty="0"/>
          </a:p>
          <a:p>
            <a:pPr marL="0" indent="0">
              <a:buNone/>
              <a:defRPr/>
            </a:pPr>
            <a:endParaRPr lang="en-IN" dirty="0"/>
          </a:p>
        </p:txBody>
      </p:sp>
    </p:spTree>
    <p:extLst>
      <p:ext uri="{BB962C8B-B14F-4D97-AF65-F5344CB8AC3E}">
        <p14:creationId xmlns:p14="http://schemas.microsoft.com/office/powerpoint/2010/main" val="3217125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775" y="403412"/>
            <a:ext cx="10999695" cy="5722751"/>
          </a:xfrm>
        </p:spPr>
        <p:txBody>
          <a:bodyPr rtlCol="0">
            <a:normAutofit/>
          </a:bodyPr>
          <a:lstStyle/>
          <a:p>
            <a:pPr marL="0" indent="0">
              <a:buNone/>
              <a:defRPr/>
            </a:pPr>
            <a:r>
              <a:rPr lang="en-US" b="1" u="sng" dirty="0"/>
              <a:t>Performance of Communication channel</a:t>
            </a:r>
            <a:r>
              <a:rPr lang="en-US" b="1" dirty="0"/>
              <a:t>:</a:t>
            </a:r>
            <a:endParaRPr lang="en-IN" dirty="0"/>
          </a:p>
          <a:p>
            <a:pPr>
              <a:defRPr/>
            </a:pPr>
            <a:r>
              <a:rPr lang="en-US" dirty="0"/>
              <a:t>Communication over computer n/w has following performance characteristic relating </a:t>
            </a:r>
            <a:r>
              <a:rPr lang="en-US" dirty="0" smtClean="0"/>
              <a:t>to</a:t>
            </a:r>
            <a:endParaRPr lang="en-IN" dirty="0"/>
          </a:p>
          <a:p>
            <a:pPr marL="0" indent="0">
              <a:buNone/>
              <a:defRPr/>
            </a:pPr>
            <a:r>
              <a:rPr lang="en-US" dirty="0" smtClean="0"/>
              <a:t>  a</a:t>
            </a:r>
            <a:r>
              <a:rPr lang="en-US" dirty="0"/>
              <a:t>) Latency   b) Bandwidth  c) </a:t>
            </a:r>
            <a:r>
              <a:rPr lang="en-US" dirty="0" smtClean="0"/>
              <a:t>Jitter</a:t>
            </a:r>
          </a:p>
          <a:p>
            <a:pPr marL="0" indent="0">
              <a:buNone/>
              <a:defRPr/>
            </a:pPr>
            <a:endParaRPr lang="en-IN" dirty="0"/>
          </a:p>
          <a:p>
            <a:pPr>
              <a:defRPr/>
            </a:pPr>
            <a:r>
              <a:rPr lang="en-US" dirty="0"/>
              <a:t>Latency: The delay b/w start of </a:t>
            </a:r>
            <a:r>
              <a:rPr lang="en-US" dirty="0" err="1"/>
              <a:t>msg</a:t>
            </a:r>
            <a:r>
              <a:rPr lang="en-US" dirty="0"/>
              <a:t> transmission from one process and the beginning of its receipt by another.</a:t>
            </a:r>
            <a:endParaRPr lang="en-IN" dirty="0"/>
          </a:p>
          <a:p>
            <a:pPr lvl="1">
              <a:defRPr/>
            </a:pPr>
            <a:r>
              <a:rPr lang="en-US" dirty="0"/>
              <a:t>Time taken for a string of bits transmitted thru the n/w to reach its destination</a:t>
            </a:r>
            <a:endParaRPr lang="en-IN" dirty="0"/>
          </a:p>
          <a:p>
            <a:pPr lvl="1">
              <a:defRPr/>
            </a:pPr>
            <a:r>
              <a:rPr lang="en-US" dirty="0"/>
              <a:t>Delay in accessing the n/w</a:t>
            </a:r>
            <a:endParaRPr lang="en-IN" dirty="0"/>
          </a:p>
          <a:p>
            <a:pPr lvl="1">
              <a:defRPr/>
            </a:pPr>
            <a:r>
              <a:rPr lang="en-US" dirty="0"/>
              <a:t>Time taken by the OS communication services at both sending and receiving processes.</a:t>
            </a:r>
            <a:endParaRPr lang="en-IN" dirty="0"/>
          </a:p>
          <a:p>
            <a:pPr>
              <a:defRPr/>
            </a:pPr>
            <a:endParaRPr lang="en-IN" dirty="0"/>
          </a:p>
        </p:txBody>
      </p:sp>
    </p:spTree>
    <p:extLst>
      <p:ext uri="{BB962C8B-B14F-4D97-AF65-F5344CB8AC3E}">
        <p14:creationId xmlns:p14="http://schemas.microsoft.com/office/powerpoint/2010/main" val="3497326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a:bodyPr>
          <a:lstStyle/>
          <a:p>
            <a:pPr>
              <a:defRPr/>
            </a:pPr>
            <a:r>
              <a:rPr lang="en-US" dirty="0"/>
              <a:t>Bandwidth: It is the total amount of information that can be transmitted over it in a given time</a:t>
            </a:r>
            <a:r>
              <a:rPr lang="en-US" dirty="0" smtClean="0"/>
              <a:t>.</a:t>
            </a:r>
          </a:p>
          <a:p>
            <a:pPr marL="0" indent="0">
              <a:buNone/>
              <a:defRPr/>
            </a:pPr>
            <a:endParaRPr lang="en-IN" dirty="0"/>
          </a:p>
          <a:p>
            <a:pPr>
              <a:defRPr/>
            </a:pPr>
            <a:r>
              <a:rPr lang="en-US" dirty="0"/>
              <a:t>Jitter: Variation in time taken to deliver a series of messages.</a:t>
            </a:r>
            <a:endParaRPr lang="en-IN" dirty="0"/>
          </a:p>
          <a:p>
            <a:pPr marL="0" indent="0">
              <a:buNone/>
              <a:defRPr/>
            </a:pPr>
            <a:endParaRPr lang="en-IN" dirty="0"/>
          </a:p>
        </p:txBody>
      </p:sp>
    </p:spTree>
    <p:extLst>
      <p:ext uri="{BB962C8B-B14F-4D97-AF65-F5344CB8AC3E}">
        <p14:creationId xmlns:p14="http://schemas.microsoft.com/office/powerpoint/2010/main" val="4236850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b="1" u="sng" dirty="0"/>
              <a:t>Two Variants of Interaction Model</a:t>
            </a:r>
            <a:r>
              <a:rPr lang="en-US" dirty="0"/>
              <a:t>:</a:t>
            </a:r>
            <a:endParaRPr lang="en-IN" dirty="0"/>
          </a:p>
          <a:p>
            <a:pPr>
              <a:defRPr/>
            </a:pPr>
            <a:r>
              <a:rPr lang="en-US" dirty="0"/>
              <a:t>Synchronous </a:t>
            </a:r>
            <a:r>
              <a:rPr lang="en-US" dirty="0" smtClean="0"/>
              <a:t>DS</a:t>
            </a:r>
          </a:p>
          <a:p>
            <a:pPr>
              <a:defRPr/>
            </a:pPr>
            <a:r>
              <a:rPr lang="en-US" dirty="0"/>
              <a:t>Asynchronous </a:t>
            </a:r>
            <a:r>
              <a:rPr lang="en-US" dirty="0" smtClean="0"/>
              <a:t>DS</a:t>
            </a:r>
          </a:p>
          <a:p>
            <a:pPr marL="0" indent="0">
              <a:buNone/>
              <a:defRPr/>
            </a:pPr>
            <a:endParaRPr lang="en-IN" dirty="0"/>
          </a:p>
          <a:p>
            <a:pPr>
              <a:defRPr/>
            </a:pPr>
            <a:endParaRPr lang="en-IN" dirty="0"/>
          </a:p>
        </p:txBody>
      </p:sp>
    </p:spTree>
    <p:extLst>
      <p:ext uri="{BB962C8B-B14F-4D97-AF65-F5344CB8AC3E}">
        <p14:creationId xmlns:p14="http://schemas.microsoft.com/office/powerpoint/2010/main" val="3915376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u="sng" dirty="0"/>
              <a:t>Synchronous DS</a:t>
            </a:r>
            <a:r>
              <a:rPr lang="en-US" dirty="0"/>
              <a:t>:</a:t>
            </a:r>
            <a:endParaRPr lang="en-IN" dirty="0"/>
          </a:p>
          <a:p>
            <a:pPr>
              <a:defRPr/>
            </a:pPr>
            <a:r>
              <a:rPr lang="en-US" dirty="0"/>
              <a:t>The time taken to execute each step of a process has known lower and upper bound.</a:t>
            </a:r>
            <a:endParaRPr lang="en-IN" dirty="0"/>
          </a:p>
          <a:p>
            <a:pPr>
              <a:defRPr/>
            </a:pPr>
            <a:r>
              <a:rPr lang="en-US" dirty="0"/>
              <a:t>Each </a:t>
            </a:r>
            <a:r>
              <a:rPr lang="en-US" dirty="0" err="1"/>
              <a:t>msg</a:t>
            </a:r>
            <a:r>
              <a:rPr lang="en-US" dirty="0"/>
              <a:t> transmitted over a channel is received within a known bounded time.</a:t>
            </a:r>
            <a:endParaRPr lang="en-IN" dirty="0"/>
          </a:p>
          <a:p>
            <a:pPr>
              <a:defRPr/>
            </a:pPr>
            <a:r>
              <a:rPr lang="en-US" dirty="0"/>
              <a:t>Each process </a:t>
            </a:r>
            <a:r>
              <a:rPr lang="en-US" dirty="0" smtClean="0"/>
              <a:t>has a </a:t>
            </a:r>
            <a:r>
              <a:rPr lang="en-US" dirty="0"/>
              <a:t>local clock whose drift rate from real time has a known bound.</a:t>
            </a:r>
            <a:endParaRPr lang="en-IN" dirty="0"/>
          </a:p>
          <a:p>
            <a:pPr>
              <a:defRPr/>
            </a:pPr>
            <a:endParaRPr lang="en-IN" dirty="0"/>
          </a:p>
        </p:txBody>
      </p:sp>
    </p:spTree>
    <p:extLst>
      <p:ext uri="{BB962C8B-B14F-4D97-AF65-F5344CB8AC3E}">
        <p14:creationId xmlns:p14="http://schemas.microsoft.com/office/powerpoint/2010/main" val="4171986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IN" dirty="0" smtClean="0"/>
              <a:t>Fundamental model…</a:t>
            </a:r>
          </a:p>
        </p:txBody>
      </p:sp>
      <p:sp>
        <p:nvSpPr>
          <p:cNvPr id="3" name="Content Placeholder 2"/>
          <p:cNvSpPr>
            <a:spLocks noGrp="1"/>
          </p:cNvSpPr>
          <p:nvPr>
            <p:ph idx="1"/>
          </p:nvPr>
        </p:nvSpPr>
        <p:spPr/>
        <p:txBody>
          <a:bodyPr rtlCol="0">
            <a:normAutofit/>
          </a:bodyPr>
          <a:lstStyle/>
          <a:p>
            <a:pPr>
              <a:defRPr/>
            </a:pPr>
            <a:r>
              <a:rPr lang="en-US" dirty="0"/>
              <a:t>Since there is no global time in DS , all communication b/w processes is achieved by means of messages</a:t>
            </a:r>
            <a:r>
              <a:rPr lang="en-US" dirty="0" smtClean="0"/>
              <a:t>.</a:t>
            </a:r>
          </a:p>
          <a:p>
            <a:pPr>
              <a:defRPr/>
            </a:pPr>
            <a:r>
              <a:rPr lang="en-US" dirty="0"/>
              <a:t>Message communication over a computer network can be affected by following </a:t>
            </a:r>
            <a:r>
              <a:rPr lang="en-US" dirty="0" smtClean="0"/>
              <a:t>issues.</a:t>
            </a:r>
          </a:p>
          <a:p>
            <a:pPr marL="0" indent="0">
              <a:buNone/>
              <a:defRPr/>
            </a:pPr>
            <a:r>
              <a:rPr lang="en-US" dirty="0" smtClean="0"/>
              <a:t>They are</a:t>
            </a:r>
          </a:p>
          <a:p>
            <a:pPr marL="0" indent="0">
              <a:buNone/>
              <a:defRPr/>
            </a:pPr>
            <a:r>
              <a:rPr lang="en-US" dirty="0" smtClean="0"/>
              <a:t>-&gt;Delays</a:t>
            </a:r>
            <a:endParaRPr lang="en-IN" dirty="0"/>
          </a:p>
          <a:p>
            <a:pPr marL="0" indent="0">
              <a:buNone/>
              <a:defRPr/>
            </a:pPr>
            <a:r>
              <a:rPr lang="en-US" dirty="0" smtClean="0"/>
              <a:t>-&gt;Variety </a:t>
            </a:r>
            <a:r>
              <a:rPr lang="en-US" dirty="0"/>
              <a:t>of failures</a:t>
            </a:r>
            <a:endParaRPr lang="en-IN" dirty="0"/>
          </a:p>
          <a:p>
            <a:pPr marL="0" indent="0">
              <a:buNone/>
              <a:defRPr/>
            </a:pPr>
            <a:r>
              <a:rPr lang="en-US" dirty="0" smtClean="0"/>
              <a:t>-&gt;Vulnerable </a:t>
            </a:r>
            <a:r>
              <a:rPr lang="en-US" dirty="0"/>
              <a:t>to security attacks</a:t>
            </a:r>
            <a:endParaRPr lang="en-IN" dirty="0"/>
          </a:p>
        </p:txBody>
      </p:sp>
    </p:spTree>
    <p:extLst>
      <p:ext uri="{BB962C8B-B14F-4D97-AF65-F5344CB8AC3E}">
        <p14:creationId xmlns:p14="http://schemas.microsoft.com/office/powerpoint/2010/main" val="3288690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u="sng" dirty="0"/>
              <a:t>Asynchronous DS:</a:t>
            </a:r>
            <a:endParaRPr lang="en-IN" u="sng" dirty="0"/>
          </a:p>
          <a:p>
            <a:pPr>
              <a:defRPr/>
            </a:pPr>
            <a:r>
              <a:rPr lang="en-US" dirty="0" smtClean="0"/>
              <a:t>System </a:t>
            </a:r>
            <a:r>
              <a:rPr lang="en-US" dirty="0"/>
              <a:t>with no bounds.</a:t>
            </a:r>
            <a:endParaRPr lang="en-IN" dirty="0"/>
          </a:p>
          <a:p>
            <a:pPr>
              <a:defRPr/>
            </a:pPr>
            <a:r>
              <a:rPr lang="en-US" dirty="0"/>
              <a:t>Each step may take arbitrarily long time.</a:t>
            </a:r>
            <a:endParaRPr lang="en-IN" dirty="0"/>
          </a:p>
          <a:p>
            <a:pPr>
              <a:defRPr/>
            </a:pPr>
            <a:r>
              <a:rPr lang="en-US" dirty="0" err="1"/>
              <a:t>Msg</a:t>
            </a:r>
            <a:r>
              <a:rPr lang="en-US" dirty="0"/>
              <a:t> may be received after an arbitrarily long time.</a:t>
            </a:r>
            <a:endParaRPr lang="en-IN" dirty="0"/>
          </a:p>
          <a:p>
            <a:pPr>
              <a:defRPr/>
            </a:pPr>
            <a:r>
              <a:rPr lang="en-US" dirty="0"/>
              <a:t>Drift rate of the clock is arbitrary</a:t>
            </a:r>
            <a:endParaRPr lang="en-IN" dirty="0"/>
          </a:p>
          <a:p>
            <a:pPr>
              <a:defRPr/>
            </a:pPr>
            <a:r>
              <a:rPr lang="en-US" dirty="0"/>
              <a:t>In this there will be no assumptions about the time interval involved in any execution.</a:t>
            </a:r>
            <a:endParaRPr lang="en-IN" dirty="0"/>
          </a:p>
          <a:p>
            <a:pPr>
              <a:defRPr/>
            </a:pPr>
            <a:endParaRPr lang="en-IN" dirty="0"/>
          </a:p>
        </p:txBody>
      </p:sp>
    </p:spTree>
    <p:extLst>
      <p:ext uri="{BB962C8B-B14F-4D97-AF65-F5344CB8AC3E}">
        <p14:creationId xmlns:p14="http://schemas.microsoft.com/office/powerpoint/2010/main" val="2588260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en-US" sz="3200"/>
              <a:t>Interaction model</a:t>
            </a:r>
            <a:endParaRPr lang="en-IN" altLang="en-US" sz="3200"/>
          </a:p>
        </p:txBody>
      </p:sp>
      <p:sp>
        <p:nvSpPr>
          <p:cNvPr id="242691" name="Content Placeholder 4"/>
          <p:cNvSpPr>
            <a:spLocks noGrp="1"/>
          </p:cNvSpPr>
          <p:nvPr>
            <p:ph idx="1"/>
          </p:nvPr>
        </p:nvSpPr>
        <p:spPr>
          <a:xfrm>
            <a:off x="1021976" y="1690688"/>
            <a:ext cx="9404724" cy="4483100"/>
          </a:xfrm>
        </p:spPr>
        <p:txBody>
          <a:bodyPr>
            <a:normAutofit/>
          </a:bodyPr>
          <a:lstStyle/>
          <a:p>
            <a:pPr marL="0" indent="0">
              <a:lnSpc>
                <a:spcPct val="150000"/>
              </a:lnSpc>
              <a:buNone/>
            </a:pPr>
            <a:r>
              <a:rPr lang="en-IN" altLang="en-US" b="1" dirty="0" err="1" smtClean="0"/>
              <a:t>Eventordering</a:t>
            </a:r>
            <a:r>
              <a:rPr lang="en-IN" altLang="en-US" b="1" dirty="0" smtClean="0"/>
              <a:t/>
            </a:r>
            <a:br>
              <a:rPr lang="en-IN" altLang="en-US" b="1" dirty="0" smtClean="0"/>
            </a:br>
            <a:r>
              <a:rPr lang="en-IN" altLang="en-US" b="1" dirty="0" smtClean="0"/>
              <a:t>- </a:t>
            </a:r>
            <a:r>
              <a:rPr lang="en-IN" altLang="en-US" dirty="0" smtClean="0"/>
              <a:t>In many cases, we are interested in knowing whether an event at one process occurred before, after or concurrently with another event at another process.</a:t>
            </a:r>
            <a:br>
              <a:rPr lang="en-IN" altLang="en-US" dirty="0" smtClean="0"/>
            </a:br>
            <a:r>
              <a:rPr lang="en-IN" altLang="en-US" dirty="0" smtClean="0"/>
              <a:t>- The execution of a system can be described in terms of events and their ordering despite the lack of accurate clocks.</a:t>
            </a:r>
          </a:p>
        </p:txBody>
      </p:sp>
      <p:sp>
        <p:nvSpPr>
          <p:cNvPr id="24269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3DF0D181-28BB-469A-A8CC-6D70FB713866}" type="slidenum">
              <a:rPr lang="en-US" altLang="en-US" sz="1400">
                <a:latin typeface="Times New Roman" panose="02020603050405020304" pitchFamily="18" charset="0"/>
              </a:rPr>
              <a:pPr algn="r">
                <a:spcBef>
                  <a:spcPct val="0"/>
                </a:spcBef>
                <a:buClrTx/>
              </a:pPr>
              <a:t>31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528938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a:lstStyle/>
          <a:p>
            <a:r>
              <a:rPr lang="en-US" altLang="en-US" sz="3200"/>
              <a:t>Interaction model</a:t>
            </a:r>
            <a:endParaRPr lang="en-IN" altLang="en-US" sz="3200"/>
          </a:p>
        </p:txBody>
      </p:sp>
      <p:sp>
        <p:nvSpPr>
          <p:cNvPr id="244739" name="Content Placeholder 4"/>
          <p:cNvSpPr>
            <a:spLocks noGrp="1"/>
          </p:cNvSpPr>
          <p:nvPr>
            <p:ph idx="1"/>
          </p:nvPr>
        </p:nvSpPr>
        <p:spPr>
          <a:xfrm>
            <a:off x="1585353" y="1873250"/>
            <a:ext cx="8661400" cy="4483100"/>
          </a:xfrm>
        </p:spPr>
        <p:txBody>
          <a:bodyPr/>
          <a:lstStyle/>
          <a:p>
            <a:pPr marL="287338" indent="-287338"/>
            <a:r>
              <a:rPr lang="en-IN" altLang="en-US" dirty="0" smtClean="0"/>
              <a:t>Event ordering example-</a:t>
            </a:r>
          </a:p>
          <a:p>
            <a:pPr marL="287338" indent="-287338"/>
            <a:r>
              <a:rPr lang="en-IN" altLang="en-US" dirty="0" smtClean="0"/>
              <a:t>Following is a set of exchanges between a group of email users X, Y, Z and A on a mailing list:</a:t>
            </a:r>
          </a:p>
          <a:p>
            <a:pPr marL="287338" indent="-287338">
              <a:buFontTx/>
              <a:buAutoNum type="arabicPeriod"/>
            </a:pPr>
            <a:r>
              <a:rPr lang="en-IN" altLang="en-US" dirty="0" smtClean="0"/>
              <a:t>user X sends a message with the subject </a:t>
            </a:r>
            <a:r>
              <a:rPr lang="en-IN" altLang="en-US" i="1" dirty="0" smtClean="0"/>
              <a:t>Meeting;</a:t>
            </a:r>
          </a:p>
          <a:p>
            <a:pPr marL="287338" indent="-287338">
              <a:buFontTx/>
              <a:buAutoNum type="arabicPeriod"/>
            </a:pPr>
            <a:r>
              <a:rPr lang="en-IN" altLang="en-US" dirty="0" smtClean="0"/>
              <a:t>users Y and Z reply by sending a message with the subject </a:t>
            </a:r>
            <a:r>
              <a:rPr lang="en-IN" altLang="en-US" i="1" dirty="0" smtClean="0"/>
              <a:t>Re: Meeting.</a:t>
            </a:r>
            <a:endParaRPr lang="en-IN" altLang="en-US" dirty="0" smtClean="0"/>
          </a:p>
        </p:txBody>
      </p:sp>
      <p:sp>
        <p:nvSpPr>
          <p:cNvPr id="2447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00AE25FD-C042-4D59-8C83-877DB839A46B}" type="slidenum">
              <a:rPr lang="en-US" altLang="en-US" sz="1400">
                <a:latin typeface="Times New Roman" panose="02020603050405020304" pitchFamily="18" charset="0"/>
              </a:rPr>
              <a:pPr algn="r">
                <a:spcBef>
                  <a:spcPct val="0"/>
                </a:spcBef>
                <a:buClrTx/>
              </a:pPr>
              <a:t>32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250005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GB" altLang="en-US" smtClean="0"/>
              <a:t>Figure 2.8</a:t>
            </a:r>
            <a:br>
              <a:rPr lang="en-GB" altLang="en-US" smtClean="0"/>
            </a:br>
            <a:r>
              <a:rPr lang="en-GB" altLang="en-US" smtClean="0"/>
              <a:t>Real-time ordering of events</a:t>
            </a:r>
          </a:p>
        </p:txBody>
      </p:sp>
      <p:pic>
        <p:nvPicPr>
          <p:cNvPr id="2467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1" y="1654176"/>
            <a:ext cx="802957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78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50000"/>
              </a:spcBef>
              <a:buClrTx/>
              <a:buFontTx/>
              <a:buNone/>
            </a:pPr>
            <a:fld id="{7D6F5833-0A40-4E61-B46C-A76075C07432}" type="slidenum">
              <a:rPr kumimoji="0" lang="en-US" altLang="en-US" sz="1400">
                <a:solidFill>
                  <a:srgbClr val="5E574E"/>
                </a:solidFill>
              </a:rPr>
              <a:pPr>
                <a:spcBef>
                  <a:spcPct val="50000"/>
                </a:spcBef>
                <a:buClrTx/>
                <a:buFontTx/>
                <a:buNone/>
              </a:pPr>
              <a:t>33</a:t>
            </a:fld>
            <a:endParaRPr kumimoji="0" lang="en-US" altLang="en-US" sz="1400">
              <a:solidFill>
                <a:srgbClr val="5E574E"/>
              </a:solidFill>
            </a:endParaRPr>
          </a:p>
        </p:txBody>
      </p:sp>
    </p:spTree>
    <p:extLst>
      <p:ext uri="{BB962C8B-B14F-4D97-AF65-F5344CB8AC3E}">
        <p14:creationId xmlns:p14="http://schemas.microsoft.com/office/powerpoint/2010/main" val="945406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p:cNvSpPr>
          <p:nvPr>
            <p:ph type="title"/>
          </p:nvPr>
        </p:nvSpPr>
        <p:spPr/>
        <p:txBody>
          <a:bodyPr/>
          <a:lstStyle/>
          <a:p>
            <a:r>
              <a:rPr lang="en-US" altLang="en-US" sz="3200"/>
              <a:t>Interaction model</a:t>
            </a:r>
            <a:endParaRPr lang="en-IN" altLang="en-US" sz="3200"/>
          </a:p>
        </p:txBody>
      </p:sp>
      <p:pic>
        <p:nvPicPr>
          <p:cNvPr id="24781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r="7117"/>
          <a:stretch>
            <a:fillRect/>
          </a:stretch>
        </p:blipFill>
        <p:spPr>
          <a:xfrm>
            <a:off x="2219325" y="1758950"/>
            <a:ext cx="7202488" cy="3035300"/>
          </a:xfrm>
          <a:noFill/>
        </p:spPr>
      </p:pic>
      <p:sp>
        <p:nvSpPr>
          <p:cNvPr id="247812" name="TextBox 4"/>
          <p:cNvSpPr txBox="1">
            <a:spLocks noChangeArrowheads="1"/>
          </p:cNvSpPr>
          <p:nvPr/>
        </p:nvSpPr>
        <p:spPr bwMode="auto">
          <a:xfrm>
            <a:off x="2508250" y="1177926"/>
            <a:ext cx="383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pPr>
            <a:r>
              <a:rPr lang="en-US" altLang="en-US">
                <a:latin typeface="Times New Roman" panose="02020603050405020304" pitchFamily="18" charset="0"/>
              </a:rPr>
              <a:t>user A might see:</a:t>
            </a:r>
            <a:endParaRPr lang="en-IN" altLang="en-US">
              <a:latin typeface="Times New Roman" panose="02020603050405020304" pitchFamily="18" charset="0"/>
            </a:endParaRPr>
          </a:p>
        </p:txBody>
      </p:sp>
      <p:sp>
        <p:nvSpPr>
          <p:cNvPr id="2478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8C8586EC-8176-490C-BD80-00BD328DBA40}" type="slidenum">
              <a:rPr lang="en-US" altLang="en-US" sz="1400">
                <a:solidFill>
                  <a:srgbClr val="000000"/>
                </a:solidFill>
                <a:latin typeface="Times New Roman" panose="02020603050405020304" pitchFamily="18" charset="0"/>
              </a:rPr>
              <a:pPr algn="r">
                <a:spcBef>
                  <a:spcPct val="0"/>
                </a:spcBef>
                <a:buClrTx/>
              </a:pPr>
              <a:t>34</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11080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p:cNvSpPr>
            <a:spLocks noGrp="1"/>
          </p:cNvSpPr>
          <p:nvPr>
            <p:ph type="title"/>
          </p:nvPr>
        </p:nvSpPr>
        <p:spPr/>
        <p:txBody>
          <a:bodyPr/>
          <a:lstStyle/>
          <a:p>
            <a:r>
              <a:rPr lang="en-US" altLang="en-US" sz="3200"/>
              <a:t>Interaction model</a:t>
            </a:r>
            <a:endParaRPr lang="en-IN" altLang="en-US" sz="3200"/>
          </a:p>
        </p:txBody>
      </p:sp>
      <p:sp>
        <p:nvSpPr>
          <p:cNvPr id="249859" name="Content Placeholder 4"/>
          <p:cNvSpPr>
            <a:spLocks noGrp="1"/>
          </p:cNvSpPr>
          <p:nvPr>
            <p:ph idx="1"/>
          </p:nvPr>
        </p:nvSpPr>
        <p:spPr>
          <a:xfrm>
            <a:off x="1765300" y="1873250"/>
            <a:ext cx="8661400" cy="4483100"/>
          </a:xfrm>
        </p:spPr>
        <p:txBody>
          <a:bodyPr/>
          <a:lstStyle/>
          <a:p>
            <a:pPr marL="287338" indent="-287338"/>
            <a:r>
              <a:rPr lang="en-IN" altLang="en-US" dirty="0" smtClean="0"/>
              <a:t>If the clocks on X’s, Y’s and Z’s computers could be synchronized, then each message could carry the time on the local computer’s clock when it was sent.</a:t>
            </a:r>
          </a:p>
        </p:txBody>
      </p:sp>
      <p:sp>
        <p:nvSpPr>
          <p:cNvPr id="24986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3B4E3D97-B744-4B9D-81C0-7913D7D1B7C8}" type="slidenum">
              <a:rPr lang="en-US" altLang="en-US" sz="1400">
                <a:solidFill>
                  <a:srgbClr val="000000"/>
                </a:solidFill>
                <a:latin typeface="Times New Roman" panose="02020603050405020304" pitchFamily="18" charset="0"/>
              </a:rPr>
              <a:pPr algn="r">
                <a:spcBef>
                  <a:spcPct val="0"/>
                </a:spcBef>
                <a:buClrTx/>
              </a:pPr>
              <a:t>35</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59694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1"/>
          <p:cNvSpPr>
            <a:spLocks noGrp="1"/>
          </p:cNvSpPr>
          <p:nvPr>
            <p:ph type="title"/>
          </p:nvPr>
        </p:nvSpPr>
        <p:spPr/>
        <p:txBody>
          <a:bodyPr/>
          <a:lstStyle/>
          <a:p>
            <a:r>
              <a:rPr lang="en-US" altLang="en-US" sz="3200"/>
              <a:t>Interaction model</a:t>
            </a:r>
            <a:endParaRPr lang="en-IN" altLang="en-US" sz="3200"/>
          </a:p>
        </p:txBody>
      </p:sp>
      <p:sp>
        <p:nvSpPr>
          <p:cNvPr id="251907" name="Content Placeholder 4"/>
          <p:cNvSpPr>
            <a:spLocks noGrp="1"/>
          </p:cNvSpPr>
          <p:nvPr>
            <p:ph idx="1"/>
          </p:nvPr>
        </p:nvSpPr>
        <p:spPr>
          <a:xfrm>
            <a:off x="1546716" y="1873250"/>
            <a:ext cx="8661400" cy="4483100"/>
          </a:xfrm>
        </p:spPr>
        <p:txBody>
          <a:bodyPr/>
          <a:lstStyle/>
          <a:p>
            <a:pPr marL="287338" indent="-287338"/>
            <a:r>
              <a:rPr lang="en-IN" altLang="en-US" dirty="0" smtClean="0"/>
              <a:t>Clocks cannot be synchronized perfectly across a distributed system.</a:t>
            </a:r>
          </a:p>
          <a:p>
            <a:pPr marL="287338" indent="-287338"/>
            <a:r>
              <a:rPr lang="en-IN" altLang="en-US" dirty="0" err="1" smtClean="0"/>
              <a:t>Lamport</a:t>
            </a:r>
            <a:r>
              <a:rPr lang="en-IN" altLang="en-US" dirty="0" smtClean="0"/>
              <a:t> proposed a model of </a:t>
            </a:r>
            <a:r>
              <a:rPr lang="en-IN" altLang="en-US" i="1" dirty="0" smtClean="0"/>
              <a:t>logical time</a:t>
            </a:r>
            <a:r>
              <a:rPr lang="en-IN" altLang="en-US" dirty="0" smtClean="0"/>
              <a:t> that can be used to provide an ordering among the events at processes running in different computers.</a:t>
            </a:r>
          </a:p>
        </p:txBody>
      </p:sp>
      <p:sp>
        <p:nvSpPr>
          <p:cNvPr id="25190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AD2D75D3-CB54-4306-8453-772A375EEFE8}" type="slidenum">
              <a:rPr lang="en-US" altLang="en-US" sz="1400">
                <a:solidFill>
                  <a:srgbClr val="000000"/>
                </a:solidFill>
                <a:latin typeface="Times New Roman" panose="02020603050405020304" pitchFamily="18" charset="0"/>
              </a:rPr>
              <a:pPr algn="r">
                <a:spcBef>
                  <a:spcPct val="0"/>
                </a:spcBef>
                <a:buClrTx/>
              </a:pPr>
              <a:t>36</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97418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rtlCol="0">
            <a:normAutofit/>
          </a:bodyPr>
          <a:lstStyle/>
          <a:p>
            <a:pPr marL="0" indent="0">
              <a:buNone/>
              <a:defRPr/>
            </a:pPr>
            <a:r>
              <a:rPr lang="en-US" b="1" u="sng" dirty="0"/>
              <a:t>Failure Model</a:t>
            </a:r>
            <a:r>
              <a:rPr lang="en-US" b="1" u="sng" dirty="0" smtClean="0"/>
              <a:t>:</a:t>
            </a:r>
            <a:endParaRPr lang="en-IN" dirty="0"/>
          </a:p>
          <a:p>
            <a:pPr>
              <a:defRPr/>
            </a:pPr>
            <a:r>
              <a:rPr lang="en-US" dirty="0"/>
              <a:t>Both processes and communication channels may fail</a:t>
            </a:r>
            <a:r>
              <a:rPr lang="en-US" dirty="0" smtClean="0"/>
              <a:t>.</a:t>
            </a:r>
            <a:endParaRPr lang="en-IN" dirty="0"/>
          </a:p>
          <a:p>
            <a:pPr marL="0" indent="0">
              <a:buNone/>
              <a:defRPr/>
            </a:pPr>
            <a:r>
              <a:rPr lang="en-US" dirty="0"/>
              <a:t>These are presented as</a:t>
            </a:r>
            <a:endParaRPr lang="en-IN" dirty="0"/>
          </a:p>
          <a:p>
            <a:pPr>
              <a:defRPr/>
            </a:pPr>
            <a:r>
              <a:rPr lang="en-US" dirty="0"/>
              <a:t>Omission Failure</a:t>
            </a:r>
            <a:endParaRPr lang="en-IN" dirty="0"/>
          </a:p>
          <a:p>
            <a:pPr>
              <a:defRPr/>
            </a:pPr>
            <a:r>
              <a:rPr lang="en-US" dirty="0"/>
              <a:t>Arbitrary Failure</a:t>
            </a:r>
            <a:endParaRPr lang="en-IN" dirty="0"/>
          </a:p>
          <a:p>
            <a:pPr>
              <a:defRPr/>
            </a:pPr>
            <a:r>
              <a:rPr lang="en-US" dirty="0"/>
              <a:t>Timing </a:t>
            </a:r>
            <a:r>
              <a:rPr lang="en-US" dirty="0" smtClean="0"/>
              <a:t>failure</a:t>
            </a:r>
          </a:p>
          <a:p>
            <a:pPr>
              <a:defRPr/>
            </a:pPr>
            <a:r>
              <a:rPr lang="en-US" dirty="0" smtClean="0"/>
              <a:t>Masking Failure</a:t>
            </a:r>
          </a:p>
          <a:p>
            <a:pPr>
              <a:defRPr/>
            </a:pPr>
            <a:r>
              <a:rPr lang="en-US" dirty="0" smtClean="0"/>
              <a:t>Reliability of 1-1 </a:t>
            </a:r>
            <a:r>
              <a:rPr lang="en-US" dirty="0" err="1" smtClean="0"/>
              <a:t>communcation</a:t>
            </a:r>
            <a:endParaRPr lang="en-IN" dirty="0"/>
          </a:p>
          <a:p>
            <a:pPr>
              <a:defRPr/>
            </a:pPr>
            <a:endParaRPr lang="en-IN" dirty="0"/>
          </a:p>
        </p:txBody>
      </p:sp>
    </p:spTree>
    <p:extLst>
      <p:ext uri="{BB962C8B-B14F-4D97-AF65-F5344CB8AC3E}">
        <p14:creationId xmlns:p14="http://schemas.microsoft.com/office/powerpoint/2010/main" val="35103275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dirty="0" smtClean="0"/>
              <a:t>Omission Failure</a:t>
            </a:r>
            <a:endParaRPr lang="en-IN" dirty="0" smtClean="0"/>
          </a:p>
        </p:txBody>
      </p:sp>
      <p:sp>
        <p:nvSpPr>
          <p:cNvPr id="82947" name="Content Placeholder 2"/>
          <p:cNvSpPr>
            <a:spLocks noGrp="1"/>
          </p:cNvSpPr>
          <p:nvPr>
            <p:ph idx="1"/>
          </p:nvPr>
        </p:nvSpPr>
        <p:spPr/>
        <p:txBody>
          <a:bodyPr/>
          <a:lstStyle/>
          <a:p>
            <a:pPr eaLnBrk="1" hangingPunct="1"/>
            <a:r>
              <a:rPr lang="en-US" dirty="0" smtClean="0"/>
              <a:t>Process Omission Failure</a:t>
            </a:r>
          </a:p>
          <a:p>
            <a:pPr eaLnBrk="1" hangingPunct="1"/>
            <a:r>
              <a:rPr lang="en-US" dirty="0" smtClean="0"/>
              <a:t>Communication Omission Failure</a:t>
            </a:r>
            <a:endParaRPr lang="en-IN" dirty="0" smtClean="0"/>
          </a:p>
          <a:p>
            <a:pPr marL="0" indent="0" eaLnBrk="1" hangingPunct="1">
              <a:buNone/>
            </a:pPr>
            <a:r>
              <a:rPr lang="en-US" dirty="0" smtClean="0">
                <a:sym typeface="Wingdings" panose="05000000000000000000" pitchFamily="2" charset="2"/>
              </a:rPr>
              <a:t>	</a:t>
            </a:r>
            <a:r>
              <a:rPr lang="en-US" dirty="0" smtClean="0"/>
              <a:t>Send Omission Failure</a:t>
            </a:r>
            <a:endParaRPr lang="en-IN" dirty="0" smtClean="0"/>
          </a:p>
          <a:p>
            <a:pPr marL="0" indent="0" eaLnBrk="1" hangingPunct="1">
              <a:buNone/>
            </a:pPr>
            <a:r>
              <a:rPr lang="en-US" dirty="0" smtClean="0">
                <a:sym typeface="Wingdings" panose="05000000000000000000" pitchFamily="2" charset="2"/>
              </a:rPr>
              <a:t>	</a:t>
            </a:r>
            <a:r>
              <a:rPr lang="en-US" dirty="0" smtClean="0"/>
              <a:t>Receive Omission Failure</a:t>
            </a:r>
            <a:endParaRPr lang="en-IN" dirty="0" smtClean="0"/>
          </a:p>
          <a:p>
            <a:pPr marL="0" indent="0" eaLnBrk="1" hangingPunct="1">
              <a:buNone/>
            </a:pPr>
            <a:r>
              <a:rPr lang="en-US" dirty="0" smtClean="0">
                <a:sym typeface="Wingdings" panose="05000000000000000000" pitchFamily="2" charset="2"/>
              </a:rPr>
              <a:t>	</a:t>
            </a:r>
            <a:r>
              <a:rPr lang="en-US" dirty="0" smtClean="0"/>
              <a:t>Channel Omission Failure</a:t>
            </a:r>
            <a:endParaRPr lang="en-IN" dirty="0" smtClean="0"/>
          </a:p>
          <a:p>
            <a:pPr eaLnBrk="1" hangingPunct="1"/>
            <a:endParaRPr lang="en-IN" dirty="0" smtClean="0"/>
          </a:p>
        </p:txBody>
      </p:sp>
    </p:spTree>
    <p:extLst>
      <p:ext uri="{BB962C8B-B14F-4D97-AF65-F5344CB8AC3E}">
        <p14:creationId xmlns:p14="http://schemas.microsoft.com/office/powerpoint/2010/main" val="2389198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Content Placeholder 2"/>
          <p:cNvSpPr>
            <a:spLocks noGrp="1"/>
          </p:cNvSpPr>
          <p:nvPr>
            <p:ph idx="1"/>
          </p:nvPr>
        </p:nvSpPr>
        <p:spPr>
          <a:xfrm>
            <a:off x="1981200" y="1052513"/>
            <a:ext cx="8229600" cy="5073650"/>
          </a:xfrm>
        </p:spPr>
        <p:txBody>
          <a:bodyPr/>
          <a:lstStyle/>
          <a:p>
            <a:pPr marL="0" indent="0">
              <a:buNone/>
            </a:pPr>
            <a:r>
              <a:rPr lang="en-US" u="sng" smtClean="0"/>
              <a:t>Process Omission Failure</a:t>
            </a:r>
            <a:r>
              <a:rPr lang="en-US" smtClean="0"/>
              <a:t>: </a:t>
            </a:r>
          </a:p>
          <a:p>
            <a:pPr marL="0" indent="0">
              <a:buNone/>
            </a:pPr>
            <a:r>
              <a:rPr lang="en-US" smtClean="0"/>
              <a:t>-&gt; Omission failure of a process is crash. A process is crashed means it has halted and will not execute further steps.</a:t>
            </a:r>
            <a:endParaRPr lang="en-IN" smtClean="0"/>
          </a:p>
          <a:p>
            <a:pPr marL="0" indent="0">
              <a:buNone/>
            </a:pPr>
            <a:r>
              <a:rPr lang="en-US" smtClean="0"/>
              <a:t>-&gt; Crash detection relies on the use of timeouts ie. one process allows fixed period of time for something to occur.</a:t>
            </a:r>
          </a:p>
          <a:p>
            <a:pPr marL="0" indent="0">
              <a:buNone/>
            </a:pPr>
            <a:r>
              <a:rPr lang="en-US" smtClean="0"/>
              <a:t>-&gt;A process crash is called fail-stop , if other process can detect that the process has crashed. </a:t>
            </a:r>
            <a:endParaRPr lang="en-IN" smtClean="0"/>
          </a:p>
          <a:p>
            <a:pPr marL="0" indent="0">
              <a:buNone/>
            </a:pPr>
            <a:endParaRPr lang="en-IN" smtClean="0"/>
          </a:p>
        </p:txBody>
      </p:sp>
    </p:spTree>
    <p:extLst>
      <p:ext uri="{BB962C8B-B14F-4D97-AF65-F5344CB8AC3E}">
        <p14:creationId xmlns:p14="http://schemas.microsoft.com/office/powerpoint/2010/main" val="2024690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777" y="260351"/>
            <a:ext cx="10999694" cy="5865813"/>
          </a:xfrm>
        </p:spPr>
        <p:txBody>
          <a:bodyPr rtlCol="0">
            <a:normAutofit/>
          </a:bodyPr>
          <a:lstStyle/>
          <a:p>
            <a:pPr marL="0" indent="0">
              <a:buNone/>
              <a:defRPr/>
            </a:pPr>
            <a:endParaRPr lang="en-US" dirty="0" smtClean="0"/>
          </a:p>
          <a:p>
            <a:pPr marL="0" indent="0">
              <a:buNone/>
              <a:defRPr/>
            </a:pPr>
            <a:r>
              <a:rPr lang="en-US" dirty="0" smtClean="0"/>
              <a:t>These </a:t>
            </a:r>
            <a:r>
              <a:rPr lang="en-US" dirty="0"/>
              <a:t>above issues are addressed by 3 </a:t>
            </a:r>
            <a:r>
              <a:rPr lang="en-US" dirty="0" smtClean="0"/>
              <a:t>models</a:t>
            </a:r>
          </a:p>
          <a:p>
            <a:pPr marL="0" indent="0">
              <a:buNone/>
              <a:defRPr/>
            </a:pPr>
            <a:endParaRPr lang="en-IN" dirty="0"/>
          </a:p>
          <a:p>
            <a:pPr algn="just">
              <a:defRPr/>
            </a:pPr>
            <a:r>
              <a:rPr lang="en-US" u="sng" dirty="0"/>
              <a:t>Interaction Model </a:t>
            </a:r>
            <a:r>
              <a:rPr lang="en-US" dirty="0"/>
              <a:t>– Deals with performance and with the difficulty of setting time limits in a DS. </a:t>
            </a:r>
            <a:r>
              <a:rPr lang="en-US" dirty="0" err="1"/>
              <a:t>Eg</a:t>
            </a:r>
            <a:r>
              <a:rPr lang="en-US" dirty="0"/>
              <a:t>. Message Delivery</a:t>
            </a:r>
          </a:p>
          <a:p>
            <a:pPr algn="just">
              <a:defRPr/>
            </a:pPr>
            <a:endParaRPr lang="en-IN" dirty="0"/>
          </a:p>
          <a:p>
            <a:pPr algn="just">
              <a:defRPr/>
            </a:pPr>
            <a:r>
              <a:rPr lang="en-US" u="sng" dirty="0"/>
              <a:t>Failure Model </a:t>
            </a:r>
            <a:r>
              <a:rPr lang="en-US" dirty="0"/>
              <a:t>– It gives a precise specification of faults that can be exhibited by processes and communication channels</a:t>
            </a:r>
            <a:r>
              <a:rPr lang="en-US" dirty="0" smtClean="0"/>
              <a:t>. It </a:t>
            </a:r>
            <a:r>
              <a:rPr lang="en-US" dirty="0"/>
              <a:t>defines reliable communication and correct processes.</a:t>
            </a:r>
          </a:p>
          <a:p>
            <a:pPr algn="just">
              <a:defRPr/>
            </a:pPr>
            <a:endParaRPr lang="en-IN" dirty="0"/>
          </a:p>
          <a:p>
            <a:pPr algn="just">
              <a:defRPr/>
            </a:pPr>
            <a:r>
              <a:rPr lang="en-US" u="sng" dirty="0"/>
              <a:t>Security Model </a:t>
            </a:r>
            <a:r>
              <a:rPr lang="en-US" dirty="0"/>
              <a:t>– It discusses the possible threats to processes and communication channels</a:t>
            </a:r>
            <a:r>
              <a:rPr lang="en-US" sz="2400" dirty="0" smtClean="0"/>
              <a:t>. Use secure channels to fight against these  threats.</a:t>
            </a:r>
            <a:endParaRPr lang="en-IN" sz="2400" dirty="0"/>
          </a:p>
          <a:p>
            <a:pPr marL="0" indent="0">
              <a:buNone/>
              <a:defRPr/>
            </a:pPr>
            <a:endParaRPr lang="en-IN" dirty="0"/>
          </a:p>
        </p:txBody>
      </p:sp>
    </p:spTree>
    <p:extLst>
      <p:ext uri="{BB962C8B-B14F-4D97-AF65-F5344CB8AC3E}">
        <p14:creationId xmlns:p14="http://schemas.microsoft.com/office/powerpoint/2010/main" val="2931070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u="sng" dirty="0"/>
              <a:t>Communication </a:t>
            </a:r>
            <a:r>
              <a:rPr lang="en-US" u="sng" dirty="0" err="1"/>
              <a:t>Ommission</a:t>
            </a:r>
            <a:r>
              <a:rPr lang="en-US" u="sng" dirty="0"/>
              <a:t> </a:t>
            </a:r>
            <a:r>
              <a:rPr lang="en-US" u="sng" dirty="0" smtClean="0"/>
              <a:t>Failure</a:t>
            </a:r>
            <a:r>
              <a:rPr lang="en-IN" dirty="0"/>
              <a:t/>
            </a:r>
            <a:br>
              <a:rPr lang="en-IN" dirty="0"/>
            </a:br>
            <a:r>
              <a:rPr lang="en-US" dirty="0"/>
              <a:t> </a:t>
            </a:r>
            <a:r>
              <a:rPr lang="en-IN" dirty="0"/>
              <a:t/>
            </a:r>
            <a:br>
              <a:rPr lang="en-IN" dirty="0"/>
            </a:br>
            <a:endParaRPr lang="en-IN" dirty="0"/>
          </a:p>
        </p:txBody>
      </p:sp>
      <p:sp>
        <p:nvSpPr>
          <p:cNvPr id="84995" name="Content Placeholder 2"/>
          <p:cNvSpPr>
            <a:spLocks noGrp="1"/>
          </p:cNvSpPr>
          <p:nvPr>
            <p:ph idx="1"/>
          </p:nvPr>
        </p:nvSpPr>
        <p:spPr/>
        <p:txBody>
          <a:bodyPr/>
          <a:lstStyle/>
          <a:p>
            <a:pPr eaLnBrk="1" hangingPunct="1"/>
            <a:endParaRPr lang="en-IN" smtClean="0"/>
          </a:p>
        </p:txBody>
      </p:sp>
      <p:sp>
        <p:nvSpPr>
          <p:cNvPr id="84996"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sz="1800"/>
          </a:p>
        </p:txBody>
      </p:sp>
      <p:pic>
        <p:nvPicPr>
          <p:cNvPr id="849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2781300"/>
            <a:ext cx="7245350" cy="185578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E574E"/>
                  </a:outerShdw>
                </a:effectLst>
              </a14:hiddenEffects>
            </a:ext>
          </a:extLst>
        </p:spPr>
      </p:pic>
    </p:spTree>
    <p:extLst>
      <p:ext uri="{BB962C8B-B14F-4D97-AF65-F5344CB8AC3E}">
        <p14:creationId xmlns:p14="http://schemas.microsoft.com/office/powerpoint/2010/main" val="406649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u="sng" dirty="0"/>
              <a:t>Arbitrary Failures</a:t>
            </a:r>
            <a:r>
              <a:rPr lang="en-US" u="sng" dirty="0" smtClean="0"/>
              <a:t>:</a:t>
            </a:r>
          </a:p>
          <a:p>
            <a:pPr>
              <a:defRPr/>
            </a:pPr>
            <a:r>
              <a:rPr lang="en-US" dirty="0"/>
              <a:t>It describes worst possible failure semantics, in which any type of error occurs</a:t>
            </a:r>
            <a:r>
              <a:rPr lang="en-US" dirty="0" smtClean="0"/>
              <a:t>.</a:t>
            </a:r>
            <a:endParaRPr lang="en-IN" dirty="0" smtClean="0"/>
          </a:p>
          <a:p>
            <a:pPr>
              <a:defRPr/>
            </a:pPr>
            <a:r>
              <a:rPr lang="en-US" dirty="0" err="1"/>
              <a:t>Msg</a:t>
            </a:r>
            <a:r>
              <a:rPr lang="en-US" dirty="0"/>
              <a:t> content may be corrupted or non existent </a:t>
            </a:r>
            <a:r>
              <a:rPr lang="en-US" dirty="0" err="1"/>
              <a:t>msg’s</a:t>
            </a:r>
            <a:r>
              <a:rPr lang="en-US" dirty="0"/>
              <a:t> may be delivered or real </a:t>
            </a:r>
            <a:r>
              <a:rPr lang="en-US" dirty="0" err="1"/>
              <a:t>msg’s</a:t>
            </a:r>
            <a:r>
              <a:rPr lang="en-US" dirty="0"/>
              <a:t> may be delivered more than </a:t>
            </a:r>
            <a:r>
              <a:rPr lang="en-US" dirty="0" smtClean="0"/>
              <a:t>once </a:t>
            </a:r>
            <a:r>
              <a:rPr lang="en-US" dirty="0" err="1" smtClean="0"/>
              <a:t>etc</a:t>
            </a:r>
            <a:endParaRPr lang="en-IN" dirty="0"/>
          </a:p>
          <a:p>
            <a:pPr>
              <a:defRPr/>
            </a:pPr>
            <a:endParaRPr lang="en-IN" dirty="0"/>
          </a:p>
        </p:txBody>
      </p:sp>
    </p:spTree>
    <p:extLst>
      <p:ext uri="{BB962C8B-B14F-4D97-AF65-F5344CB8AC3E}">
        <p14:creationId xmlns:p14="http://schemas.microsoft.com/office/powerpoint/2010/main" val="32410934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u="sng" dirty="0"/>
              <a:t>Timing Failure:</a:t>
            </a:r>
            <a:endParaRPr lang="en-IN" dirty="0"/>
          </a:p>
          <a:p>
            <a:pPr>
              <a:defRPr/>
            </a:pPr>
            <a:r>
              <a:rPr lang="en-US" dirty="0"/>
              <a:t>Applicable in synchronous </a:t>
            </a:r>
            <a:r>
              <a:rPr lang="en-US" dirty="0" smtClean="0"/>
              <a:t>DS where </a:t>
            </a:r>
            <a:r>
              <a:rPr lang="en-US" dirty="0"/>
              <a:t>time limits are set on </a:t>
            </a:r>
            <a:r>
              <a:rPr lang="en-US" dirty="0" smtClean="0"/>
              <a:t>process </a:t>
            </a:r>
            <a:r>
              <a:rPr lang="en-US" dirty="0"/>
              <a:t>execution time, </a:t>
            </a:r>
            <a:r>
              <a:rPr lang="en-US" dirty="0" err="1"/>
              <a:t>msg</a:t>
            </a:r>
            <a:r>
              <a:rPr lang="en-US" dirty="0"/>
              <a:t> delivery time and clock drift rate.</a:t>
            </a:r>
            <a:endParaRPr lang="en-IN" dirty="0"/>
          </a:p>
          <a:p>
            <a:pPr>
              <a:defRPr/>
            </a:pPr>
            <a:endParaRPr lang="en-IN" dirty="0"/>
          </a:p>
        </p:txBody>
      </p:sp>
    </p:spTree>
    <p:extLst>
      <p:ext uri="{BB962C8B-B14F-4D97-AF65-F5344CB8AC3E}">
        <p14:creationId xmlns:p14="http://schemas.microsoft.com/office/powerpoint/2010/main" val="15261928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u="sng" dirty="0"/>
              <a:t>Masking Failures: </a:t>
            </a:r>
            <a:endParaRPr lang="en-IN" dirty="0"/>
          </a:p>
          <a:p>
            <a:pPr>
              <a:defRPr/>
            </a:pPr>
            <a:r>
              <a:rPr lang="en-US" dirty="0"/>
              <a:t>Each component in DS is constructed from a collection of other components.</a:t>
            </a:r>
            <a:endParaRPr lang="en-IN" dirty="0"/>
          </a:p>
          <a:p>
            <a:pPr>
              <a:defRPr/>
            </a:pPr>
            <a:r>
              <a:rPr lang="en-US" dirty="0"/>
              <a:t>Service masks a failure either by hiding it altogether or by converting it into a more acceptable type of failure.</a:t>
            </a:r>
            <a:endParaRPr lang="en-IN" dirty="0"/>
          </a:p>
          <a:p>
            <a:pPr>
              <a:defRPr/>
            </a:pPr>
            <a:r>
              <a:rPr lang="en-US" dirty="0" err="1"/>
              <a:t>Eg</a:t>
            </a:r>
            <a:r>
              <a:rPr lang="en-US" dirty="0"/>
              <a:t>. Multiple servers hold replicas of data can continue to provide a service when one of them crashes.</a:t>
            </a:r>
            <a:endParaRPr lang="en-IN" dirty="0"/>
          </a:p>
          <a:p>
            <a:pPr>
              <a:defRPr/>
            </a:pPr>
            <a:endParaRPr lang="en-IN" dirty="0"/>
          </a:p>
        </p:txBody>
      </p:sp>
    </p:spTree>
    <p:extLst>
      <p:ext uri="{BB962C8B-B14F-4D97-AF65-F5344CB8AC3E}">
        <p14:creationId xmlns:p14="http://schemas.microsoft.com/office/powerpoint/2010/main" val="24960665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8906"/>
            <a:ext cx="10515600" cy="5518057"/>
          </a:xfrm>
        </p:spPr>
        <p:txBody>
          <a:bodyPr>
            <a:normAutofit lnSpcReduction="10000"/>
          </a:bodyPr>
          <a:lstStyle/>
          <a:p>
            <a:pPr marL="0" indent="0">
              <a:buNone/>
            </a:pPr>
            <a:r>
              <a:rPr lang="en-US" u="sng" dirty="0" smtClean="0"/>
              <a:t>Reliability of one to one communication:</a:t>
            </a:r>
          </a:p>
          <a:p>
            <a:pPr marL="0" indent="0">
              <a:buNone/>
            </a:pPr>
            <a:r>
              <a:rPr lang="en-US" dirty="0" smtClean="0"/>
              <a:t>Reliable communication is defined in terms of validity and integrity.</a:t>
            </a:r>
          </a:p>
          <a:p>
            <a:pPr marL="0" indent="0">
              <a:buNone/>
            </a:pPr>
            <a:r>
              <a:rPr lang="en-US" u="sng" dirty="0" smtClean="0"/>
              <a:t>Validity</a:t>
            </a:r>
            <a:r>
              <a:rPr lang="en-US" dirty="0" smtClean="0"/>
              <a:t>: Any </a:t>
            </a:r>
            <a:r>
              <a:rPr lang="en-US" dirty="0" err="1" smtClean="0"/>
              <a:t>msg</a:t>
            </a:r>
            <a:r>
              <a:rPr lang="en-US" dirty="0" smtClean="0"/>
              <a:t> in the outgoing </a:t>
            </a:r>
            <a:r>
              <a:rPr lang="en-US" dirty="0" err="1" smtClean="0"/>
              <a:t>msg</a:t>
            </a:r>
            <a:r>
              <a:rPr lang="en-US" dirty="0" smtClean="0"/>
              <a:t> buffer is eventually delivered to the incoming </a:t>
            </a:r>
            <a:r>
              <a:rPr lang="en-US" dirty="0" err="1" smtClean="0"/>
              <a:t>msg</a:t>
            </a:r>
            <a:r>
              <a:rPr lang="en-US" dirty="0" smtClean="0"/>
              <a:t> buffer.</a:t>
            </a:r>
          </a:p>
          <a:p>
            <a:pPr marL="0" indent="0">
              <a:buNone/>
            </a:pPr>
            <a:r>
              <a:rPr lang="en-US" u="sng" dirty="0" smtClean="0"/>
              <a:t>Integrity</a:t>
            </a:r>
            <a:r>
              <a:rPr lang="en-US" dirty="0" smtClean="0"/>
              <a:t>: The </a:t>
            </a:r>
            <a:r>
              <a:rPr lang="en-US" dirty="0" err="1" smtClean="0"/>
              <a:t>msg</a:t>
            </a:r>
            <a:r>
              <a:rPr lang="en-US" dirty="0" smtClean="0"/>
              <a:t> received is identical to one sent and no </a:t>
            </a:r>
            <a:r>
              <a:rPr lang="en-US" dirty="0" err="1" smtClean="0"/>
              <a:t>msgs</a:t>
            </a:r>
            <a:r>
              <a:rPr lang="en-US" dirty="0" smtClean="0"/>
              <a:t> are delivered twice.</a:t>
            </a:r>
          </a:p>
          <a:p>
            <a:pPr marL="0" indent="0">
              <a:buNone/>
            </a:pPr>
            <a:r>
              <a:rPr lang="en-US" dirty="0" smtClean="0"/>
              <a:t>Threats to integrity  come from two independent sources:</a:t>
            </a:r>
          </a:p>
          <a:p>
            <a:pPr>
              <a:buFont typeface="Wingdings" panose="05000000000000000000" pitchFamily="2" charset="2"/>
              <a:buChar char="à"/>
            </a:pPr>
            <a:r>
              <a:rPr lang="en-US" dirty="0" smtClean="0">
                <a:sym typeface="Wingdings" panose="05000000000000000000" pitchFamily="2" charset="2"/>
              </a:rPr>
              <a:t>Any protocol that retransmit </a:t>
            </a:r>
            <a:r>
              <a:rPr lang="en-US" dirty="0" err="1" smtClean="0">
                <a:sym typeface="Wingdings" panose="05000000000000000000" pitchFamily="2" charset="2"/>
              </a:rPr>
              <a:t>msgs</a:t>
            </a:r>
            <a:r>
              <a:rPr lang="en-US" dirty="0" smtClean="0">
                <a:sym typeface="Wingdings" panose="05000000000000000000" pitchFamily="2" charset="2"/>
              </a:rPr>
              <a:t> but not reject a </a:t>
            </a:r>
            <a:r>
              <a:rPr lang="en-US" dirty="0" err="1" smtClean="0">
                <a:sym typeface="Wingdings" panose="05000000000000000000" pitchFamily="2" charset="2"/>
              </a:rPr>
              <a:t>msg</a:t>
            </a:r>
            <a:r>
              <a:rPr lang="en-US" dirty="0" smtClean="0">
                <a:sym typeface="Wingdings" panose="05000000000000000000" pitchFamily="2" charset="2"/>
              </a:rPr>
              <a:t> that arrives twice. Protocols can attach sequence number to </a:t>
            </a:r>
            <a:r>
              <a:rPr lang="en-US" dirty="0" err="1" smtClean="0">
                <a:sym typeface="Wingdings" panose="05000000000000000000" pitchFamily="2" charset="2"/>
              </a:rPr>
              <a:t>msgs</a:t>
            </a:r>
            <a:r>
              <a:rPr lang="en-US" dirty="0" smtClean="0">
                <a:sym typeface="Wingdings" panose="05000000000000000000" pitchFamily="2" charset="2"/>
              </a:rPr>
              <a:t> to detect that are delivered.</a:t>
            </a:r>
          </a:p>
          <a:p>
            <a:pPr>
              <a:buFont typeface="Wingdings" panose="05000000000000000000" pitchFamily="2" charset="2"/>
              <a:buChar char="à"/>
            </a:pPr>
            <a:r>
              <a:rPr lang="en-US" dirty="0" smtClean="0">
                <a:sym typeface="Wingdings" panose="05000000000000000000" pitchFamily="2" charset="2"/>
              </a:rPr>
              <a:t>Malicious users inject spurious </a:t>
            </a:r>
            <a:r>
              <a:rPr lang="en-US" dirty="0" err="1" smtClean="0">
                <a:sym typeface="Wingdings" panose="05000000000000000000" pitchFamily="2" charset="2"/>
              </a:rPr>
              <a:t>msgs</a:t>
            </a:r>
            <a:r>
              <a:rPr lang="en-US" dirty="0" smtClean="0">
                <a:sym typeface="Wingdings" panose="05000000000000000000" pitchFamily="2" charset="2"/>
              </a:rPr>
              <a:t>, replay old </a:t>
            </a:r>
            <a:r>
              <a:rPr lang="en-US" dirty="0" err="1" smtClean="0">
                <a:sym typeface="Wingdings" panose="05000000000000000000" pitchFamily="2" charset="2"/>
              </a:rPr>
              <a:t>msgs</a:t>
            </a:r>
            <a:r>
              <a:rPr lang="en-US" dirty="0" smtClean="0">
                <a:sym typeface="Wingdings" panose="05000000000000000000" pitchFamily="2" charset="2"/>
              </a:rPr>
              <a:t>, or tamper with </a:t>
            </a:r>
            <a:r>
              <a:rPr lang="en-US" dirty="0" err="1" smtClean="0">
                <a:sym typeface="Wingdings" panose="05000000000000000000" pitchFamily="2" charset="2"/>
              </a:rPr>
              <a:t>msgs</a:t>
            </a:r>
            <a:r>
              <a:rPr lang="en-US" dirty="0" smtClean="0">
                <a:sym typeface="Wingdings" panose="05000000000000000000" pitchFamily="2" charset="2"/>
              </a:rPr>
              <a:t>. Security measures can be taken to maintain the integrity property in such cases.</a:t>
            </a:r>
            <a:endParaRPr lang="en-US" dirty="0" smtClean="0"/>
          </a:p>
          <a:p>
            <a:pPr marL="0" indent="0">
              <a:buNone/>
            </a:pPr>
            <a:endParaRPr lang="en-US" dirty="0"/>
          </a:p>
        </p:txBody>
      </p:sp>
    </p:spTree>
    <p:extLst>
      <p:ext uri="{BB962C8B-B14F-4D97-AF65-F5344CB8AC3E}">
        <p14:creationId xmlns:p14="http://schemas.microsoft.com/office/powerpoint/2010/main" val="1119757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1626" y="347730"/>
            <a:ext cx="8628063" cy="613085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337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b="1" u="sng" dirty="0"/>
              <a:t>Security</a:t>
            </a:r>
            <a:r>
              <a:rPr lang="en-US" dirty="0"/>
              <a:t>:</a:t>
            </a:r>
            <a:r>
              <a:rPr lang="en-IN" dirty="0"/>
              <a:t/>
            </a:r>
            <a:br>
              <a:rPr lang="en-IN" dirty="0"/>
            </a:br>
            <a:endParaRPr lang="en-IN" dirty="0" smtClean="0"/>
          </a:p>
        </p:txBody>
      </p:sp>
      <p:sp>
        <p:nvSpPr>
          <p:cNvPr id="3" name="Content Placeholder 2"/>
          <p:cNvSpPr>
            <a:spLocks noGrp="1"/>
          </p:cNvSpPr>
          <p:nvPr>
            <p:ph idx="1"/>
          </p:nvPr>
        </p:nvSpPr>
        <p:spPr/>
        <p:txBody>
          <a:bodyPr rtlCol="0">
            <a:normAutofit/>
          </a:bodyPr>
          <a:lstStyle/>
          <a:p>
            <a:pPr>
              <a:defRPr/>
            </a:pPr>
            <a:r>
              <a:rPr lang="en-US" dirty="0" smtClean="0"/>
              <a:t>Security </a:t>
            </a:r>
            <a:r>
              <a:rPr lang="en-US" dirty="0"/>
              <a:t>of distributed system can be achieved by securing the processes and the channels used for their interactions and by protecting the objects that they encapsulate against unauthorized access.</a:t>
            </a:r>
            <a:endParaRPr lang="en-IN" dirty="0"/>
          </a:p>
          <a:p>
            <a:pPr marL="0" indent="0">
              <a:buNone/>
              <a:defRPr/>
            </a:pPr>
            <a:endParaRPr lang="en-IN" dirty="0"/>
          </a:p>
        </p:txBody>
      </p:sp>
    </p:spTree>
    <p:extLst>
      <p:ext uri="{BB962C8B-B14F-4D97-AF65-F5344CB8AC3E}">
        <p14:creationId xmlns:p14="http://schemas.microsoft.com/office/powerpoint/2010/main" val="170694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endParaRPr lang="en-IN" smtClean="0"/>
          </a:p>
        </p:txBody>
      </p:sp>
      <p:pic>
        <p:nvPicPr>
          <p:cNvPr id="91139"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063750" y="1341439"/>
            <a:ext cx="9240838" cy="23193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0" name="Rectangle 3"/>
          <p:cNvSpPr>
            <a:spLocks noChangeArrowheads="1"/>
          </p:cNvSpPr>
          <p:nvPr/>
        </p:nvSpPr>
        <p:spPr bwMode="auto">
          <a:xfrm>
            <a:off x="2208213" y="4005263"/>
            <a:ext cx="8064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sz="1800"/>
              <a:t>Access rights specify who is allowed to perform operations of an object. The server is responsible for checking the identity of the principal behind each invocation and checking that they have sufficient access rights to perform requested operation on object invoked.</a:t>
            </a:r>
          </a:p>
        </p:txBody>
      </p:sp>
    </p:spTree>
    <p:extLst>
      <p:ext uri="{BB962C8B-B14F-4D97-AF65-F5344CB8AC3E}">
        <p14:creationId xmlns:p14="http://schemas.microsoft.com/office/powerpoint/2010/main" val="6720949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itle 1"/>
          <p:cNvSpPr>
            <a:spLocks noGrp="1"/>
          </p:cNvSpPr>
          <p:nvPr>
            <p:ph type="title"/>
          </p:nvPr>
        </p:nvSpPr>
        <p:spPr/>
        <p:txBody>
          <a:bodyPr/>
          <a:lstStyle/>
          <a:p>
            <a:r>
              <a:rPr lang="en-IN" altLang="en-US" sz="3200"/>
              <a:t>Security model</a:t>
            </a:r>
          </a:p>
        </p:txBody>
      </p:sp>
      <p:sp>
        <p:nvSpPr>
          <p:cNvPr id="275459" name="Content Placeholder 4"/>
          <p:cNvSpPr>
            <a:spLocks noGrp="1"/>
          </p:cNvSpPr>
          <p:nvPr>
            <p:ph idx="1"/>
          </p:nvPr>
        </p:nvSpPr>
        <p:spPr>
          <a:xfrm>
            <a:off x="1469444" y="1690688"/>
            <a:ext cx="8661400" cy="4483100"/>
          </a:xfrm>
        </p:spPr>
        <p:txBody>
          <a:bodyPr/>
          <a:lstStyle/>
          <a:p>
            <a:pPr marL="287338" indent="-287338"/>
            <a:r>
              <a:rPr lang="en-IN" altLang="en-US" dirty="0" smtClean="0"/>
              <a:t>Security can be achieved by</a:t>
            </a:r>
            <a:br>
              <a:rPr lang="en-IN" altLang="en-US" dirty="0" smtClean="0"/>
            </a:br>
            <a:r>
              <a:rPr lang="en-IN" altLang="en-US" dirty="0" smtClean="0"/>
              <a:t>- securing the processes and the channels used for their interactions</a:t>
            </a:r>
            <a:br>
              <a:rPr lang="en-IN" altLang="en-US" dirty="0" smtClean="0"/>
            </a:br>
            <a:r>
              <a:rPr lang="en-IN" altLang="en-US" dirty="0" smtClean="0"/>
              <a:t>- protecting the objects that they encapsulate against unauthorized access.</a:t>
            </a:r>
          </a:p>
        </p:txBody>
      </p:sp>
      <p:sp>
        <p:nvSpPr>
          <p:cNvPr id="27546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4515848E-A1AC-4F8A-9156-77480B2EEDAC}" type="slidenum">
              <a:rPr lang="en-US" altLang="en-US" sz="1400">
                <a:solidFill>
                  <a:srgbClr val="000000"/>
                </a:solidFill>
                <a:latin typeface="Times New Roman" panose="02020603050405020304" pitchFamily="18" charset="0"/>
              </a:rPr>
              <a:pPr algn="r">
                <a:spcBef>
                  <a:spcPct val="0"/>
                </a:spcBef>
                <a:buClrTx/>
              </a:pPr>
              <a:t>48</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978015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p:cNvSpPr>
          <p:nvPr>
            <p:ph type="title"/>
          </p:nvPr>
        </p:nvSpPr>
        <p:spPr/>
        <p:txBody>
          <a:bodyPr/>
          <a:lstStyle/>
          <a:p>
            <a:r>
              <a:rPr lang="en-IN" altLang="en-US" sz="3200"/>
              <a:t>Security model</a:t>
            </a:r>
          </a:p>
        </p:txBody>
      </p:sp>
      <p:sp>
        <p:nvSpPr>
          <p:cNvPr id="277507" name="Content Placeholder 4"/>
          <p:cNvSpPr>
            <a:spLocks noGrp="1"/>
          </p:cNvSpPr>
          <p:nvPr>
            <p:ph idx="1"/>
          </p:nvPr>
        </p:nvSpPr>
        <p:spPr>
          <a:xfrm>
            <a:off x="1198987" y="1873250"/>
            <a:ext cx="8661400" cy="4483100"/>
          </a:xfrm>
        </p:spPr>
        <p:txBody>
          <a:bodyPr/>
          <a:lstStyle/>
          <a:p>
            <a:pPr marL="0" indent="0">
              <a:buNone/>
            </a:pPr>
            <a:r>
              <a:rPr lang="en-IN" altLang="en-US" b="1" dirty="0" smtClean="0"/>
              <a:t>Protecting objects</a:t>
            </a:r>
          </a:p>
          <a:p>
            <a:pPr marL="287338" indent="-287338"/>
            <a:r>
              <a:rPr lang="en-IN" altLang="en-US" dirty="0" smtClean="0"/>
              <a:t>Consider a server that manages a collection of objects on behalf of some users.</a:t>
            </a:r>
          </a:p>
          <a:p>
            <a:pPr marL="287338" indent="-287338"/>
            <a:r>
              <a:rPr lang="en-IN" altLang="en-US" dirty="0" smtClean="0"/>
              <a:t>Objects are intended to be used in different ways by different users.</a:t>
            </a:r>
            <a:r>
              <a:rPr lang="en-IN" altLang="en-US" b="1" dirty="0" smtClean="0"/>
              <a:t/>
            </a:r>
            <a:br>
              <a:rPr lang="en-IN" altLang="en-US" b="1" dirty="0" smtClean="0"/>
            </a:br>
            <a:r>
              <a:rPr lang="en-IN" altLang="en-US" i="1" dirty="0" smtClean="0"/>
              <a:t>- Access rights</a:t>
            </a:r>
            <a:r>
              <a:rPr lang="en-IN" altLang="en-US" dirty="0" smtClean="0"/>
              <a:t> specify who is allowed to perform the operations of an object</a:t>
            </a:r>
            <a:br>
              <a:rPr lang="en-IN" altLang="en-US" dirty="0" smtClean="0"/>
            </a:br>
            <a:r>
              <a:rPr lang="en-IN" altLang="en-US" i="1" dirty="0" smtClean="0"/>
              <a:t>- Principal</a:t>
            </a:r>
            <a:r>
              <a:rPr lang="en-IN" altLang="en-US" dirty="0" smtClean="0"/>
              <a:t> is the authority which is associated with each invocation and each result</a:t>
            </a:r>
          </a:p>
        </p:txBody>
      </p:sp>
      <p:sp>
        <p:nvSpPr>
          <p:cNvPr id="27750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9ABCB97C-2BA5-4D5D-BEB9-2E4D8F846A08}" type="slidenum">
              <a:rPr lang="en-US" altLang="en-US" sz="1400">
                <a:solidFill>
                  <a:srgbClr val="000000"/>
                </a:solidFill>
                <a:latin typeface="Times New Roman" panose="02020603050405020304" pitchFamily="18" charset="0"/>
              </a:rPr>
              <a:pPr algn="r">
                <a:spcBef>
                  <a:spcPct val="0"/>
                </a:spcBef>
                <a:buClrTx/>
              </a:pPr>
              <a:t>49</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235067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870" name="Shape 291870"/>
        <p:cNvGrpSpPr/>
        <p:nvPr/>
      </p:nvGrpSpPr>
      <p:grpSpPr>
        <a:xfrm>
          <a:off x="0" y="0"/>
          <a:ext cx="0" cy="0"/>
          <a:chOff x="0" y="0"/>
          <a:chExt cx="0" cy="0"/>
        </a:xfrm>
      </p:grpSpPr>
      <p:sp>
        <p:nvSpPr>
          <p:cNvPr id="291871" name="Google Shape;291871;p1"/>
          <p:cNvSpPr txBox="1"/>
          <p:nvPr>
            <p:ph type="title"/>
          </p:nvPr>
        </p:nvSpPr>
        <p:spPr>
          <a:xfrm>
            <a:off x="838200" y="23186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ARCHITECTURAL MODELS</a:t>
            </a:r>
            <a:br>
              <a:rPr b="1" lang="en-US" u="sng"/>
            </a:br>
            <a:endParaRPr/>
          </a:p>
        </p:txBody>
      </p:sp>
      <p:sp>
        <p:nvSpPr>
          <p:cNvPr id="291872" name="Google Shape;291872;p1"/>
          <p:cNvSpPr txBox="1"/>
          <p:nvPr>
            <p:ph idx="1" type="body"/>
          </p:nvPr>
        </p:nvSpPr>
        <p:spPr>
          <a:xfrm>
            <a:off x="838199" y="1557584"/>
            <a:ext cx="10726200" cy="4929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defines the way in which the components of systems interact with one another and the way they are mapped onto an underlying n/w of computers.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Major concern is to make </a:t>
            </a:r>
            <a:endParaRPr/>
          </a:p>
          <a:p>
            <a:pPr indent="-228600" lvl="0" marL="228600" rtl="0" algn="l">
              <a:lnSpc>
                <a:spcPct val="90000"/>
              </a:lnSpc>
              <a:spcBef>
                <a:spcPts val="1000"/>
              </a:spcBef>
              <a:spcAft>
                <a:spcPts val="0"/>
              </a:spcAft>
              <a:buClr>
                <a:schemeClr val="dk1"/>
              </a:buClr>
              <a:buSzPts val="2800"/>
              <a:buChar char="•"/>
            </a:pPr>
            <a:r>
              <a:rPr lang="en-US"/>
              <a:t>system reliable</a:t>
            </a:r>
            <a:endParaRPr/>
          </a:p>
          <a:p>
            <a:pPr indent="-228600" lvl="0" marL="228600" rtl="0" algn="l">
              <a:lnSpc>
                <a:spcPct val="90000"/>
              </a:lnSpc>
              <a:spcBef>
                <a:spcPts val="1000"/>
              </a:spcBef>
              <a:spcAft>
                <a:spcPts val="0"/>
              </a:spcAft>
              <a:buClr>
                <a:schemeClr val="dk1"/>
              </a:buClr>
              <a:buSzPts val="2800"/>
              <a:buChar char="•"/>
            </a:pPr>
            <a:r>
              <a:rPr lang="en-US"/>
              <a:t>manageable</a:t>
            </a:r>
            <a:endParaRPr/>
          </a:p>
          <a:p>
            <a:pPr indent="-228600" lvl="0" marL="228600" rtl="0" algn="l">
              <a:lnSpc>
                <a:spcPct val="90000"/>
              </a:lnSpc>
              <a:spcBef>
                <a:spcPts val="1000"/>
              </a:spcBef>
              <a:spcAft>
                <a:spcPts val="0"/>
              </a:spcAft>
              <a:buClr>
                <a:schemeClr val="dk1"/>
              </a:buClr>
              <a:buSzPts val="2800"/>
              <a:buChar char="•"/>
            </a:pPr>
            <a:r>
              <a:rPr lang="en-US"/>
              <a:t>adaptable</a:t>
            </a:r>
            <a:endParaRPr/>
          </a:p>
          <a:p>
            <a:pPr indent="-228600" lvl="0" marL="228600" rtl="0" algn="l">
              <a:lnSpc>
                <a:spcPct val="90000"/>
              </a:lnSpc>
              <a:spcBef>
                <a:spcPts val="1000"/>
              </a:spcBef>
              <a:spcAft>
                <a:spcPts val="0"/>
              </a:spcAft>
              <a:buClr>
                <a:schemeClr val="dk1"/>
              </a:buClr>
              <a:buSzPts val="2800"/>
              <a:buChar char="•"/>
            </a:pPr>
            <a:r>
              <a:rPr lang="en-US"/>
              <a:t>cost effective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itle 1"/>
          <p:cNvSpPr>
            <a:spLocks noGrp="1"/>
          </p:cNvSpPr>
          <p:nvPr>
            <p:ph type="title"/>
          </p:nvPr>
        </p:nvSpPr>
        <p:spPr/>
        <p:txBody>
          <a:bodyPr/>
          <a:lstStyle/>
          <a:p>
            <a:r>
              <a:rPr lang="en-IN" altLang="en-US" sz="3200"/>
              <a:t>Security model</a:t>
            </a:r>
          </a:p>
        </p:txBody>
      </p:sp>
      <p:sp>
        <p:nvSpPr>
          <p:cNvPr id="282627" name="Content Placeholder 4"/>
          <p:cNvSpPr>
            <a:spLocks noGrp="1"/>
          </p:cNvSpPr>
          <p:nvPr>
            <p:ph idx="1"/>
          </p:nvPr>
        </p:nvSpPr>
        <p:spPr>
          <a:xfrm>
            <a:off x="1636869" y="1474005"/>
            <a:ext cx="8661400" cy="4483100"/>
          </a:xfrm>
        </p:spPr>
        <p:txBody>
          <a:bodyPr/>
          <a:lstStyle/>
          <a:p>
            <a:pPr marL="0" indent="0">
              <a:buNone/>
            </a:pPr>
            <a:r>
              <a:rPr lang="en-IN" altLang="en-US" b="1" dirty="0" smtClean="0"/>
              <a:t>The enemy</a:t>
            </a:r>
          </a:p>
          <a:p>
            <a:pPr marL="287338" indent="-287338"/>
            <a:r>
              <a:rPr lang="en-IN" altLang="en-US" dirty="0" smtClean="0"/>
              <a:t>To model security threats, we postulate an enemy …</a:t>
            </a:r>
          </a:p>
          <a:p>
            <a:pPr marL="287338" indent="-287338"/>
            <a:r>
              <a:rPr lang="en-IN" altLang="en-US" dirty="0" smtClean="0"/>
              <a:t>The threats from a potential enemy include</a:t>
            </a:r>
            <a:br>
              <a:rPr lang="en-IN" altLang="en-US" dirty="0" smtClean="0"/>
            </a:br>
            <a:r>
              <a:rPr lang="en-IN" altLang="en-US" dirty="0" smtClean="0"/>
              <a:t>- </a:t>
            </a:r>
            <a:r>
              <a:rPr lang="en-IN" altLang="en-US" i="1" dirty="0" smtClean="0"/>
              <a:t>threats to processes</a:t>
            </a:r>
            <a:br>
              <a:rPr lang="en-IN" altLang="en-US" i="1" dirty="0" smtClean="0"/>
            </a:br>
            <a:r>
              <a:rPr lang="en-IN" altLang="en-US" i="1" dirty="0" smtClean="0"/>
              <a:t>- threats to communication channels</a:t>
            </a:r>
            <a:br>
              <a:rPr lang="en-IN" altLang="en-US" i="1" dirty="0" smtClean="0"/>
            </a:br>
            <a:r>
              <a:rPr lang="en-IN" altLang="en-US" i="1" dirty="0" smtClean="0"/>
              <a:t>- denial of service</a:t>
            </a:r>
            <a:endParaRPr lang="en-IN" altLang="en-US" dirty="0" smtClean="0"/>
          </a:p>
        </p:txBody>
      </p:sp>
      <p:sp>
        <p:nvSpPr>
          <p:cNvPr id="28262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D1B071FC-A11A-47FF-B6CA-33B6782B6577}" type="slidenum">
              <a:rPr lang="en-US" altLang="en-US" sz="1400">
                <a:solidFill>
                  <a:srgbClr val="000000"/>
                </a:solidFill>
                <a:latin typeface="Times New Roman" panose="02020603050405020304" pitchFamily="18" charset="0"/>
              </a:rPr>
              <a:pPr algn="r">
                <a:spcBef>
                  <a:spcPct val="0"/>
                </a:spcBef>
                <a:buClrTx/>
              </a:pPr>
              <a:t>50</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11078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itle 1"/>
          <p:cNvSpPr>
            <a:spLocks noGrp="1"/>
          </p:cNvSpPr>
          <p:nvPr>
            <p:ph type="title"/>
          </p:nvPr>
        </p:nvSpPr>
        <p:spPr/>
        <p:txBody>
          <a:bodyPr/>
          <a:lstStyle/>
          <a:p>
            <a:r>
              <a:rPr lang="en-IN" altLang="en-US" sz="3200"/>
              <a:t>Security model</a:t>
            </a:r>
          </a:p>
        </p:txBody>
      </p:sp>
      <p:sp>
        <p:nvSpPr>
          <p:cNvPr id="285699" name="Content Placeholder 4"/>
          <p:cNvSpPr>
            <a:spLocks noGrp="1"/>
          </p:cNvSpPr>
          <p:nvPr>
            <p:ph idx="1"/>
          </p:nvPr>
        </p:nvSpPr>
        <p:spPr>
          <a:xfrm>
            <a:off x="1765300" y="1512642"/>
            <a:ext cx="8661400" cy="4483100"/>
          </a:xfrm>
        </p:spPr>
        <p:txBody>
          <a:bodyPr>
            <a:normAutofit lnSpcReduction="10000"/>
          </a:bodyPr>
          <a:lstStyle/>
          <a:p>
            <a:pPr marL="0" indent="0">
              <a:buNone/>
            </a:pPr>
            <a:r>
              <a:rPr lang="en-IN" altLang="en-US" b="1" dirty="0" smtClean="0"/>
              <a:t>The enemy</a:t>
            </a:r>
          </a:p>
          <a:p>
            <a:pPr marL="287338" indent="-287338"/>
            <a:r>
              <a:rPr lang="en-IN" altLang="en-US" dirty="0" smtClean="0"/>
              <a:t>Threats to processes:</a:t>
            </a:r>
            <a:br>
              <a:rPr lang="en-IN" altLang="en-US" dirty="0" smtClean="0"/>
            </a:br>
            <a:r>
              <a:rPr lang="en-IN" altLang="en-US" dirty="0" smtClean="0"/>
              <a:t>- a process may receive  a message from any other process in the distributed system</a:t>
            </a:r>
            <a:br>
              <a:rPr lang="en-IN" altLang="en-US" dirty="0" smtClean="0"/>
            </a:br>
            <a:r>
              <a:rPr lang="en-IN" altLang="en-US" dirty="0" smtClean="0"/>
              <a:t>- Servers</a:t>
            </a:r>
            <a:br>
              <a:rPr lang="en-IN" altLang="en-US" dirty="0" smtClean="0"/>
            </a:br>
            <a:r>
              <a:rPr lang="en-IN" altLang="en-US" dirty="0" smtClean="0"/>
              <a:t>- Clients</a:t>
            </a:r>
          </a:p>
          <a:p>
            <a:pPr marL="287338" indent="-287338"/>
            <a:r>
              <a:rPr lang="en-IN" altLang="en-US" dirty="0" smtClean="0"/>
              <a:t>Threats to communication channels: An enemy can copy, alter or inject messages as they travel across the network and its intervening gateways.</a:t>
            </a:r>
            <a:br>
              <a:rPr lang="en-IN" altLang="en-US" dirty="0" smtClean="0"/>
            </a:br>
            <a:r>
              <a:rPr lang="en-IN" altLang="en-US" dirty="0" smtClean="0"/>
              <a:t>Attempt to save copies of messages and to replay them at a later time.</a:t>
            </a:r>
          </a:p>
        </p:txBody>
      </p:sp>
      <p:sp>
        <p:nvSpPr>
          <p:cNvPr id="28570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a:spcBef>
                <a:spcPct val="0"/>
              </a:spcBef>
              <a:buClrTx/>
            </a:pPr>
            <a:fld id="{F195AEE6-92A1-4DBE-83E1-36C58AB20BA3}" type="slidenum">
              <a:rPr lang="en-US" altLang="en-US" sz="1400">
                <a:latin typeface="Times New Roman" panose="02020603050405020304" pitchFamily="18" charset="0"/>
              </a:rPr>
              <a:pPr algn="r">
                <a:spcBef>
                  <a:spcPct val="0"/>
                </a:spcBef>
                <a:buClrTx/>
              </a:pPr>
              <a:t>51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7458883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GB" altLang="en-US" smtClean="0"/>
              <a:t>Figure 2.14</a:t>
            </a:r>
            <a:br>
              <a:rPr lang="en-GB" altLang="en-US" smtClean="0"/>
            </a:br>
            <a:r>
              <a:rPr lang="en-GB" altLang="en-US" smtClean="0"/>
              <a:t>Secure channels</a:t>
            </a:r>
          </a:p>
        </p:txBody>
      </p:sp>
      <p:sp>
        <p:nvSpPr>
          <p:cNvPr id="291843" name="Rectangle 4"/>
          <p:cNvSpPr>
            <a:spLocks noChangeArrowheads="1"/>
          </p:cNvSpPr>
          <p:nvPr/>
        </p:nvSpPr>
        <p:spPr bwMode="auto">
          <a:xfrm>
            <a:off x="2536826" y="2501900"/>
            <a:ext cx="100508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r>
              <a:rPr kumimoji="0" lang="en-GB" altLang="en-US" sz="1900">
                <a:solidFill>
                  <a:srgbClr val="000000"/>
                </a:solidFill>
              </a:rPr>
              <a:t>Principal </a:t>
            </a:r>
            <a:endParaRPr kumimoji="0" lang="en-GB" altLang="en-US" sz="2400">
              <a:solidFill>
                <a:srgbClr val="000000"/>
              </a:solidFill>
              <a:latin typeface="Times" panose="02020603050405020304" pitchFamily="18" charset="0"/>
            </a:endParaRPr>
          </a:p>
        </p:txBody>
      </p:sp>
      <p:sp>
        <p:nvSpPr>
          <p:cNvPr id="291844" name="Rectangle 5"/>
          <p:cNvSpPr>
            <a:spLocks noChangeArrowheads="1"/>
          </p:cNvSpPr>
          <p:nvPr/>
        </p:nvSpPr>
        <p:spPr bwMode="auto">
          <a:xfrm>
            <a:off x="3446463" y="2484439"/>
            <a:ext cx="1795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r>
              <a:rPr kumimoji="0" lang="en-GB" altLang="en-US" sz="2100" i="1">
                <a:solidFill>
                  <a:srgbClr val="000000"/>
                </a:solidFill>
              </a:rPr>
              <a:t>A</a:t>
            </a:r>
            <a:endParaRPr kumimoji="0" lang="en-GB" altLang="en-US" sz="2400">
              <a:solidFill>
                <a:srgbClr val="000000"/>
              </a:solidFill>
              <a:latin typeface="Times" panose="02020603050405020304" pitchFamily="18" charset="0"/>
            </a:endParaRPr>
          </a:p>
        </p:txBody>
      </p:sp>
      <p:sp>
        <p:nvSpPr>
          <p:cNvPr id="291845" name="Line 6"/>
          <p:cNvSpPr>
            <a:spLocks noChangeShapeType="1"/>
          </p:cNvSpPr>
          <p:nvPr/>
        </p:nvSpPr>
        <p:spPr bwMode="auto">
          <a:xfrm flipH="1">
            <a:off x="8982076" y="2705101"/>
            <a:ext cx="136525" cy="26511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846" name="Oval 7"/>
          <p:cNvSpPr>
            <a:spLocks noChangeArrowheads="1"/>
          </p:cNvSpPr>
          <p:nvPr/>
        </p:nvSpPr>
        <p:spPr bwMode="auto">
          <a:xfrm>
            <a:off x="8194675" y="2941638"/>
            <a:ext cx="1657350" cy="1206500"/>
          </a:xfrm>
          <a:prstGeom prst="ellipse">
            <a:avLst/>
          </a:prstGeom>
          <a:blipFill dpi="0" rotWithShape="0">
            <a:blip r:embed="rId2"/>
            <a:srcRect/>
            <a:tile tx="0" ty="0" sx="100000" sy="100000" flip="none" algn="tl"/>
          </a:blipFill>
          <a:ln w="30163">
            <a:solidFill>
              <a:srgbClr val="D9AA73"/>
            </a:solidFill>
            <a:round/>
            <a:headEnd/>
            <a:tailEnd/>
          </a:ln>
        </p:spPr>
        <p:txBody>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endParaRPr kumimoji="0" lang="en-IN" altLang="en-US" sz="2400">
              <a:solidFill>
                <a:srgbClr val="000000"/>
              </a:solidFill>
              <a:latin typeface="Times" panose="02020603050405020304" pitchFamily="18" charset="0"/>
            </a:endParaRPr>
          </a:p>
        </p:txBody>
      </p:sp>
      <p:sp>
        <p:nvSpPr>
          <p:cNvPr id="291847" name="Oval 8"/>
          <p:cNvSpPr>
            <a:spLocks noChangeArrowheads="1"/>
          </p:cNvSpPr>
          <p:nvPr/>
        </p:nvSpPr>
        <p:spPr bwMode="auto">
          <a:xfrm>
            <a:off x="8302625" y="3059113"/>
            <a:ext cx="1441450" cy="971550"/>
          </a:xfrm>
          <a:prstGeom prst="ellipse">
            <a:avLst/>
          </a:prstGeom>
          <a:solidFill>
            <a:srgbClr val="FFFFFF"/>
          </a:solidFill>
          <a:ln w="30163">
            <a:solidFill>
              <a:srgbClr val="000000"/>
            </a:solidFill>
            <a:round/>
            <a:headEnd/>
            <a:tailEnd/>
          </a:ln>
        </p:spPr>
        <p:txBody>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endParaRPr kumimoji="0" lang="en-IN" altLang="en-US" sz="2400">
              <a:solidFill>
                <a:srgbClr val="000000"/>
              </a:solidFill>
              <a:latin typeface="Times" panose="02020603050405020304" pitchFamily="18" charset="0"/>
            </a:endParaRPr>
          </a:p>
        </p:txBody>
      </p:sp>
      <p:sp>
        <p:nvSpPr>
          <p:cNvPr id="291848" name="Oval 9"/>
          <p:cNvSpPr>
            <a:spLocks noChangeArrowheads="1"/>
          </p:cNvSpPr>
          <p:nvPr/>
        </p:nvSpPr>
        <p:spPr bwMode="auto">
          <a:xfrm>
            <a:off x="2273300" y="2941639"/>
            <a:ext cx="1682750" cy="1176337"/>
          </a:xfrm>
          <a:prstGeom prst="ellipse">
            <a:avLst/>
          </a:prstGeom>
          <a:blipFill dpi="0" rotWithShape="0">
            <a:blip r:embed="rId3"/>
            <a:srcRect/>
            <a:tile tx="0" ty="0" sx="100000" sy="100000" flip="none" algn="tl"/>
          </a:blipFill>
          <a:ln w="30163">
            <a:solidFill>
              <a:srgbClr val="D9AA73"/>
            </a:solidFill>
            <a:round/>
            <a:headEnd/>
            <a:tailEnd/>
          </a:ln>
        </p:spPr>
        <p:txBody>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endParaRPr kumimoji="0" lang="en-IN" altLang="en-US" sz="2400">
              <a:solidFill>
                <a:srgbClr val="000000"/>
              </a:solidFill>
              <a:latin typeface="Times" panose="02020603050405020304" pitchFamily="18" charset="0"/>
            </a:endParaRPr>
          </a:p>
        </p:txBody>
      </p:sp>
      <p:sp>
        <p:nvSpPr>
          <p:cNvPr id="291849" name="Oval 10"/>
          <p:cNvSpPr>
            <a:spLocks noChangeArrowheads="1"/>
          </p:cNvSpPr>
          <p:nvPr/>
        </p:nvSpPr>
        <p:spPr bwMode="auto">
          <a:xfrm>
            <a:off x="2435225" y="3117851"/>
            <a:ext cx="1385888" cy="823913"/>
          </a:xfrm>
          <a:prstGeom prst="ellipse">
            <a:avLst/>
          </a:prstGeom>
          <a:solidFill>
            <a:srgbClr val="FFFFFF"/>
          </a:solidFill>
          <a:ln w="30163">
            <a:solidFill>
              <a:srgbClr val="000000"/>
            </a:solidFill>
            <a:round/>
            <a:headEnd/>
            <a:tailEnd/>
          </a:ln>
        </p:spPr>
        <p:txBody>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endParaRPr kumimoji="0" lang="en-IN" altLang="en-US" sz="2400">
              <a:solidFill>
                <a:srgbClr val="000000"/>
              </a:solidFill>
              <a:latin typeface="Times" panose="02020603050405020304" pitchFamily="18" charset="0"/>
            </a:endParaRPr>
          </a:p>
        </p:txBody>
      </p:sp>
      <p:sp>
        <p:nvSpPr>
          <p:cNvPr id="291850" name="Freeform 11"/>
          <p:cNvSpPr>
            <a:spLocks/>
          </p:cNvSpPr>
          <p:nvPr/>
        </p:nvSpPr>
        <p:spPr bwMode="auto">
          <a:xfrm>
            <a:off x="3984626" y="2528889"/>
            <a:ext cx="4183063" cy="2001837"/>
          </a:xfrm>
          <a:custGeom>
            <a:avLst/>
            <a:gdLst>
              <a:gd name="T0" fmla="*/ 2147483646 w 2855"/>
              <a:gd name="T1" fmla="*/ 2147483646 h 1261"/>
              <a:gd name="T2" fmla="*/ 2147483646 w 2855"/>
              <a:gd name="T3" fmla="*/ 2147483646 h 1261"/>
              <a:gd name="T4" fmla="*/ 2147483646 w 2855"/>
              <a:gd name="T5" fmla="*/ 2147483646 h 1261"/>
              <a:gd name="T6" fmla="*/ 2147483646 w 2855"/>
              <a:gd name="T7" fmla="*/ 0 h 1261"/>
              <a:gd name="T8" fmla="*/ 2147483646 w 2855"/>
              <a:gd name="T9" fmla="*/ 2147483646 h 1261"/>
              <a:gd name="T10" fmla="*/ 2147483646 w 2855"/>
              <a:gd name="T11" fmla="*/ 2147483646 h 1261"/>
              <a:gd name="T12" fmla="*/ 2147483646 w 2855"/>
              <a:gd name="T13" fmla="*/ 2147483646 h 1261"/>
              <a:gd name="T14" fmla="*/ 2147483646 w 2855"/>
              <a:gd name="T15" fmla="*/ 2147483646 h 1261"/>
              <a:gd name="T16" fmla="*/ 2147483646 w 2855"/>
              <a:gd name="T17" fmla="*/ 2147483646 h 1261"/>
              <a:gd name="T18" fmla="*/ 0 w 2855"/>
              <a:gd name="T19" fmla="*/ 2147483646 h 1261"/>
              <a:gd name="T20" fmla="*/ 2147483646 w 2855"/>
              <a:gd name="T21" fmla="*/ 2147483646 h 1261"/>
              <a:gd name="T22" fmla="*/ 2147483646 w 2855"/>
              <a:gd name="T23" fmla="*/ 2147483646 h 1261"/>
              <a:gd name="T24" fmla="*/ 2147483646 w 2855"/>
              <a:gd name="T25" fmla="*/ 2147483646 h 1261"/>
              <a:gd name="T26" fmla="*/ 2147483646 w 2855"/>
              <a:gd name="T27" fmla="*/ 2147483646 h 1261"/>
              <a:gd name="T28" fmla="*/ 2147483646 w 2855"/>
              <a:gd name="T29" fmla="*/ 2147483646 h 1261"/>
              <a:gd name="T30" fmla="*/ 2147483646 w 2855"/>
              <a:gd name="T31" fmla="*/ 2147483646 h 1261"/>
              <a:gd name="T32" fmla="*/ 2147483646 w 2855"/>
              <a:gd name="T33" fmla="*/ 2147483646 h 1261"/>
              <a:gd name="T34" fmla="*/ 2147483646 w 2855"/>
              <a:gd name="T35" fmla="*/ 2147483646 h 1261"/>
              <a:gd name="T36" fmla="*/ 2147483646 w 2855"/>
              <a:gd name="T37" fmla="*/ 2147483646 h 1261"/>
              <a:gd name="T38" fmla="*/ 2147483646 w 2855"/>
              <a:gd name="T39" fmla="*/ 2147483646 h 1261"/>
              <a:gd name="T40" fmla="*/ 2147483646 w 2855"/>
              <a:gd name="T41" fmla="*/ 2147483646 h 1261"/>
              <a:gd name="T42" fmla="*/ 2147483646 w 2855"/>
              <a:gd name="T43" fmla="*/ 2147483646 h 1261"/>
              <a:gd name="T44" fmla="*/ 2147483646 w 2855"/>
              <a:gd name="T45" fmla="*/ 2147483646 h 1261"/>
              <a:gd name="T46" fmla="*/ 2147483646 w 2855"/>
              <a:gd name="T47" fmla="*/ 2147483646 h 1261"/>
              <a:gd name="T48" fmla="*/ 2147483646 w 2855"/>
              <a:gd name="T49" fmla="*/ 2147483646 h 1261"/>
              <a:gd name="T50" fmla="*/ 2147483646 w 2855"/>
              <a:gd name="T51" fmla="*/ 2147483646 h 12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55"/>
              <a:gd name="T79" fmla="*/ 0 h 1261"/>
              <a:gd name="T80" fmla="*/ 2855 w 2855"/>
              <a:gd name="T81" fmla="*/ 1261 h 12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55" h="1261">
                <a:moveTo>
                  <a:pt x="2484" y="111"/>
                </a:moveTo>
                <a:lnTo>
                  <a:pt x="2021" y="74"/>
                </a:lnTo>
                <a:lnTo>
                  <a:pt x="1576" y="19"/>
                </a:lnTo>
                <a:lnTo>
                  <a:pt x="1242" y="0"/>
                </a:lnTo>
                <a:lnTo>
                  <a:pt x="908" y="37"/>
                </a:lnTo>
                <a:lnTo>
                  <a:pt x="259" y="130"/>
                </a:lnTo>
                <a:lnTo>
                  <a:pt x="111" y="204"/>
                </a:lnTo>
                <a:lnTo>
                  <a:pt x="56" y="315"/>
                </a:lnTo>
                <a:lnTo>
                  <a:pt x="18" y="612"/>
                </a:lnTo>
                <a:lnTo>
                  <a:pt x="0" y="797"/>
                </a:lnTo>
                <a:lnTo>
                  <a:pt x="93" y="946"/>
                </a:lnTo>
                <a:lnTo>
                  <a:pt x="408" y="1131"/>
                </a:lnTo>
                <a:lnTo>
                  <a:pt x="593" y="1224"/>
                </a:lnTo>
                <a:lnTo>
                  <a:pt x="797" y="1261"/>
                </a:lnTo>
                <a:lnTo>
                  <a:pt x="1186" y="1261"/>
                </a:lnTo>
                <a:lnTo>
                  <a:pt x="2002" y="1205"/>
                </a:lnTo>
                <a:lnTo>
                  <a:pt x="2317" y="1168"/>
                </a:lnTo>
                <a:lnTo>
                  <a:pt x="2614" y="1038"/>
                </a:lnTo>
                <a:lnTo>
                  <a:pt x="2725" y="946"/>
                </a:lnTo>
                <a:lnTo>
                  <a:pt x="2818" y="834"/>
                </a:lnTo>
                <a:lnTo>
                  <a:pt x="2855" y="686"/>
                </a:lnTo>
                <a:lnTo>
                  <a:pt x="2836" y="538"/>
                </a:lnTo>
                <a:lnTo>
                  <a:pt x="2744" y="278"/>
                </a:lnTo>
                <a:lnTo>
                  <a:pt x="2651" y="167"/>
                </a:lnTo>
                <a:lnTo>
                  <a:pt x="2503" y="148"/>
                </a:lnTo>
                <a:lnTo>
                  <a:pt x="2484" y="111"/>
                </a:lnTo>
                <a:close/>
              </a:path>
            </a:pathLst>
          </a:custGeom>
          <a:solidFill>
            <a:srgbClr val="FFDC99"/>
          </a:solidFill>
          <a:ln w="30163">
            <a:solidFill>
              <a:srgbClr val="FFDC99"/>
            </a:solidFill>
            <a:prstDash val="solid"/>
            <a:round/>
            <a:headEnd/>
            <a:tailEnd/>
          </a:ln>
        </p:spPr>
        <p:txBody>
          <a:bodyPr/>
          <a:lstStyle/>
          <a:p>
            <a:endParaRPr lang="en-US"/>
          </a:p>
        </p:txBody>
      </p:sp>
      <p:sp>
        <p:nvSpPr>
          <p:cNvPr id="291851" name="Line 12"/>
          <p:cNvSpPr>
            <a:spLocks noChangeShapeType="1"/>
          </p:cNvSpPr>
          <p:nvPr/>
        </p:nvSpPr>
        <p:spPr bwMode="auto">
          <a:xfrm>
            <a:off x="3767138" y="3382964"/>
            <a:ext cx="4589462" cy="158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852" name="Line 13"/>
          <p:cNvSpPr>
            <a:spLocks noChangeShapeType="1"/>
          </p:cNvSpPr>
          <p:nvPr/>
        </p:nvSpPr>
        <p:spPr bwMode="auto">
          <a:xfrm flipV="1">
            <a:off x="3767139" y="3668714"/>
            <a:ext cx="4605337" cy="1428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853" name="Rectangle 14"/>
          <p:cNvSpPr>
            <a:spLocks noChangeArrowheads="1"/>
          </p:cNvSpPr>
          <p:nvPr/>
        </p:nvSpPr>
        <p:spPr bwMode="auto">
          <a:xfrm>
            <a:off x="5360989" y="3367088"/>
            <a:ext cx="169918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r>
              <a:rPr kumimoji="0" lang="en-GB" altLang="en-US" sz="1900">
                <a:solidFill>
                  <a:srgbClr val="000000"/>
                </a:solidFill>
              </a:rPr>
              <a:t>Secure channel</a:t>
            </a:r>
            <a:endParaRPr kumimoji="0" lang="en-GB" altLang="en-US" sz="2400">
              <a:solidFill>
                <a:srgbClr val="000000"/>
              </a:solidFill>
              <a:latin typeface="Times" panose="02020603050405020304" pitchFamily="18" charset="0"/>
            </a:endParaRPr>
          </a:p>
        </p:txBody>
      </p:sp>
      <p:sp>
        <p:nvSpPr>
          <p:cNvPr id="291854" name="Rectangle 15"/>
          <p:cNvSpPr>
            <a:spLocks noChangeArrowheads="1"/>
          </p:cNvSpPr>
          <p:nvPr/>
        </p:nvSpPr>
        <p:spPr bwMode="auto">
          <a:xfrm>
            <a:off x="2620963" y="3355975"/>
            <a:ext cx="94897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r>
              <a:rPr kumimoji="0" lang="en-GB" altLang="en-US" sz="1900">
                <a:solidFill>
                  <a:srgbClr val="000000"/>
                </a:solidFill>
              </a:rPr>
              <a:t>Process </a:t>
            </a:r>
            <a:endParaRPr kumimoji="0" lang="en-GB" altLang="en-US" sz="2400">
              <a:solidFill>
                <a:srgbClr val="000000"/>
              </a:solidFill>
              <a:latin typeface="Times" panose="02020603050405020304" pitchFamily="18" charset="0"/>
            </a:endParaRPr>
          </a:p>
        </p:txBody>
      </p:sp>
      <p:sp>
        <p:nvSpPr>
          <p:cNvPr id="291855" name="Rectangle 16"/>
          <p:cNvSpPr>
            <a:spLocks noChangeArrowheads="1"/>
          </p:cNvSpPr>
          <p:nvPr/>
        </p:nvSpPr>
        <p:spPr bwMode="auto">
          <a:xfrm>
            <a:off x="3467100" y="3338514"/>
            <a:ext cx="14908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r>
              <a:rPr kumimoji="0" lang="en-GB" altLang="en-US" sz="2100" i="1">
                <a:solidFill>
                  <a:srgbClr val="000000"/>
                </a:solidFill>
              </a:rPr>
              <a:t>p</a:t>
            </a:r>
            <a:endParaRPr kumimoji="0" lang="en-GB" altLang="en-US" sz="2400">
              <a:solidFill>
                <a:srgbClr val="000000"/>
              </a:solidFill>
            </a:endParaRPr>
          </a:p>
        </p:txBody>
      </p:sp>
      <p:sp>
        <p:nvSpPr>
          <p:cNvPr id="291856" name="Rectangle 17"/>
          <p:cNvSpPr>
            <a:spLocks noChangeArrowheads="1"/>
          </p:cNvSpPr>
          <p:nvPr/>
        </p:nvSpPr>
        <p:spPr bwMode="auto">
          <a:xfrm>
            <a:off x="8558213" y="3367088"/>
            <a:ext cx="94897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r>
              <a:rPr kumimoji="0" lang="en-GB" altLang="en-US" sz="1900">
                <a:solidFill>
                  <a:srgbClr val="000000"/>
                </a:solidFill>
              </a:rPr>
              <a:t>Process </a:t>
            </a:r>
            <a:endParaRPr kumimoji="0" lang="en-GB" altLang="en-US" sz="2400">
              <a:solidFill>
                <a:srgbClr val="000000"/>
              </a:solidFill>
              <a:latin typeface="Times" panose="02020603050405020304" pitchFamily="18" charset="0"/>
            </a:endParaRPr>
          </a:p>
        </p:txBody>
      </p:sp>
      <p:sp>
        <p:nvSpPr>
          <p:cNvPr id="291857" name="Rectangle 18"/>
          <p:cNvSpPr>
            <a:spLocks noChangeArrowheads="1"/>
          </p:cNvSpPr>
          <p:nvPr/>
        </p:nvSpPr>
        <p:spPr bwMode="auto">
          <a:xfrm>
            <a:off x="9402763" y="3367089"/>
            <a:ext cx="14908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r>
              <a:rPr kumimoji="0" lang="en-GB" altLang="en-US" sz="2100" i="1">
                <a:solidFill>
                  <a:srgbClr val="000000"/>
                </a:solidFill>
              </a:rPr>
              <a:t>q</a:t>
            </a:r>
            <a:endParaRPr kumimoji="0" lang="en-GB" altLang="en-US" sz="2400">
              <a:solidFill>
                <a:srgbClr val="000000"/>
              </a:solidFill>
              <a:latin typeface="Times" panose="02020603050405020304" pitchFamily="18" charset="0"/>
            </a:endParaRPr>
          </a:p>
        </p:txBody>
      </p:sp>
      <p:sp>
        <p:nvSpPr>
          <p:cNvPr id="291858" name="Rectangle 19"/>
          <p:cNvSpPr>
            <a:spLocks noChangeArrowheads="1"/>
          </p:cNvSpPr>
          <p:nvPr/>
        </p:nvSpPr>
        <p:spPr bwMode="auto">
          <a:xfrm>
            <a:off x="9075739" y="2414588"/>
            <a:ext cx="100508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r>
              <a:rPr kumimoji="0" lang="en-GB" altLang="en-US" sz="1900">
                <a:solidFill>
                  <a:srgbClr val="000000"/>
                </a:solidFill>
              </a:rPr>
              <a:t>Principal </a:t>
            </a:r>
            <a:endParaRPr kumimoji="0" lang="en-GB" altLang="en-US" sz="2400">
              <a:solidFill>
                <a:srgbClr val="000000"/>
              </a:solidFill>
              <a:latin typeface="Times" panose="02020603050405020304" pitchFamily="18" charset="0"/>
            </a:endParaRPr>
          </a:p>
        </p:txBody>
      </p:sp>
      <p:sp>
        <p:nvSpPr>
          <p:cNvPr id="291859" name="Rectangle 20"/>
          <p:cNvSpPr>
            <a:spLocks noChangeArrowheads="1"/>
          </p:cNvSpPr>
          <p:nvPr/>
        </p:nvSpPr>
        <p:spPr bwMode="auto">
          <a:xfrm>
            <a:off x="10001250" y="2379664"/>
            <a:ext cx="1795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0"/>
              </a:spcBef>
              <a:buClrTx/>
              <a:buFontTx/>
              <a:buNone/>
            </a:pPr>
            <a:r>
              <a:rPr kumimoji="0" lang="en-GB" altLang="en-US" sz="2100" i="1">
                <a:solidFill>
                  <a:srgbClr val="000000"/>
                </a:solidFill>
              </a:rPr>
              <a:t>B</a:t>
            </a:r>
            <a:endParaRPr kumimoji="0" lang="en-GB" altLang="en-US" sz="2400">
              <a:solidFill>
                <a:srgbClr val="000000"/>
              </a:solidFill>
              <a:latin typeface="Times" panose="02020603050405020304" pitchFamily="18" charset="0"/>
            </a:endParaRPr>
          </a:p>
        </p:txBody>
      </p:sp>
      <p:sp>
        <p:nvSpPr>
          <p:cNvPr id="291860" name="Line 21"/>
          <p:cNvSpPr>
            <a:spLocks noChangeShapeType="1"/>
          </p:cNvSpPr>
          <p:nvPr/>
        </p:nvSpPr>
        <p:spPr bwMode="auto">
          <a:xfrm>
            <a:off x="2598739" y="2794001"/>
            <a:ext cx="134937" cy="26511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861"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charset="2"/>
              <a:buChar char="z"/>
              <a:defRPr kumimoji="1" sz="2800">
                <a:solidFill>
                  <a:schemeClr val="hlink"/>
                </a:solidFill>
                <a:latin typeface="Arial" panose="020B0604020202020204" pitchFamily="34" charset="0"/>
              </a:defRPr>
            </a:lvl1pPr>
            <a:lvl2pPr marL="742950" indent="-285750">
              <a:spcBef>
                <a:spcPct val="20000"/>
              </a:spcBef>
              <a:buClr>
                <a:schemeClr val="accent2"/>
              </a:buClr>
              <a:buFont typeface="Monotype Sorts" charset="2"/>
              <a:buChar char="y"/>
              <a:defRPr kumimoji="1" sz="2400">
                <a:solidFill>
                  <a:schemeClr val="hlink"/>
                </a:solidFill>
                <a:latin typeface="Arial" panose="020B0604020202020204" pitchFamily="34" charset="0"/>
              </a:defRPr>
            </a:lvl2pPr>
            <a:lvl3pPr marL="1143000" indent="-228600">
              <a:spcBef>
                <a:spcPct val="20000"/>
              </a:spcBef>
              <a:buClr>
                <a:schemeClr val="accent2"/>
              </a:buClr>
              <a:buFont typeface="Monotype Sorts" charset="2"/>
              <a:buChar char="x"/>
              <a:defRPr kumimoji="1">
                <a:solidFill>
                  <a:schemeClr val="hlink"/>
                </a:solidFill>
                <a:latin typeface="Arial" panose="020B0604020202020204" pitchFamily="34" charset="0"/>
              </a:defRPr>
            </a:lvl3pPr>
            <a:lvl4pPr marL="1600200" indent="-228600">
              <a:spcBef>
                <a:spcPct val="20000"/>
              </a:spcBef>
              <a:buClr>
                <a:schemeClr val="accent2"/>
              </a:buClr>
              <a:buChar char="•"/>
              <a:defRPr kumimoji="1">
                <a:solidFill>
                  <a:schemeClr val="hlink"/>
                </a:solidFill>
                <a:latin typeface="Arial" panose="020B0604020202020204" pitchFamily="34" charset="0"/>
              </a:defRPr>
            </a:lvl4pPr>
            <a:lvl5pPr marL="2057400" indent="-228600">
              <a:spcBef>
                <a:spcPct val="20000"/>
              </a:spcBef>
              <a:buClr>
                <a:schemeClr val="accent2"/>
              </a:buClr>
              <a:buChar char="–"/>
              <a:defRPr kumimoji="1">
                <a:solidFill>
                  <a:schemeClr val="hlink"/>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a:solidFill>
                  <a:schemeClr val="hlink"/>
                </a:solidFill>
                <a:latin typeface="Arial" panose="020B0604020202020204" pitchFamily="34" charset="0"/>
              </a:defRPr>
            </a:lvl9pPr>
          </a:lstStyle>
          <a:p>
            <a:pPr>
              <a:spcBef>
                <a:spcPct val="50000"/>
              </a:spcBef>
              <a:buClrTx/>
              <a:buFontTx/>
              <a:buNone/>
            </a:pPr>
            <a:fld id="{76DE0B25-87CD-4141-B009-789AEE37B61B}" type="slidenum">
              <a:rPr kumimoji="0" lang="en-US" altLang="en-US" sz="1400">
                <a:solidFill>
                  <a:srgbClr val="5E574E"/>
                </a:solidFill>
              </a:rPr>
              <a:pPr>
                <a:spcBef>
                  <a:spcPct val="50000"/>
                </a:spcBef>
                <a:buClrTx/>
                <a:buFontTx/>
                <a:buNone/>
              </a:pPr>
              <a:t>52</a:t>
            </a:fld>
            <a:endParaRPr kumimoji="0" lang="en-US" altLang="en-US" sz="1400">
              <a:solidFill>
                <a:srgbClr val="5E574E"/>
              </a:solidFill>
            </a:endParaRPr>
          </a:p>
        </p:txBody>
      </p:sp>
    </p:spTree>
    <p:extLst>
      <p:ext uri="{BB962C8B-B14F-4D97-AF65-F5344CB8AC3E}">
        <p14:creationId xmlns:p14="http://schemas.microsoft.com/office/powerpoint/2010/main" val="18423555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u="sng" dirty="0"/>
              <a:t>Models for the analysis of security threats</a:t>
            </a:r>
            <a:r>
              <a:rPr lang="en-US" dirty="0"/>
              <a:t>:</a:t>
            </a:r>
            <a:endParaRPr lang="en-IN" dirty="0"/>
          </a:p>
          <a:p>
            <a:pPr>
              <a:defRPr/>
            </a:pPr>
            <a:r>
              <a:rPr lang="en-US" u="sng" dirty="0" smtClean="0"/>
              <a:t>Enemy</a:t>
            </a:r>
            <a:r>
              <a:rPr lang="en-US" dirty="0"/>
              <a:t>	</a:t>
            </a:r>
            <a:endParaRPr lang="en-IN" dirty="0"/>
          </a:p>
        </p:txBody>
      </p:sp>
      <p:pic>
        <p:nvPicPr>
          <p:cNvPr id="9216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013" y="2636838"/>
            <a:ext cx="9834562"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782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dirty="0"/>
              <a:t>The threats from a potential enemy discussed as</a:t>
            </a:r>
            <a:endParaRPr lang="en-IN" dirty="0"/>
          </a:p>
          <a:p>
            <a:pPr>
              <a:defRPr/>
            </a:pPr>
            <a:r>
              <a:rPr lang="en-US" dirty="0"/>
              <a:t>threats to processes</a:t>
            </a:r>
            <a:endParaRPr lang="en-IN" dirty="0"/>
          </a:p>
          <a:p>
            <a:pPr>
              <a:defRPr/>
            </a:pPr>
            <a:r>
              <a:rPr lang="en-US" dirty="0"/>
              <a:t>threats to communication channel</a:t>
            </a:r>
            <a:endParaRPr lang="en-IN" dirty="0"/>
          </a:p>
          <a:p>
            <a:pPr>
              <a:defRPr/>
            </a:pPr>
            <a:r>
              <a:rPr lang="en-US" dirty="0"/>
              <a:t>denial of service</a:t>
            </a:r>
            <a:endParaRPr lang="en-IN" dirty="0"/>
          </a:p>
        </p:txBody>
      </p:sp>
    </p:spTree>
    <p:extLst>
      <p:ext uri="{BB962C8B-B14F-4D97-AF65-F5344CB8AC3E}">
        <p14:creationId xmlns:p14="http://schemas.microsoft.com/office/powerpoint/2010/main" val="11851517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u="sng" dirty="0"/>
              <a:t>Defeating security threats</a:t>
            </a:r>
            <a:r>
              <a:rPr lang="en-US" dirty="0"/>
              <a:t>:</a:t>
            </a:r>
            <a:endParaRPr lang="en-IN" dirty="0"/>
          </a:p>
          <a:p>
            <a:pPr>
              <a:defRPr/>
            </a:pPr>
            <a:r>
              <a:rPr lang="en-US" dirty="0"/>
              <a:t>	Cryptography and shared secrets</a:t>
            </a:r>
            <a:endParaRPr lang="en-IN" dirty="0"/>
          </a:p>
          <a:p>
            <a:pPr>
              <a:defRPr/>
            </a:pPr>
            <a:r>
              <a:rPr lang="en-US" dirty="0"/>
              <a:t>	Authentication</a:t>
            </a:r>
            <a:endParaRPr lang="en-IN" dirty="0"/>
          </a:p>
          <a:p>
            <a:pPr>
              <a:defRPr/>
            </a:pPr>
            <a:r>
              <a:rPr lang="en-US" dirty="0"/>
              <a:t>	Secure channels</a:t>
            </a:r>
            <a:endParaRPr lang="en-IN" dirty="0"/>
          </a:p>
          <a:p>
            <a:pPr>
              <a:defRPr/>
            </a:pPr>
            <a:endParaRPr lang="en-IN" dirty="0"/>
          </a:p>
        </p:txBody>
      </p:sp>
    </p:spTree>
    <p:extLst>
      <p:ext uri="{BB962C8B-B14F-4D97-AF65-F5344CB8AC3E}">
        <p14:creationId xmlns:p14="http://schemas.microsoft.com/office/powerpoint/2010/main" val="8424053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a:buNone/>
              <a:defRPr/>
            </a:pPr>
            <a:r>
              <a:rPr lang="en-US" u="sng" dirty="0"/>
              <a:t>Uses of security models</a:t>
            </a:r>
            <a:r>
              <a:rPr lang="en-US" dirty="0"/>
              <a:t>:</a:t>
            </a:r>
            <a:endParaRPr lang="en-IN" dirty="0"/>
          </a:p>
          <a:p>
            <a:pPr>
              <a:defRPr/>
            </a:pPr>
            <a:r>
              <a:rPr lang="en-US" dirty="0"/>
              <a:t>control of access to objects using access rights</a:t>
            </a:r>
            <a:endParaRPr lang="en-IN" dirty="0"/>
          </a:p>
          <a:p>
            <a:pPr>
              <a:defRPr/>
            </a:pPr>
            <a:r>
              <a:rPr lang="en-US" dirty="0"/>
              <a:t>use of secure channel for communication</a:t>
            </a:r>
            <a:endParaRPr lang="en-IN" dirty="0"/>
          </a:p>
          <a:p>
            <a:pPr>
              <a:defRPr/>
            </a:pPr>
            <a:r>
              <a:rPr lang="en-US" dirty="0"/>
              <a:t>Encryption and decryption techniques</a:t>
            </a:r>
            <a:endParaRPr lang="en-IN" dirty="0"/>
          </a:p>
          <a:p>
            <a:pPr>
              <a:defRPr/>
            </a:pPr>
            <a:endParaRPr lang="en-IN" dirty="0"/>
          </a:p>
        </p:txBody>
      </p:sp>
    </p:spTree>
    <p:extLst>
      <p:ext uri="{BB962C8B-B14F-4D97-AF65-F5344CB8AC3E}">
        <p14:creationId xmlns:p14="http://schemas.microsoft.com/office/powerpoint/2010/main" val="1147983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811" y="404812"/>
            <a:ext cx="10838329" cy="6197693"/>
          </a:xfrm>
        </p:spPr>
        <p:txBody>
          <a:bodyPr rtlCol="0">
            <a:normAutofit fontScale="77500" lnSpcReduction="20000"/>
          </a:bodyPr>
          <a:lstStyle/>
          <a:p>
            <a:pPr marL="0" indent="0">
              <a:buNone/>
              <a:defRPr/>
            </a:pPr>
            <a:r>
              <a:rPr lang="en-US" sz="4100" dirty="0" smtClean="0"/>
              <a:t>AM </a:t>
            </a:r>
            <a:r>
              <a:rPr lang="en-US" sz="4100" dirty="0"/>
              <a:t>considers </a:t>
            </a:r>
            <a:endParaRPr lang="en-US" sz="4100" dirty="0" smtClean="0"/>
          </a:p>
          <a:p>
            <a:pPr marL="514350" indent="-514350">
              <a:lnSpc>
                <a:spcPct val="150000"/>
              </a:lnSpc>
              <a:buFont typeface="Arial" panose="020B0604020202020204" pitchFamily="34" charset="0"/>
              <a:buAutoNum type="alphaLcParenR"/>
              <a:defRPr/>
            </a:pPr>
            <a:r>
              <a:rPr lang="en-US" sz="2400" dirty="0" smtClean="0"/>
              <a:t>Placements </a:t>
            </a:r>
            <a:r>
              <a:rPr lang="en-US" sz="2400" dirty="0"/>
              <a:t>of components across a n/w of </a:t>
            </a:r>
            <a:r>
              <a:rPr lang="en-US" sz="2400" dirty="0" smtClean="0"/>
              <a:t>computers</a:t>
            </a:r>
            <a:endParaRPr lang="en-IN" sz="2400" dirty="0" smtClean="0"/>
          </a:p>
          <a:p>
            <a:pPr marL="514350" indent="-514350">
              <a:lnSpc>
                <a:spcPct val="150000"/>
              </a:lnSpc>
              <a:buFont typeface="Arial" panose="020B0604020202020204" pitchFamily="34" charset="0"/>
              <a:buAutoNum type="alphaLcParenR"/>
              <a:defRPr/>
            </a:pPr>
            <a:r>
              <a:rPr lang="en-US" sz="2400" dirty="0" smtClean="0"/>
              <a:t>Interrelationship </a:t>
            </a:r>
            <a:r>
              <a:rPr lang="en-US" sz="2400" dirty="0"/>
              <a:t>b/w the components.</a:t>
            </a:r>
            <a:endParaRPr lang="en-IN" sz="2400" dirty="0"/>
          </a:p>
          <a:p>
            <a:pPr marL="0" indent="0">
              <a:lnSpc>
                <a:spcPct val="150000"/>
              </a:lnSpc>
              <a:buNone/>
              <a:defRPr/>
            </a:pPr>
            <a:r>
              <a:rPr lang="en-US" sz="2400" dirty="0" smtClean="0"/>
              <a:t>	Initial </a:t>
            </a:r>
            <a:r>
              <a:rPr lang="en-US" sz="2400" dirty="0"/>
              <a:t>simplifications are achieved by classifying processes as </a:t>
            </a:r>
            <a:r>
              <a:rPr lang="en-US" sz="2400" dirty="0" smtClean="0"/>
              <a:t/>
            </a:r>
            <a:br>
              <a:rPr lang="en-US" sz="2400" dirty="0" smtClean="0"/>
            </a:br>
            <a:r>
              <a:rPr lang="en-US" sz="2400" dirty="0" smtClean="0"/>
              <a:t>	</a:t>
            </a:r>
            <a:r>
              <a:rPr lang="en-US" sz="2400" dirty="0" smtClean="0">
                <a:sym typeface="Wingdings" panose="05000000000000000000" pitchFamily="2" charset="2"/>
              </a:rPr>
              <a:t> </a:t>
            </a:r>
            <a:r>
              <a:rPr lang="en-US" sz="2400" dirty="0" smtClean="0"/>
              <a:t>Server Processes</a:t>
            </a:r>
          </a:p>
          <a:p>
            <a:pPr marL="0" indent="0">
              <a:lnSpc>
                <a:spcPct val="150000"/>
              </a:lnSpc>
              <a:buNone/>
              <a:defRPr/>
            </a:pPr>
            <a:r>
              <a:rPr lang="en-US" sz="2400" dirty="0"/>
              <a:t>	</a:t>
            </a:r>
            <a:r>
              <a:rPr lang="en-US" sz="2400" dirty="0" smtClean="0">
                <a:sym typeface="Wingdings" panose="05000000000000000000" pitchFamily="2" charset="2"/>
              </a:rPr>
              <a:t> </a:t>
            </a:r>
            <a:r>
              <a:rPr lang="en-US" sz="2400" dirty="0" smtClean="0"/>
              <a:t>Client </a:t>
            </a:r>
            <a:r>
              <a:rPr lang="en-US" sz="2400" dirty="0"/>
              <a:t>Processes </a:t>
            </a:r>
          </a:p>
          <a:p>
            <a:pPr marL="0" indent="0">
              <a:lnSpc>
                <a:spcPct val="150000"/>
              </a:lnSpc>
              <a:buNone/>
              <a:defRPr/>
            </a:pPr>
            <a:r>
              <a:rPr lang="en-US" sz="2400" dirty="0" smtClean="0"/>
              <a:t>	</a:t>
            </a:r>
            <a:r>
              <a:rPr lang="en-US" sz="2400" dirty="0" smtClean="0">
                <a:sym typeface="Wingdings" panose="05000000000000000000" pitchFamily="2" charset="2"/>
              </a:rPr>
              <a:t></a:t>
            </a:r>
            <a:r>
              <a:rPr lang="en-US" sz="2400" dirty="0" smtClean="0"/>
              <a:t>Peer </a:t>
            </a:r>
            <a:r>
              <a:rPr lang="en-US" sz="2400" dirty="0"/>
              <a:t>Processes. </a:t>
            </a:r>
            <a:endParaRPr lang="en-US" sz="2400" dirty="0" smtClean="0"/>
          </a:p>
          <a:p>
            <a:pPr marL="0" indent="0">
              <a:lnSpc>
                <a:spcPct val="150000"/>
              </a:lnSpc>
              <a:buNone/>
              <a:defRPr/>
            </a:pPr>
            <a:r>
              <a:rPr lang="en-US" sz="2400" dirty="0" smtClean="0"/>
              <a:t>	This classification identifies the responsibilities of each and helps us to asses their workloads and to determine the impact of failures</a:t>
            </a:r>
          </a:p>
          <a:p>
            <a:pPr marL="0" indent="0">
              <a:lnSpc>
                <a:spcPct val="150000"/>
              </a:lnSpc>
              <a:buNone/>
              <a:defRPr/>
            </a:pPr>
            <a:r>
              <a:rPr lang="en-US" sz="2400" dirty="0" smtClean="0"/>
              <a:t>How to make this C-S model dynamic? </a:t>
            </a:r>
          </a:p>
          <a:p>
            <a:pPr marL="0" indent="0">
              <a:lnSpc>
                <a:spcPct val="150000"/>
              </a:lnSpc>
              <a:buNone/>
              <a:defRPr/>
            </a:pPr>
            <a:r>
              <a:rPr lang="en-US" sz="2400" dirty="0" err="1" smtClean="0"/>
              <a:t>Eg</a:t>
            </a:r>
            <a:r>
              <a:rPr lang="en-US" sz="2400" dirty="0" smtClean="0"/>
              <a:t>. Codes can be downloaded from server and execute on client side (access delays and communication traffic can be reduced)</a:t>
            </a:r>
          </a:p>
          <a:p>
            <a:pPr marL="0" indent="0">
              <a:lnSpc>
                <a:spcPct val="150000"/>
              </a:lnSpc>
              <a:buNone/>
              <a:defRPr/>
            </a:pPr>
            <a:r>
              <a:rPr lang="en-US" sz="2400" dirty="0" err="1" smtClean="0"/>
              <a:t>Eg</a:t>
            </a:r>
            <a:r>
              <a:rPr lang="en-US" sz="2400" dirty="0" smtClean="0"/>
              <a:t>. Mobile code and Discovery of services in mobile n/</a:t>
            </a:r>
            <a:r>
              <a:rPr lang="en-US" sz="2400" dirty="0" err="1" smtClean="0"/>
              <a:t>ws</a:t>
            </a:r>
            <a:endParaRPr lang="en-IN" sz="2400" dirty="0" smtClean="0"/>
          </a:p>
          <a:p>
            <a:pPr marL="0" indent="0">
              <a:buNone/>
              <a:defRPr/>
            </a:pPr>
            <a:endParaRPr lang="en-IN" dirty="0"/>
          </a:p>
          <a:p>
            <a:pPr>
              <a:defRPr/>
            </a:pPr>
            <a:endParaRPr lang="en-IN" dirty="0"/>
          </a:p>
        </p:txBody>
      </p:sp>
    </p:spTree>
    <p:extLst>
      <p:ext uri="{BB962C8B-B14F-4D97-AF65-F5344CB8AC3E}">
        <p14:creationId xmlns:p14="http://schemas.microsoft.com/office/powerpoint/2010/main" val="663755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lgn="l" eaLnBrk="1" hangingPunct="1"/>
            <a:r>
              <a:rPr lang="en-US" sz="4000" u="sng"/>
              <a:t>Software Layers</a:t>
            </a:r>
            <a:endParaRPr lang="en-IN" sz="4000"/>
          </a:p>
        </p:txBody>
      </p:sp>
      <p:pic>
        <p:nvPicPr>
          <p:cNvPr id="6246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08389" y="2060575"/>
            <a:ext cx="5068887" cy="3671888"/>
          </a:xfrm>
          <a:noFill/>
        </p:spPr>
      </p:pic>
      <p:sp>
        <p:nvSpPr>
          <p:cNvPr id="62468" name="Rectangle 5"/>
          <p:cNvSpPr>
            <a:spLocks noChangeArrowheads="1"/>
          </p:cNvSpPr>
          <p:nvPr/>
        </p:nvSpPr>
        <p:spPr bwMode="auto">
          <a:xfrm>
            <a:off x="8688389" y="4292600"/>
            <a:ext cx="993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t>Platform</a:t>
            </a:r>
            <a:endParaRPr lang="en-IN" sz="1800"/>
          </a:p>
        </p:txBody>
      </p:sp>
    </p:spTree>
    <p:extLst>
      <p:ext uri="{BB962C8B-B14F-4D97-AF65-F5344CB8AC3E}">
        <p14:creationId xmlns:p14="http://schemas.microsoft.com/office/powerpoint/2010/main" val="1035713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863" name="Shape 291863"/>
        <p:cNvGrpSpPr/>
        <p:nvPr/>
      </p:nvGrpSpPr>
      <p:grpSpPr>
        <a:xfrm>
          <a:off x="0" y="0"/>
          <a:ext cx="0" cy="0"/>
          <a:chOff x="0" y="0"/>
          <a:chExt cx="0" cy="0"/>
        </a:xfrm>
      </p:grpSpPr>
      <p:sp>
        <p:nvSpPr>
          <p:cNvPr id="291864" name="Google Shape;291864;p1"/>
          <p:cNvSpPr txBox="1"/>
          <p:nvPr>
            <p:ph idx="1" type="body"/>
          </p:nvPr>
        </p:nvSpPr>
        <p:spPr>
          <a:xfrm>
            <a:off x="838200" y="810596"/>
            <a:ext cx="10515600" cy="523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t>Platform</a:t>
            </a:r>
            <a:r>
              <a:rPr lang="en-US"/>
              <a:t>: Lowest level h/w and s/w layers are often reffered to as a platform for DS. This low level layers provide services to the layers above them , that is implemented in each computer.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t>Middleware:</a:t>
            </a:r>
            <a:r>
              <a:rPr lang="en-US"/>
              <a:t> It is a layer of s/w that masks heterogeneity and to provide a convenient programming model to application programmers.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smtClean="0"/>
              <a:t>Middleware</a:t>
            </a:r>
            <a:endParaRPr lang="en-US" dirty="0"/>
          </a:p>
        </p:txBody>
      </p:sp>
      <p:sp>
        <p:nvSpPr>
          <p:cNvPr id="3" name="Content Placeholder 2"/>
          <p:cNvSpPr>
            <a:spLocks noGrp="1"/>
          </p:cNvSpPr>
          <p:nvPr>
            <p:ph idx="1"/>
          </p:nvPr>
        </p:nvSpPr>
        <p:spPr>
          <a:xfrm>
            <a:off x="838200" y="1374864"/>
            <a:ext cx="10515600" cy="4351338"/>
          </a:xfrm>
        </p:spPr>
        <p:txBody>
          <a:bodyPr>
            <a:normAutofit fontScale="62500" lnSpcReduction="20000"/>
          </a:bodyPr>
          <a:lstStyle/>
          <a:p>
            <a:endParaRPr lang="en-US" dirty="0"/>
          </a:p>
          <a:p>
            <a:r>
              <a:rPr lang="en-US" dirty="0" smtClean="0"/>
              <a:t>Database </a:t>
            </a:r>
            <a:r>
              <a:rPr lang="en-US" dirty="0"/>
              <a:t>access </a:t>
            </a:r>
            <a:r>
              <a:rPr lang="en-US" dirty="0" smtClean="0"/>
              <a:t>technology, RDA </a:t>
            </a:r>
            <a:r>
              <a:rPr lang="en-US" dirty="0"/>
              <a:t>- </a:t>
            </a:r>
            <a:r>
              <a:rPr lang="en-US" dirty="0" err="1"/>
              <a:t>e.g</a:t>
            </a:r>
            <a:r>
              <a:rPr lang="en-US" dirty="0"/>
              <a:t> ODBC (Open </a:t>
            </a:r>
            <a:r>
              <a:rPr lang="en-US" dirty="0" err="1"/>
              <a:t>DataBase</a:t>
            </a:r>
            <a:r>
              <a:rPr lang="en-US" dirty="0"/>
              <a:t> Connectors)</a:t>
            </a:r>
          </a:p>
          <a:p>
            <a:endParaRPr lang="en-US" dirty="0"/>
          </a:p>
          <a:p>
            <a:r>
              <a:rPr lang="en-US" dirty="0"/>
              <a:t>Java’s database connectivity API : JDBC</a:t>
            </a:r>
          </a:p>
          <a:p>
            <a:endParaRPr lang="en-US" dirty="0"/>
          </a:p>
          <a:p>
            <a:r>
              <a:rPr lang="en-US" dirty="0"/>
              <a:t>Remote computation products - </a:t>
            </a:r>
            <a:r>
              <a:rPr lang="en-US" dirty="0" err="1"/>
              <a:t>e.g</a:t>
            </a:r>
            <a:r>
              <a:rPr lang="en-US" dirty="0"/>
              <a:t> </a:t>
            </a:r>
            <a:r>
              <a:rPr lang="en-US" dirty="0" smtClean="0"/>
              <a:t>RPC </a:t>
            </a:r>
            <a:r>
              <a:rPr lang="en-US" dirty="0"/>
              <a:t>and RMI (Java Remote Method Invocation)</a:t>
            </a:r>
          </a:p>
          <a:p>
            <a:endParaRPr lang="en-US" dirty="0"/>
          </a:p>
          <a:p>
            <a:r>
              <a:rPr lang="en-US" dirty="0"/>
              <a:t>Distributed Computing Environment (DCE) products, Common Object Request Broker Architecture (CORBA), Distributed Component Object Model (DCOM</a:t>
            </a:r>
            <a:r>
              <a:rPr lang="en-US" dirty="0" smtClean="0"/>
              <a:t>)</a:t>
            </a:r>
          </a:p>
          <a:p>
            <a:pPr marL="0" indent="0">
              <a:buNone/>
            </a:pPr>
            <a:endParaRPr lang="en-US" dirty="0" smtClean="0"/>
          </a:p>
          <a:p>
            <a:r>
              <a:rPr lang="en-US" dirty="0" smtClean="0"/>
              <a:t>CORBA – services includes naming service, security, transactions, persistent storage and event notification etc…</a:t>
            </a:r>
          </a:p>
          <a:p>
            <a:endParaRPr lang="en-US" dirty="0"/>
          </a:p>
          <a:p>
            <a:r>
              <a:rPr lang="en-US" b="1" dirty="0" smtClean="0">
                <a:solidFill>
                  <a:srgbClr val="FF0000"/>
                </a:solidFill>
              </a:rPr>
              <a:t>What is Web service middleware? How it differs from other middleware?</a:t>
            </a:r>
          </a:p>
        </p:txBody>
      </p:sp>
    </p:spTree>
    <p:extLst>
      <p:ext uri="{BB962C8B-B14F-4D97-AF65-F5344CB8AC3E}">
        <p14:creationId xmlns:p14="http://schemas.microsoft.com/office/powerpoint/2010/main" val="2095142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