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346" r:id="rId23"/>
    <p:sldId id="279" r:id="rId24"/>
    <p:sldId id="280" r:id="rId25"/>
    <p:sldId id="347" r:id="rId26"/>
    <p:sldId id="348" r:id="rId27"/>
    <p:sldId id="281" r:id="rId28"/>
    <p:sldId id="282" r:id="rId29"/>
    <p:sldId id="337" r:id="rId30"/>
    <p:sldId id="283" r:id="rId31"/>
    <p:sldId id="284" r:id="rId32"/>
    <p:sldId id="285" r:id="rId33"/>
    <p:sldId id="286" r:id="rId34"/>
    <p:sldId id="287" r:id="rId35"/>
    <p:sldId id="288" r:id="rId36"/>
    <p:sldId id="331" r:id="rId37"/>
    <p:sldId id="329" r:id="rId38"/>
    <p:sldId id="290" r:id="rId39"/>
    <p:sldId id="291" r:id="rId40"/>
    <p:sldId id="292" r:id="rId41"/>
    <p:sldId id="293" r:id="rId42"/>
    <p:sldId id="294" r:id="rId43"/>
    <p:sldId id="295" r:id="rId44"/>
    <p:sldId id="306" r:id="rId45"/>
    <p:sldId id="297" r:id="rId46"/>
    <p:sldId id="298" r:id="rId47"/>
    <p:sldId id="299" r:id="rId48"/>
    <p:sldId id="300" r:id="rId49"/>
    <p:sldId id="301" r:id="rId50"/>
    <p:sldId id="332" r:id="rId51"/>
    <p:sldId id="333" r:id="rId52"/>
    <p:sldId id="334" r:id="rId53"/>
    <p:sldId id="336" r:id="rId54"/>
    <p:sldId id="302" r:id="rId55"/>
    <p:sldId id="303" r:id="rId56"/>
    <p:sldId id="304" r:id="rId57"/>
    <p:sldId id="305" r:id="rId58"/>
    <p:sldId id="338" r:id="rId59"/>
    <p:sldId id="339"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40" r:id="rId83"/>
    <p:sldId id="342" r:id="rId84"/>
    <p:sldId id="343"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8" autoAdjust="0"/>
    <p:restoredTop sz="94660"/>
  </p:normalViewPr>
  <p:slideViewPr>
    <p:cSldViewPr>
      <p:cViewPr varScale="1">
        <p:scale>
          <a:sx n="67" d="100"/>
          <a:sy n="67" d="100"/>
        </p:scale>
        <p:origin x="150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E5E89-88A1-4337-94D3-048D216392FF}" type="datetimeFigureOut">
              <a:rPr lang="en-IN" smtClean="0"/>
              <a:t>12-08-2018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F59F6-D709-4755-B919-73CFC0997D50}" type="slidenum">
              <a:rPr lang="en-IN" smtClean="0"/>
              <a:t>‹#›</a:t>
            </a:fld>
            <a:endParaRPr lang="en-IN"/>
          </a:p>
        </p:txBody>
      </p:sp>
    </p:spTree>
    <p:extLst>
      <p:ext uri="{BB962C8B-B14F-4D97-AF65-F5344CB8AC3E}">
        <p14:creationId xmlns:p14="http://schemas.microsoft.com/office/powerpoint/2010/main" val="292248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28DBF8-1FDE-4072-96E0-C39827AC05AA}" type="slidenum">
              <a:rPr lang="en-US" altLang="en-US" smtClean="0"/>
              <a:pPr>
                <a:spcBef>
                  <a:spcPct val="0"/>
                </a:spcBef>
              </a:pPr>
              <a:t>22</a:t>
            </a:fld>
            <a:endParaRPr lang="en-US" altLang="en-US" smtClean="0"/>
          </a:p>
        </p:txBody>
      </p:sp>
    </p:spTree>
    <p:extLst>
      <p:ext uri="{BB962C8B-B14F-4D97-AF65-F5344CB8AC3E}">
        <p14:creationId xmlns:p14="http://schemas.microsoft.com/office/powerpoint/2010/main" val="3668263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5F59F6-D709-4755-B919-73CFC0997D50}" type="slidenum">
              <a:rPr lang="en-IN" smtClean="0"/>
              <a:t>73</a:t>
            </a:fld>
            <a:endParaRPr lang="en-IN"/>
          </a:p>
        </p:txBody>
      </p:sp>
    </p:spTree>
    <p:extLst>
      <p:ext uri="{BB962C8B-B14F-4D97-AF65-F5344CB8AC3E}">
        <p14:creationId xmlns:p14="http://schemas.microsoft.com/office/powerpoint/2010/main" val="616101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F59F6-D709-4755-B919-73CFC0997D50}" type="slidenum">
              <a:rPr lang="en-IN" smtClean="0"/>
              <a:t>76</a:t>
            </a:fld>
            <a:endParaRPr lang="en-IN"/>
          </a:p>
        </p:txBody>
      </p:sp>
    </p:spTree>
    <p:extLst>
      <p:ext uri="{BB962C8B-B14F-4D97-AF65-F5344CB8AC3E}">
        <p14:creationId xmlns:p14="http://schemas.microsoft.com/office/powerpoint/2010/main" val="183161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47676D-37CA-4B24-ACFF-507FB386FA62}" type="slidenum">
              <a:rPr lang="en-US" altLang="en-US" smtClean="0"/>
              <a:pPr>
                <a:spcBef>
                  <a:spcPct val="0"/>
                </a:spcBef>
              </a:pPr>
              <a:t>25</a:t>
            </a:fld>
            <a:endParaRPr lang="en-US" altLang="en-US" smtClean="0"/>
          </a:p>
        </p:txBody>
      </p:sp>
    </p:spTree>
    <p:extLst>
      <p:ext uri="{BB962C8B-B14F-4D97-AF65-F5344CB8AC3E}">
        <p14:creationId xmlns:p14="http://schemas.microsoft.com/office/powerpoint/2010/main" val="388026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3B3ADE-E481-4963-9AC4-A025B84CBD2B}" type="slidenum">
              <a:rPr lang="en-US" altLang="en-US" smtClean="0"/>
              <a:pPr>
                <a:spcBef>
                  <a:spcPct val="0"/>
                </a:spcBef>
              </a:pPr>
              <a:t>26</a:t>
            </a:fld>
            <a:endParaRPr lang="en-US" altLang="en-US" smtClean="0"/>
          </a:p>
        </p:txBody>
      </p:sp>
    </p:spTree>
    <p:extLst>
      <p:ext uri="{BB962C8B-B14F-4D97-AF65-F5344CB8AC3E}">
        <p14:creationId xmlns:p14="http://schemas.microsoft.com/office/powerpoint/2010/main" val="328889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68D715-1453-4330-96C7-9F22A15D51CE}" type="slidenum">
              <a:rPr lang="en-US" altLang="en-US" smtClean="0"/>
              <a:pPr>
                <a:spcBef>
                  <a:spcPct val="0"/>
                </a:spcBef>
              </a:pPr>
              <a:t>29</a:t>
            </a:fld>
            <a:endParaRPr lang="en-US" altLang="en-US" smtClean="0"/>
          </a:p>
        </p:txBody>
      </p:sp>
    </p:spTree>
    <p:extLst>
      <p:ext uri="{BB962C8B-B14F-4D97-AF65-F5344CB8AC3E}">
        <p14:creationId xmlns:p14="http://schemas.microsoft.com/office/powerpoint/2010/main" val="14275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CEFD87-66D2-417F-A788-1327389D8A13}" type="slidenum">
              <a:rPr lang="en-US" altLang="en-US" smtClean="0"/>
              <a:pPr>
                <a:spcBef>
                  <a:spcPct val="0"/>
                </a:spcBef>
              </a:pPr>
              <a:t>36</a:t>
            </a:fld>
            <a:endParaRPr lang="en-US" altLang="en-US" smtClean="0"/>
          </a:p>
        </p:txBody>
      </p:sp>
    </p:spTree>
    <p:extLst>
      <p:ext uri="{BB962C8B-B14F-4D97-AF65-F5344CB8AC3E}">
        <p14:creationId xmlns:p14="http://schemas.microsoft.com/office/powerpoint/2010/main" val="168301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716537-1938-4D95-9CF0-58A8AC20E4BE}" type="slidenum">
              <a:rPr lang="en-US" altLang="en-US" smtClean="0"/>
              <a:pPr>
                <a:spcBef>
                  <a:spcPct val="0"/>
                </a:spcBef>
              </a:pPr>
              <a:t>50</a:t>
            </a:fld>
            <a:endParaRPr lang="en-US" altLang="en-US" smtClean="0"/>
          </a:p>
        </p:txBody>
      </p:sp>
    </p:spTree>
    <p:extLst>
      <p:ext uri="{BB962C8B-B14F-4D97-AF65-F5344CB8AC3E}">
        <p14:creationId xmlns:p14="http://schemas.microsoft.com/office/powerpoint/2010/main" val="45858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0C17BE-13B2-42A6-9FAA-0D8461DDDA44}" type="slidenum">
              <a:rPr lang="en-US" altLang="en-US" smtClean="0"/>
              <a:pPr>
                <a:spcBef>
                  <a:spcPct val="0"/>
                </a:spcBef>
              </a:pPr>
              <a:t>51</a:t>
            </a:fld>
            <a:endParaRPr lang="en-US" altLang="en-US" smtClean="0"/>
          </a:p>
        </p:txBody>
      </p:sp>
    </p:spTree>
    <p:extLst>
      <p:ext uri="{BB962C8B-B14F-4D97-AF65-F5344CB8AC3E}">
        <p14:creationId xmlns:p14="http://schemas.microsoft.com/office/powerpoint/2010/main" val="3270956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79495E-407B-4FEF-9DA3-58271186341E}" type="slidenum">
              <a:rPr lang="en-US" altLang="en-US" smtClean="0"/>
              <a:pPr>
                <a:spcBef>
                  <a:spcPct val="0"/>
                </a:spcBef>
              </a:pPr>
              <a:t>52</a:t>
            </a:fld>
            <a:endParaRPr lang="en-US" altLang="en-US" smtClean="0"/>
          </a:p>
        </p:txBody>
      </p:sp>
    </p:spTree>
    <p:extLst>
      <p:ext uri="{BB962C8B-B14F-4D97-AF65-F5344CB8AC3E}">
        <p14:creationId xmlns:p14="http://schemas.microsoft.com/office/powerpoint/2010/main" val="180074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A07AA0-8287-4AFD-91A3-CF88C7A38A88}" type="slidenum">
              <a:rPr lang="en-US" altLang="en-US" smtClean="0"/>
              <a:pPr>
                <a:spcBef>
                  <a:spcPct val="0"/>
                </a:spcBef>
              </a:pPr>
              <a:t>53</a:t>
            </a:fld>
            <a:endParaRPr lang="en-US" altLang="en-US" smtClean="0"/>
          </a:p>
        </p:txBody>
      </p:sp>
    </p:spTree>
    <p:extLst>
      <p:ext uri="{BB962C8B-B14F-4D97-AF65-F5344CB8AC3E}">
        <p14:creationId xmlns:p14="http://schemas.microsoft.com/office/powerpoint/2010/main" val="53328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355F76-5CFC-424A-849C-6308FDB7E51D}" type="datetimeFigureOut">
              <a:rPr lang="en-IN" smtClean="0"/>
              <a:t>12-08-2018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166784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355F76-5CFC-424A-849C-6308FDB7E51D}" type="datetimeFigureOut">
              <a:rPr lang="en-IN" smtClean="0"/>
              <a:t>12-08-2018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16934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355F76-5CFC-424A-849C-6308FDB7E51D}" type="datetimeFigureOut">
              <a:rPr lang="en-IN" smtClean="0"/>
              <a:t>12-08-2018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167670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355F76-5CFC-424A-849C-6308FDB7E51D}" type="datetimeFigureOut">
              <a:rPr lang="en-IN" smtClean="0"/>
              <a:t>12-08-2018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290783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55F76-5CFC-424A-849C-6308FDB7E51D}" type="datetimeFigureOut">
              <a:rPr lang="en-IN" smtClean="0"/>
              <a:t>12-08-2018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132499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355F76-5CFC-424A-849C-6308FDB7E51D}" type="datetimeFigureOut">
              <a:rPr lang="en-IN" smtClean="0"/>
              <a:t>12-08-2018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24134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355F76-5CFC-424A-849C-6308FDB7E51D}" type="datetimeFigureOut">
              <a:rPr lang="en-IN" smtClean="0"/>
              <a:t>12-08-2018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305778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355F76-5CFC-424A-849C-6308FDB7E51D}" type="datetimeFigureOut">
              <a:rPr lang="en-IN" smtClean="0"/>
              <a:t>12-08-2018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136840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55F76-5CFC-424A-849C-6308FDB7E51D}" type="datetimeFigureOut">
              <a:rPr lang="en-IN" smtClean="0"/>
              <a:t>12-08-2018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146438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55F76-5CFC-424A-849C-6308FDB7E51D}" type="datetimeFigureOut">
              <a:rPr lang="en-IN" smtClean="0"/>
              <a:t>12-08-2018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391016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55F76-5CFC-424A-849C-6308FDB7E51D}" type="datetimeFigureOut">
              <a:rPr lang="en-IN" smtClean="0"/>
              <a:t>12-08-2018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1EB52-FA9F-4184-9CEF-B27FE01E8E5A}" type="slidenum">
              <a:rPr lang="en-IN" smtClean="0"/>
              <a:t>‹#›</a:t>
            </a:fld>
            <a:endParaRPr lang="en-IN"/>
          </a:p>
        </p:txBody>
      </p:sp>
    </p:spTree>
    <p:extLst>
      <p:ext uri="{BB962C8B-B14F-4D97-AF65-F5344CB8AC3E}">
        <p14:creationId xmlns:p14="http://schemas.microsoft.com/office/powerpoint/2010/main" val="3104113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55F76-5CFC-424A-849C-6308FDB7E51D}" type="datetimeFigureOut">
              <a:rPr lang="en-IN" smtClean="0"/>
              <a:t>12-08-2018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1EB52-FA9F-4184-9CEF-B27FE01E8E5A}" type="slidenum">
              <a:rPr lang="en-IN" smtClean="0"/>
              <a:t>‹#›</a:t>
            </a:fld>
            <a:endParaRPr lang="en-IN"/>
          </a:p>
        </p:txBody>
      </p:sp>
    </p:spTree>
    <p:extLst>
      <p:ext uri="{BB962C8B-B14F-4D97-AF65-F5344CB8AC3E}">
        <p14:creationId xmlns:p14="http://schemas.microsoft.com/office/powerpoint/2010/main" val="429425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1556792"/>
            <a:ext cx="8229600" cy="1143000"/>
          </a:xfrm>
        </p:spPr>
        <p:txBody>
          <a:bodyPr>
            <a:normAutofit fontScale="90000"/>
          </a:bodyPr>
          <a:lstStyle/>
          <a:p>
            <a:r>
              <a:rPr lang="en-US" u="sng" dirty="0"/>
              <a:t>DISTRIBUTED OBJECTS AND REMOTE </a:t>
            </a:r>
            <a:r>
              <a:rPr lang="en-US" u="sng" dirty="0" smtClean="0"/>
              <a:t>INVOCATION</a:t>
            </a:r>
            <a:br>
              <a:rPr lang="en-US" u="sng" dirty="0" smtClean="0"/>
            </a:br>
            <a:r>
              <a:rPr lang="en-US" u="sng" dirty="0" smtClean="0"/>
              <a:t>Chapter – 5 (Unit 3)</a:t>
            </a:r>
            <a:r>
              <a:rPr lang="en-IN" dirty="0"/>
              <a:t/>
            </a:r>
            <a:br>
              <a:rPr lang="en-IN" dirty="0"/>
            </a:br>
            <a:endParaRPr lang="en-IN" dirty="0"/>
          </a:p>
        </p:txBody>
      </p:sp>
      <p:sp>
        <p:nvSpPr>
          <p:cNvPr id="5" name="Content Placeholder 4"/>
          <p:cNvSpPr>
            <a:spLocks noGrp="1"/>
          </p:cNvSpPr>
          <p:nvPr>
            <p:ph idx="1"/>
          </p:nvPr>
        </p:nvSpPr>
        <p:spPr>
          <a:xfrm>
            <a:off x="457200" y="3645024"/>
            <a:ext cx="8229600" cy="2481139"/>
          </a:xfrm>
        </p:spPr>
        <p:txBody>
          <a:bodyPr/>
          <a:lstStyle/>
          <a:p>
            <a:endParaRPr lang="en-IN" dirty="0"/>
          </a:p>
        </p:txBody>
      </p:sp>
    </p:spTree>
    <p:extLst>
      <p:ext uri="{BB962C8B-B14F-4D97-AF65-F5344CB8AC3E}">
        <p14:creationId xmlns:p14="http://schemas.microsoft.com/office/powerpoint/2010/main" val="486916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pPr marL="0" indent="0">
              <a:buNone/>
            </a:pPr>
            <a:r>
              <a:rPr lang="en-US" u="sng" dirty="0" smtClean="0"/>
              <a:t>Interfaces </a:t>
            </a:r>
            <a:r>
              <a:rPr lang="en-US" u="sng" dirty="0"/>
              <a:t>used in the client server model for RPC and in the distributed model for RMI</a:t>
            </a:r>
            <a:r>
              <a:rPr lang="en-US" u="sng" dirty="0" smtClean="0"/>
              <a:t>:</a:t>
            </a:r>
          </a:p>
          <a:p>
            <a:pPr marL="0" indent="0">
              <a:buNone/>
            </a:pPr>
            <a:endParaRPr lang="en-IN" dirty="0"/>
          </a:p>
          <a:p>
            <a:pPr marL="0" indent="0">
              <a:buNone/>
            </a:pPr>
            <a:r>
              <a:rPr lang="en-US" u="sng" dirty="0"/>
              <a:t>Service Interface</a:t>
            </a:r>
            <a:r>
              <a:rPr lang="en-US" dirty="0"/>
              <a:t> : </a:t>
            </a:r>
            <a:endParaRPr lang="en-IN" dirty="0"/>
          </a:p>
          <a:p>
            <a:pPr lvl="0"/>
            <a:r>
              <a:rPr lang="en-US" dirty="0"/>
              <a:t>In the client server model , each server provides a set of procedures that are available for use by clients. </a:t>
            </a:r>
            <a:r>
              <a:rPr lang="en-US" dirty="0" err="1"/>
              <a:t>Eg</a:t>
            </a:r>
            <a:r>
              <a:rPr lang="en-US" dirty="0"/>
              <a:t>. File server provides procedures for reading and writing files.</a:t>
            </a:r>
            <a:endParaRPr lang="en-IN" dirty="0"/>
          </a:p>
          <a:p>
            <a:pPr lvl="0"/>
            <a:r>
              <a:rPr lang="en-US" dirty="0"/>
              <a:t>So the term service interface is used to refer to the specification of the procedures offered by the server.</a:t>
            </a:r>
            <a:endParaRPr lang="en-IN" dirty="0"/>
          </a:p>
          <a:p>
            <a:pPr marL="0" indent="0">
              <a:buNone/>
            </a:pPr>
            <a:r>
              <a:rPr lang="en-US" u="sng" dirty="0"/>
              <a:t>Remote Interfaces</a:t>
            </a:r>
            <a:r>
              <a:rPr lang="en-US" dirty="0"/>
              <a:t>:</a:t>
            </a:r>
            <a:endParaRPr lang="en-IN" dirty="0"/>
          </a:p>
          <a:p>
            <a:pPr lvl="0"/>
            <a:r>
              <a:rPr lang="en-US" dirty="0"/>
              <a:t>Remote interface specifies the methods of an object that are available for invocation by objects in other processes, defining the type of input and output arguments of each of them. </a:t>
            </a:r>
            <a:endParaRPr lang="en-IN" dirty="0"/>
          </a:p>
          <a:p>
            <a:pPr lvl="0"/>
            <a:r>
              <a:rPr lang="en-US" dirty="0"/>
              <a:t>Methods in remote interfaces can pass objects as arguments and results of methods.</a:t>
            </a:r>
            <a:endParaRPr lang="en-IN" dirty="0"/>
          </a:p>
        </p:txBody>
      </p:sp>
    </p:spTree>
    <p:extLst>
      <p:ext uri="{BB962C8B-B14F-4D97-AF65-F5344CB8AC3E}">
        <p14:creationId xmlns:p14="http://schemas.microsoft.com/office/powerpoint/2010/main" val="2218821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u="sng" dirty="0"/>
              <a:t>Communication b/w Distributed Objects</a:t>
            </a:r>
            <a:r>
              <a:rPr lang="en-US" dirty="0"/>
              <a:t>:</a:t>
            </a:r>
            <a:endParaRPr lang="en-IN" dirty="0"/>
          </a:p>
          <a:p>
            <a:pPr lvl="0"/>
            <a:r>
              <a:rPr lang="en-US" dirty="0"/>
              <a:t>The Object Model</a:t>
            </a:r>
            <a:endParaRPr lang="en-IN" dirty="0"/>
          </a:p>
          <a:p>
            <a:pPr lvl="0"/>
            <a:r>
              <a:rPr lang="en-US" dirty="0"/>
              <a:t>Distributed Objects</a:t>
            </a:r>
            <a:endParaRPr lang="en-IN" dirty="0"/>
          </a:p>
          <a:p>
            <a:pPr lvl="0"/>
            <a:r>
              <a:rPr lang="en-US" dirty="0"/>
              <a:t>Distributed Object Models</a:t>
            </a:r>
            <a:endParaRPr lang="en-IN" dirty="0"/>
          </a:p>
          <a:p>
            <a:pPr lvl="0"/>
            <a:r>
              <a:rPr lang="en-US" dirty="0"/>
              <a:t>Design Issues</a:t>
            </a:r>
            <a:endParaRPr lang="en-IN" dirty="0"/>
          </a:p>
          <a:p>
            <a:pPr lvl="0"/>
            <a:r>
              <a:rPr lang="en-US" dirty="0"/>
              <a:t>Implementation</a:t>
            </a:r>
            <a:endParaRPr lang="en-IN" dirty="0"/>
          </a:p>
          <a:p>
            <a:pPr lvl="0"/>
            <a:r>
              <a:rPr lang="en-US" dirty="0"/>
              <a:t>Distributed Garbage Collection</a:t>
            </a:r>
            <a:endParaRPr lang="en-IN" dirty="0"/>
          </a:p>
          <a:p>
            <a:endParaRPr lang="en-IN" dirty="0"/>
          </a:p>
        </p:txBody>
      </p:sp>
    </p:spTree>
    <p:extLst>
      <p:ext uri="{BB962C8B-B14F-4D97-AF65-F5344CB8AC3E}">
        <p14:creationId xmlns:p14="http://schemas.microsoft.com/office/powerpoint/2010/main" val="2844030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u="sng" dirty="0"/>
              <a:t>Object Model</a:t>
            </a:r>
            <a:r>
              <a:rPr lang="en-US" dirty="0"/>
              <a:t>:</a:t>
            </a:r>
            <a:endParaRPr lang="en-IN" dirty="0"/>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176659"/>
            <a:ext cx="6345588" cy="427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266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1. Objects consist of set of data and set of methods.</a:t>
            </a:r>
            <a:endParaRPr lang="en-IN" dirty="0"/>
          </a:p>
          <a:p>
            <a:pPr marL="0" indent="0">
              <a:buNone/>
            </a:pPr>
            <a:r>
              <a:rPr lang="en-US" dirty="0"/>
              <a:t>2. Objects encapsulate their data and the code of their methods</a:t>
            </a:r>
            <a:endParaRPr lang="en-IN" dirty="0"/>
          </a:p>
          <a:p>
            <a:pPr marL="0" indent="0">
              <a:buNone/>
            </a:pPr>
            <a:r>
              <a:rPr lang="en-US" dirty="0"/>
              <a:t>3. An object communicate with other objects by invoking their methods, by passing arguments and receiving results.</a:t>
            </a:r>
            <a:endParaRPr lang="en-IN" dirty="0"/>
          </a:p>
          <a:p>
            <a:pPr marL="0" indent="0">
              <a:buNone/>
            </a:pPr>
            <a:endParaRPr lang="en-IN" dirty="0"/>
          </a:p>
        </p:txBody>
      </p:sp>
    </p:spTree>
    <p:extLst>
      <p:ext uri="{BB962C8B-B14F-4D97-AF65-F5344CB8AC3E}">
        <p14:creationId xmlns:p14="http://schemas.microsoft.com/office/powerpoint/2010/main" val="2084644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10000"/>
          </a:bodyPr>
          <a:lstStyle/>
          <a:p>
            <a:r>
              <a:rPr lang="en-US" u="sng" dirty="0"/>
              <a:t>Object References</a:t>
            </a:r>
            <a:r>
              <a:rPr lang="en-US" dirty="0"/>
              <a:t>:</a:t>
            </a:r>
            <a:endParaRPr lang="en-IN" dirty="0"/>
          </a:p>
          <a:p>
            <a:pPr lvl="1"/>
            <a:r>
              <a:rPr lang="en-US" dirty="0"/>
              <a:t>Objects are accessed via object references.</a:t>
            </a:r>
            <a:endParaRPr lang="en-IN" dirty="0"/>
          </a:p>
          <a:p>
            <a:pPr lvl="1"/>
            <a:r>
              <a:rPr lang="en-US" dirty="0"/>
              <a:t>To invoke a method in an object , the object references and method name are given together with necessary arguments.</a:t>
            </a:r>
            <a:endParaRPr lang="en-IN" dirty="0"/>
          </a:p>
          <a:p>
            <a:pPr marL="0" indent="0">
              <a:buNone/>
            </a:pPr>
            <a:r>
              <a:rPr lang="en-US" u="sng" dirty="0" smtClean="0"/>
              <a:t>Interfaces</a:t>
            </a:r>
            <a:r>
              <a:rPr lang="en-US" dirty="0"/>
              <a:t>:</a:t>
            </a:r>
            <a:endParaRPr lang="en-IN" dirty="0"/>
          </a:p>
          <a:p>
            <a:pPr lvl="0"/>
            <a:r>
              <a:rPr lang="en-US" dirty="0"/>
              <a:t>An interface provides a definition of a set of methods (type of arguments, return values and exception etc.) without specifying their implementation.</a:t>
            </a:r>
            <a:endParaRPr lang="en-IN" dirty="0"/>
          </a:p>
          <a:p>
            <a:pPr marL="0" indent="0">
              <a:buNone/>
            </a:pPr>
            <a:r>
              <a:rPr lang="en-US" u="sng" dirty="0"/>
              <a:t>Actions</a:t>
            </a:r>
            <a:r>
              <a:rPr lang="en-US" dirty="0"/>
              <a:t>:</a:t>
            </a:r>
            <a:endParaRPr lang="en-IN" dirty="0"/>
          </a:p>
          <a:p>
            <a:pPr lvl="0"/>
            <a:r>
              <a:rPr lang="en-US" dirty="0"/>
              <a:t>It is an object invoking a method in another object.</a:t>
            </a:r>
            <a:endParaRPr lang="en-IN" dirty="0"/>
          </a:p>
          <a:p>
            <a:pPr lvl="0"/>
            <a:r>
              <a:rPr lang="en-US" dirty="0"/>
              <a:t>The receiver executes the appropriate method and the returns control to the invoking object.</a:t>
            </a:r>
            <a:endParaRPr lang="en-IN" dirty="0"/>
          </a:p>
          <a:p>
            <a:endParaRPr lang="en-IN" dirty="0"/>
          </a:p>
        </p:txBody>
      </p:sp>
    </p:spTree>
    <p:extLst>
      <p:ext uri="{BB962C8B-B14F-4D97-AF65-F5344CB8AC3E}">
        <p14:creationId xmlns:p14="http://schemas.microsoft.com/office/powerpoint/2010/main" val="3323143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u="sng" dirty="0"/>
              <a:t>Exceptions</a:t>
            </a:r>
            <a:r>
              <a:rPr lang="en-US" dirty="0"/>
              <a:t>:</a:t>
            </a:r>
            <a:endParaRPr lang="en-IN" dirty="0"/>
          </a:p>
          <a:p>
            <a:pPr lvl="0"/>
            <a:r>
              <a:rPr lang="en-US" dirty="0"/>
              <a:t>During the execution of the method, many different problems may be discovered</a:t>
            </a:r>
            <a:r>
              <a:rPr lang="en-US" dirty="0" smtClean="0"/>
              <a:t>.</a:t>
            </a:r>
          </a:p>
          <a:p>
            <a:pPr marL="0" lvl="0" indent="0">
              <a:buNone/>
            </a:pPr>
            <a:r>
              <a:rPr lang="en-US" dirty="0" smtClean="0"/>
              <a:t>	a</a:t>
            </a:r>
            <a:r>
              <a:rPr lang="en-US" dirty="0"/>
              <a:t>) Inconsistent values in the object variables</a:t>
            </a:r>
            <a:endParaRPr lang="en-IN" dirty="0"/>
          </a:p>
          <a:p>
            <a:pPr marL="0" indent="0">
              <a:buNone/>
            </a:pPr>
            <a:r>
              <a:rPr lang="en-US" dirty="0" smtClean="0"/>
              <a:t>           </a:t>
            </a:r>
            <a:r>
              <a:rPr lang="en-US" dirty="0"/>
              <a:t>b) failure in read or write to files or n/w sockets</a:t>
            </a:r>
            <a:endParaRPr lang="en-IN" dirty="0"/>
          </a:p>
          <a:p>
            <a:pPr lvl="0"/>
            <a:r>
              <a:rPr lang="en-US" dirty="0"/>
              <a:t>Exceptions provide a clean way to deal with error conditions without complicating the code.</a:t>
            </a:r>
            <a:endParaRPr lang="en-IN" dirty="0"/>
          </a:p>
          <a:p>
            <a:pPr lvl="0"/>
            <a:r>
              <a:rPr lang="en-US" dirty="0"/>
              <a:t>A block of code may be defined to throw exception whenever particular unexpected conditions or error arise. That is control passes to another block of code that catches the exception.</a:t>
            </a:r>
            <a:endParaRPr lang="en-IN" dirty="0"/>
          </a:p>
          <a:p>
            <a:endParaRPr lang="en-IN" dirty="0"/>
          </a:p>
        </p:txBody>
      </p:sp>
    </p:spTree>
    <p:extLst>
      <p:ext uri="{BB962C8B-B14F-4D97-AF65-F5344CB8AC3E}">
        <p14:creationId xmlns:p14="http://schemas.microsoft.com/office/powerpoint/2010/main" val="1563874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u="sng" dirty="0"/>
              <a:t>Garbage </a:t>
            </a:r>
            <a:r>
              <a:rPr lang="en-US" u="sng" dirty="0" err="1"/>
              <a:t>Colletion</a:t>
            </a:r>
            <a:r>
              <a:rPr lang="en-US" dirty="0"/>
              <a:t>:</a:t>
            </a:r>
            <a:endParaRPr lang="en-IN" dirty="0"/>
          </a:p>
          <a:p>
            <a:pPr lvl="0"/>
            <a:r>
              <a:rPr lang="en-US" dirty="0"/>
              <a:t>It is necessary to provide a means of freeing the space occupied by objects when they are no longer  needed.</a:t>
            </a:r>
            <a:endParaRPr lang="en-IN" dirty="0"/>
          </a:p>
          <a:p>
            <a:pPr lvl="0"/>
            <a:r>
              <a:rPr lang="en-US" dirty="0"/>
              <a:t>A language </a:t>
            </a:r>
            <a:r>
              <a:rPr lang="en-US" dirty="0" err="1"/>
              <a:t>eg</a:t>
            </a:r>
            <a:r>
              <a:rPr lang="en-US" dirty="0"/>
              <a:t>. JAVA detect automatically when an object is no longer  accessible recovers the space and makes it available for allocation to other objects.</a:t>
            </a:r>
            <a:endParaRPr lang="en-IN" dirty="0"/>
          </a:p>
          <a:p>
            <a:endParaRPr lang="en-IN" dirty="0"/>
          </a:p>
        </p:txBody>
      </p:sp>
    </p:spTree>
    <p:extLst>
      <p:ext uri="{BB962C8B-B14F-4D97-AF65-F5344CB8AC3E}">
        <p14:creationId xmlns:p14="http://schemas.microsoft.com/office/powerpoint/2010/main" val="3067907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9"/>
            <a:ext cx="8229600" cy="6597352"/>
          </a:xfrm>
        </p:spPr>
        <p:txBody>
          <a:bodyPr>
            <a:normAutofit fontScale="47500" lnSpcReduction="20000"/>
          </a:bodyPr>
          <a:lstStyle/>
          <a:p>
            <a:pPr marL="0" indent="0">
              <a:buNone/>
            </a:pPr>
            <a:r>
              <a:rPr lang="en-US" sz="5100" b="1" u="sng" dirty="0"/>
              <a:t>Distributed Objects</a:t>
            </a:r>
            <a:r>
              <a:rPr lang="en-US" sz="5100" dirty="0" smtClean="0"/>
              <a:t>:</a:t>
            </a:r>
          </a:p>
          <a:p>
            <a:pPr marL="0" indent="0">
              <a:buNone/>
            </a:pPr>
            <a:endParaRPr lang="en-US" dirty="0"/>
          </a:p>
          <a:p>
            <a:pPr lvl="0">
              <a:lnSpc>
                <a:spcPct val="170000"/>
              </a:lnSpc>
            </a:pPr>
            <a:r>
              <a:rPr lang="en-US" sz="4000" dirty="0" smtClean="0"/>
              <a:t>Distributed </a:t>
            </a:r>
            <a:r>
              <a:rPr lang="en-US" sz="4000" dirty="0"/>
              <a:t>objects adopt client-server architecture.</a:t>
            </a:r>
            <a:endParaRPr lang="en-IN" sz="4000" dirty="0"/>
          </a:p>
          <a:p>
            <a:pPr lvl="0">
              <a:lnSpc>
                <a:spcPct val="170000"/>
              </a:lnSpc>
            </a:pPr>
            <a:r>
              <a:rPr lang="en-US" sz="4000" dirty="0"/>
              <a:t>In this objects are managed by servers and their clients invoke their methods using remote method invocation.</a:t>
            </a:r>
            <a:endParaRPr lang="en-IN" sz="4000" dirty="0"/>
          </a:p>
          <a:p>
            <a:pPr lvl="0">
              <a:lnSpc>
                <a:spcPct val="170000"/>
              </a:lnSpc>
            </a:pPr>
            <a:r>
              <a:rPr lang="en-US" sz="4000" dirty="0"/>
              <a:t>In RMI, clients request to invoke a method of an object is sent as a </a:t>
            </a:r>
            <a:r>
              <a:rPr lang="en-US" sz="4000" dirty="0" err="1"/>
              <a:t>msg</a:t>
            </a:r>
            <a:r>
              <a:rPr lang="en-US" sz="4000" dirty="0"/>
              <a:t> to server managing the object.</a:t>
            </a:r>
            <a:endParaRPr lang="en-IN" sz="4000" dirty="0"/>
          </a:p>
          <a:p>
            <a:pPr lvl="0">
              <a:lnSpc>
                <a:spcPct val="170000"/>
              </a:lnSpc>
            </a:pPr>
            <a:r>
              <a:rPr lang="en-US" sz="4000" dirty="0"/>
              <a:t>Invocation is done by executing the method of the object  at the server and the result is returned to the client in another msg.</a:t>
            </a:r>
            <a:endParaRPr lang="en-IN" sz="4000" dirty="0"/>
          </a:p>
          <a:p>
            <a:pPr lvl="0">
              <a:lnSpc>
                <a:spcPct val="170000"/>
              </a:lnSpc>
            </a:pPr>
            <a:r>
              <a:rPr lang="en-US" sz="4000" dirty="0"/>
              <a:t>Objects can be replicated for fault tolerance and migrated to enhance their performance and availability</a:t>
            </a:r>
            <a:endParaRPr lang="en-IN" sz="4000" dirty="0"/>
          </a:p>
          <a:p>
            <a:pPr lvl="0">
              <a:lnSpc>
                <a:spcPct val="170000"/>
              </a:lnSpc>
            </a:pPr>
            <a:r>
              <a:rPr lang="en-US" sz="4000" dirty="0"/>
              <a:t>State of an object can be accessed only by the method of the object, </a:t>
            </a:r>
            <a:r>
              <a:rPr lang="en-US" sz="4000" dirty="0" err="1"/>
              <a:t>ie</a:t>
            </a:r>
            <a:r>
              <a:rPr lang="en-US" sz="4000" dirty="0"/>
              <a:t>. it is not possible for unauthorized methods to act on the state.</a:t>
            </a:r>
            <a:endParaRPr lang="en-IN" sz="4000"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158390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pPr algn="l"/>
            <a:r>
              <a:rPr lang="en-US" dirty="0" smtClean="0"/>
              <a:t>Distributed Object Model</a:t>
            </a:r>
            <a:endParaRPr lang="en-IN" dirty="0"/>
          </a:p>
        </p:txBody>
      </p:sp>
      <p:sp>
        <p:nvSpPr>
          <p:cNvPr id="3" name="Content Placeholder 2"/>
          <p:cNvSpPr>
            <a:spLocks noGrp="1"/>
          </p:cNvSpPr>
          <p:nvPr>
            <p:ph idx="1"/>
          </p:nvPr>
        </p:nvSpPr>
        <p:spPr>
          <a:xfrm>
            <a:off x="457200" y="764704"/>
            <a:ext cx="8229600" cy="5361459"/>
          </a:xfrm>
        </p:spPr>
        <p:txBody>
          <a:bodyPr/>
          <a:lstStyle/>
          <a:p>
            <a:r>
              <a:rPr lang="en-GB" dirty="0"/>
              <a:t>Remote and local method </a:t>
            </a:r>
            <a:r>
              <a:rPr lang="en-GB" dirty="0" smtClean="0"/>
              <a:t>invocations</a:t>
            </a:r>
          </a:p>
          <a:p>
            <a:pPr marL="0" indent="0">
              <a:buNone/>
            </a:pPr>
            <a:r>
              <a:rPr lang="en-GB" dirty="0"/>
              <a:t>	</a:t>
            </a:r>
            <a:endParaRPr lang="en-IN" dirty="0"/>
          </a:p>
        </p:txBody>
      </p:sp>
      <p:grpSp>
        <p:nvGrpSpPr>
          <p:cNvPr id="4" name="Group 80"/>
          <p:cNvGrpSpPr>
            <a:grpSpLocks/>
          </p:cNvGrpSpPr>
          <p:nvPr/>
        </p:nvGrpSpPr>
        <p:grpSpPr bwMode="auto">
          <a:xfrm>
            <a:off x="560388" y="2984499"/>
            <a:ext cx="8044060" cy="2388717"/>
            <a:chOff x="353" y="1567"/>
            <a:chExt cx="5524" cy="1187"/>
          </a:xfrm>
        </p:grpSpPr>
        <p:sp>
          <p:nvSpPr>
            <p:cNvPr id="5" name="AutoShape 4"/>
            <p:cNvSpPr>
              <a:spLocks noChangeArrowheads="1"/>
            </p:cNvSpPr>
            <p:nvPr/>
          </p:nvSpPr>
          <p:spPr bwMode="auto">
            <a:xfrm>
              <a:off x="3661" y="1725"/>
              <a:ext cx="143" cy="206"/>
            </a:xfrm>
            <a:prstGeom prst="roundRect">
              <a:avLst>
                <a:gd name="adj" fmla="val 46852"/>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 name="AutoShape 5"/>
            <p:cNvSpPr>
              <a:spLocks noChangeArrowheads="1"/>
            </p:cNvSpPr>
            <p:nvPr/>
          </p:nvSpPr>
          <p:spPr bwMode="auto">
            <a:xfrm>
              <a:off x="3661" y="1725"/>
              <a:ext cx="158" cy="222"/>
            </a:xfrm>
            <a:prstGeom prst="roundRect">
              <a:avLst>
                <a:gd name="adj" fmla="val 42403"/>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Rectangle 6"/>
            <p:cNvSpPr>
              <a:spLocks noChangeArrowheads="1"/>
            </p:cNvSpPr>
            <p:nvPr/>
          </p:nvSpPr>
          <p:spPr bwMode="auto">
            <a:xfrm>
              <a:off x="3677" y="1725"/>
              <a:ext cx="127" cy="1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 name="Rectangle 7"/>
            <p:cNvSpPr>
              <a:spLocks noChangeArrowheads="1"/>
            </p:cNvSpPr>
            <p:nvPr/>
          </p:nvSpPr>
          <p:spPr bwMode="auto">
            <a:xfrm>
              <a:off x="3677" y="1725"/>
              <a:ext cx="142" cy="127"/>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 name="AutoShape 8"/>
            <p:cNvSpPr>
              <a:spLocks noChangeArrowheads="1"/>
            </p:cNvSpPr>
            <p:nvPr/>
          </p:nvSpPr>
          <p:spPr bwMode="auto">
            <a:xfrm>
              <a:off x="3661" y="1725"/>
              <a:ext cx="158" cy="222"/>
            </a:xfrm>
            <a:prstGeom prst="roundRect">
              <a:avLst>
                <a:gd name="adj" fmla="val 42403"/>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 name="Line 9"/>
            <p:cNvSpPr>
              <a:spLocks noChangeShapeType="1"/>
            </p:cNvSpPr>
            <p:nvPr/>
          </p:nvSpPr>
          <p:spPr bwMode="auto">
            <a:xfrm>
              <a:off x="3661" y="1836"/>
              <a:ext cx="14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Rectangle 10"/>
            <p:cNvSpPr>
              <a:spLocks noChangeArrowheads="1"/>
            </p:cNvSpPr>
            <p:nvPr/>
          </p:nvSpPr>
          <p:spPr bwMode="auto">
            <a:xfrm>
              <a:off x="2680" y="1567"/>
              <a:ext cx="3197" cy="118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 name="Oval 12"/>
            <p:cNvSpPr>
              <a:spLocks noChangeArrowheads="1"/>
            </p:cNvSpPr>
            <p:nvPr/>
          </p:nvSpPr>
          <p:spPr bwMode="auto">
            <a:xfrm>
              <a:off x="2775" y="1630"/>
              <a:ext cx="1868" cy="1061"/>
            </a:xfrm>
            <a:prstGeom prst="ellipse">
              <a:avLst/>
            </a:prstGeom>
            <a:solidFill>
              <a:srgbClr val="FFFFFF"/>
            </a:solidFill>
            <a:ln w="36513">
              <a:solidFill>
                <a:srgbClr val="000000"/>
              </a:solidFill>
              <a:round/>
              <a:headEnd/>
              <a:tailEnd/>
            </a:ln>
          </p:spPr>
          <p:txBody>
            <a:bodyPr/>
            <a:lstStyle/>
            <a:p>
              <a:endParaRPr lang="en-IN"/>
            </a:p>
          </p:txBody>
        </p:sp>
        <p:sp>
          <p:nvSpPr>
            <p:cNvPr id="13" name="Rectangle 13"/>
            <p:cNvSpPr>
              <a:spLocks noChangeArrowheads="1"/>
            </p:cNvSpPr>
            <p:nvPr/>
          </p:nvSpPr>
          <p:spPr bwMode="auto">
            <a:xfrm>
              <a:off x="353" y="1567"/>
              <a:ext cx="1345" cy="118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4" name="Oval 15"/>
            <p:cNvSpPr>
              <a:spLocks noChangeArrowheads="1"/>
            </p:cNvSpPr>
            <p:nvPr/>
          </p:nvSpPr>
          <p:spPr bwMode="auto">
            <a:xfrm>
              <a:off x="511" y="1773"/>
              <a:ext cx="1077" cy="791"/>
            </a:xfrm>
            <a:prstGeom prst="ellipse">
              <a:avLst/>
            </a:prstGeom>
            <a:solidFill>
              <a:srgbClr val="FFFFFF"/>
            </a:solidFill>
            <a:ln w="36513">
              <a:solidFill>
                <a:srgbClr val="000000"/>
              </a:solidFill>
              <a:round/>
              <a:headEnd/>
              <a:tailEnd/>
            </a:ln>
          </p:spPr>
          <p:txBody>
            <a:bodyPr/>
            <a:lstStyle/>
            <a:p>
              <a:endParaRPr lang="en-IN"/>
            </a:p>
          </p:txBody>
        </p:sp>
        <p:sp>
          <p:nvSpPr>
            <p:cNvPr id="15" name="Rectangle 16"/>
            <p:cNvSpPr>
              <a:spLocks noChangeArrowheads="1"/>
            </p:cNvSpPr>
            <p:nvPr/>
          </p:nvSpPr>
          <p:spPr bwMode="auto">
            <a:xfrm>
              <a:off x="1911" y="1938"/>
              <a:ext cx="5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invocation</a:t>
              </a:r>
              <a:endParaRPr lang="en-GB"/>
            </a:p>
          </p:txBody>
        </p:sp>
        <p:sp>
          <p:nvSpPr>
            <p:cNvPr id="16" name="Rectangle 17"/>
            <p:cNvSpPr>
              <a:spLocks noChangeArrowheads="1"/>
            </p:cNvSpPr>
            <p:nvPr/>
          </p:nvSpPr>
          <p:spPr bwMode="auto">
            <a:xfrm>
              <a:off x="3118" y="1938"/>
              <a:ext cx="5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invocation</a:t>
              </a:r>
              <a:endParaRPr lang="en-GB"/>
            </a:p>
          </p:txBody>
        </p:sp>
        <p:sp>
          <p:nvSpPr>
            <p:cNvPr id="17" name="Rectangle 18"/>
            <p:cNvSpPr>
              <a:spLocks noChangeArrowheads="1"/>
            </p:cNvSpPr>
            <p:nvPr/>
          </p:nvSpPr>
          <p:spPr bwMode="auto">
            <a:xfrm>
              <a:off x="1960" y="1780"/>
              <a:ext cx="39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remote</a:t>
              </a:r>
              <a:endParaRPr lang="en-GB"/>
            </a:p>
          </p:txBody>
        </p:sp>
        <p:sp>
          <p:nvSpPr>
            <p:cNvPr id="18" name="Oval 19"/>
            <p:cNvSpPr>
              <a:spLocks noChangeArrowheads="1"/>
            </p:cNvSpPr>
            <p:nvPr/>
          </p:nvSpPr>
          <p:spPr bwMode="auto">
            <a:xfrm>
              <a:off x="4722" y="1773"/>
              <a:ext cx="1060" cy="791"/>
            </a:xfrm>
            <a:prstGeom prst="ellipse">
              <a:avLst/>
            </a:prstGeom>
            <a:solidFill>
              <a:srgbClr val="FFFFFF"/>
            </a:solidFill>
            <a:ln w="36513">
              <a:solidFill>
                <a:srgbClr val="000000"/>
              </a:solidFill>
              <a:round/>
              <a:headEnd/>
              <a:tailEnd/>
            </a:ln>
          </p:spPr>
          <p:txBody>
            <a:bodyPr/>
            <a:lstStyle/>
            <a:p>
              <a:endParaRPr lang="en-IN"/>
            </a:p>
          </p:txBody>
        </p:sp>
        <p:sp>
          <p:nvSpPr>
            <p:cNvPr id="19" name="Rectangle 20"/>
            <p:cNvSpPr>
              <a:spLocks noChangeArrowheads="1"/>
            </p:cNvSpPr>
            <p:nvPr/>
          </p:nvSpPr>
          <p:spPr bwMode="auto">
            <a:xfrm>
              <a:off x="4768" y="2128"/>
              <a:ext cx="5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invocation</a:t>
              </a:r>
              <a:endParaRPr lang="en-GB"/>
            </a:p>
          </p:txBody>
        </p:sp>
        <p:sp>
          <p:nvSpPr>
            <p:cNvPr id="20" name="Rectangle 21"/>
            <p:cNvSpPr>
              <a:spLocks noChangeArrowheads="1"/>
            </p:cNvSpPr>
            <p:nvPr/>
          </p:nvSpPr>
          <p:spPr bwMode="auto">
            <a:xfrm>
              <a:off x="4809" y="2017"/>
              <a:ext cx="39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remote</a:t>
              </a:r>
              <a:endParaRPr lang="en-GB"/>
            </a:p>
          </p:txBody>
        </p:sp>
        <p:sp>
          <p:nvSpPr>
            <p:cNvPr id="21" name="Rectangle 22"/>
            <p:cNvSpPr>
              <a:spLocks noChangeArrowheads="1"/>
            </p:cNvSpPr>
            <p:nvPr/>
          </p:nvSpPr>
          <p:spPr bwMode="auto">
            <a:xfrm>
              <a:off x="3151" y="1726"/>
              <a:ext cx="2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local</a:t>
              </a:r>
              <a:endParaRPr lang="en-GB"/>
            </a:p>
          </p:txBody>
        </p:sp>
        <p:sp>
          <p:nvSpPr>
            <p:cNvPr id="22" name="Rectangle 23"/>
            <p:cNvSpPr>
              <a:spLocks noChangeArrowheads="1"/>
            </p:cNvSpPr>
            <p:nvPr/>
          </p:nvSpPr>
          <p:spPr bwMode="auto">
            <a:xfrm>
              <a:off x="3913" y="1900"/>
              <a:ext cx="2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local</a:t>
              </a:r>
              <a:endParaRPr lang="en-GB"/>
            </a:p>
          </p:txBody>
        </p:sp>
        <p:sp>
          <p:nvSpPr>
            <p:cNvPr id="23" name="Rectangle 24"/>
            <p:cNvSpPr>
              <a:spLocks noChangeArrowheads="1"/>
            </p:cNvSpPr>
            <p:nvPr/>
          </p:nvSpPr>
          <p:spPr bwMode="auto">
            <a:xfrm>
              <a:off x="3447" y="2270"/>
              <a:ext cx="2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local</a:t>
              </a:r>
              <a:endParaRPr lang="en-GB"/>
            </a:p>
          </p:txBody>
        </p:sp>
        <p:sp>
          <p:nvSpPr>
            <p:cNvPr id="24" name="Rectangle 25"/>
            <p:cNvSpPr>
              <a:spLocks noChangeArrowheads="1"/>
            </p:cNvSpPr>
            <p:nvPr/>
          </p:nvSpPr>
          <p:spPr bwMode="auto">
            <a:xfrm>
              <a:off x="3687" y="2081"/>
              <a:ext cx="5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invocation</a:t>
              </a:r>
              <a:endParaRPr lang="en-GB"/>
            </a:p>
          </p:txBody>
        </p:sp>
        <p:sp>
          <p:nvSpPr>
            <p:cNvPr id="25" name="Rectangle 26"/>
            <p:cNvSpPr>
              <a:spLocks noChangeArrowheads="1"/>
            </p:cNvSpPr>
            <p:nvPr/>
          </p:nvSpPr>
          <p:spPr bwMode="auto">
            <a:xfrm>
              <a:off x="3253" y="2445"/>
              <a:ext cx="5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invocation</a:t>
              </a:r>
              <a:endParaRPr lang="en-GB"/>
            </a:p>
          </p:txBody>
        </p:sp>
        <p:sp>
          <p:nvSpPr>
            <p:cNvPr id="26" name="Rectangle 27"/>
            <p:cNvSpPr>
              <a:spLocks noChangeArrowheads="1"/>
            </p:cNvSpPr>
            <p:nvPr/>
          </p:nvSpPr>
          <p:spPr bwMode="auto">
            <a:xfrm>
              <a:off x="1030" y="227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A</a:t>
              </a:r>
              <a:endParaRPr lang="en-GB"/>
            </a:p>
          </p:txBody>
        </p:sp>
        <p:sp>
          <p:nvSpPr>
            <p:cNvPr id="27" name="Rectangle 28"/>
            <p:cNvSpPr>
              <a:spLocks noChangeArrowheads="1"/>
            </p:cNvSpPr>
            <p:nvPr/>
          </p:nvSpPr>
          <p:spPr bwMode="auto">
            <a:xfrm>
              <a:off x="2875" y="220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B</a:t>
              </a:r>
              <a:endParaRPr lang="en-GB"/>
            </a:p>
          </p:txBody>
        </p:sp>
        <p:sp>
          <p:nvSpPr>
            <p:cNvPr id="28" name="Rectangle 29"/>
            <p:cNvSpPr>
              <a:spLocks noChangeArrowheads="1"/>
            </p:cNvSpPr>
            <p:nvPr/>
          </p:nvSpPr>
          <p:spPr bwMode="auto">
            <a:xfrm>
              <a:off x="3895" y="1732"/>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C</a:t>
              </a:r>
              <a:endParaRPr lang="en-GB"/>
            </a:p>
          </p:txBody>
        </p:sp>
        <p:sp>
          <p:nvSpPr>
            <p:cNvPr id="29" name="Rectangle 30"/>
            <p:cNvSpPr>
              <a:spLocks noChangeArrowheads="1"/>
            </p:cNvSpPr>
            <p:nvPr/>
          </p:nvSpPr>
          <p:spPr bwMode="auto">
            <a:xfrm>
              <a:off x="4161" y="2476"/>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D</a:t>
              </a:r>
              <a:endParaRPr lang="en-GB"/>
            </a:p>
          </p:txBody>
        </p:sp>
        <p:sp>
          <p:nvSpPr>
            <p:cNvPr id="30" name="Rectangle 31"/>
            <p:cNvSpPr>
              <a:spLocks noChangeArrowheads="1"/>
            </p:cNvSpPr>
            <p:nvPr/>
          </p:nvSpPr>
          <p:spPr bwMode="auto">
            <a:xfrm>
              <a:off x="4282" y="1859"/>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E</a:t>
              </a:r>
              <a:endParaRPr lang="en-GB"/>
            </a:p>
          </p:txBody>
        </p:sp>
        <p:sp>
          <p:nvSpPr>
            <p:cNvPr id="31" name="Rectangle 32"/>
            <p:cNvSpPr>
              <a:spLocks noChangeArrowheads="1"/>
            </p:cNvSpPr>
            <p:nvPr/>
          </p:nvSpPr>
          <p:spPr bwMode="auto">
            <a:xfrm>
              <a:off x="5621" y="214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Arial" charset="0"/>
                </a:rPr>
                <a:t>F</a:t>
              </a:r>
              <a:endParaRPr lang="en-GB"/>
            </a:p>
          </p:txBody>
        </p:sp>
        <p:sp>
          <p:nvSpPr>
            <p:cNvPr id="32" name="AutoShape 33"/>
            <p:cNvSpPr>
              <a:spLocks noChangeArrowheads="1"/>
            </p:cNvSpPr>
            <p:nvPr/>
          </p:nvSpPr>
          <p:spPr bwMode="auto">
            <a:xfrm>
              <a:off x="939" y="1994"/>
              <a:ext cx="142" cy="206"/>
            </a:xfrm>
            <a:prstGeom prst="roundRect">
              <a:avLst>
                <a:gd name="adj" fmla="val 47185"/>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 name="AutoShape 34"/>
            <p:cNvSpPr>
              <a:spLocks noChangeArrowheads="1"/>
            </p:cNvSpPr>
            <p:nvPr/>
          </p:nvSpPr>
          <p:spPr bwMode="auto">
            <a:xfrm>
              <a:off x="939" y="1994"/>
              <a:ext cx="158" cy="222"/>
            </a:xfrm>
            <a:prstGeom prst="roundRect">
              <a:avLst>
                <a:gd name="adj" fmla="val 42403"/>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 name="Rectangle 35"/>
            <p:cNvSpPr>
              <a:spLocks noChangeArrowheads="1"/>
            </p:cNvSpPr>
            <p:nvPr/>
          </p:nvSpPr>
          <p:spPr bwMode="auto">
            <a:xfrm>
              <a:off x="939" y="1994"/>
              <a:ext cx="142" cy="1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5" name="Rectangle 36"/>
            <p:cNvSpPr>
              <a:spLocks noChangeArrowheads="1"/>
            </p:cNvSpPr>
            <p:nvPr/>
          </p:nvSpPr>
          <p:spPr bwMode="auto">
            <a:xfrm>
              <a:off x="939" y="1994"/>
              <a:ext cx="158" cy="127"/>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 name="AutoShape 37"/>
            <p:cNvSpPr>
              <a:spLocks noChangeArrowheads="1"/>
            </p:cNvSpPr>
            <p:nvPr/>
          </p:nvSpPr>
          <p:spPr bwMode="auto">
            <a:xfrm>
              <a:off x="939" y="1994"/>
              <a:ext cx="158" cy="222"/>
            </a:xfrm>
            <a:prstGeom prst="roundRect">
              <a:avLst>
                <a:gd name="adj" fmla="val 42403"/>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 name="Line 38"/>
            <p:cNvSpPr>
              <a:spLocks noChangeShapeType="1"/>
            </p:cNvSpPr>
            <p:nvPr/>
          </p:nvSpPr>
          <p:spPr bwMode="auto">
            <a:xfrm>
              <a:off x="939" y="2105"/>
              <a:ext cx="14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Freeform 39"/>
            <p:cNvSpPr>
              <a:spLocks/>
            </p:cNvSpPr>
            <p:nvPr/>
          </p:nvSpPr>
          <p:spPr bwMode="auto">
            <a:xfrm>
              <a:off x="2743" y="2058"/>
              <a:ext cx="95" cy="63"/>
            </a:xfrm>
            <a:custGeom>
              <a:avLst/>
              <a:gdLst>
                <a:gd name="T0" fmla="*/ 0 w 95"/>
                <a:gd name="T1" fmla="*/ 31 h 63"/>
                <a:gd name="T2" fmla="*/ 16 w 95"/>
                <a:gd name="T3" fmla="*/ 0 h 63"/>
                <a:gd name="T4" fmla="*/ 95 w 95"/>
                <a:gd name="T5" fmla="*/ 31 h 63"/>
                <a:gd name="T6" fmla="*/ 16 w 95"/>
                <a:gd name="T7" fmla="*/ 63 h 63"/>
                <a:gd name="T8" fmla="*/ 0 w 95"/>
                <a:gd name="T9" fmla="*/ 31 h 63"/>
              </a:gdLst>
              <a:ahLst/>
              <a:cxnLst>
                <a:cxn ang="0">
                  <a:pos x="T0" y="T1"/>
                </a:cxn>
                <a:cxn ang="0">
                  <a:pos x="T2" y="T3"/>
                </a:cxn>
                <a:cxn ang="0">
                  <a:pos x="T4" y="T5"/>
                </a:cxn>
                <a:cxn ang="0">
                  <a:pos x="T6" y="T7"/>
                </a:cxn>
                <a:cxn ang="0">
                  <a:pos x="T8" y="T9"/>
                </a:cxn>
              </a:cxnLst>
              <a:rect l="0" t="0" r="r" b="b"/>
              <a:pathLst>
                <a:path w="95" h="63">
                  <a:moveTo>
                    <a:pt x="0" y="31"/>
                  </a:moveTo>
                  <a:lnTo>
                    <a:pt x="16" y="0"/>
                  </a:lnTo>
                  <a:lnTo>
                    <a:pt x="95" y="31"/>
                  </a:lnTo>
                  <a:lnTo>
                    <a:pt x="16" y="63"/>
                  </a:lnTo>
                  <a:lnTo>
                    <a:pt x="0" y="31"/>
                  </a:lnTo>
                  <a:close/>
                </a:path>
              </a:pathLst>
            </a:custGeom>
            <a:solidFill>
              <a:srgbClr val="000000"/>
            </a:solidFill>
            <a:ln w="36513">
              <a:solidFill>
                <a:srgbClr val="000000"/>
              </a:solidFill>
              <a:prstDash val="solid"/>
              <a:round/>
              <a:headEnd/>
              <a:tailEnd/>
            </a:ln>
          </p:spPr>
          <p:txBody>
            <a:bodyPr/>
            <a:lstStyle/>
            <a:p>
              <a:endParaRPr lang="en-IN"/>
            </a:p>
          </p:txBody>
        </p:sp>
        <p:sp>
          <p:nvSpPr>
            <p:cNvPr id="39" name="Freeform 40"/>
            <p:cNvSpPr>
              <a:spLocks/>
            </p:cNvSpPr>
            <p:nvPr/>
          </p:nvSpPr>
          <p:spPr bwMode="auto">
            <a:xfrm>
              <a:off x="1018" y="2089"/>
              <a:ext cx="1741" cy="64"/>
            </a:xfrm>
            <a:custGeom>
              <a:avLst/>
              <a:gdLst>
                <a:gd name="T0" fmla="*/ 0 w 1741"/>
                <a:gd name="T1" fmla="*/ 64 h 64"/>
                <a:gd name="T2" fmla="*/ 506 w 1741"/>
                <a:gd name="T3" fmla="*/ 16 h 64"/>
                <a:gd name="T4" fmla="*/ 1741 w 1741"/>
                <a:gd name="T5" fmla="*/ 0 h 64"/>
              </a:gdLst>
              <a:ahLst/>
              <a:cxnLst>
                <a:cxn ang="0">
                  <a:pos x="T0" y="T1"/>
                </a:cxn>
                <a:cxn ang="0">
                  <a:pos x="T2" y="T3"/>
                </a:cxn>
                <a:cxn ang="0">
                  <a:pos x="T4" y="T5"/>
                </a:cxn>
              </a:cxnLst>
              <a:rect l="0" t="0" r="r" b="b"/>
              <a:pathLst>
                <a:path w="1741" h="64">
                  <a:moveTo>
                    <a:pt x="0" y="64"/>
                  </a:moveTo>
                  <a:lnTo>
                    <a:pt x="506" y="16"/>
                  </a:lnTo>
                  <a:lnTo>
                    <a:pt x="1741" y="0"/>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 name="AutoShape 41"/>
            <p:cNvSpPr>
              <a:spLocks noChangeArrowheads="1"/>
            </p:cNvSpPr>
            <p:nvPr/>
          </p:nvSpPr>
          <p:spPr bwMode="auto">
            <a:xfrm>
              <a:off x="2870" y="1979"/>
              <a:ext cx="126" cy="205"/>
            </a:xfrm>
            <a:prstGeom prst="roundRect">
              <a:avLst>
                <a:gd name="adj" fmla="val 50000"/>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1" name="AutoShape 42"/>
            <p:cNvSpPr>
              <a:spLocks noChangeArrowheads="1"/>
            </p:cNvSpPr>
            <p:nvPr/>
          </p:nvSpPr>
          <p:spPr bwMode="auto">
            <a:xfrm>
              <a:off x="2870" y="1979"/>
              <a:ext cx="142" cy="221"/>
            </a:xfrm>
            <a:prstGeom prst="roundRect">
              <a:avLst>
                <a:gd name="adj" fmla="val 47185"/>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2" name="Rectangle 43"/>
            <p:cNvSpPr>
              <a:spLocks noChangeArrowheads="1"/>
            </p:cNvSpPr>
            <p:nvPr/>
          </p:nvSpPr>
          <p:spPr bwMode="auto">
            <a:xfrm>
              <a:off x="2870" y="1979"/>
              <a:ext cx="12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3" name="Rectangle 44"/>
            <p:cNvSpPr>
              <a:spLocks noChangeArrowheads="1"/>
            </p:cNvSpPr>
            <p:nvPr/>
          </p:nvSpPr>
          <p:spPr bwMode="auto">
            <a:xfrm>
              <a:off x="2870" y="1979"/>
              <a:ext cx="142" cy="110"/>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 name="AutoShape 45"/>
            <p:cNvSpPr>
              <a:spLocks noChangeArrowheads="1"/>
            </p:cNvSpPr>
            <p:nvPr/>
          </p:nvSpPr>
          <p:spPr bwMode="auto">
            <a:xfrm>
              <a:off x="2870" y="1979"/>
              <a:ext cx="142" cy="221"/>
            </a:xfrm>
            <a:prstGeom prst="roundRect">
              <a:avLst>
                <a:gd name="adj" fmla="val 47185"/>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5" name="Line 46"/>
            <p:cNvSpPr>
              <a:spLocks noChangeShapeType="1"/>
            </p:cNvSpPr>
            <p:nvPr/>
          </p:nvSpPr>
          <p:spPr bwMode="auto">
            <a:xfrm>
              <a:off x="2870" y="2074"/>
              <a:ext cx="12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 name="Freeform 47"/>
            <p:cNvSpPr>
              <a:spLocks/>
            </p:cNvSpPr>
            <p:nvPr/>
          </p:nvSpPr>
          <p:spPr bwMode="auto">
            <a:xfrm>
              <a:off x="3582" y="1804"/>
              <a:ext cx="95" cy="48"/>
            </a:xfrm>
            <a:custGeom>
              <a:avLst/>
              <a:gdLst>
                <a:gd name="T0" fmla="*/ 0 w 95"/>
                <a:gd name="T1" fmla="*/ 32 h 48"/>
                <a:gd name="T2" fmla="*/ 16 w 95"/>
                <a:gd name="T3" fmla="*/ 0 h 48"/>
                <a:gd name="T4" fmla="*/ 95 w 95"/>
                <a:gd name="T5" fmla="*/ 32 h 48"/>
                <a:gd name="T6" fmla="*/ 16 w 95"/>
                <a:gd name="T7" fmla="*/ 48 h 48"/>
                <a:gd name="T8" fmla="*/ 0 w 95"/>
                <a:gd name="T9" fmla="*/ 32 h 48"/>
              </a:gdLst>
              <a:ahLst/>
              <a:cxnLst>
                <a:cxn ang="0">
                  <a:pos x="T0" y="T1"/>
                </a:cxn>
                <a:cxn ang="0">
                  <a:pos x="T2" y="T3"/>
                </a:cxn>
                <a:cxn ang="0">
                  <a:pos x="T4" y="T5"/>
                </a:cxn>
                <a:cxn ang="0">
                  <a:pos x="T6" y="T7"/>
                </a:cxn>
                <a:cxn ang="0">
                  <a:pos x="T8" y="T9"/>
                </a:cxn>
              </a:cxnLst>
              <a:rect l="0" t="0" r="r" b="b"/>
              <a:pathLst>
                <a:path w="95" h="48">
                  <a:moveTo>
                    <a:pt x="0" y="32"/>
                  </a:moveTo>
                  <a:lnTo>
                    <a:pt x="16" y="0"/>
                  </a:lnTo>
                  <a:lnTo>
                    <a:pt x="95" y="32"/>
                  </a:lnTo>
                  <a:lnTo>
                    <a:pt x="16" y="48"/>
                  </a:lnTo>
                  <a:lnTo>
                    <a:pt x="0" y="32"/>
                  </a:lnTo>
                  <a:close/>
                </a:path>
              </a:pathLst>
            </a:custGeom>
            <a:solidFill>
              <a:srgbClr val="000000"/>
            </a:solidFill>
            <a:ln w="36513">
              <a:solidFill>
                <a:srgbClr val="000000"/>
              </a:solidFill>
              <a:prstDash val="solid"/>
              <a:round/>
              <a:headEnd/>
              <a:tailEnd/>
            </a:ln>
          </p:spPr>
          <p:txBody>
            <a:bodyPr/>
            <a:lstStyle/>
            <a:p>
              <a:endParaRPr lang="en-IN"/>
            </a:p>
          </p:txBody>
        </p:sp>
        <p:sp>
          <p:nvSpPr>
            <p:cNvPr id="47" name="Freeform 48"/>
            <p:cNvSpPr>
              <a:spLocks/>
            </p:cNvSpPr>
            <p:nvPr/>
          </p:nvSpPr>
          <p:spPr bwMode="auto">
            <a:xfrm>
              <a:off x="2981" y="1836"/>
              <a:ext cx="601" cy="269"/>
            </a:xfrm>
            <a:custGeom>
              <a:avLst/>
              <a:gdLst>
                <a:gd name="T0" fmla="*/ 0 w 601"/>
                <a:gd name="T1" fmla="*/ 269 h 269"/>
                <a:gd name="T2" fmla="*/ 47 w 601"/>
                <a:gd name="T3" fmla="*/ 174 h 269"/>
                <a:gd name="T4" fmla="*/ 174 w 601"/>
                <a:gd name="T5" fmla="*/ 79 h 269"/>
                <a:gd name="T6" fmla="*/ 364 w 601"/>
                <a:gd name="T7" fmla="*/ 32 h 269"/>
                <a:gd name="T8" fmla="*/ 601 w 601"/>
                <a:gd name="T9" fmla="*/ 0 h 269"/>
              </a:gdLst>
              <a:ahLst/>
              <a:cxnLst>
                <a:cxn ang="0">
                  <a:pos x="T0" y="T1"/>
                </a:cxn>
                <a:cxn ang="0">
                  <a:pos x="T2" y="T3"/>
                </a:cxn>
                <a:cxn ang="0">
                  <a:pos x="T4" y="T5"/>
                </a:cxn>
                <a:cxn ang="0">
                  <a:pos x="T6" y="T7"/>
                </a:cxn>
                <a:cxn ang="0">
                  <a:pos x="T8" y="T9"/>
                </a:cxn>
              </a:cxnLst>
              <a:rect l="0" t="0" r="r" b="b"/>
              <a:pathLst>
                <a:path w="601" h="269">
                  <a:moveTo>
                    <a:pt x="0" y="269"/>
                  </a:moveTo>
                  <a:lnTo>
                    <a:pt x="47" y="174"/>
                  </a:lnTo>
                  <a:lnTo>
                    <a:pt x="174" y="79"/>
                  </a:lnTo>
                  <a:lnTo>
                    <a:pt x="364" y="32"/>
                  </a:lnTo>
                  <a:lnTo>
                    <a:pt x="601" y="0"/>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8" name="AutoShape 49"/>
            <p:cNvSpPr>
              <a:spLocks noChangeArrowheads="1"/>
            </p:cNvSpPr>
            <p:nvPr/>
          </p:nvSpPr>
          <p:spPr bwMode="auto">
            <a:xfrm>
              <a:off x="3693" y="1741"/>
              <a:ext cx="142" cy="206"/>
            </a:xfrm>
            <a:prstGeom prst="roundRect">
              <a:avLst>
                <a:gd name="adj" fmla="val 47185"/>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9" name="AutoShape 50"/>
            <p:cNvSpPr>
              <a:spLocks noChangeArrowheads="1"/>
            </p:cNvSpPr>
            <p:nvPr/>
          </p:nvSpPr>
          <p:spPr bwMode="auto">
            <a:xfrm>
              <a:off x="3693" y="1741"/>
              <a:ext cx="158" cy="222"/>
            </a:xfrm>
            <a:prstGeom prst="roundRect">
              <a:avLst>
                <a:gd name="adj" fmla="val 42403"/>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0" name="Rectangle 51"/>
            <p:cNvSpPr>
              <a:spLocks noChangeArrowheads="1"/>
            </p:cNvSpPr>
            <p:nvPr/>
          </p:nvSpPr>
          <p:spPr bwMode="auto">
            <a:xfrm>
              <a:off x="3709" y="1741"/>
              <a:ext cx="12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1" name="Rectangle 52"/>
            <p:cNvSpPr>
              <a:spLocks noChangeArrowheads="1"/>
            </p:cNvSpPr>
            <p:nvPr/>
          </p:nvSpPr>
          <p:spPr bwMode="auto">
            <a:xfrm>
              <a:off x="3709" y="1741"/>
              <a:ext cx="142" cy="111"/>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 name="AutoShape 53"/>
            <p:cNvSpPr>
              <a:spLocks noChangeArrowheads="1"/>
            </p:cNvSpPr>
            <p:nvPr/>
          </p:nvSpPr>
          <p:spPr bwMode="auto">
            <a:xfrm>
              <a:off x="3693" y="1741"/>
              <a:ext cx="158" cy="222"/>
            </a:xfrm>
            <a:prstGeom prst="roundRect">
              <a:avLst>
                <a:gd name="adj" fmla="val 42403"/>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 name="Line 54"/>
            <p:cNvSpPr>
              <a:spLocks noChangeShapeType="1"/>
            </p:cNvSpPr>
            <p:nvPr/>
          </p:nvSpPr>
          <p:spPr bwMode="auto">
            <a:xfrm>
              <a:off x="3693" y="1836"/>
              <a:ext cx="14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 name="Freeform 55"/>
            <p:cNvSpPr>
              <a:spLocks/>
            </p:cNvSpPr>
            <p:nvPr/>
          </p:nvSpPr>
          <p:spPr bwMode="auto">
            <a:xfrm>
              <a:off x="4263" y="2074"/>
              <a:ext cx="95" cy="47"/>
            </a:xfrm>
            <a:custGeom>
              <a:avLst/>
              <a:gdLst>
                <a:gd name="T0" fmla="*/ 0 w 95"/>
                <a:gd name="T1" fmla="*/ 15 h 47"/>
                <a:gd name="T2" fmla="*/ 15 w 95"/>
                <a:gd name="T3" fmla="*/ 0 h 47"/>
                <a:gd name="T4" fmla="*/ 95 w 95"/>
                <a:gd name="T5" fmla="*/ 15 h 47"/>
                <a:gd name="T6" fmla="*/ 15 w 95"/>
                <a:gd name="T7" fmla="*/ 47 h 47"/>
                <a:gd name="T8" fmla="*/ 0 w 95"/>
                <a:gd name="T9" fmla="*/ 15 h 47"/>
              </a:gdLst>
              <a:ahLst/>
              <a:cxnLst>
                <a:cxn ang="0">
                  <a:pos x="T0" y="T1"/>
                </a:cxn>
                <a:cxn ang="0">
                  <a:pos x="T2" y="T3"/>
                </a:cxn>
                <a:cxn ang="0">
                  <a:pos x="T4" y="T5"/>
                </a:cxn>
                <a:cxn ang="0">
                  <a:pos x="T6" y="T7"/>
                </a:cxn>
                <a:cxn ang="0">
                  <a:pos x="T8" y="T9"/>
                </a:cxn>
              </a:cxnLst>
              <a:rect l="0" t="0" r="r" b="b"/>
              <a:pathLst>
                <a:path w="95" h="47">
                  <a:moveTo>
                    <a:pt x="0" y="15"/>
                  </a:moveTo>
                  <a:lnTo>
                    <a:pt x="15" y="0"/>
                  </a:lnTo>
                  <a:lnTo>
                    <a:pt x="95" y="15"/>
                  </a:lnTo>
                  <a:lnTo>
                    <a:pt x="15" y="47"/>
                  </a:lnTo>
                  <a:lnTo>
                    <a:pt x="0" y="15"/>
                  </a:lnTo>
                  <a:close/>
                </a:path>
              </a:pathLst>
            </a:custGeom>
            <a:solidFill>
              <a:srgbClr val="000000"/>
            </a:solidFill>
            <a:ln w="36513">
              <a:solidFill>
                <a:srgbClr val="000000"/>
              </a:solidFill>
              <a:prstDash val="solid"/>
              <a:round/>
              <a:headEnd/>
              <a:tailEnd/>
            </a:ln>
          </p:spPr>
          <p:txBody>
            <a:bodyPr/>
            <a:lstStyle/>
            <a:p>
              <a:endParaRPr lang="en-IN"/>
            </a:p>
          </p:txBody>
        </p:sp>
        <p:sp>
          <p:nvSpPr>
            <p:cNvPr id="55" name="Freeform 56"/>
            <p:cNvSpPr>
              <a:spLocks/>
            </p:cNvSpPr>
            <p:nvPr/>
          </p:nvSpPr>
          <p:spPr bwMode="auto">
            <a:xfrm>
              <a:off x="3724" y="1868"/>
              <a:ext cx="539" cy="221"/>
            </a:xfrm>
            <a:custGeom>
              <a:avLst/>
              <a:gdLst>
                <a:gd name="T0" fmla="*/ 539 w 539"/>
                <a:gd name="T1" fmla="*/ 221 h 221"/>
                <a:gd name="T2" fmla="*/ 333 w 539"/>
                <a:gd name="T3" fmla="*/ 206 h 221"/>
                <a:gd name="T4" fmla="*/ 159 w 539"/>
                <a:gd name="T5" fmla="*/ 158 h 221"/>
                <a:gd name="T6" fmla="*/ 48 w 539"/>
                <a:gd name="T7" fmla="*/ 79 h 221"/>
                <a:gd name="T8" fmla="*/ 0 w 539"/>
                <a:gd name="T9" fmla="*/ 0 h 221"/>
              </a:gdLst>
              <a:ahLst/>
              <a:cxnLst>
                <a:cxn ang="0">
                  <a:pos x="T0" y="T1"/>
                </a:cxn>
                <a:cxn ang="0">
                  <a:pos x="T2" y="T3"/>
                </a:cxn>
                <a:cxn ang="0">
                  <a:pos x="T4" y="T5"/>
                </a:cxn>
                <a:cxn ang="0">
                  <a:pos x="T6" y="T7"/>
                </a:cxn>
                <a:cxn ang="0">
                  <a:pos x="T8" y="T9"/>
                </a:cxn>
              </a:cxnLst>
              <a:rect l="0" t="0" r="r" b="b"/>
              <a:pathLst>
                <a:path w="539" h="221">
                  <a:moveTo>
                    <a:pt x="539" y="221"/>
                  </a:moveTo>
                  <a:lnTo>
                    <a:pt x="333" y="206"/>
                  </a:lnTo>
                  <a:lnTo>
                    <a:pt x="159" y="158"/>
                  </a:lnTo>
                  <a:lnTo>
                    <a:pt x="48" y="79"/>
                  </a:lnTo>
                  <a:lnTo>
                    <a:pt x="0" y="0"/>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 name="AutoShape 57"/>
            <p:cNvSpPr>
              <a:spLocks noChangeArrowheads="1"/>
            </p:cNvSpPr>
            <p:nvPr/>
          </p:nvSpPr>
          <p:spPr bwMode="auto">
            <a:xfrm>
              <a:off x="4358" y="2010"/>
              <a:ext cx="142" cy="206"/>
            </a:xfrm>
            <a:prstGeom prst="roundRect">
              <a:avLst>
                <a:gd name="adj" fmla="val 47185"/>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7" name="AutoShape 58"/>
            <p:cNvSpPr>
              <a:spLocks noChangeArrowheads="1"/>
            </p:cNvSpPr>
            <p:nvPr/>
          </p:nvSpPr>
          <p:spPr bwMode="auto">
            <a:xfrm>
              <a:off x="4358" y="2010"/>
              <a:ext cx="158" cy="222"/>
            </a:xfrm>
            <a:prstGeom prst="roundRect">
              <a:avLst>
                <a:gd name="adj" fmla="val 42403"/>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 name="Rectangle 59"/>
            <p:cNvSpPr>
              <a:spLocks noChangeArrowheads="1"/>
            </p:cNvSpPr>
            <p:nvPr/>
          </p:nvSpPr>
          <p:spPr bwMode="auto">
            <a:xfrm>
              <a:off x="4358" y="2010"/>
              <a:ext cx="142"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9" name="Rectangle 60"/>
            <p:cNvSpPr>
              <a:spLocks noChangeArrowheads="1"/>
            </p:cNvSpPr>
            <p:nvPr/>
          </p:nvSpPr>
          <p:spPr bwMode="auto">
            <a:xfrm>
              <a:off x="4358" y="2010"/>
              <a:ext cx="158" cy="111"/>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0" name="AutoShape 61"/>
            <p:cNvSpPr>
              <a:spLocks noChangeArrowheads="1"/>
            </p:cNvSpPr>
            <p:nvPr/>
          </p:nvSpPr>
          <p:spPr bwMode="auto">
            <a:xfrm>
              <a:off x="4358" y="2010"/>
              <a:ext cx="158" cy="222"/>
            </a:xfrm>
            <a:prstGeom prst="roundRect">
              <a:avLst>
                <a:gd name="adj" fmla="val 42403"/>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1" name="Line 62"/>
            <p:cNvSpPr>
              <a:spLocks noChangeShapeType="1"/>
            </p:cNvSpPr>
            <p:nvPr/>
          </p:nvSpPr>
          <p:spPr bwMode="auto">
            <a:xfrm>
              <a:off x="4358" y="2105"/>
              <a:ext cx="14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2" name="Freeform 63"/>
            <p:cNvSpPr>
              <a:spLocks/>
            </p:cNvSpPr>
            <p:nvPr/>
          </p:nvSpPr>
          <p:spPr bwMode="auto">
            <a:xfrm>
              <a:off x="5276" y="2311"/>
              <a:ext cx="95" cy="47"/>
            </a:xfrm>
            <a:custGeom>
              <a:avLst/>
              <a:gdLst>
                <a:gd name="T0" fmla="*/ 0 w 95"/>
                <a:gd name="T1" fmla="*/ 32 h 47"/>
                <a:gd name="T2" fmla="*/ 16 w 95"/>
                <a:gd name="T3" fmla="*/ 0 h 47"/>
                <a:gd name="T4" fmla="*/ 95 w 95"/>
                <a:gd name="T5" fmla="*/ 32 h 47"/>
                <a:gd name="T6" fmla="*/ 16 w 95"/>
                <a:gd name="T7" fmla="*/ 47 h 47"/>
                <a:gd name="T8" fmla="*/ 0 w 95"/>
                <a:gd name="T9" fmla="*/ 32 h 47"/>
              </a:gdLst>
              <a:ahLst/>
              <a:cxnLst>
                <a:cxn ang="0">
                  <a:pos x="T0" y="T1"/>
                </a:cxn>
                <a:cxn ang="0">
                  <a:pos x="T2" y="T3"/>
                </a:cxn>
                <a:cxn ang="0">
                  <a:pos x="T4" y="T5"/>
                </a:cxn>
                <a:cxn ang="0">
                  <a:pos x="T6" y="T7"/>
                </a:cxn>
                <a:cxn ang="0">
                  <a:pos x="T8" y="T9"/>
                </a:cxn>
              </a:cxnLst>
              <a:rect l="0" t="0" r="r" b="b"/>
              <a:pathLst>
                <a:path w="95" h="47">
                  <a:moveTo>
                    <a:pt x="0" y="32"/>
                  </a:moveTo>
                  <a:lnTo>
                    <a:pt x="16" y="0"/>
                  </a:lnTo>
                  <a:lnTo>
                    <a:pt x="95" y="32"/>
                  </a:lnTo>
                  <a:lnTo>
                    <a:pt x="16" y="47"/>
                  </a:lnTo>
                  <a:lnTo>
                    <a:pt x="0" y="32"/>
                  </a:lnTo>
                  <a:close/>
                </a:path>
              </a:pathLst>
            </a:custGeom>
            <a:solidFill>
              <a:srgbClr val="000000"/>
            </a:solidFill>
            <a:ln w="36513">
              <a:solidFill>
                <a:srgbClr val="000000"/>
              </a:solidFill>
              <a:prstDash val="solid"/>
              <a:round/>
              <a:headEnd/>
              <a:tailEnd/>
            </a:ln>
          </p:spPr>
          <p:txBody>
            <a:bodyPr/>
            <a:lstStyle/>
            <a:p>
              <a:endParaRPr lang="en-IN"/>
            </a:p>
          </p:txBody>
        </p:sp>
        <p:sp>
          <p:nvSpPr>
            <p:cNvPr id="63" name="Freeform 64"/>
            <p:cNvSpPr>
              <a:spLocks/>
            </p:cNvSpPr>
            <p:nvPr/>
          </p:nvSpPr>
          <p:spPr bwMode="auto">
            <a:xfrm>
              <a:off x="4484" y="2153"/>
              <a:ext cx="792" cy="190"/>
            </a:xfrm>
            <a:custGeom>
              <a:avLst/>
              <a:gdLst>
                <a:gd name="T0" fmla="*/ 792 w 792"/>
                <a:gd name="T1" fmla="*/ 190 h 190"/>
                <a:gd name="T2" fmla="*/ 222 w 792"/>
                <a:gd name="T3" fmla="*/ 126 h 190"/>
                <a:gd name="T4" fmla="*/ 64 w 792"/>
                <a:gd name="T5" fmla="*/ 63 h 190"/>
                <a:gd name="T6" fmla="*/ 0 w 792"/>
                <a:gd name="T7" fmla="*/ 0 h 190"/>
              </a:gdLst>
              <a:ahLst/>
              <a:cxnLst>
                <a:cxn ang="0">
                  <a:pos x="T0" y="T1"/>
                </a:cxn>
                <a:cxn ang="0">
                  <a:pos x="T2" y="T3"/>
                </a:cxn>
                <a:cxn ang="0">
                  <a:pos x="T4" y="T5"/>
                </a:cxn>
                <a:cxn ang="0">
                  <a:pos x="T6" y="T7"/>
                </a:cxn>
              </a:cxnLst>
              <a:rect l="0" t="0" r="r" b="b"/>
              <a:pathLst>
                <a:path w="792" h="190">
                  <a:moveTo>
                    <a:pt x="792" y="190"/>
                  </a:moveTo>
                  <a:lnTo>
                    <a:pt x="222" y="126"/>
                  </a:lnTo>
                  <a:lnTo>
                    <a:pt x="64" y="63"/>
                  </a:lnTo>
                  <a:lnTo>
                    <a:pt x="0" y="0"/>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4" name="AutoShape 65"/>
            <p:cNvSpPr>
              <a:spLocks noChangeArrowheads="1"/>
            </p:cNvSpPr>
            <p:nvPr/>
          </p:nvSpPr>
          <p:spPr bwMode="auto">
            <a:xfrm>
              <a:off x="3930" y="2343"/>
              <a:ext cx="143" cy="205"/>
            </a:xfrm>
            <a:prstGeom prst="roundRect">
              <a:avLst>
                <a:gd name="adj" fmla="val 46852"/>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5" name="AutoShape 66"/>
            <p:cNvSpPr>
              <a:spLocks noChangeArrowheads="1"/>
            </p:cNvSpPr>
            <p:nvPr/>
          </p:nvSpPr>
          <p:spPr bwMode="auto">
            <a:xfrm>
              <a:off x="3930" y="2343"/>
              <a:ext cx="159" cy="221"/>
            </a:xfrm>
            <a:prstGeom prst="roundRect">
              <a:avLst>
                <a:gd name="adj" fmla="val 42139"/>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6" name="Rectangle 67"/>
            <p:cNvSpPr>
              <a:spLocks noChangeArrowheads="1"/>
            </p:cNvSpPr>
            <p:nvPr/>
          </p:nvSpPr>
          <p:spPr bwMode="auto">
            <a:xfrm>
              <a:off x="3946" y="2343"/>
              <a:ext cx="127" cy="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67" name="Rectangle 68"/>
            <p:cNvSpPr>
              <a:spLocks noChangeArrowheads="1"/>
            </p:cNvSpPr>
            <p:nvPr/>
          </p:nvSpPr>
          <p:spPr bwMode="auto">
            <a:xfrm>
              <a:off x="3946" y="2343"/>
              <a:ext cx="143" cy="126"/>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8" name="AutoShape 69"/>
            <p:cNvSpPr>
              <a:spLocks noChangeArrowheads="1"/>
            </p:cNvSpPr>
            <p:nvPr/>
          </p:nvSpPr>
          <p:spPr bwMode="auto">
            <a:xfrm>
              <a:off x="3930" y="2343"/>
              <a:ext cx="159" cy="221"/>
            </a:xfrm>
            <a:prstGeom prst="roundRect">
              <a:avLst>
                <a:gd name="adj" fmla="val 42139"/>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9" name="Line 70"/>
            <p:cNvSpPr>
              <a:spLocks noChangeShapeType="1"/>
            </p:cNvSpPr>
            <p:nvPr/>
          </p:nvSpPr>
          <p:spPr bwMode="auto">
            <a:xfrm>
              <a:off x="3930" y="2453"/>
              <a:ext cx="14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 name="Freeform 71"/>
            <p:cNvSpPr>
              <a:spLocks/>
            </p:cNvSpPr>
            <p:nvPr/>
          </p:nvSpPr>
          <p:spPr bwMode="auto">
            <a:xfrm>
              <a:off x="2981" y="2153"/>
              <a:ext cx="47" cy="47"/>
            </a:xfrm>
            <a:custGeom>
              <a:avLst/>
              <a:gdLst>
                <a:gd name="T0" fmla="*/ 15 w 47"/>
                <a:gd name="T1" fmla="*/ 31 h 47"/>
                <a:gd name="T2" fmla="*/ 0 w 47"/>
                <a:gd name="T3" fmla="*/ 47 h 47"/>
                <a:gd name="T4" fmla="*/ 15 w 47"/>
                <a:gd name="T5" fmla="*/ 0 h 47"/>
                <a:gd name="T6" fmla="*/ 47 w 47"/>
                <a:gd name="T7" fmla="*/ 31 h 47"/>
                <a:gd name="T8" fmla="*/ 15 w 47"/>
                <a:gd name="T9" fmla="*/ 31 h 47"/>
              </a:gdLst>
              <a:ahLst/>
              <a:cxnLst>
                <a:cxn ang="0">
                  <a:pos x="T0" y="T1"/>
                </a:cxn>
                <a:cxn ang="0">
                  <a:pos x="T2" y="T3"/>
                </a:cxn>
                <a:cxn ang="0">
                  <a:pos x="T4" y="T5"/>
                </a:cxn>
                <a:cxn ang="0">
                  <a:pos x="T6" y="T7"/>
                </a:cxn>
                <a:cxn ang="0">
                  <a:pos x="T8" y="T9"/>
                </a:cxn>
              </a:cxnLst>
              <a:rect l="0" t="0" r="r" b="b"/>
              <a:pathLst>
                <a:path w="47" h="47">
                  <a:moveTo>
                    <a:pt x="15" y="31"/>
                  </a:moveTo>
                  <a:lnTo>
                    <a:pt x="0" y="47"/>
                  </a:lnTo>
                  <a:lnTo>
                    <a:pt x="15" y="0"/>
                  </a:lnTo>
                  <a:lnTo>
                    <a:pt x="47" y="31"/>
                  </a:lnTo>
                  <a:lnTo>
                    <a:pt x="15" y="31"/>
                  </a:lnTo>
                  <a:close/>
                </a:path>
              </a:pathLst>
            </a:custGeom>
            <a:solidFill>
              <a:srgbClr val="000000"/>
            </a:solidFill>
            <a:ln w="36513">
              <a:solidFill>
                <a:srgbClr val="000000"/>
              </a:solidFill>
              <a:prstDash val="solid"/>
              <a:round/>
              <a:headEnd/>
              <a:tailEnd/>
            </a:ln>
          </p:spPr>
          <p:txBody>
            <a:bodyPr/>
            <a:lstStyle/>
            <a:p>
              <a:endParaRPr lang="en-IN"/>
            </a:p>
          </p:txBody>
        </p:sp>
        <p:sp>
          <p:nvSpPr>
            <p:cNvPr id="71" name="Freeform 72"/>
            <p:cNvSpPr>
              <a:spLocks/>
            </p:cNvSpPr>
            <p:nvPr/>
          </p:nvSpPr>
          <p:spPr bwMode="auto">
            <a:xfrm>
              <a:off x="3012" y="2200"/>
              <a:ext cx="950" cy="269"/>
            </a:xfrm>
            <a:custGeom>
              <a:avLst/>
              <a:gdLst>
                <a:gd name="T0" fmla="*/ 950 w 950"/>
                <a:gd name="T1" fmla="*/ 269 h 269"/>
                <a:gd name="T2" fmla="*/ 602 w 950"/>
                <a:gd name="T3" fmla="*/ 253 h 269"/>
                <a:gd name="T4" fmla="*/ 301 w 950"/>
                <a:gd name="T5" fmla="*/ 190 h 269"/>
                <a:gd name="T6" fmla="*/ 95 w 950"/>
                <a:gd name="T7" fmla="*/ 111 h 269"/>
                <a:gd name="T8" fmla="*/ 32 w 950"/>
                <a:gd name="T9" fmla="*/ 63 h 269"/>
                <a:gd name="T10" fmla="*/ 0 w 950"/>
                <a:gd name="T11" fmla="*/ 0 h 269"/>
              </a:gdLst>
              <a:ahLst/>
              <a:cxnLst>
                <a:cxn ang="0">
                  <a:pos x="T0" y="T1"/>
                </a:cxn>
                <a:cxn ang="0">
                  <a:pos x="T2" y="T3"/>
                </a:cxn>
                <a:cxn ang="0">
                  <a:pos x="T4" y="T5"/>
                </a:cxn>
                <a:cxn ang="0">
                  <a:pos x="T6" y="T7"/>
                </a:cxn>
                <a:cxn ang="0">
                  <a:pos x="T8" y="T9"/>
                </a:cxn>
                <a:cxn ang="0">
                  <a:pos x="T10" y="T11"/>
                </a:cxn>
              </a:cxnLst>
              <a:rect l="0" t="0" r="r" b="b"/>
              <a:pathLst>
                <a:path w="950" h="269">
                  <a:moveTo>
                    <a:pt x="950" y="269"/>
                  </a:moveTo>
                  <a:lnTo>
                    <a:pt x="602" y="253"/>
                  </a:lnTo>
                  <a:lnTo>
                    <a:pt x="301" y="190"/>
                  </a:lnTo>
                  <a:lnTo>
                    <a:pt x="95" y="111"/>
                  </a:lnTo>
                  <a:lnTo>
                    <a:pt x="32" y="63"/>
                  </a:lnTo>
                  <a:lnTo>
                    <a:pt x="0" y="0"/>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2" name="AutoShape 73"/>
            <p:cNvSpPr>
              <a:spLocks noChangeArrowheads="1"/>
            </p:cNvSpPr>
            <p:nvPr/>
          </p:nvSpPr>
          <p:spPr bwMode="auto">
            <a:xfrm>
              <a:off x="5402" y="2232"/>
              <a:ext cx="127" cy="206"/>
            </a:xfrm>
            <a:prstGeom prst="roundRect">
              <a:avLst>
                <a:gd name="adj" fmla="val 50000"/>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3" name="AutoShape 74"/>
            <p:cNvSpPr>
              <a:spLocks noChangeArrowheads="1"/>
            </p:cNvSpPr>
            <p:nvPr/>
          </p:nvSpPr>
          <p:spPr bwMode="auto">
            <a:xfrm>
              <a:off x="5402" y="2232"/>
              <a:ext cx="143" cy="221"/>
            </a:xfrm>
            <a:prstGeom prst="roundRect">
              <a:avLst>
                <a:gd name="adj" fmla="val 46852"/>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4" name="Rectangle 75"/>
            <p:cNvSpPr>
              <a:spLocks noChangeArrowheads="1"/>
            </p:cNvSpPr>
            <p:nvPr/>
          </p:nvSpPr>
          <p:spPr bwMode="auto">
            <a:xfrm>
              <a:off x="5402" y="2232"/>
              <a:ext cx="127" cy="1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75" name="Rectangle 76"/>
            <p:cNvSpPr>
              <a:spLocks noChangeArrowheads="1"/>
            </p:cNvSpPr>
            <p:nvPr/>
          </p:nvSpPr>
          <p:spPr bwMode="auto">
            <a:xfrm>
              <a:off x="5402" y="2232"/>
              <a:ext cx="143" cy="126"/>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6" name="AutoShape 77"/>
            <p:cNvSpPr>
              <a:spLocks noChangeArrowheads="1"/>
            </p:cNvSpPr>
            <p:nvPr/>
          </p:nvSpPr>
          <p:spPr bwMode="auto">
            <a:xfrm>
              <a:off x="5402" y="2232"/>
              <a:ext cx="143" cy="221"/>
            </a:xfrm>
            <a:prstGeom prst="roundRect">
              <a:avLst>
                <a:gd name="adj" fmla="val 46852"/>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7" name="Line 78"/>
            <p:cNvSpPr>
              <a:spLocks noChangeShapeType="1"/>
            </p:cNvSpPr>
            <p:nvPr/>
          </p:nvSpPr>
          <p:spPr bwMode="auto">
            <a:xfrm>
              <a:off x="5402" y="2343"/>
              <a:ext cx="12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2220958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Each process contains a collection of objects some of which can receive both local and remote invocations.</a:t>
            </a:r>
          </a:p>
          <a:p>
            <a:r>
              <a:rPr lang="en-US" dirty="0" smtClean="0"/>
              <a:t>Method invocation b/w objects in different processes – remote method invocation.</a:t>
            </a:r>
          </a:p>
          <a:p>
            <a:r>
              <a:rPr lang="en-US" dirty="0" smtClean="0"/>
              <a:t>Method invocation b/w objects in the same process – local method invocations.</a:t>
            </a:r>
          </a:p>
          <a:p>
            <a:r>
              <a:rPr lang="en-US" dirty="0" smtClean="0"/>
              <a:t>Objects that receive remote invocations are as remote objects </a:t>
            </a:r>
            <a:r>
              <a:rPr lang="en-US" dirty="0" err="1" smtClean="0"/>
              <a:t>ie</a:t>
            </a:r>
            <a:r>
              <a:rPr lang="en-US" dirty="0" smtClean="0"/>
              <a:t>. Object B and F are remote objects.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621866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dirty="0"/>
              <a:t> </a:t>
            </a:r>
            <a:r>
              <a:rPr lang="en-US" u="sng" dirty="0"/>
              <a:t>Objective</a:t>
            </a:r>
            <a:r>
              <a:rPr lang="en-US" dirty="0"/>
              <a:t>: Communication between distributed objects by means of RMI. Objects that can receive remote method invocations are called remote objects and they implement a remote interface.</a:t>
            </a:r>
            <a:endParaRPr lang="en-IN" dirty="0"/>
          </a:p>
          <a:p>
            <a:r>
              <a:rPr lang="en-US" u="sng" dirty="0"/>
              <a:t>RMI</a:t>
            </a:r>
            <a:r>
              <a:rPr lang="en-US" dirty="0"/>
              <a:t>: It allows an object living in one process to invoke the method of an object living in another process.</a:t>
            </a:r>
            <a:endParaRPr lang="en-IN" dirty="0"/>
          </a:p>
          <a:p>
            <a:r>
              <a:rPr lang="en-US" u="sng" dirty="0"/>
              <a:t>RPC</a:t>
            </a:r>
            <a:r>
              <a:rPr lang="en-US" dirty="0"/>
              <a:t>: It allows client program to call procedures in server programs running in separate processes.</a:t>
            </a:r>
            <a:endParaRPr lang="en-IN" dirty="0"/>
          </a:p>
          <a:p>
            <a:endParaRPr lang="en-IN" dirty="0"/>
          </a:p>
        </p:txBody>
      </p:sp>
    </p:spTree>
    <p:extLst>
      <p:ext uri="{BB962C8B-B14F-4D97-AF65-F5344CB8AC3E}">
        <p14:creationId xmlns:p14="http://schemas.microsoft.com/office/powerpoint/2010/main" val="9618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Object C must have a reference to object E so it can invoke one of its method.</a:t>
            </a:r>
          </a:p>
          <a:p>
            <a:pPr marL="0" indent="0">
              <a:buNone/>
            </a:pPr>
            <a:r>
              <a:rPr lang="en-US" dirty="0" smtClean="0"/>
              <a:t>Two fundamental concepts of DOM:</a:t>
            </a:r>
          </a:p>
          <a:p>
            <a:pPr marL="0" indent="0">
              <a:buNone/>
            </a:pPr>
            <a:r>
              <a:rPr lang="en-US" u="sng" dirty="0" smtClean="0"/>
              <a:t> * Remote object reference</a:t>
            </a:r>
          </a:p>
          <a:p>
            <a:pPr marL="0" indent="0">
              <a:buNone/>
            </a:pPr>
            <a:r>
              <a:rPr lang="en-US" dirty="0"/>
              <a:t>	</a:t>
            </a:r>
            <a:r>
              <a:rPr lang="en-US" dirty="0" err="1" smtClean="0"/>
              <a:t>i.e</a:t>
            </a:r>
            <a:r>
              <a:rPr lang="en-US" dirty="0" smtClean="0"/>
              <a:t> remote object reference for B must be available to A.</a:t>
            </a:r>
          </a:p>
          <a:p>
            <a:pPr marL="0" lvl="0" indent="0">
              <a:buNone/>
            </a:pPr>
            <a:r>
              <a:rPr lang="en-US" u="sng" dirty="0" smtClean="0"/>
              <a:t> * Remote </a:t>
            </a:r>
            <a:r>
              <a:rPr lang="en-US" u="sng" dirty="0"/>
              <a:t>Interface </a:t>
            </a:r>
            <a:r>
              <a:rPr lang="en-US" dirty="0"/>
              <a:t>– Every remote object has remote interface that specifies which of the method can be invoked remotely.</a:t>
            </a:r>
            <a:endParaRPr lang="en-IN" dirty="0"/>
          </a:p>
          <a:p>
            <a:pPr marL="0" indent="0">
              <a:buNone/>
            </a:pPr>
            <a:endParaRPr lang="en-US" dirty="0" smtClean="0"/>
          </a:p>
          <a:p>
            <a:pPr marL="0" indent="0">
              <a:buNone/>
            </a:pPr>
            <a:endParaRPr lang="en-US" dirty="0" smtClean="0"/>
          </a:p>
          <a:p>
            <a:pPr>
              <a:buFont typeface="Arial" charset="0"/>
              <a:buChar char="•"/>
            </a:pPr>
            <a:endParaRPr lang="en-IN" dirty="0"/>
          </a:p>
        </p:txBody>
      </p:sp>
    </p:spTree>
    <p:extLst>
      <p:ext uri="{BB962C8B-B14F-4D97-AF65-F5344CB8AC3E}">
        <p14:creationId xmlns:p14="http://schemas.microsoft.com/office/powerpoint/2010/main" val="246076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b="1" u="sng" dirty="0"/>
              <a:t>Remote Object </a:t>
            </a:r>
            <a:r>
              <a:rPr lang="en-US" b="1" u="sng" dirty="0" smtClean="0"/>
              <a:t>Reference</a:t>
            </a:r>
            <a:r>
              <a:rPr lang="en-US" dirty="0" smtClean="0"/>
              <a:t>:</a:t>
            </a:r>
            <a:endParaRPr lang="en-IN" dirty="0"/>
          </a:p>
          <a:p>
            <a:pPr lvl="0"/>
            <a:r>
              <a:rPr lang="en-IN" dirty="0"/>
              <a:t>Any remote object reference is an unique identifier to refer to a particular unique remote object.</a:t>
            </a:r>
          </a:p>
          <a:p>
            <a:pPr lvl="0"/>
            <a:r>
              <a:rPr lang="en-IN" dirty="0"/>
              <a:t>The remote object to receive a RMI is specified by the invoker as remote object reference</a:t>
            </a:r>
            <a:r>
              <a:rPr lang="en-IN" dirty="0" smtClean="0"/>
              <a:t>.</a:t>
            </a:r>
          </a:p>
          <a:p>
            <a:pPr lvl="0"/>
            <a:r>
              <a:rPr lang="en-US" dirty="0" smtClean="0"/>
              <a:t>Remote object references may be passed as arguments and results of remote method invocations.</a:t>
            </a:r>
            <a:endParaRPr lang="en-IN" dirty="0"/>
          </a:p>
          <a:p>
            <a:endParaRPr lang="en-IN" dirty="0"/>
          </a:p>
        </p:txBody>
      </p:sp>
    </p:spTree>
    <p:extLst>
      <p:ext uri="{BB962C8B-B14F-4D97-AF65-F5344CB8AC3E}">
        <p14:creationId xmlns:p14="http://schemas.microsoft.com/office/powerpoint/2010/main" val="1071749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GB" altLang="en-US" sz="2800" smtClean="0"/>
              <a:t>A remote object and its remote interface</a:t>
            </a:r>
            <a:endParaRPr lang="en-IN" altLang="en-US" sz="2800" smtClean="0"/>
          </a:p>
        </p:txBody>
      </p:sp>
      <p:grpSp>
        <p:nvGrpSpPr>
          <p:cNvPr id="96259" name="Group 49"/>
          <p:cNvGrpSpPr>
            <a:grpSpLocks/>
          </p:cNvGrpSpPr>
          <p:nvPr/>
        </p:nvGrpSpPr>
        <p:grpSpPr bwMode="auto">
          <a:xfrm>
            <a:off x="352425" y="1735138"/>
            <a:ext cx="8478838" cy="2700337"/>
            <a:chOff x="395" y="1010"/>
            <a:chExt cx="5341" cy="1701"/>
          </a:xfrm>
        </p:grpSpPr>
        <p:sp>
          <p:nvSpPr>
            <p:cNvPr id="96261" name="AutoShape 4"/>
            <p:cNvSpPr>
              <a:spLocks noChangeArrowheads="1"/>
            </p:cNvSpPr>
            <p:nvPr/>
          </p:nvSpPr>
          <p:spPr bwMode="auto">
            <a:xfrm>
              <a:off x="5153" y="1498"/>
              <a:ext cx="284" cy="426"/>
            </a:xfrm>
            <a:prstGeom prst="roundRect">
              <a:avLst>
                <a:gd name="adj" fmla="val 23417"/>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62" name="AutoShape 5"/>
            <p:cNvSpPr>
              <a:spLocks noChangeArrowheads="1"/>
            </p:cNvSpPr>
            <p:nvPr/>
          </p:nvSpPr>
          <p:spPr bwMode="auto">
            <a:xfrm>
              <a:off x="5153" y="1498"/>
              <a:ext cx="300" cy="441"/>
            </a:xfrm>
            <a:prstGeom prst="roundRect">
              <a:avLst>
                <a:gd name="adj" fmla="val 22167"/>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63" name="Rectangle 6"/>
            <p:cNvSpPr>
              <a:spLocks noChangeArrowheads="1"/>
            </p:cNvSpPr>
            <p:nvPr/>
          </p:nvSpPr>
          <p:spPr bwMode="auto">
            <a:xfrm>
              <a:off x="5153" y="1498"/>
              <a:ext cx="284"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64" name="Rectangle 7"/>
            <p:cNvSpPr>
              <a:spLocks noChangeArrowheads="1"/>
            </p:cNvSpPr>
            <p:nvPr/>
          </p:nvSpPr>
          <p:spPr bwMode="auto">
            <a:xfrm>
              <a:off x="5153" y="1498"/>
              <a:ext cx="300" cy="221"/>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65" name="AutoShape 8"/>
            <p:cNvSpPr>
              <a:spLocks noChangeArrowheads="1"/>
            </p:cNvSpPr>
            <p:nvPr/>
          </p:nvSpPr>
          <p:spPr bwMode="auto">
            <a:xfrm>
              <a:off x="5153" y="1498"/>
              <a:ext cx="300" cy="441"/>
            </a:xfrm>
            <a:prstGeom prst="roundRect">
              <a:avLst>
                <a:gd name="adj" fmla="val 22167"/>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66" name="Line 9"/>
            <p:cNvSpPr>
              <a:spLocks noChangeShapeType="1"/>
            </p:cNvSpPr>
            <p:nvPr/>
          </p:nvSpPr>
          <p:spPr bwMode="auto">
            <a:xfrm>
              <a:off x="5153" y="1703"/>
              <a:ext cx="2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7" name="AutoShape 10"/>
            <p:cNvSpPr>
              <a:spLocks noChangeArrowheads="1"/>
            </p:cNvSpPr>
            <p:nvPr/>
          </p:nvSpPr>
          <p:spPr bwMode="auto">
            <a:xfrm>
              <a:off x="710" y="1608"/>
              <a:ext cx="268" cy="426"/>
            </a:xfrm>
            <a:prstGeom prst="roundRect">
              <a:avLst>
                <a:gd name="adj" fmla="val 24815"/>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68" name="AutoShape 11"/>
            <p:cNvSpPr>
              <a:spLocks noChangeArrowheads="1"/>
            </p:cNvSpPr>
            <p:nvPr/>
          </p:nvSpPr>
          <p:spPr bwMode="auto">
            <a:xfrm>
              <a:off x="710" y="1608"/>
              <a:ext cx="284" cy="442"/>
            </a:xfrm>
            <a:prstGeom prst="roundRect">
              <a:avLst>
                <a:gd name="adj" fmla="val 23417"/>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69" name="Rectangle 12"/>
            <p:cNvSpPr>
              <a:spLocks noChangeArrowheads="1"/>
            </p:cNvSpPr>
            <p:nvPr/>
          </p:nvSpPr>
          <p:spPr bwMode="auto">
            <a:xfrm>
              <a:off x="710" y="1608"/>
              <a:ext cx="268"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70" name="Rectangle 13"/>
            <p:cNvSpPr>
              <a:spLocks noChangeArrowheads="1"/>
            </p:cNvSpPr>
            <p:nvPr/>
          </p:nvSpPr>
          <p:spPr bwMode="auto">
            <a:xfrm>
              <a:off x="710" y="1608"/>
              <a:ext cx="284" cy="221"/>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71" name="AutoShape 14"/>
            <p:cNvSpPr>
              <a:spLocks noChangeArrowheads="1"/>
            </p:cNvSpPr>
            <p:nvPr/>
          </p:nvSpPr>
          <p:spPr bwMode="auto">
            <a:xfrm>
              <a:off x="710" y="1608"/>
              <a:ext cx="284" cy="442"/>
            </a:xfrm>
            <a:prstGeom prst="roundRect">
              <a:avLst>
                <a:gd name="adj" fmla="val 23417"/>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72" name="Line 15"/>
            <p:cNvSpPr>
              <a:spLocks noChangeShapeType="1"/>
            </p:cNvSpPr>
            <p:nvPr/>
          </p:nvSpPr>
          <p:spPr bwMode="auto">
            <a:xfrm>
              <a:off x="4194" y="1955"/>
              <a:ext cx="26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3" name="Line 16"/>
            <p:cNvSpPr>
              <a:spLocks noChangeShapeType="1"/>
            </p:cNvSpPr>
            <p:nvPr/>
          </p:nvSpPr>
          <p:spPr bwMode="auto">
            <a:xfrm>
              <a:off x="4194" y="2081"/>
              <a:ext cx="26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4" name="Line 17"/>
            <p:cNvSpPr>
              <a:spLocks noChangeShapeType="1"/>
            </p:cNvSpPr>
            <p:nvPr/>
          </p:nvSpPr>
          <p:spPr bwMode="auto">
            <a:xfrm>
              <a:off x="4209" y="2207"/>
              <a:ext cx="25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5" name="AutoShape 18"/>
            <p:cNvSpPr>
              <a:spLocks noChangeArrowheads="1"/>
            </p:cNvSpPr>
            <p:nvPr/>
          </p:nvSpPr>
          <p:spPr bwMode="auto">
            <a:xfrm>
              <a:off x="3310" y="1293"/>
              <a:ext cx="887" cy="1119"/>
            </a:xfrm>
            <a:prstGeom prst="roundRect">
              <a:avLst>
                <a:gd name="adj" fmla="val 76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76" name="AutoShape 19"/>
            <p:cNvSpPr>
              <a:spLocks noChangeArrowheads="1"/>
            </p:cNvSpPr>
            <p:nvPr/>
          </p:nvSpPr>
          <p:spPr bwMode="auto">
            <a:xfrm>
              <a:off x="3310" y="1293"/>
              <a:ext cx="882" cy="1135"/>
            </a:xfrm>
            <a:prstGeom prst="roundRect">
              <a:avLst>
                <a:gd name="adj" fmla="val 7542"/>
              </a:avLst>
            </a:prstGeom>
            <a:noFill/>
            <a:ln w="36513">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77" name="Line 20"/>
            <p:cNvSpPr>
              <a:spLocks noChangeShapeType="1"/>
            </p:cNvSpPr>
            <p:nvPr/>
          </p:nvSpPr>
          <p:spPr bwMode="auto">
            <a:xfrm>
              <a:off x="3310" y="1861"/>
              <a:ext cx="866" cy="1"/>
            </a:xfrm>
            <a:prstGeom prst="line">
              <a:avLst/>
            </a:prstGeom>
            <a:noFill/>
            <a:ln w="36513">
              <a:solidFill>
                <a:srgbClr val="FFDC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8" name="Rectangle 21"/>
            <p:cNvSpPr>
              <a:spLocks noChangeArrowheads="1"/>
            </p:cNvSpPr>
            <p:nvPr/>
          </p:nvSpPr>
          <p:spPr bwMode="auto">
            <a:xfrm>
              <a:off x="3294" y="1278"/>
              <a:ext cx="882" cy="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79" name="Rectangle 22"/>
            <p:cNvSpPr>
              <a:spLocks noChangeArrowheads="1"/>
            </p:cNvSpPr>
            <p:nvPr/>
          </p:nvSpPr>
          <p:spPr bwMode="auto">
            <a:xfrm>
              <a:off x="3294" y="1278"/>
              <a:ext cx="898" cy="583"/>
            </a:xfrm>
            <a:prstGeom prst="rect">
              <a:avLst/>
            </a:prstGeom>
            <a:noFill/>
            <a:ln w="365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80" name="AutoShape 23"/>
            <p:cNvSpPr>
              <a:spLocks noChangeArrowheads="1"/>
            </p:cNvSpPr>
            <p:nvPr/>
          </p:nvSpPr>
          <p:spPr bwMode="auto">
            <a:xfrm>
              <a:off x="3310" y="1293"/>
              <a:ext cx="903" cy="1135"/>
            </a:xfrm>
            <a:prstGeom prst="roundRect">
              <a:avLst>
                <a:gd name="adj" fmla="val 7542"/>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81" name="Line 24"/>
            <p:cNvSpPr>
              <a:spLocks noChangeShapeType="1"/>
            </p:cNvSpPr>
            <p:nvPr/>
          </p:nvSpPr>
          <p:spPr bwMode="auto">
            <a:xfrm flipV="1">
              <a:off x="3310" y="1851"/>
              <a:ext cx="888" cy="1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2" name="Rectangle 25"/>
            <p:cNvSpPr>
              <a:spLocks noChangeArrowheads="1"/>
            </p:cNvSpPr>
            <p:nvPr/>
          </p:nvSpPr>
          <p:spPr bwMode="auto">
            <a:xfrm>
              <a:off x="1683" y="1805"/>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interface</a:t>
              </a:r>
              <a:endParaRPr lang="en-GB" altLang="en-US" sz="3200">
                <a:latin typeface="Times New Roman" panose="02020603050405020304" pitchFamily="18" charset="0"/>
              </a:endParaRPr>
            </a:p>
          </p:txBody>
        </p:sp>
        <p:sp>
          <p:nvSpPr>
            <p:cNvPr id="96283" name="Rectangle 26"/>
            <p:cNvSpPr>
              <a:spLocks noChangeArrowheads="1"/>
            </p:cNvSpPr>
            <p:nvPr/>
          </p:nvSpPr>
          <p:spPr bwMode="auto">
            <a:xfrm>
              <a:off x="1741" y="1632"/>
              <a:ext cx="4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remote</a:t>
              </a:r>
              <a:endParaRPr lang="en-GB" altLang="en-US" sz="3200">
                <a:latin typeface="Times New Roman" panose="02020603050405020304" pitchFamily="18" charset="0"/>
              </a:endParaRPr>
            </a:p>
          </p:txBody>
        </p:sp>
        <p:sp>
          <p:nvSpPr>
            <p:cNvPr id="96284" name="Oval 27"/>
            <p:cNvSpPr>
              <a:spLocks noChangeArrowheads="1"/>
            </p:cNvSpPr>
            <p:nvPr/>
          </p:nvSpPr>
          <p:spPr bwMode="auto">
            <a:xfrm>
              <a:off x="2680" y="1010"/>
              <a:ext cx="3056" cy="1701"/>
            </a:xfrm>
            <a:prstGeom prst="ellipse">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85" name="Line 28"/>
            <p:cNvSpPr>
              <a:spLocks noChangeShapeType="1"/>
            </p:cNvSpPr>
            <p:nvPr/>
          </p:nvSpPr>
          <p:spPr bwMode="auto">
            <a:xfrm>
              <a:off x="2632" y="1939"/>
              <a:ext cx="67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6" name="Line 29"/>
            <p:cNvSpPr>
              <a:spLocks noChangeShapeType="1"/>
            </p:cNvSpPr>
            <p:nvPr/>
          </p:nvSpPr>
          <p:spPr bwMode="auto">
            <a:xfrm>
              <a:off x="2632" y="2113"/>
              <a:ext cx="67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7" name="Rectangle 30"/>
            <p:cNvSpPr>
              <a:spLocks noChangeArrowheads="1"/>
            </p:cNvSpPr>
            <p:nvPr/>
          </p:nvSpPr>
          <p:spPr bwMode="auto">
            <a:xfrm>
              <a:off x="2411" y="1915"/>
              <a:ext cx="1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m1</a:t>
              </a:r>
              <a:endParaRPr lang="en-GB" altLang="en-US" sz="3200">
                <a:latin typeface="Times New Roman" panose="02020603050405020304" pitchFamily="18" charset="0"/>
              </a:endParaRPr>
            </a:p>
          </p:txBody>
        </p:sp>
        <p:sp>
          <p:nvSpPr>
            <p:cNvPr id="96288" name="Rectangle 31"/>
            <p:cNvSpPr>
              <a:spLocks noChangeArrowheads="1"/>
            </p:cNvSpPr>
            <p:nvPr/>
          </p:nvSpPr>
          <p:spPr bwMode="auto">
            <a:xfrm>
              <a:off x="2411" y="2073"/>
              <a:ext cx="1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m2</a:t>
              </a:r>
              <a:endParaRPr lang="en-GB" altLang="en-US" sz="3200">
                <a:latin typeface="Times New Roman" panose="02020603050405020304" pitchFamily="18" charset="0"/>
              </a:endParaRPr>
            </a:p>
          </p:txBody>
        </p:sp>
        <p:sp>
          <p:nvSpPr>
            <p:cNvPr id="96289" name="Rectangle 32"/>
            <p:cNvSpPr>
              <a:spLocks noChangeArrowheads="1"/>
            </p:cNvSpPr>
            <p:nvPr/>
          </p:nvSpPr>
          <p:spPr bwMode="auto">
            <a:xfrm>
              <a:off x="2411" y="2231"/>
              <a:ext cx="1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m3</a:t>
              </a:r>
              <a:endParaRPr lang="en-GB" altLang="en-US" sz="3200">
                <a:latin typeface="Times New Roman" panose="02020603050405020304" pitchFamily="18" charset="0"/>
              </a:endParaRPr>
            </a:p>
          </p:txBody>
        </p:sp>
        <p:sp>
          <p:nvSpPr>
            <p:cNvPr id="96290" name="Rectangle 33"/>
            <p:cNvSpPr>
              <a:spLocks noChangeArrowheads="1"/>
            </p:cNvSpPr>
            <p:nvPr/>
          </p:nvSpPr>
          <p:spPr bwMode="auto">
            <a:xfrm>
              <a:off x="4506" y="1884"/>
              <a:ext cx="1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m4</a:t>
              </a:r>
              <a:endParaRPr lang="en-GB" altLang="en-US" sz="3200">
                <a:latin typeface="Times New Roman" panose="02020603050405020304" pitchFamily="18" charset="0"/>
              </a:endParaRPr>
            </a:p>
          </p:txBody>
        </p:sp>
        <p:sp>
          <p:nvSpPr>
            <p:cNvPr id="96291" name="Rectangle 34"/>
            <p:cNvSpPr>
              <a:spLocks noChangeArrowheads="1"/>
            </p:cNvSpPr>
            <p:nvPr/>
          </p:nvSpPr>
          <p:spPr bwMode="auto">
            <a:xfrm>
              <a:off x="4506" y="2010"/>
              <a:ext cx="1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m5</a:t>
              </a:r>
              <a:endParaRPr lang="en-GB" altLang="en-US" sz="3200">
                <a:latin typeface="Times New Roman" panose="02020603050405020304" pitchFamily="18" charset="0"/>
              </a:endParaRPr>
            </a:p>
          </p:txBody>
        </p:sp>
        <p:sp>
          <p:nvSpPr>
            <p:cNvPr id="96292" name="Rectangle 35"/>
            <p:cNvSpPr>
              <a:spLocks noChangeArrowheads="1"/>
            </p:cNvSpPr>
            <p:nvPr/>
          </p:nvSpPr>
          <p:spPr bwMode="auto">
            <a:xfrm>
              <a:off x="4506" y="2152"/>
              <a:ext cx="1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m6</a:t>
              </a:r>
              <a:endParaRPr lang="en-GB" altLang="en-US" sz="3200">
                <a:latin typeface="Times New Roman" panose="02020603050405020304" pitchFamily="18" charset="0"/>
              </a:endParaRPr>
            </a:p>
          </p:txBody>
        </p:sp>
        <p:sp>
          <p:nvSpPr>
            <p:cNvPr id="96293" name="Rectangle 36"/>
            <p:cNvSpPr>
              <a:spLocks noChangeArrowheads="1"/>
            </p:cNvSpPr>
            <p:nvPr/>
          </p:nvSpPr>
          <p:spPr bwMode="auto">
            <a:xfrm>
              <a:off x="3561" y="1553"/>
              <a:ext cx="2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Data</a:t>
              </a:r>
              <a:endParaRPr lang="en-GB" altLang="en-US" sz="3200">
                <a:latin typeface="Times New Roman" panose="02020603050405020304" pitchFamily="18" charset="0"/>
              </a:endParaRPr>
            </a:p>
          </p:txBody>
        </p:sp>
        <p:sp>
          <p:nvSpPr>
            <p:cNvPr id="96294" name="Rectangle 37"/>
            <p:cNvSpPr>
              <a:spLocks noChangeArrowheads="1"/>
            </p:cNvSpPr>
            <p:nvPr/>
          </p:nvSpPr>
          <p:spPr bwMode="auto">
            <a:xfrm>
              <a:off x="3325" y="1947"/>
              <a:ext cx="8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implementation</a:t>
              </a:r>
              <a:endParaRPr lang="en-GB" altLang="en-US" sz="3200">
                <a:latin typeface="Times New Roman" panose="02020603050405020304" pitchFamily="18" charset="0"/>
              </a:endParaRPr>
            </a:p>
          </p:txBody>
        </p:sp>
        <p:sp>
          <p:nvSpPr>
            <p:cNvPr id="96295" name="Line 38"/>
            <p:cNvSpPr>
              <a:spLocks noChangeShapeType="1"/>
            </p:cNvSpPr>
            <p:nvPr/>
          </p:nvSpPr>
          <p:spPr bwMode="auto">
            <a:xfrm>
              <a:off x="710" y="1813"/>
              <a:ext cx="26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96" name="Oval 39"/>
            <p:cNvSpPr>
              <a:spLocks noChangeArrowheads="1"/>
            </p:cNvSpPr>
            <p:nvPr/>
          </p:nvSpPr>
          <p:spPr bwMode="auto">
            <a:xfrm>
              <a:off x="395" y="1451"/>
              <a:ext cx="930" cy="709"/>
            </a:xfrm>
            <a:prstGeom prst="ellipse">
              <a:avLst/>
            </a:prstGeom>
            <a:noFill/>
            <a:ln w="365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endParaRPr lang="en-IN" altLang="en-US" sz="3200">
                <a:latin typeface="Times New Roman" panose="02020603050405020304" pitchFamily="18" charset="0"/>
              </a:endParaRPr>
            </a:p>
          </p:txBody>
        </p:sp>
        <p:sp>
          <p:nvSpPr>
            <p:cNvPr id="96297" name="Freeform 40"/>
            <p:cNvSpPr>
              <a:spLocks/>
            </p:cNvSpPr>
            <p:nvPr/>
          </p:nvSpPr>
          <p:spPr bwMode="auto">
            <a:xfrm>
              <a:off x="1971" y="2081"/>
              <a:ext cx="94" cy="63"/>
            </a:xfrm>
            <a:custGeom>
              <a:avLst/>
              <a:gdLst>
                <a:gd name="T0" fmla="*/ 0 w 94"/>
                <a:gd name="T1" fmla="*/ 32 h 63"/>
                <a:gd name="T2" fmla="*/ 15 w 94"/>
                <a:gd name="T3" fmla="*/ 0 h 63"/>
                <a:gd name="T4" fmla="*/ 94 w 94"/>
                <a:gd name="T5" fmla="*/ 32 h 63"/>
                <a:gd name="T6" fmla="*/ 15 w 94"/>
                <a:gd name="T7" fmla="*/ 63 h 63"/>
                <a:gd name="T8" fmla="*/ 0 w 94"/>
                <a:gd name="T9" fmla="*/ 32 h 63"/>
                <a:gd name="T10" fmla="*/ 0 60000 65536"/>
                <a:gd name="T11" fmla="*/ 0 60000 65536"/>
                <a:gd name="T12" fmla="*/ 0 60000 65536"/>
                <a:gd name="T13" fmla="*/ 0 60000 65536"/>
                <a:gd name="T14" fmla="*/ 0 60000 65536"/>
                <a:gd name="T15" fmla="*/ 0 w 94"/>
                <a:gd name="T16" fmla="*/ 0 h 63"/>
                <a:gd name="T17" fmla="*/ 94 w 94"/>
                <a:gd name="T18" fmla="*/ 63 h 63"/>
              </a:gdLst>
              <a:ahLst/>
              <a:cxnLst>
                <a:cxn ang="T10">
                  <a:pos x="T0" y="T1"/>
                </a:cxn>
                <a:cxn ang="T11">
                  <a:pos x="T2" y="T3"/>
                </a:cxn>
                <a:cxn ang="T12">
                  <a:pos x="T4" y="T5"/>
                </a:cxn>
                <a:cxn ang="T13">
                  <a:pos x="T6" y="T7"/>
                </a:cxn>
                <a:cxn ang="T14">
                  <a:pos x="T8" y="T9"/>
                </a:cxn>
              </a:cxnLst>
              <a:rect l="T15" t="T16" r="T17" b="T18"/>
              <a:pathLst>
                <a:path w="94" h="63">
                  <a:moveTo>
                    <a:pt x="0" y="32"/>
                  </a:moveTo>
                  <a:lnTo>
                    <a:pt x="15" y="0"/>
                  </a:lnTo>
                  <a:lnTo>
                    <a:pt x="94" y="32"/>
                  </a:lnTo>
                  <a:lnTo>
                    <a:pt x="15" y="63"/>
                  </a:lnTo>
                  <a:lnTo>
                    <a:pt x="0" y="32"/>
                  </a:lnTo>
                  <a:close/>
                </a:path>
              </a:pathLst>
            </a:custGeom>
            <a:solidFill>
              <a:srgbClr val="000000"/>
            </a:solidFill>
            <a:ln w="36513">
              <a:solidFill>
                <a:srgbClr val="000000"/>
              </a:solidFill>
              <a:prstDash val="solid"/>
              <a:round/>
              <a:headEnd/>
              <a:tailEnd/>
            </a:ln>
          </p:spPr>
          <p:txBody>
            <a:bodyPr/>
            <a:lstStyle/>
            <a:p>
              <a:endParaRPr lang="en-US"/>
            </a:p>
          </p:txBody>
        </p:sp>
        <p:sp>
          <p:nvSpPr>
            <p:cNvPr id="96298" name="Freeform 41"/>
            <p:cNvSpPr>
              <a:spLocks/>
            </p:cNvSpPr>
            <p:nvPr/>
          </p:nvSpPr>
          <p:spPr bwMode="auto">
            <a:xfrm>
              <a:off x="883" y="1876"/>
              <a:ext cx="1088" cy="237"/>
            </a:xfrm>
            <a:custGeom>
              <a:avLst/>
              <a:gdLst>
                <a:gd name="T0" fmla="*/ 1088 w 1088"/>
                <a:gd name="T1" fmla="*/ 237 h 237"/>
                <a:gd name="T2" fmla="*/ 662 w 1088"/>
                <a:gd name="T3" fmla="*/ 221 h 237"/>
                <a:gd name="T4" fmla="*/ 316 w 1088"/>
                <a:gd name="T5" fmla="*/ 158 h 237"/>
                <a:gd name="T6" fmla="*/ 95 w 1088"/>
                <a:gd name="T7" fmla="*/ 95 h 237"/>
                <a:gd name="T8" fmla="*/ 32 w 1088"/>
                <a:gd name="T9" fmla="*/ 48 h 237"/>
                <a:gd name="T10" fmla="*/ 0 w 1088"/>
                <a:gd name="T11" fmla="*/ 0 h 237"/>
                <a:gd name="T12" fmla="*/ 0 60000 65536"/>
                <a:gd name="T13" fmla="*/ 0 60000 65536"/>
                <a:gd name="T14" fmla="*/ 0 60000 65536"/>
                <a:gd name="T15" fmla="*/ 0 60000 65536"/>
                <a:gd name="T16" fmla="*/ 0 60000 65536"/>
                <a:gd name="T17" fmla="*/ 0 60000 65536"/>
                <a:gd name="T18" fmla="*/ 0 w 1088"/>
                <a:gd name="T19" fmla="*/ 0 h 237"/>
                <a:gd name="T20" fmla="*/ 1088 w 1088"/>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1088" h="237">
                  <a:moveTo>
                    <a:pt x="1088" y="237"/>
                  </a:moveTo>
                  <a:lnTo>
                    <a:pt x="662" y="221"/>
                  </a:lnTo>
                  <a:lnTo>
                    <a:pt x="316" y="158"/>
                  </a:lnTo>
                  <a:lnTo>
                    <a:pt x="95" y="95"/>
                  </a:lnTo>
                  <a:lnTo>
                    <a:pt x="32" y="48"/>
                  </a:lnTo>
                  <a:lnTo>
                    <a:pt x="0" y="0"/>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299" name="Freeform 42"/>
            <p:cNvSpPr>
              <a:spLocks/>
            </p:cNvSpPr>
            <p:nvPr/>
          </p:nvSpPr>
          <p:spPr bwMode="auto">
            <a:xfrm>
              <a:off x="4681" y="2034"/>
              <a:ext cx="110" cy="47"/>
            </a:xfrm>
            <a:custGeom>
              <a:avLst/>
              <a:gdLst>
                <a:gd name="T0" fmla="*/ 110 w 110"/>
                <a:gd name="T1" fmla="*/ 16 h 47"/>
                <a:gd name="T2" fmla="*/ 94 w 110"/>
                <a:gd name="T3" fmla="*/ 47 h 47"/>
                <a:gd name="T4" fmla="*/ 0 w 110"/>
                <a:gd name="T5" fmla="*/ 31 h 47"/>
                <a:gd name="T6" fmla="*/ 94 w 110"/>
                <a:gd name="T7" fmla="*/ 0 h 47"/>
                <a:gd name="T8" fmla="*/ 110 w 110"/>
                <a:gd name="T9" fmla="*/ 16 h 47"/>
                <a:gd name="T10" fmla="*/ 0 60000 65536"/>
                <a:gd name="T11" fmla="*/ 0 60000 65536"/>
                <a:gd name="T12" fmla="*/ 0 60000 65536"/>
                <a:gd name="T13" fmla="*/ 0 60000 65536"/>
                <a:gd name="T14" fmla="*/ 0 60000 65536"/>
                <a:gd name="T15" fmla="*/ 0 w 110"/>
                <a:gd name="T16" fmla="*/ 0 h 47"/>
                <a:gd name="T17" fmla="*/ 110 w 110"/>
                <a:gd name="T18" fmla="*/ 47 h 47"/>
              </a:gdLst>
              <a:ahLst/>
              <a:cxnLst>
                <a:cxn ang="T10">
                  <a:pos x="T0" y="T1"/>
                </a:cxn>
                <a:cxn ang="T11">
                  <a:pos x="T2" y="T3"/>
                </a:cxn>
                <a:cxn ang="T12">
                  <a:pos x="T4" y="T5"/>
                </a:cxn>
                <a:cxn ang="T13">
                  <a:pos x="T6" y="T7"/>
                </a:cxn>
                <a:cxn ang="T14">
                  <a:pos x="T8" y="T9"/>
                </a:cxn>
              </a:cxnLst>
              <a:rect l="T15" t="T16" r="T17" b="T18"/>
              <a:pathLst>
                <a:path w="110" h="47">
                  <a:moveTo>
                    <a:pt x="110" y="16"/>
                  </a:moveTo>
                  <a:lnTo>
                    <a:pt x="94" y="47"/>
                  </a:lnTo>
                  <a:lnTo>
                    <a:pt x="0" y="31"/>
                  </a:lnTo>
                  <a:lnTo>
                    <a:pt x="94" y="0"/>
                  </a:lnTo>
                  <a:lnTo>
                    <a:pt x="110" y="16"/>
                  </a:lnTo>
                  <a:close/>
                </a:path>
              </a:pathLst>
            </a:custGeom>
            <a:solidFill>
              <a:srgbClr val="000000"/>
            </a:solidFill>
            <a:ln w="36513">
              <a:solidFill>
                <a:srgbClr val="000000"/>
              </a:solidFill>
              <a:prstDash val="solid"/>
              <a:round/>
              <a:headEnd/>
              <a:tailEnd/>
            </a:ln>
          </p:spPr>
          <p:txBody>
            <a:bodyPr/>
            <a:lstStyle/>
            <a:p>
              <a:endParaRPr lang="en-US"/>
            </a:p>
          </p:txBody>
        </p:sp>
        <p:sp>
          <p:nvSpPr>
            <p:cNvPr id="96300" name="Freeform 43"/>
            <p:cNvSpPr>
              <a:spLocks/>
            </p:cNvSpPr>
            <p:nvPr/>
          </p:nvSpPr>
          <p:spPr bwMode="auto">
            <a:xfrm>
              <a:off x="4775" y="1782"/>
              <a:ext cx="520" cy="268"/>
            </a:xfrm>
            <a:custGeom>
              <a:avLst/>
              <a:gdLst>
                <a:gd name="T0" fmla="*/ 520 w 520"/>
                <a:gd name="T1" fmla="*/ 0 h 268"/>
                <a:gd name="T2" fmla="*/ 489 w 520"/>
                <a:gd name="T3" fmla="*/ 94 h 268"/>
                <a:gd name="T4" fmla="*/ 378 w 520"/>
                <a:gd name="T5" fmla="*/ 189 h 268"/>
                <a:gd name="T6" fmla="*/ 205 w 520"/>
                <a:gd name="T7" fmla="*/ 252 h 268"/>
                <a:gd name="T8" fmla="*/ 0 w 520"/>
                <a:gd name="T9" fmla="*/ 268 h 268"/>
                <a:gd name="T10" fmla="*/ 0 60000 65536"/>
                <a:gd name="T11" fmla="*/ 0 60000 65536"/>
                <a:gd name="T12" fmla="*/ 0 60000 65536"/>
                <a:gd name="T13" fmla="*/ 0 60000 65536"/>
                <a:gd name="T14" fmla="*/ 0 60000 65536"/>
                <a:gd name="T15" fmla="*/ 0 w 520"/>
                <a:gd name="T16" fmla="*/ 0 h 268"/>
                <a:gd name="T17" fmla="*/ 520 w 520"/>
                <a:gd name="T18" fmla="*/ 268 h 268"/>
              </a:gdLst>
              <a:ahLst/>
              <a:cxnLst>
                <a:cxn ang="T10">
                  <a:pos x="T0" y="T1"/>
                </a:cxn>
                <a:cxn ang="T11">
                  <a:pos x="T2" y="T3"/>
                </a:cxn>
                <a:cxn ang="T12">
                  <a:pos x="T4" y="T5"/>
                </a:cxn>
                <a:cxn ang="T13">
                  <a:pos x="T6" y="T7"/>
                </a:cxn>
                <a:cxn ang="T14">
                  <a:pos x="T8" y="T9"/>
                </a:cxn>
              </a:cxnLst>
              <a:rect l="T15" t="T16" r="T17" b="T18"/>
              <a:pathLst>
                <a:path w="520" h="268">
                  <a:moveTo>
                    <a:pt x="520" y="0"/>
                  </a:moveTo>
                  <a:lnTo>
                    <a:pt x="489" y="94"/>
                  </a:lnTo>
                  <a:lnTo>
                    <a:pt x="378" y="189"/>
                  </a:lnTo>
                  <a:lnTo>
                    <a:pt x="205" y="252"/>
                  </a:lnTo>
                  <a:lnTo>
                    <a:pt x="0" y="268"/>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01" name="Rectangle 44"/>
            <p:cNvSpPr>
              <a:spLocks noChangeArrowheads="1"/>
            </p:cNvSpPr>
            <p:nvPr/>
          </p:nvSpPr>
          <p:spPr bwMode="auto">
            <a:xfrm>
              <a:off x="3443" y="1132"/>
              <a:ext cx="4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remote</a:t>
              </a:r>
              <a:endParaRPr lang="en-GB" altLang="en-US" sz="3200">
                <a:latin typeface="Times New Roman" panose="02020603050405020304" pitchFamily="18" charset="0"/>
              </a:endParaRPr>
            </a:p>
          </p:txBody>
        </p:sp>
        <p:sp>
          <p:nvSpPr>
            <p:cNvPr id="96302" name="Rectangle 45"/>
            <p:cNvSpPr>
              <a:spLocks noChangeArrowheads="1"/>
            </p:cNvSpPr>
            <p:nvPr/>
          </p:nvSpPr>
          <p:spPr bwMode="auto">
            <a:xfrm>
              <a:off x="3847" y="1132"/>
              <a:ext cx="3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object</a:t>
              </a:r>
              <a:endParaRPr lang="en-GB" altLang="en-US" sz="3200">
                <a:latin typeface="Times New Roman" panose="02020603050405020304" pitchFamily="18" charset="0"/>
              </a:endParaRPr>
            </a:p>
          </p:txBody>
        </p:sp>
        <p:sp>
          <p:nvSpPr>
            <p:cNvPr id="96303" name="Line 46"/>
            <p:cNvSpPr>
              <a:spLocks noChangeShapeType="1"/>
            </p:cNvSpPr>
            <p:nvPr/>
          </p:nvSpPr>
          <p:spPr bwMode="auto">
            <a:xfrm>
              <a:off x="2617" y="2286"/>
              <a:ext cx="69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04" name="Rectangle 47"/>
            <p:cNvSpPr>
              <a:spLocks noChangeArrowheads="1"/>
            </p:cNvSpPr>
            <p:nvPr/>
          </p:nvSpPr>
          <p:spPr bwMode="auto">
            <a:xfrm>
              <a:off x="2172" y="1915"/>
              <a:ext cx="12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4800">
                  <a:solidFill>
                    <a:srgbClr val="000000"/>
                  </a:solidFill>
                </a:rPr>
                <a:t>{</a:t>
              </a:r>
              <a:endParaRPr lang="en-GB" altLang="en-US" sz="3200">
                <a:latin typeface="Times New Roman" panose="02020603050405020304" pitchFamily="18" charset="0"/>
              </a:endParaRPr>
            </a:p>
          </p:txBody>
        </p:sp>
        <p:sp>
          <p:nvSpPr>
            <p:cNvPr id="96305" name="Rectangle 48"/>
            <p:cNvSpPr>
              <a:spLocks noChangeArrowheads="1"/>
            </p:cNvSpPr>
            <p:nvPr/>
          </p:nvSpPr>
          <p:spPr bwMode="auto">
            <a:xfrm>
              <a:off x="3410" y="2183"/>
              <a:ext cx="64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1600">
                  <a:solidFill>
                    <a:srgbClr val="000000"/>
                  </a:solidFill>
                </a:rPr>
                <a:t>of methods</a:t>
              </a:r>
              <a:endParaRPr lang="en-GB" altLang="en-US" sz="3200">
                <a:latin typeface="Times New Roman" panose="02020603050405020304" pitchFamily="18" charset="0"/>
              </a:endParaRPr>
            </a:p>
          </p:txBody>
        </p:sp>
      </p:grpSp>
      <p:sp>
        <p:nvSpPr>
          <p:cNvPr id="9626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A0B1C3F3-9895-4787-B9FE-F070F1FFF066}" type="slidenum">
              <a:rPr lang="en-US" altLang="en-US" sz="1400" smtClean="0"/>
              <a:pPr/>
              <a:t>22</a:t>
            </a:fld>
            <a:endParaRPr lang="en-US" altLang="en-US" sz="1400" smtClean="0"/>
          </a:p>
        </p:txBody>
      </p:sp>
    </p:spTree>
    <p:extLst>
      <p:ext uri="{BB962C8B-B14F-4D97-AF65-F5344CB8AC3E}">
        <p14:creationId xmlns:p14="http://schemas.microsoft.com/office/powerpoint/2010/main" val="2025019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u="sng" dirty="0"/>
              <a:t>Remote  Interfaces</a:t>
            </a:r>
            <a:r>
              <a:rPr lang="en-IN" dirty="0"/>
              <a:t>:</a:t>
            </a:r>
          </a:p>
          <a:p>
            <a:pPr lvl="0"/>
            <a:r>
              <a:rPr lang="en-IN" dirty="0"/>
              <a:t>The class of remote object implements the method of its remote interface</a:t>
            </a:r>
          </a:p>
          <a:p>
            <a:pPr lvl="0"/>
            <a:r>
              <a:rPr lang="en-IN" dirty="0"/>
              <a:t>Objects in other processes can invoke only the methods that belong to its remote interface.</a:t>
            </a:r>
          </a:p>
          <a:p>
            <a:pPr lvl="0"/>
            <a:r>
              <a:rPr lang="en-IN" dirty="0"/>
              <a:t>Local objects can invoke the methods in the remote interface as well as other methods implemented by the remote object.</a:t>
            </a:r>
          </a:p>
          <a:p>
            <a:endParaRPr lang="en-IN" dirty="0"/>
          </a:p>
        </p:txBody>
      </p:sp>
    </p:spTree>
    <p:extLst>
      <p:ext uri="{BB962C8B-B14F-4D97-AF65-F5344CB8AC3E}">
        <p14:creationId xmlns:p14="http://schemas.microsoft.com/office/powerpoint/2010/main" val="2128793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20000"/>
          </a:bodyPr>
          <a:lstStyle/>
          <a:p>
            <a:pPr marL="0" indent="0">
              <a:buNone/>
            </a:pPr>
            <a:r>
              <a:rPr lang="en-IN" b="1" u="sng" dirty="0"/>
              <a:t>Actions in a Distributed Object System</a:t>
            </a:r>
            <a:r>
              <a:rPr lang="en-IN" dirty="0"/>
              <a:t>:</a:t>
            </a:r>
          </a:p>
          <a:p>
            <a:pPr lvl="0"/>
            <a:r>
              <a:rPr lang="en-IN" dirty="0"/>
              <a:t>In distributed case , objects involved in a chain of related invocations may be located in different processes .</a:t>
            </a:r>
          </a:p>
          <a:p>
            <a:pPr lvl="0"/>
            <a:r>
              <a:rPr lang="en-IN" dirty="0"/>
              <a:t>When the invocation crosses the boundary of a process, RMI is used and remote object  reference is known to the invoker.</a:t>
            </a:r>
          </a:p>
          <a:p>
            <a:pPr lvl="0"/>
            <a:r>
              <a:rPr lang="en-IN" dirty="0"/>
              <a:t>In the fig Object A needs to hold remote object reference to object B.</a:t>
            </a:r>
          </a:p>
          <a:p>
            <a:pPr lvl="0"/>
            <a:r>
              <a:rPr lang="en-IN" dirty="0"/>
              <a:t>Remote object reference may be obtained as a result of remote method invocation</a:t>
            </a:r>
          </a:p>
          <a:p>
            <a:pPr lvl="0"/>
            <a:r>
              <a:rPr lang="en-IN" dirty="0"/>
              <a:t>For </a:t>
            </a:r>
            <a:r>
              <a:rPr lang="en-IN" dirty="0" err="1"/>
              <a:t>eg</a:t>
            </a:r>
            <a:r>
              <a:rPr lang="en-IN" dirty="0"/>
              <a:t>. Object A might obtain remote object reference to object F from object B.</a:t>
            </a:r>
          </a:p>
          <a:p>
            <a:endParaRPr lang="en-IN" dirty="0"/>
          </a:p>
        </p:txBody>
      </p:sp>
    </p:spTree>
    <p:extLst>
      <p:ext uri="{BB962C8B-B14F-4D97-AF65-F5344CB8AC3E}">
        <p14:creationId xmlns:p14="http://schemas.microsoft.com/office/powerpoint/2010/main" val="1499171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IN" altLang="en-US" sz="2800" b="1" u="sng" dirty="0" smtClean="0"/>
              <a:t>The distributed object model</a:t>
            </a:r>
          </a:p>
        </p:txBody>
      </p:sp>
      <p:sp>
        <p:nvSpPr>
          <p:cNvPr id="98307" name="Content Placeholder 2"/>
          <p:cNvSpPr>
            <a:spLocks noGrp="1"/>
          </p:cNvSpPr>
          <p:nvPr>
            <p:ph idx="1"/>
          </p:nvPr>
        </p:nvSpPr>
        <p:spPr>
          <a:xfrm>
            <a:off x="187325" y="1098550"/>
            <a:ext cx="8661400" cy="5016500"/>
          </a:xfrm>
        </p:spPr>
        <p:txBody>
          <a:bodyPr>
            <a:noAutofit/>
          </a:bodyPr>
          <a:lstStyle/>
          <a:p>
            <a:pPr marL="357188" indent="-357188">
              <a:lnSpc>
                <a:spcPct val="150000"/>
              </a:lnSpc>
            </a:pPr>
            <a:r>
              <a:rPr lang="en-IN" altLang="en-US" sz="2400" dirty="0" smtClean="0"/>
              <a:t>Actions in a distributed object system:</a:t>
            </a:r>
            <a:br>
              <a:rPr lang="en-IN" altLang="en-US" sz="2400" dirty="0" smtClean="0"/>
            </a:br>
            <a:r>
              <a:rPr lang="en-IN" altLang="en-US" sz="2400" dirty="0" smtClean="0"/>
              <a:t>- is initiated by a method invocation, which may result in further invocations on methods in other objects. . .</a:t>
            </a:r>
            <a:br>
              <a:rPr lang="en-IN" altLang="en-US" sz="2400" dirty="0" smtClean="0"/>
            </a:br>
            <a:r>
              <a:rPr lang="en-IN" altLang="en-US" sz="2400" dirty="0" smtClean="0"/>
              <a:t>- when an action leads to the instantiation of a new object, that object will normally live with in the process where instantiation </a:t>
            </a:r>
            <a:r>
              <a:rPr lang="en-IN" altLang="en-US" sz="2400" dirty="0" smtClean="0"/>
              <a:t>is requested</a:t>
            </a:r>
            <a:r>
              <a:rPr lang="en-IN" altLang="en-US" sz="2400" dirty="0" smtClean="0"/>
              <a:t>.</a:t>
            </a:r>
            <a:br>
              <a:rPr lang="en-IN" altLang="en-US" sz="2400" dirty="0" smtClean="0"/>
            </a:br>
            <a:r>
              <a:rPr lang="en-IN" altLang="en-US" sz="2400" dirty="0" smtClean="0"/>
              <a:t>if the newly instantiated object has a remote interface, . . .</a:t>
            </a:r>
            <a:br>
              <a:rPr lang="en-IN" altLang="en-US" sz="2400" dirty="0" smtClean="0"/>
            </a:br>
            <a:r>
              <a:rPr lang="en-IN" altLang="en-US" sz="2400" dirty="0" smtClean="0"/>
              <a:t>- distributed applications may provide remote objects with methods for instantiating objects which can be accessed by RMI.</a:t>
            </a:r>
          </a:p>
        </p:txBody>
      </p:sp>
      <p:sp>
        <p:nvSpPr>
          <p:cNvPr id="98308"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548BF7D7-EB45-428B-A2FB-D66108730E3C}" type="slidenum">
              <a:rPr lang="en-US" altLang="en-US" sz="1400" smtClean="0"/>
              <a:pPr/>
              <a:t>25</a:t>
            </a:fld>
            <a:endParaRPr lang="en-US" altLang="en-US" sz="1400" smtClean="0"/>
          </a:p>
        </p:txBody>
      </p:sp>
    </p:spTree>
    <p:extLst>
      <p:ext uri="{BB962C8B-B14F-4D97-AF65-F5344CB8AC3E}">
        <p14:creationId xmlns:p14="http://schemas.microsoft.com/office/powerpoint/2010/main" val="2670722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sz="2800" smtClean="0"/>
              <a:t>Instantiation of remote objects</a:t>
            </a:r>
            <a:endParaRPr lang="en-IN" altLang="en-US" sz="2800" smtClean="0"/>
          </a:p>
        </p:txBody>
      </p:sp>
      <p:pic>
        <p:nvPicPr>
          <p:cNvPr id="1003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589088"/>
            <a:ext cx="8609012"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83C8F043-0797-4FA9-B9FA-B966089E88A5}" type="slidenum">
              <a:rPr lang="en-US" altLang="en-US" sz="1400" smtClean="0"/>
              <a:pPr/>
              <a:t>26</a:t>
            </a:fld>
            <a:endParaRPr lang="en-US" altLang="en-US" sz="1400" smtClean="0"/>
          </a:p>
        </p:txBody>
      </p:sp>
      <p:sp>
        <p:nvSpPr>
          <p:cNvPr id="2" name="TextBox 1"/>
          <p:cNvSpPr txBox="1"/>
          <p:nvPr/>
        </p:nvSpPr>
        <p:spPr>
          <a:xfrm>
            <a:off x="971600" y="4221088"/>
            <a:ext cx="7832337" cy="646331"/>
          </a:xfrm>
          <a:prstGeom prst="rect">
            <a:avLst/>
          </a:prstGeom>
          <a:noFill/>
        </p:spPr>
        <p:txBody>
          <a:bodyPr wrap="none" rtlCol="0">
            <a:spAutoFit/>
          </a:bodyPr>
          <a:lstStyle/>
          <a:p>
            <a:r>
              <a:rPr lang="en-US" dirty="0" smtClean="0"/>
              <a:t>Suppose object L contains a method for creating remote objects, then the remote</a:t>
            </a:r>
          </a:p>
          <a:p>
            <a:r>
              <a:rPr lang="en-US" dirty="0" smtClean="0"/>
              <a:t> invocations from C and K could lead to the instantiation  of the objects M and N.</a:t>
            </a:r>
            <a:endParaRPr lang="en-US" dirty="0"/>
          </a:p>
        </p:txBody>
      </p:sp>
    </p:spTree>
    <p:extLst>
      <p:ext uri="{BB962C8B-B14F-4D97-AF65-F5344CB8AC3E}">
        <p14:creationId xmlns:p14="http://schemas.microsoft.com/office/powerpoint/2010/main" val="2227584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b="1" u="sng" dirty="0"/>
              <a:t>Garbage Collection</a:t>
            </a:r>
            <a:r>
              <a:rPr lang="en-IN" dirty="0"/>
              <a:t>:</a:t>
            </a:r>
          </a:p>
          <a:p>
            <a:pPr lvl="0"/>
            <a:r>
              <a:rPr lang="en-IN" dirty="0"/>
              <a:t>If  garbage collection is not available , then remote objects that are no longer required should be deleted.</a:t>
            </a:r>
          </a:p>
          <a:p>
            <a:pPr lvl="0"/>
            <a:r>
              <a:rPr lang="en-IN" dirty="0"/>
              <a:t>Garbage collection is achieved by cooperation b/w the existing garbage </a:t>
            </a:r>
            <a:r>
              <a:rPr lang="en-IN" dirty="0" err="1"/>
              <a:t>collecter</a:t>
            </a:r>
            <a:r>
              <a:rPr lang="en-IN" dirty="0"/>
              <a:t> and added module that carries out a form of distributed  garbage collection based on reference counting.</a:t>
            </a:r>
          </a:p>
          <a:p>
            <a:endParaRPr lang="en-IN" dirty="0"/>
          </a:p>
        </p:txBody>
      </p:sp>
    </p:spTree>
    <p:extLst>
      <p:ext uri="{BB962C8B-B14F-4D97-AF65-F5344CB8AC3E}">
        <p14:creationId xmlns:p14="http://schemas.microsoft.com/office/powerpoint/2010/main" val="3885627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u="sng" dirty="0"/>
              <a:t>Exception</a:t>
            </a:r>
            <a:r>
              <a:rPr lang="en-IN" dirty="0"/>
              <a:t>:</a:t>
            </a:r>
          </a:p>
          <a:p>
            <a:pPr lvl="0"/>
            <a:r>
              <a:rPr lang="en-IN" dirty="0"/>
              <a:t>The process containing the remote object may have crashed or may be too busy to reply, or the invocation or result message may be lost.</a:t>
            </a:r>
          </a:p>
          <a:p>
            <a:pPr lvl="0"/>
            <a:r>
              <a:rPr lang="en-IN" dirty="0"/>
              <a:t>So RMI should be able to raise exception such as timeout etc…</a:t>
            </a:r>
          </a:p>
          <a:p>
            <a:endParaRPr lang="en-IN" dirty="0"/>
          </a:p>
        </p:txBody>
      </p:sp>
    </p:spTree>
    <p:extLst>
      <p:ext uri="{BB962C8B-B14F-4D97-AF65-F5344CB8AC3E}">
        <p14:creationId xmlns:p14="http://schemas.microsoft.com/office/powerpoint/2010/main" val="1211749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IN" altLang="en-US" sz="2800" b="1" dirty="0" smtClean="0"/>
              <a:t>Design Issues for RMI</a:t>
            </a:r>
          </a:p>
        </p:txBody>
      </p:sp>
      <p:sp>
        <p:nvSpPr>
          <p:cNvPr id="104451" name="Content Placeholder 2"/>
          <p:cNvSpPr>
            <a:spLocks noGrp="1"/>
          </p:cNvSpPr>
          <p:nvPr>
            <p:ph idx="1"/>
          </p:nvPr>
        </p:nvSpPr>
        <p:spPr>
          <a:xfrm>
            <a:off x="187325" y="1098550"/>
            <a:ext cx="8661400" cy="5016500"/>
          </a:xfrm>
        </p:spPr>
        <p:txBody>
          <a:bodyPr/>
          <a:lstStyle/>
          <a:p>
            <a:pPr marL="357188" indent="-357188"/>
            <a:r>
              <a:rPr lang="en-US" altLang="en-US" dirty="0" smtClean="0"/>
              <a:t>Design issues in making RMI a natural extension of local method invocation:</a:t>
            </a:r>
          </a:p>
          <a:p>
            <a:pPr marL="0" indent="0">
              <a:buNone/>
            </a:pPr>
            <a:r>
              <a:rPr lang="en-US" altLang="en-US" dirty="0" smtClean="0"/>
              <a:t/>
            </a:r>
            <a:br>
              <a:rPr lang="en-US" altLang="en-US" dirty="0" smtClean="0"/>
            </a:br>
            <a:r>
              <a:rPr lang="en-US" altLang="en-US" dirty="0" smtClean="0"/>
              <a:t>- </a:t>
            </a:r>
            <a:r>
              <a:rPr lang="en-IN" altLang="en-US" dirty="0" smtClean="0"/>
              <a:t>The choice of invocation semantics.</a:t>
            </a:r>
            <a:br>
              <a:rPr lang="en-IN" altLang="en-US" dirty="0" smtClean="0"/>
            </a:br>
            <a:r>
              <a:rPr lang="en-IN" altLang="en-US" dirty="0" smtClean="0"/>
              <a:t>- The level of transparency that is desirable for RMI.</a:t>
            </a:r>
          </a:p>
        </p:txBody>
      </p:sp>
      <p:sp>
        <p:nvSpPr>
          <p:cNvPr id="104452"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6DAF8412-EB8C-474C-B23B-D52B7A3F03E9}" type="slidenum">
              <a:rPr lang="en-US" altLang="en-US" sz="1400" smtClean="0"/>
              <a:pPr/>
              <a:t>29</a:t>
            </a:fld>
            <a:endParaRPr lang="en-US" altLang="en-US" sz="1400" smtClean="0"/>
          </a:p>
        </p:txBody>
      </p:sp>
    </p:spTree>
    <p:extLst>
      <p:ext uri="{BB962C8B-B14F-4D97-AF65-F5344CB8AC3E}">
        <p14:creationId xmlns:p14="http://schemas.microsoft.com/office/powerpoint/2010/main" val="553284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937523"/>
          </a:xfrm>
        </p:spPr>
        <p:txBody>
          <a:bodyPr>
            <a:normAutofit fontScale="85000" lnSpcReduction="10000"/>
          </a:bodyPr>
          <a:lstStyle/>
          <a:p>
            <a:pPr marL="0" indent="0">
              <a:buNone/>
            </a:pPr>
            <a:r>
              <a:rPr lang="en-US" b="1" u="sng" dirty="0"/>
              <a:t>Introduction</a:t>
            </a:r>
            <a:r>
              <a:rPr lang="en-US" b="1" dirty="0"/>
              <a:t>:</a:t>
            </a:r>
            <a:r>
              <a:rPr lang="en-US" dirty="0"/>
              <a:t> This chapter deals with the programming models for distributed </a:t>
            </a:r>
            <a:r>
              <a:rPr lang="en-US" dirty="0" err="1"/>
              <a:t>applications.That</a:t>
            </a:r>
            <a:r>
              <a:rPr lang="en-US" dirty="0"/>
              <a:t> is cooperating programs running in several different processes</a:t>
            </a:r>
            <a:r>
              <a:rPr lang="en-US" dirty="0" smtClean="0"/>
              <a:t>.</a:t>
            </a:r>
          </a:p>
          <a:p>
            <a:pPr marL="0" indent="0">
              <a:buNone/>
            </a:pPr>
            <a:endParaRPr lang="en-IN" dirty="0"/>
          </a:p>
          <a:p>
            <a:pPr marL="0" indent="0">
              <a:buNone/>
            </a:pPr>
            <a:r>
              <a:rPr lang="en-US" u="sng" dirty="0"/>
              <a:t>Some of the programming models used are</a:t>
            </a:r>
            <a:r>
              <a:rPr lang="en-US" dirty="0"/>
              <a:t>:</a:t>
            </a:r>
            <a:endParaRPr lang="en-IN" dirty="0"/>
          </a:p>
          <a:p>
            <a:pPr lvl="0"/>
            <a:r>
              <a:rPr lang="en-US" u="sng" dirty="0"/>
              <a:t>RPC</a:t>
            </a:r>
            <a:r>
              <a:rPr lang="en-US" dirty="0"/>
              <a:t> – which allows client programs to call procedures in server programs running in separate processes.</a:t>
            </a:r>
            <a:endParaRPr lang="en-IN" dirty="0"/>
          </a:p>
          <a:p>
            <a:pPr lvl="0"/>
            <a:r>
              <a:rPr lang="en-US" u="sng" dirty="0"/>
              <a:t>RMI</a:t>
            </a:r>
            <a:r>
              <a:rPr lang="en-US" dirty="0"/>
              <a:t> – which allows an object living in one process to invoke the methods of an object living in another process.</a:t>
            </a:r>
            <a:endParaRPr lang="en-IN" dirty="0"/>
          </a:p>
          <a:p>
            <a:pPr lvl="0"/>
            <a:r>
              <a:rPr lang="en-US" u="sng" dirty="0"/>
              <a:t>The event based programming model </a:t>
            </a:r>
            <a:r>
              <a:rPr lang="en-US" dirty="0"/>
              <a:t>allows objects to receive notification of the events at other objects in which they have registered interest.</a:t>
            </a:r>
            <a:endParaRPr lang="en-IN" dirty="0"/>
          </a:p>
          <a:p>
            <a:endParaRPr lang="en-IN" dirty="0"/>
          </a:p>
        </p:txBody>
      </p:sp>
    </p:spTree>
    <p:extLst>
      <p:ext uri="{BB962C8B-B14F-4D97-AF65-F5344CB8AC3E}">
        <p14:creationId xmlns:p14="http://schemas.microsoft.com/office/powerpoint/2010/main" val="1366183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496944" cy="5328592"/>
          </a:xfrm>
        </p:spPr>
        <p:txBody>
          <a:bodyPr>
            <a:normAutofit fontScale="92500" lnSpcReduction="20000"/>
          </a:bodyPr>
          <a:lstStyle/>
          <a:p>
            <a:pPr marL="0" indent="0">
              <a:buNone/>
            </a:pPr>
            <a:r>
              <a:rPr lang="en-IN" b="1" u="sng" dirty="0"/>
              <a:t>Design Issues for RMI</a:t>
            </a:r>
            <a:r>
              <a:rPr lang="en-IN" dirty="0"/>
              <a:t>:</a:t>
            </a:r>
          </a:p>
          <a:p>
            <a:pPr marL="0" indent="0" algn="just">
              <a:lnSpc>
                <a:spcPct val="150000"/>
              </a:lnSpc>
              <a:buNone/>
            </a:pPr>
            <a:r>
              <a:rPr lang="en-US" sz="2600" b="1" dirty="0"/>
              <a:t>RMI</a:t>
            </a:r>
            <a:r>
              <a:rPr lang="en-US" sz="2600" dirty="0"/>
              <a:t> </a:t>
            </a:r>
            <a:r>
              <a:rPr lang="en-US" sz="2600" b="1" dirty="0"/>
              <a:t>invocation semantics </a:t>
            </a:r>
            <a:r>
              <a:rPr lang="en-US" sz="2600" dirty="0"/>
              <a:t>- the </a:t>
            </a:r>
            <a:r>
              <a:rPr lang="en-US" sz="2600" dirty="0" err="1"/>
              <a:t>doOperation</a:t>
            </a:r>
            <a:r>
              <a:rPr lang="en-US" sz="2600" dirty="0"/>
              <a:t> can be implemented in different ways to provide different delivery guarantees. </a:t>
            </a:r>
            <a:endParaRPr lang="en-US" sz="2600" dirty="0" smtClean="0"/>
          </a:p>
          <a:p>
            <a:pPr algn="just">
              <a:lnSpc>
                <a:spcPct val="150000"/>
              </a:lnSpc>
            </a:pPr>
            <a:r>
              <a:rPr lang="en-IN" sz="2600" b="1" dirty="0" smtClean="0"/>
              <a:t>Retry </a:t>
            </a:r>
            <a:r>
              <a:rPr lang="en-IN" sz="2600" b="1" dirty="0"/>
              <a:t>request message </a:t>
            </a:r>
            <a:r>
              <a:rPr lang="en-IN" sz="2600" dirty="0"/>
              <a:t>– whether to retransmit request </a:t>
            </a:r>
            <a:r>
              <a:rPr lang="en-IN" sz="2600" dirty="0" err="1"/>
              <a:t>msg</a:t>
            </a:r>
            <a:r>
              <a:rPr lang="en-IN" sz="2600" dirty="0"/>
              <a:t> until reply received or server assumed to have failed.</a:t>
            </a:r>
          </a:p>
          <a:p>
            <a:pPr lvl="0" algn="just">
              <a:lnSpc>
                <a:spcPct val="150000"/>
              </a:lnSpc>
            </a:pPr>
            <a:r>
              <a:rPr lang="en-IN" sz="2600" b="1" dirty="0"/>
              <a:t>Duplicate filtering</a:t>
            </a:r>
            <a:r>
              <a:rPr lang="en-IN" sz="2600" dirty="0"/>
              <a:t> – when retransmission, whether to filter out duplicates</a:t>
            </a:r>
          </a:p>
          <a:p>
            <a:pPr lvl="0" algn="just">
              <a:lnSpc>
                <a:spcPct val="150000"/>
              </a:lnSpc>
            </a:pPr>
            <a:r>
              <a:rPr lang="en-IN" sz="2600" b="1" dirty="0"/>
              <a:t>Retransmission of results </a:t>
            </a:r>
            <a:r>
              <a:rPr lang="en-IN" sz="2600" dirty="0"/>
              <a:t>– whether to keep a history of result </a:t>
            </a:r>
            <a:r>
              <a:rPr lang="en-IN" sz="2600" dirty="0" err="1"/>
              <a:t>msgs</a:t>
            </a:r>
            <a:r>
              <a:rPr lang="en-IN" sz="2600" dirty="0"/>
              <a:t> to enable lost </a:t>
            </a:r>
            <a:r>
              <a:rPr lang="en-IN" sz="2600" dirty="0" smtClean="0"/>
              <a:t>results to </a:t>
            </a:r>
            <a:r>
              <a:rPr lang="en-IN" sz="2600" dirty="0"/>
              <a:t>be retransmitted without </a:t>
            </a:r>
            <a:r>
              <a:rPr lang="en-IN" sz="2600" dirty="0" smtClean="0"/>
              <a:t>re-executing</a:t>
            </a:r>
            <a:r>
              <a:rPr lang="en-IN" dirty="0"/>
              <a:t>.</a:t>
            </a:r>
          </a:p>
          <a:p>
            <a:endParaRPr lang="en-IN" dirty="0"/>
          </a:p>
        </p:txBody>
      </p:sp>
      <p:sp>
        <p:nvSpPr>
          <p:cNvPr id="2" name="TextBox 1"/>
          <p:cNvSpPr txBox="1"/>
          <p:nvPr/>
        </p:nvSpPr>
        <p:spPr>
          <a:xfrm>
            <a:off x="184314" y="95483"/>
            <a:ext cx="8958520" cy="830997"/>
          </a:xfrm>
          <a:prstGeom prst="rect">
            <a:avLst/>
          </a:prstGeom>
          <a:noFill/>
        </p:spPr>
        <p:txBody>
          <a:bodyPr wrap="square" rtlCol="0">
            <a:spAutoFit/>
          </a:bodyPr>
          <a:lstStyle/>
          <a:p>
            <a:r>
              <a:rPr lang="en-US" sz="2400" b="1" dirty="0" smtClean="0">
                <a:solidFill>
                  <a:srgbClr val="FF0000"/>
                </a:solidFill>
              </a:rPr>
              <a:t>Two design issues – </a:t>
            </a:r>
            <a:r>
              <a:rPr lang="en-US" sz="2400" b="1" dirty="0" smtClean="0"/>
              <a:t>RMI Invocation Semantics and </a:t>
            </a:r>
            <a:r>
              <a:rPr lang="en-US" sz="2400" b="1" dirty="0" smtClean="0">
                <a:sym typeface="Wingdings" panose="05000000000000000000" pitchFamily="2" charset="2"/>
              </a:rPr>
              <a:t> </a:t>
            </a:r>
            <a:r>
              <a:rPr lang="en-US" sz="2400" b="1" dirty="0" smtClean="0"/>
              <a:t>Transparency</a:t>
            </a:r>
          </a:p>
          <a:p>
            <a:endParaRPr lang="en-US" sz="2400" b="1" dirty="0">
              <a:solidFill>
                <a:srgbClr val="FF0000"/>
              </a:solidFill>
            </a:endParaRPr>
          </a:p>
        </p:txBody>
      </p:sp>
    </p:spTree>
    <p:extLst>
      <p:ext uri="{BB962C8B-B14F-4D97-AF65-F5344CB8AC3E}">
        <p14:creationId xmlns:p14="http://schemas.microsoft.com/office/powerpoint/2010/main" val="2220752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420" y="1412776"/>
            <a:ext cx="8795320" cy="4525963"/>
          </a:xfrm>
        </p:spPr>
        <p:txBody>
          <a:bodyPr/>
          <a:lstStyle/>
          <a:p>
            <a:pPr marL="0" indent="0">
              <a:buNone/>
            </a:pPr>
            <a:r>
              <a:rPr lang="en-IN" dirty="0" smtClean="0"/>
              <a:t>Different  choices of Invocation </a:t>
            </a:r>
            <a:r>
              <a:rPr lang="en-IN" dirty="0"/>
              <a:t>semantics are defined </a:t>
            </a:r>
            <a:r>
              <a:rPr lang="en-IN" dirty="0" smtClean="0"/>
              <a:t>:</a:t>
            </a:r>
            <a:endParaRPr lang="en-IN" dirty="0"/>
          </a:p>
          <a:p>
            <a:r>
              <a:rPr lang="en-IN" dirty="0"/>
              <a:t>Exactly once invocation semantics:</a:t>
            </a:r>
          </a:p>
          <a:p>
            <a:pPr marL="0" lvl="0" indent="0">
              <a:buNone/>
            </a:pPr>
            <a:r>
              <a:rPr lang="en-IN" dirty="0" smtClean="0"/>
              <a:t>	For </a:t>
            </a:r>
            <a:r>
              <a:rPr lang="en-IN" dirty="0"/>
              <a:t>local method invocations, the </a:t>
            </a:r>
            <a:r>
              <a:rPr lang="en-IN" dirty="0" smtClean="0"/>
              <a:t> semantics </a:t>
            </a:r>
            <a:r>
              <a:rPr lang="en-IN" dirty="0"/>
              <a:t>are exactly once – every method executed exactly once.</a:t>
            </a:r>
          </a:p>
          <a:p>
            <a:endParaRPr lang="en-IN" dirty="0"/>
          </a:p>
        </p:txBody>
      </p:sp>
      <p:sp>
        <p:nvSpPr>
          <p:cNvPr id="4" name="TextBox 3"/>
          <p:cNvSpPr txBox="1"/>
          <p:nvPr/>
        </p:nvSpPr>
        <p:spPr>
          <a:xfrm>
            <a:off x="2307" y="332656"/>
            <a:ext cx="9067547" cy="830997"/>
          </a:xfrm>
          <a:prstGeom prst="rect">
            <a:avLst/>
          </a:prstGeom>
          <a:noFill/>
        </p:spPr>
        <p:txBody>
          <a:bodyPr wrap="none" rtlCol="0">
            <a:spAutoFit/>
          </a:bodyPr>
          <a:lstStyle/>
          <a:p>
            <a:r>
              <a:rPr lang="en-US" sz="2400" b="1" dirty="0"/>
              <a:t>Combinations of these choices lead to a variety of possible semantics </a:t>
            </a:r>
            <a:endParaRPr lang="en-US" sz="2400" b="1" dirty="0" smtClean="0"/>
          </a:p>
          <a:p>
            <a:r>
              <a:rPr lang="en-US" sz="2400" b="1" dirty="0" smtClean="0"/>
              <a:t>for </a:t>
            </a:r>
            <a:r>
              <a:rPr lang="en-US" sz="2400" b="1" dirty="0"/>
              <a:t>the </a:t>
            </a:r>
            <a:r>
              <a:rPr lang="en-US" sz="2400" b="1" dirty="0" smtClean="0"/>
              <a:t>reliability </a:t>
            </a:r>
            <a:r>
              <a:rPr lang="en-US" sz="2400" b="1" dirty="0"/>
              <a:t>of remote invocations.</a:t>
            </a:r>
          </a:p>
        </p:txBody>
      </p:sp>
    </p:spTree>
    <p:extLst>
      <p:ext uri="{BB962C8B-B14F-4D97-AF65-F5344CB8AC3E}">
        <p14:creationId xmlns:p14="http://schemas.microsoft.com/office/powerpoint/2010/main" val="3023485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432048"/>
          </a:xfrm>
        </p:spPr>
        <p:txBody>
          <a:bodyPr>
            <a:normAutofit fontScale="90000"/>
          </a:bodyPr>
          <a:lstStyle/>
          <a:p>
            <a:r>
              <a:rPr lang="en-IN" b="1" u="sng" dirty="0"/>
              <a:t>Maybe invocation semantics</a:t>
            </a:r>
            <a:r>
              <a:rPr lang="en-IN" dirty="0"/>
              <a:t>: </a:t>
            </a:r>
            <a:br>
              <a:rPr lang="en-IN" dirty="0"/>
            </a:br>
            <a:endParaRPr lang="en-IN" dirty="0"/>
          </a:p>
        </p:txBody>
      </p:sp>
      <p:sp>
        <p:nvSpPr>
          <p:cNvPr id="3" name="Content Placeholder 2"/>
          <p:cNvSpPr>
            <a:spLocks noGrp="1"/>
          </p:cNvSpPr>
          <p:nvPr>
            <p:ph idx="1"/>
          </p:nvPr>
        </p:nvSpPr>
        <p:spPr>
          <a:xfrm>
            <a:off x="457200" y="620688"/>
            <a:ext cx="8229600" cy="5505475"/>
          </a:xfrm>
        </p:spPr>
        <p:txBody>
          <a:bodyPr>
            <a:normAutofit fontScale="55000" lnSpcReduction="20000"/>
          </a:bodyPr>
          <a:lstStyle/>
          <a:p>
            <a:pPr marL="0" indent="0">
              <a:buNone/>
            </a:pPr>
            <a:endParaRPr lang="en-US" dirty="0" smtClean="0"/>
          </a:p>
          <a:p>
            <a:pPr lvl="0" algn="just"/>
            <a:r>
              <a:rPr lang="en-IN" sz="3800" dirty="0" smtClean="0"/>
              <a:t>In </a:t>
            </a:r>
            <a:r>
              <a:rPr lang="en-IN" sz="3800" dirty="0"/>
              <a:t>this, the invoker cannot tell whether a remote method has been executed once or not at all. This arises when none of the fault tolerant measures applied</a:t>
            </a:r>
            <a:r>
              <a:rPr lang="en-IN" sz="3800" dirty="0" smtClean="0"/>
              <a:t>.</a:t>
            </a:r>
          </a:p>
          <a:p>
            <a:pPr marL="0" lvl="0" indent="0" algn="just">
              <a:buNone/>
            </a:pPr>
            <a:endParaRPr lang="en-IN" sz="3800" dirty="0"/>
          </a:p>
          <a:p>
            <a:pPr lvl="0" algn="just"/>
            <a:r>
              <a:rPr lang="en-IN" sz="3800" dirty="0"/>
              <a:t>This can suffer from the failure like</a:t>
            </a:r>
            <a:r>
              <a:rPr lang="en-IN" sz="3800" dirty="0" smtClean="0"/>
              <a:t>,</a:t>
            </a:r>
          </a:p>
          <a:p>
            <a:pPr marL="0" indent="0" algn="just">
              <a:buNone/>
            </a:pPr>
            <a:r>
              <a:rPr lang="en-IN" sz="3800" dirty="0" smtClean="0"/>
              <a:t>	# </a:t>
            </a:r>
            <a:r>
              <a:rPr lang="en-IN" sz="3800" b="1" dirty="0"/>
              <a:t>Omission failure </a:t>
            </a:r>
            <a:r>
              <a:rPr lang="en-IN" sz="3800" dirty="0"/>
              <a:t>– invocation or result </a:t>
            </a:r>
            <a:r>
              <a:rPr lang="en-IN" sz="3800" dirty="0" err="1"/>
              <a:t>msg</a:t>
            </a:r>
            <a:r>
              <a:rPr lang="en-IN" sz="3800" dirty="0"/>
              <a:t> is lost</a:t>
            </a:r>
          </a:p>
          <a:p>
            <a:pPr marL="0" indent="0" algn="just">
              <a:buNone/>
            </a:pPr>
            <a:r>
              <a:rPr lang="en-IN" sz="3800" dirty="0" smtClean="0"/>
              <a:t>	# </a:t>
            </a:r>
            <a:r>
              <a:rPr lang="en-IN" sz="3800" b="1" dirty="0"/>
              <a:t>Crash failure </a:t>
            </a:r>
            <a:r>
              <a:rPr lang="en-IN" sz="3800" dirty="0"/>
              <a:t>– server containing the remote object </a:t>
            </a:r>
            <a:r>
              <a:rPr lang="en-IN" sz="3800" dirty="0" smtClean="0"/>
              <a:t>fails</a:t>
            </a:r>
          </a:p>
          <a:p>
            <a:pPr lvl="2" algn="just"/>
            <a:r>
              <a:rPr lang="en-IN" sz="3200" dirty="0" smtClean="0"/>
              <a:t>If </a:t>
            </a:r>
            <a:r>
              <a:rPr lang="en-IN" sz="3200" dirty="0"/>
              <a:t>the result </a:t>
            </a:r>
            <a:r>
              <a:rPr lang="en-IN" sz="3200" dirty="0" err="1"/>
              <a:t>msg</a:t>
            </a:r>
            <a:r>
              <a:rPr lang="en-IN" sz="3200" dirty="0"/>
              <a:t> has not been received after a time out and there are no retries, it is uncertain whether the method has been executed</a:t>
            </a:r>
            <a:r>
              <a:rPr lang="en-IN" sz="3200" dirty="0" smtClean="0"/>
              <a:t>.</a:t>
            </a:r>
          </a:p>
          <a:p>
            <a:pPr marL="914400" lvl="2" indent="0" algn="just">
              <a:buNone/>
            </a:pPr>
            <a:endParaRPr lang="en-IN" sz="3200" dirty="0"/>
          </a:p>
          <a:p>
            <a:pPr lvl="2" algn="just"/>
            <a:r>
              <a:rPr lang="en-IN" sz="3200" dirty="0"/>
              <a:t>If the invocation </a:t>
            </a:r>
            <a:r>
              <a:rPr lang="en-IN" sz="3200" dirty="0" err="1"/>
              <a:t>msg</a:t>
            </a:r>
            <a:r>
              <a:rPr lang="en-IN" sz="3200" dirty="0"/>
              <a:t>  </a:t>
            </a:r>
            <a:r>
              <a:rPr lang="en-IN" sz="3200" dirty="0" smtClean="0"/>
              <a:t>lost  </a:t>
            </a:r>
            <a:r>
              <a:rPr lang="en-IN" sz="3200" dirty="0"/>
              <a:t>- then the method will not have been executed</a:t>
            </a:r>
            <a:r>
              <a:rPr lang="en-IN" sz="3200" dirty="0" smtClean="0"/>
              <a:t>.</a:t>
            </a:r>
          </a:p>
          <a:p>
            <a:pPr marL="914400" lvl="2" indent="0" algn="just">
              <a:buNone/>
            </a:pPr>
            <a:endParaRPr lang="en-IN" sz="3200" dirty="0"/>
          </a:p>
          <a:p>
            <a:pPr lvl="2" algn="just"/>
            <a:r>
              <a:rPr lang="en-IN" sz="3200" dirty="0"/>
              <a:t>If the result </a:t>
            </a:r>
            <a:r>
              <a:rPr lang="en-IN" sz="3200" dirty="0" err="1"/>
              <a:t>msg</a:t>
            </a:r>
            <a:r>
              <a:rPr lang="en-IN" sz="3200" dirty="0"/>
              <a:t> lost , after the method got executed </a:t>
            </a:r>
          </a:p>
          <a:p>
            <a:pPr lvl="2" algn="just"/>
            <a:endParaRPr lang="en-IN" sz="3200" dirty="0" smtClean="0"/>
          </a:p>
          <a:p>
            <a:pPr lvl="2" algn="just"/>
            <a:r>
              <a:rPr lang="en-IN" sz="3200" dirty="0" smtClean="0"/>
              <a:t> </a:t>
            </a:r>
            <a:r>
              <a:rPr lang="en-IN" sz="3200" dirty="0"/>
              <a:t>crash failure occur before </a:t>
            </a:r>
            <a:r>
              <a:rPr lang="en-IN" sz="3200" dirty="0" smtClean="0"/>
              <a:t>or  </a:t>
            </a:r>
            <a:r>
              <a:rPr lang="en-IN" sz="3200" dirty="0"/>
              <a:t>after the execution of method</a:t>
            </a:r>
            <a:r>
              <a:rPr lang="en-IN" sz="3200" dirty="0" smtClean="0"/>
              <a:t>.</a:t>
            </a:r>
          </a:p>
          <a:p>
            <a:pPr lvl="2" algn="just"/>
            <a:endParaRPr lang="en-IN" sz="3200" dirty="0"/>
          </a:p>
          <a:p>
            <a:pPr algn="just"/>
            <a:r>
              <a:rPr lang="en-IN" sz="3800" dirty="0"/>
              <a:t>So Maybe semantics is useful only for applications in which occasional failed invocations are acceptable</a:t>
            </a:r>
          </a:p>
        </p:txBody>
      </p:sp>
    </p:spTree>
    <p:extLst>
      <p:ext uri="{BB962C8B-B14F-4D97-AF65-F5344CB8AC3E}">
        <p14:creationId xmlns:p14="http://schemas.microsoft.com/office/powerpoint/2010/main" val="4154387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u="sng" dirty="0"/>
              <a:t>At-least-once invocation semantics</a:t>
            </a:r>
            <a:r>
              <a:rPr lang="en-IN" dirty="0"/>
              <a:t>:</a:t>
            </a:r>
            <a:br>
              <a:rPr lang="en-IN" dirty="0"/>
            </a:br>
            <a:endParaRPr lang="en-IN" dirty="0"/>
          </a:p>
        </p:txBody>
      </p:sp>
      <p:sp>
        <p:nvSpPr>
          <p:cNvPr id="3" name="Content Placeholder 2"/>
          <p:cNvSpPr>
            <a:spLocks noGrp="1"/>
          </p:cNvSpPr>
          <p:nvPr>
            <p:ph idx="1"/>
          </p:nvPr>
        </p:nvSpPr>
        <p:spPr>
          <a:xfrm>
            <a:off x="457200" y="692696"/>
            <a:ext cx="8229600" cy="5433467"/>
          </a:xfrm>
        </p:spPr>
        <p:txBody>
          <a:bodyPr>
            <a:normAutofit/>
          </a:bodyPr>
          <a:lstStyle/>
          <a:p>
            <a:pPr lvl="0" algn="just"/>
            <a:r>
              <a:rPr lang="en-IN" dirty="0" smtClean="0"/>
              <a:t>Invoker </a:t>
            </a:r>
            <a:r>
              <a:rPr lang="en-IN" dirty="0"/>
              <a:t>receives either a result, </a:t>
            </a:r>
            <a:r>
              <a:rPr lang="en-IN" dirty="0" err="1"/>
              <a:t>ie</a:t>
            </a:r>
            <a:r>
              <a:rPr lang="en-IN" dirty="0"/>
              <a:t>. Invoker knows that the method was executed </a:t>
            </a:r>
            <a:r>
              <a:rPr lang="en-IN" dirty="0" err="1"/>
              <a:t>atleast</a:t>
            </a:r>
            <a:r>
              <a:rPr lang="en-IN" dirty="0"/>
              <a:t> once or exception informing that no result was received.</a:t>
            </a:r>
          </a:p>
          <a:p>
            <a:pPr lvl="0" algn="just"/>
            <a:r>
              <a:rPr lang="en-IN" dirty="0" err="1"/>
              <a:t>Atleast</a:t>
            </a:r>
            <a:r>
              <a:rPr lang="en-IN" dirty="0"/>
              <a:t> once semantics is achieved by </a:t>
            </a:r>
            <a:r>
              <a:rPr lang="en-IN" dirty="0" err="1"/>
              <a:t>retranmission</a:t>
            </a:r>
            <a:r>
              <a:rPr lang="en-IN" dirty="0"/>
              <a:t> of request </a:t>
            </a:r>
            <a:r>
              <a:rPr lang="en-IN" dirty="0" err="1"/>
              <a:t>msgs</a:t>
            </a:r>
            <a:r>
              <a:rPr lang="en-IN" dirty="0"/>
              <a:t> , which masks the omission failure of the invocation or result msg</a:t>
            </a:r>
            <a:r>
              <a:rPr lang="en-IN" dirty="0" smtClean="0"/>
              <a:t>.</a:t>
            </a:r>
            <a:endParaRPr lang="en-IN" dirty="0"/>
          </a:p>
        </p:txBody>
      </p:sp>
    </p:spTree>
    <p:extLst>
      <p:ext uri="{BB962C8B-B14F-4D97-AF65-F5344CB8AC3E}">
        <p14:creationId xmlns:p14="http://schemas.microsoft.com/office/powerpoint/2010/main" val="2525183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lvl="0" indent="0">
              <a:buNone/>
            </a:pPr>
            <a:r>
              <a:rPr lang="en-IN" dirty="0" err="1"/>
              <a:t>Atleast</a:t>
            </a:r>
            <a:r>
              <a:rPr lang="en-IN" dirty="0"/>
              <a:t> once  suffer from following types of failure:</a:t>
            </a:r>
          </a:p>
          <a:p>
            <a:pPr lvl="2" algn="just"/>
            <a:r>
              <a:rPr lang="en-IN" b="1" dirty="0"/>
              <a:t>Crash failures </a:t>
            </a:r>
            <a:r>
              <a:rPr lang="en-IN" dirty="0"/>
              <a:t>–when server containing remote object fails.</a:t>
            </a:r>
          </a:p>
          <a:p>
            <a:pPr lvl="2" algn="just"/>
            <a:r>
              <a:rPr lang="en-IN" b="1" dirty="0"/>
              <a:t>Arbitrary failures </a:t>
            </a:r>
            <a:r>
              <a:rPr lang="en-IN" dirty="0"/>
              <a:t>– when  the invocation </a:t>
            </a:r>
            <a:r>
              <a:rPr lang="en-IN" dirty="0" err="1"/>
              <a:t>msg</a:t>
            </a:r>
            <a:r>
              <a:rPr lang="en-IN" dirty="0"/>
              <a:t> is retransmitted, the remote object may receive it and execute the method more than once, causing wrong values to be stored or returned.</a:t>
            </a:r>
          </a:p>
          <a:p>
            <a:pPr lvl="2" algn="just"/>
            <a:r>
              <a:rPr lang="en-IN" dirty="0"/>
              <a:t>Non- idempotent operation can have wrong effect if they perform more than once.eg. To increase bank balance – should be performed only once.</a:t>
            </a:r>
          </a:p>
          <a:p>
            <a:pPr lvl="2" algn="just"/>
            <a:r>
              <a:rPr lang="en-IN" dirty="0"/>
              <a:t>So if the server is designed for idempotent operation, then at-least –once call semantic is acceptable.</a:t>
            </a:r>
          </a:p>
          <a:p>
            <a:pPr algn="just"/>
            <a:endParaRPr lang="en-IN" dirty="0"/>
          </a:p>
          <a:p>
            <a:endParaRPr lang="en-IN" dirty="0"/>
          </a:p>
        </p:txBody>
      </p:sp>
    </p:spTree>
    <p:extLst>
      <p:ext uri="{BB962C8B-B14F-4D97-AF65-F5344CB8AC3E}">
        <p14:creationId xmlns:p14="http://schemas.microsoft.com/office/powerpoint/2010/main" val="11403158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lnSpcReduction="10000"/>
          </a:bodyPr>
          <a:lstStyle/>
          <a:p>
            <a:pPr marL="0" indent="0">
              <a:buNone/>
            </a:pPr>
            <a:r>
              <a:rPr lang="en-IN" b="1" u="sng" dirty="0"/>
              <a:t>At-most –once semantics</a:t>
            </a:r>
            <a:r>
              <a:rPr lang="en-IN" dirty="0"/>
              <a:t>:</a:t>
            </a:r>
          </a:p>
          <a:p>
            <a:pPr lvl="0" algn="just">
              <a:lnSpc>
                <a:spcPct val="150000"/>
              </a:lnSpc>
            </a:pPr>
            <a:r>
              <a:rPr lang="en-IN" sz="2600" dirty="0"/>
              <a:t>With </a:t>
            </a:r>
            <a:r>
              <a:rPr lang="en-IN" sz="2600" dirty="0" err="1"/>
              <a:t>atmost</a:t>
            </a:r>
            <a:r>
              <a:rPr lang="en-IN" sz="2600" dirty="0"/>
              <a:t> once invocation , the invoker receives either a result in which case the invoker knows that the method was executed exactly once or an exception informing </a:t>
            </a:r>
            <a:r>
              <a:rPr lang="en-IN" sz="2600" dirty="0" smtClean="0"/>
              <a:t>that </a:t>
            </a:r>
            <a:r>
              <a:rPr lang="en-IN" sz="2600" dirty="0"/>
              <a:t>no result </a:t>
            </a:r>
            <a:r>
              <a:rPr lang="en-IN" sz="2600" dirty="0" smtClean="0"/>
              <a:t> was received</a:t>
            </a:r>
            <a:r>
              <a:rPr lang="en-IN" sz="2600" dirty="0"/>
              <a:t>, in which the method will have been executed either once or not at all. </a:t>
            </a:r>
          </a:p>
          <a:p>
            <a:pPr lvl="0" algn="just">
              <a:lnSpc>
                <a:spcPct val="150000"/>
              </a:lnSpc>
            </a:pPr>
            <a:r>
              <a:rPr lang="en-IN" sz="2600" dirty="0"/>
              <a:t>In both java RMI and CORBA the invocation semantics is at-most once , but CORBA maybe semantics to be requested for methods that do not return results.</a:t>
            </a:r>
          </a:p>
          <a:p>
            <a:endParaRPr lang="en-IN" dirty="0"/>
          </a:p>
        </p:txBody>
      </p:sp>
    </p:spTree>
    <p:extLst>
      <p:ext uri="{BB962C8B-B14F-4D97-AF65-F5344CB8AC3E}">
        <p14:creationId xmlns:p14="http://schemas.microsoft.com/office/powerpoint/2010/main" val="667800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GB" altLang="en-US" sz="2800" smtClean="0"/>
              <a:t>Invocation semantics</a:t>
            </a:r>
            <a:endParaRPr lang="en-IN" altLang="en-US" sz="2800" smtClean="0"/>
          </a:p>
        </p:txBody>
      </p:sp>
      <p:grpSp>
        <p:nvGrpSpPr>
          <p:cNvPr id="108547" name="Group 29"/>
          <p:cNvGrpSpPr>
            <a:grpSpLocks/>
          </p:cNvGrpSpPr>
          <p:nvPr/>
        </p:nvGrpSpPr>
        <p:grpSpPr bwMode="auto">
          <a:xfrm>
            <a:off x="266700" y="1455738"/>
            <a:ext cx="8597900" cy="3209925"/>
            <a:chOff x="375" y="1097"/>
            <a:chExt cx="5416" cy="2022"/>
          </a:xfrm>
        </p:grpSpPr>
        <p:sp>
          <p:nvSpPr>
            <p:cNvPr id="108548" name="Line 4"/>
            <p:cNvSpPr>
              <a:spLocks noChangeShapeType="1"/>
            </p:cNvSpPr>
            <p:nvPr/>
          </p:nvSpPr>
          <p:spPr bwMode="auto">
            <a:xfrm>
              <a:off x="375" y="1602"/>
              <a:ext cx="429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49" name="Line 5"/>
            <p:cNvSpPr>
              <a:spLocks noChangeShapeType="1"/>
            </p:cNvSpPr>
            <p:nvPr/>
          </p:nvSpPr>
          <p:spPr bwMode="auto">
            <a:xfrm>
              <a:off x="375" y="2139"/>
              <a:ext cx="541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0" name="Rectangle 6"/>
            <p:cNvSpPr>
              <a:spLocks noChangeArrowheads="1"/>
            </p:cNvSpPr>
            <p:nvPr/>
          </p:nvSpPr>
          <p:spPr bwMode="auto">
            <a:xfrm>
              <a:off x="1752" y="1231"/>
              <a:ext cx="16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Fault tolerance measures</a:t>
              </a:r>
              <a:endParaRPr lang="en-GB" altLang="en-US" sz="3200">
                <a:latin typeface="Times New Roman" panose="02020603050405020304" pitchFamily="18" charset="0"/>
              </a:endParaRPr>
            </a:p>
          </p:txBody>
        </p:sp>
        <p:sp>
          <p:nvSpPr>
            <p:cNvPr id="108551" name="Rectangle 7"/>
            <p:cNvSpPr>
              <a:spLocks noChangeArrowheads="1"/>
            </p:cNvSpPr>
            <p:nvPr/>
          </p:nvSpPr>
          <p:spPr bwMode="auto">
            <a:xfrm>
              <a:off x="4827" y="1168"/>
              <a:ext cx="73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Invocation </a:t>
              </a:r>
              <a:endParaRPr lang="en-GB" altLang="en-US" sz="3200">
                <a:latin typeface="Times New Roman" panose="02020603050405020304" pitchFamily="18" charset="0"/>
              </a:endParaRPr>
            </a:p>
          </p:txBody>
        </p:sp>
        <p:sp>
          <p:nvSpPr>
            <p:cNvPr id="108552" name="Rectangle 8"/>
            <p:cNvSpPr>
              <a:spLocks noChangeArrowheads="1"/>
            </p:cNvSpPr>
            <p:nvPr/>
          </p:nvSpPr>
          <p:spPr bwMode="auto">
            <a:xfrm>
              <a:off x="4827" y="1325"/>
              <a:ext cx="6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semantics</a:t>
              </a:r>
              <a:endParaRPr lang="en-GB" altLang="en-US" sz="3200">
                <a:latin typeface="Times New Roman" panose="02020603050405020304" pitchFamily="18" charset="0"/>
              </a:endParaRPr>
            </a:p>
          </p:txBody>
        </p:sp>
        <p:sp>
          <p:nvSpPr>
            <p:cNvPr id="108553" name="Rectangle 9"/>
            <p:cNvSpPr>
              <a:spLocks noChangeArrowheads="1"/>
            </p:cNvSpPr>
            <p:nvPr/>
          </p:nvSpPr>
          <p:spPr bwMode="auto">
            <a:xfrm>
              <a:off x="659" y="1768"/>
              <a:ext cx="125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Retransmit request </a:t>
              </a:r>
              <a:endParaRPr lang="en-GB" altLang="en-US" sz="3200">
                <a:latin typeface="Times New Roman" panose="02020603050405020304" pitchFamily="18" charset="0"/>
              </a:endParaRPr>
            </a:p>
          </p:txBody>
        </p:sp>
        <p:sp>
          <p:nvSpPr>
            <p:cNvPr id="108554" name="Rectangle 10"/>
            <p:cNvSpPr>
              <a:spLocks noChangeArrowheads="1"/>
            </p:cNvSpPr>
            <p:nvPr/>
          </p:nvSpPr>
          <p:spPr bwMode="auto">
            <a:xfrm>
              <a:off x="977" y="1926"/>
              <a:ext cx="54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message</a:t>
              </a:r>
              <a:endParaRPr lang="en-GB" altLang="en-US" sz="3200">
                <a:latin typeface="Times New Roman" panose="02020603050405020304" pitchFamily="18" charset="0"/>
              </a:endParaRPr>
            </a:p>
          </p:txBody>
        </p:sp>
        <p:sp>
          <p:nvSpPr>
            <p:cNvPr id="108555" name="Rectangle 11"/>
            <p:cNvSpPr>
              <a:spLocks noChangeArrowheads="1"/>
            </p:cNvSpPr>
            <p:nvPr/>
          </p:nvSpPr>
          <p:spPr bwMode="auto">
            <a:xfrm>
              <a:off x="2143" y="1768"/>
              <a:ext cx="67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Duplicate </a:t>
              </a:r>
              <a:endParaRPr lang="en-GB" altLang="en-US" sz="3200">
                <a:latin typeface="Times New Roman" panose="02020603050405020304" pitchFamily="18" charset="0"/>
              </a:endParaRPr>
            </a:p>
          </p:txBody>
        </p:sp>
        <p:sp>
          <p:nvSpPr>
            <p:cNvPr id="108556" name="Rectangle 12"/>
            <p:cNvSpPr>
              <a:spLocks noChangeArrowheads="1"/>
            </p:cNvSpPr>
            <p:nvPr/>
          </p:nvSpPr>
          <p:spPr bwMode="auto">
            <a:xfrm>
              <a:off x="2195" y="1926"/>
              <a:ext cx="51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filtering</a:t>
              </a:r>
              <a:endParaRPr lang="en-GB" altLang="en-US" sz="3200">
                <a:latin typeface="Times New Roman" panose="02020603050405020304" pitchFamily="18" charset="0"/>
              </a:endParaRPr>
            </a:p>
          </p:txBody>
        </p:sp>
        <p:sp>
          <p:nvSpPr>
            <p:cNvPr id="108557" name="Rectangle 13"/>
            <p:cNvSpPr>
              <a:spLocks noChangeArrowheads="1"/>
            </p:cNvSpPr>
            <p:nvPr/>
          </p:nvSpPr>
          <p:spPr bwMode="auto">
            <a:xfrm>
              <a:off x="3219" y="1768"/>
              <a:ext cx="14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Re-execute procedure </a:t>
              </a:r>
              <a:endParaRPr lang="en-GB" altLang="en-US" sz="3200">
                <a:latin typeface="Times New Roman" panose="02020603050405020304" pitchFamily="18" charset="0"/>
              </a:endParaRPr>
            </a:p>
          </p:txBody>
        </p:sp>
        <p:sp>
          <p:nvSpPr>
            <p:cNvPr id="108558" name="Rectangle 14"/>
            <p:cNvSpPr>
              <a:spLocks noChangeArrowheads="1"/>
            </p:cNvSpPr>
            <p:nvPr/>
          </p:nvSpPr>
          <p:spPr bwMode="auto">
            <a:xfrm>
              <a:off x="3298" y="1926"/>
              <a:ext cx="12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or retransmit reply</a:t>
              </a:r>
              <a:endParaRPr lang="en-GB" altLang="en-US" sz="3200">
                <a:latin typeface="Times New Roman" panose="02020603050405020304" pitchFamily="18" charset="0"/>
              </a:endParaRPr>
            </a:p>
          </p:txBody>
        </p:sp>
        <p:sp>
          <p:nvSpPr>
            <p:cNvPr id="108559" name="Rectangle 15"/>
            <p:cNvSpPr>
              <a:spLocks noChangeArrowheads="1"/>
            </p:cNvSpPr>
            <p:nvPr/>
          </p:nvSpPr>
          <p:spPr bwMode="auto">
            <a:xfrm>
              <a:off x="651" y="2210"/>
              <a:ext cx="19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a:solidFill>
                    <a:srgbClr val="000000"/>
                  </a:solidFill>
                  <a:latin typeface="Times New Roman" panose="02020603050405020304" pitchFamily="18" charset="0"/>
                </a:rPr>
                <a:t>No</a:t>
              </a:r>
              <a:endParaRPr lang="en-GB" altLang="en-US" sz="3200">
                <a:latin typeface="Times New Roman" panose="02020603050405020304" pitchFamily="18" charset="0"/>
              </a:endParaRPr>
            </a:p>
          </p:txBody>
        </p:sp>
        <p:sp>
          <p:nvSpPr>
            <p:cNvPr id="108560" name="Rectangle 16"/>
            <p:cNvSpPr>
              <a:spLocks noChangeArrowheads="1"/>
            </p:cNvSpPr>
            <p:nvPr/>
          </p:nvSpPr>
          <p:spPr bwMode="auto">
            <a:xfrm>
              <a:off x="658" y="2526"/>
              <a:ext cx="2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a:solidFill>
                    <a:srgbClr val="000000"/>
                  </a:solidFill>
                  <a:latin typeface="Times New Roman" panose="02020603050405020304" pitchFamily="18" charset="0"/>
                </a:rPr>
                <a:t>Yes</a:t>
              </a:r>
              <a:endParaRPr lang="en-GB" altLang="en-US" sz="3200">
                <a:latin typeface="Times New Roman" panose="02020603050405020304" pitchFamily="18" charset="0"/>
              </a:endParaRPr>
            </a:p>
          </p:txBody>
        </p:sp>
        <p:sp>
          <p:nvSpPr>
            <p:cNvPr id="108561" name="Rectangle 17"/>
            <p:cNvSpPr>
              <a:spLocks noChangeArrowheads="1"/>
            </p:cNvSpPr>
            <p:nvPr/>
          </p:nvSpPr>
          <p:spPr bwMode="auto">
            <a:xfrm>
              <a:off x="658" y="2857"/>
              <a:ext cx="2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a:solidFill>
                    <a:srgbClr val="000000"/>
                  </a:solidFill>
                  <a:latin typeface="Times New Roman" panose="02020603050405020304" pitchFamily="18" charset="0"/>
                </a:rPr>
                <a:t>Yes</a:t>
              </a:r>
              <a:endParaRPr lang="en-GB" altLang="en-US" sz="3200">
                <a:latin typeface="Times New Roman" panose="02020603050405020304" pitchFamily="18" charset="0"/>
              </a:endParaRPr>
            </a:p>
          </p:txBody>
        </p:sp>
        <p:sp>
          <p:nvSpPr>
            <p:cNvPr id="108562" name="Rectangle 18"/>
            <p:cNvSpPr>
              <a:spLocks noChangeArrowheads="1"/>
            </p:cNvSpPr>
            <p:nvPr/>
          </p:nvSpPr>
          <p:spPr bwMode="auto">
            <a:xfrm>
              <a:off x="2046" y="2210"/>
              <a:ext cx="9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a:solidFill>
                    <a:srgbClr val="000000"/>
                  </a:solidFill>
                  <a:latin typeface="Times New Roman" panose="02020603050405020304" pitchFamily="18" charset="0"/>
                </a:rPr>
                <a:t>Not applicable</a:t>
              </a:r>
              <a:endParaRPr lang="en-GB" altLang="en-US" sz="3200">
                <a:latin typeface="Times New Roman" panose="02020603050405020304" pitchFamily="18" charset="0"/>
              </a:endParaRPr>
            </a:p>
          </p:txBody>
        </p:sp>
        <p:sp>
          <p:nvSpPr>
            <p:cNvPr id="108563" name="Rectangle 19"/>
            <p:cNvSpPr>
              <a:spLocks noChangeArrowheads="1"/>
            </p:cNvSpPr>
            <p:nvPr/>
          </p:nvSpPr>
          <p:spPr bwMode="auto">
            <a:xfrm>
              <a:off x="2051" y="2526"/>
              <a:ext cx="19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a:solidFill>
                    <a:srgbClr val="000000"/>
                  </a:solidFill>
                  <a:latin typeface="Times New Roman" panose="02020603050405020304" pitchFamily="18" charset="0"/>
                </a:rPr>
                <a:t>No</a:t>
              </a:r>
              <a:endParaRPr lang="en-GB" altLang="en-US" sz="3200">
                <a:latin typeface="Times New Roman" panose="02020603050405020304" pitchFamily="18" charset="0"/>
              </a:endParaRPr>
            </a:p>
          </p:txBody>
        </p:sp>
        <p:sp>
          <p:nvSpPr>
            <p:cNvPr id="108564" name="Rectangle 20"/>
            <p:cNvSpPr>
              <a:spLocks noChangeArrowheads="1"/>
            </p:cNvSpPr>
            <p:nvPr/>
          </p:nvSpPr>
          <p:spPr bwMode="auto">
            <a:xfrm>
              <a:off x="2058" y="2857"/>
              <a:ext cx="2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a:solidFill>
                    <a:srgbClr val="000000"/>
                  </a:solidFill>
                  <a:latin typeface="Times New Roman" panose="02020603050405020304" pitchFamily="18" charset="0"/>
                </a:rPr>
                <a:t>Yes</a:t>
              </a:r>
              <a:endParaRPr lang="en-GB" altLang="en-US" sz="3200">
                <a:latin typeface="Times New Roman" panose="02020603050405020304" pitchFamily="18" charset="0"/>
              </a:endParaRPr>
            </a:p>
          </p:txBody>
        </p:sp>
        <p:sp>
          <p:nvSpPr>
            <p:cNvPr id="108565" name="Rectangle 21"/>
            <p:cNvSpPr>
              <a:spLocks noChangeArrowheads="1"/>
            </p:cNvSpPr>
            <p:nvPr/>
          </p:nvSpPr>
          <p:spPr bwMode="auto">
            <a:xfrm>
              <a:off x="3225" y="2210"/>
              <a:ext cx="9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a:solidFill>
                    <a:srgbClr val="000000"/>
                  </a:solidFill>
                  <a:latin typeface="Times New Roman" panose="02020603050405020304" pitchFamily="18" charset="0"/>
                </a:rPr>
                <a:t>Not applicable</a:t>
              </a:r>
              <a:endParaRPr lang="en-GB" altLang="en-US" sz="3200">
                <a:latin typeface="Times New Roman" panose="02020603050405020304" pitchFamily="18" charset="0"/>
              </a:endParaRPr>
            </a:p>
          </p:txBody>
        </p:sp>
        <p:sp>
          <p:nvSpPr>
            <p:cNvPr id="108566" name="Rectangle 22"/>
            <p:cNvSpPr>
              <a:spLocks noChangeArrowheads="1"/>
            </p:cNvSpPr>
            <p:nvPr/>
          </p:nvSpPr>
          <p:spPr bwMode="auto">
            <a:xfrm>
              <a:off x="3224" y="2526"/>
              <a:ext cx="141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a:solidFill>
                    <a:srgbClr val="000000"/>
                  </a:solidFill>
                  <a:latin typeface="Times New Roman" panose="02020603050405020304" pitchFamily="18" charset="0"/>
                </a:rPr>
                <a:t>Re-execute procedure</a:t>
              </a:r>
              <a:endParaRPr lang="en-GB" altLang="en-US" sz="3200">
                <a:latin typeface="Times New Roman" panose="02020603050405020304" pitchFamily="18" charset="0"/>
              </a:endParaRPr>
            </a:p>
          </p:txBody>
        </p:sp>
        <p:sp>
          <p:nvSpPr>
            <p:cNvPr id="108567" name="Rectangle 23"/>
            <p:cNvSpPr>
              <a:spLocks noChangeArrowheads="1"/>
            </p:cNvSpPr>
            <p:nvPr/>
          </p:nvSpPr>
          <p:spPr bwMode="auto">
            <a:xfrm>
              <a:off x="3226" y="2857"/>
              <a:ext cx="10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a:solidFill>
                    <a:srgbClr val="000000"/>
                  </a:solidFill>
                  <a:latin typeface="Times New Roman" panose="02020603050405020304" pitchFamily="18" charset="0"/>
                </a:rPr>
                <a:t>Retransmit reply</a:t>
              </a:r>
              <a:endParaRPr lang="en-GB" altLang="en-US" sz="3200">
                <a:latin typeface="Times New Roman" panose="02020603050405020304" pitchFamily="18" charset="0"/>
              </a:endParaRPr>
            </a:p>
          </p:txBody>
        </p:sp>
        <p:sp>
          <p:nvSpPr>
            <p:cNvPr id="108568" name="Rectangle 24"/>
            <p:cNvSpPr>
              <a:spLocks noChangeArrowheads="1"/>
            </p:cNvSpPr>
            <p:nvPr/>
          </p:nvSpPr>
          <p:spPr bwMode="auto">
            <a:xfrm>
              <a:off x="4837" y="2857"/>
              <a:ext cx="8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At-most-once</a:t>
              </a:r>
              <a:endParaRPr lang="en-GB" altLang="en-US" sz="3200">
                <a:latin typeface="Times New Roman" panose="02020603050405020304" pitchFamily="18" charset="0"/>
              </a:endParaRPr>
            </a:p>
          </p:txBody>
        </p:sp>
        <p:sp>
          <p:nvSpPr>
            <p:cNvPr id="108569" name="Rectangle 25"/>
            <p:cNvSpPr>
              <a:spLocks noChangeArrowheads="1"/>
            </p:cNvSpPr>
            <p:nvPr/>
          </p:nvSpPr>
          <p:spPr bwMode="auto">
            <a:xfrm>
              <a:off x="4827" y="2526"/>
              <a:ext cx="8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At-least-once</a:t>
              </a:r>
              <a:endParaRPr lang="en-GB" altLang="en-US" sz="3200">
                <a:latin typeface="Times New Roman" panose="02020603050405020304" pitchFamily="18" charset="0"/>
              </a:endParaRPr>
            </a:p>
          </p:txBody>
        </p:sp>
        <p:sp>
          <p:nvSpPr>
            <p:cNvPr id="108570" name="Rectangle 26"/>
            <p:cNvSpPr>
              <a:spLocks noChangeArrowheads="1"/>
            </p:cNvSpPr>
            <p:nvPr/>
          </p:nvSpPr>
          <p:spPr bwMode="auto">
            <a:xfrm>
              <a:off x="4997" y="2210"/>
              <a:ext cx="43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spcBef>
                  <a:spcPct val="20000"/>
                </a:spcBef>
                <a:buClr>
                  <a:schemeClr val="accent2"/>
                </a:buCl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GB" altLang="en-US" sz="2000" i="1">
                  <a:solidFill>
                    <a:srgbClr val="000000"/>
                  </a:solidFill>
                  <a:latin typeface="Times New Roman" panose="02020603050405020304" pitchFamily="18" charset="0"/>
                </a:rPr>
                <a:t>Maybe</a:t>
              </a:r>
              <a:endParaRPr lang="en-GB" altLang="en-US" sz="3200">
                <a:latin typeface="Times New Roman" panose="02020603050405020304" pitchFamily="18" charset="0"/>
              </a:endParaRPr>
            </a:p>
          </p:txBody>
        </p:sp>
        <p:sp>
          <p:nvSpPr>
            <p:cNvPr id="108571" name="Line 27"/>
            <p:cNvSpPr>
              <a:spLocks noChangeShapeType="1"/>
            </p:cNvSpPr>
            <p:nvPr/>
          </p:nvSpPr>
          <p:spPr bwMode="auto">
            <a:xfrm>
              <a:off x="375" y="1097"/>
              <a:ext cx="541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72" name="Line 28"/>
            <p:cNvSpPr>
              <a:spLocks noChangeShapeType="1"/>
            </p:cNvSpPr>
            <p:nvPr/>
          </p:nvSpPr>
          <p:spPr bwMode="auto">
            <a:xfrm>
              <a:off x="375" y="3118"/>
              <a:ext cx="541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767351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32500" lnSpcReduction="20000"/>
          </a:bodyPr>
          <a:lstStyle/>
          <a:p>
            <a:pPr marL="0" indent="0">
              <a:buNone/>
            </a:pPr>
            <a:r>
              <a:rPr lang="en-US" sz="7400" b="1" dirty="0" smtClean="0"/>
              <a:t>Transparency:</a:t>
            </a:r>
          </a:p>
          <a:p>
            <a:pPr algn="just">
              <a:lnSpc>
                <a:spcPct val="170000"/>
              </a:lnSpc>
            </a:pPr>
            <a:r>
              <a:rPr lang="en-US" sz="5800" dirty="0" smtClean="0"/>
              <a:t>All necessary calls to marshalling, </a:t>
            </a:r>
            <a:r>
              <a:rPr lang="en-US" sz="5800" dirty="0" err="1" smtClean="0"/>
              <a:t>unmarshalling</a:t>
            </a:r>
            <a:r>
              <a:rPr lang="en-US" sz="5800" dirty="0" smtClean="0"/>
              <a:t>, </a:t>
            </a:r>
            <a:r>
              <a:rPr lang="en-US" sz="5800" dirty="0" err="1" smtClean="0"/>
              <a:t>msg</a:t>
            </a:r>
            <a:r>
              <a:rPr lang="en-US" sz="5800" dirty="0" smtClean="0"/>
              <a:t> passing procedures are hidden from the user as well as invoking local and </a:t>
            </a:r>
            <a:r>
              <a:rPr lang="en-US" sz="5800" dirty="0"/>
              <a:t>r</a:t>
            </a:r>
            <a:r>
              <a:rPr lang="en-US" sz="5800" dirty="0" smtClean="0"/>
              <a:t>emote servers.</a:t>
            </a:r>
          </a:p>
          <a:p>
            <a:pPr algn="just">
              <a:lnSpc>
                <a:spcPct val="170000"/>
              </a:lnSpc>
            </a:pPr>
            <a:r>
              <a:rPr lang="en-US" sz="5800" dirty="0" smtClean="0"/>
              <a:t>This extended to distributed objects in locating and contacting remote objects. </a:t>
            </a:r>
          </a:p>
          <a:p>
            <a:pPr algn="just">
              <a:lnSpc>
                <a:spcPct val="170000"/>
              </a:lnSpc>
            </a:pPr>
            <a:r>
              <a:rPr lang="en-US" sz="5800" dirty="0" smtClean="0"/>
              <a:t>Remote invocations are vulnerable to failure than local ones… always there would be chance of no reply …and in case of failures , it is impossible to distinguish n/w and remote server process.</a:t>
            </a:r>
          </a:p>
          <a:p>
            <a:pPr algn="just">
              <a:lnSpc>
                <a:spcPct val="170000"/>
              </a:lnSpc>
            </a:pPr>
            <a:r>
              <a:rPr lang="en-US" sz="5800" dirty="0" smtClean="0"/>
              <a:t>Latency of remote invocation is greater than local ones.</a:t>
            </a:r>
          </a:p>
          <a:p>
            <a:pPr algn="just">
              <a:lnSpc>
                <a:spcPct val="170000"/>
              </a:lnSpc>
            </a:pPr>
            <a:r>
              <a:rPr lang="en-US" sz="5800" dirty="0" smtClean="0"/>
              <a:t>Exception handlers can be included to handle some of the failures and we can also specify the semantics so in some cases at least once can be chosen to avoid overheads of at most once by making operation idempotent.</a:t>
            </a:r>
          </a:p>
          <a:p>
            <a:endParaRPr lang="en-US" dirty="0" smtClean="0"/>
          </a:p>
        </p:txBody>
      </p:sp>
    </p:spTree>
    <p:extLst>
      <p:ext uri="{BB962C8B-B14F-4D97-AF65-F5344CB8AC3E}">
        <p14:creationId xmlns:p14="http://schemas.microsoft.com/office/powerpoint/2010/main" val="3049420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39341"/>
            <a:ext cx="8229600" cy="4525963"/>
          </a:xfrm>
        </p:spPr>
        <p:txBody>
          <a:bodyPr/>
          <a:lstStyle/>
          <a:p>
            <a:pPr marL="0" indent="0">
              <a:buNone/>
            </a:pPr>
            <a:r>
              <a:rPr lang="en-IN" b="1" u="sng" dirty="0"/>
              <a:t>Implementation of RMI</a:t>
            </a:r>
            <a:r>
              <a:rPr lang="en-IN" dirty="0"/>
              <a:t>:</a:t>
            </a:r>
          </a:p>
          <a:p>
            <a:pPr lvl="0"/>
            <a:r>
              <a:rPr lang="en-IN" dirty="0"/>
              <a:t>Several separate objects and modules are involved in achieving a remote method invocation.</a:t>
            </a:r>
          </a:p>
          <a:p>
            <a:pPr lvl="0"/>
            <a:r>
              <a:rPr lang="en-IN" dirty="0"/>
              <a:t>Application level object A invokes a method in a remote application </a:t>
            </a:r>
            <a:r>
              <a:rPr lang="en-IN" dirty="0" smtClean="0"/>
              <a:t>level object </a:t>
            </a:r>
            <a:r>
              <a:rPr lang="en-IN" dirty="0"/>
              <a:t>B for  which it  holds  a remote object reference.</a:t>
            </a:r>
          </a:p>
          <a:p>
            <a:endParaRPr lang="en-IN" dirty="0"/>
          </a:p>
        </p:txBody>
      </p:sp>
    </p:spTree>
    <p:extLst>
      <p:ext uri="{BB962C8B-B14F-4D97-AF65-F5344CB8AC3E}">
        <p14:creationId xmlns:p14="http://schemas.microsoft.com/office/powerpoint/2010/main" val="39061512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646"/>
            <a:ext cx="8229600" cy="778098"/>
          </a:xfrm>
        </p:spPr>
        <p:txBody>
          <a:bodyPr>
            <a:normAutofit fontScale="90000"/>
          </a:bodyPr>
          <a:lstStyle/>
          <a:p>
            <a:r>
              <a:rPr lang="en-IN" u="sng" dirty="0" smtClean="0"/>
              <a:t/>
            </a:r>
            <a:br>
              <a:rPr lang="en-IN" u="sng" dirty="0" smtClean="0"/>
            </a:br>
            <a:r>
              <a:rPr lang="en-IN" u="sng" dirty="0"/>
              <a:t/>
            </a:r>
            <a:br>
              <a:rPr lang="en-IN" u="sng" dirty="0"/>
            </a:br>
            <a:r>
              <a:rPr lang="en-IN" u="sng" dirty="0" smtClean="0"/>
              <a:t>The </a:t>
            </a:r>
            <a:r>
              <a:rPr lang="en-IN" u="sng" dirty="0"/>
              <a:t>Role of proxy and skeleton in remote method invocation</a:t>
            </a:r>
            <a:r>
              <a:rPr lang="en-IN" dirty="0"/>
              <a:t>:</a:t>
            </a:r>
            <a:br>
              <a:rPr lang="en-IN" dirty="0"/>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806" y="1700808"/>
            <a:ext cx="8493751"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620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u="sng" dirty="0"/>
              <a:t>Middleware</a:t>
            </a:r>
            <a:r>
              <a:rPr lang="en-US" dirty="0"/>
              <a:t>:</a:t>
            </a:r>
            <a:endParaRPr lang="en-IN" dirty="0"/>
          </a:p>
          <a:p>
            <a:endParaRPr lang="en-IN" dirty="0"/>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5164" y="2565400"/>
            <a:ext cx="7913542" cy="259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823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61251"/>
            <a:ext cx="8229600" cy="5396750"/>
          </a:xfrm>
        </p:spPr>
        <p:txBody>
          <a:bodyPr>
            <a:normAutofit fontScale="70000" lnSpcReduction="20000"/>
          </a:bodyPr>
          <a:lstStyle/>
          <a:p>
            <a:pPr marL="0" indent="0">
              <a:buNone/>
            </a:pPr>
            <a:r>
              <a:rPr lang="en-US" u="sng" dirty="0"/>
              <a:t>Communication Module</a:t>
            </a:r>
            <a:r>
              <a:rPr lang="en-US" dirty="0"/>
              <a:t>:	 </a:t>
            </a:r>
            <a:endParaRPr lang="en-IN" dirty="0"/>
          </a:p>
          <a:p>
            <a:pPr lvl="0" algn="just">
              <a:lnSpc>
                <a:spcPct val="170000"/>
              </a:lnSpc>
            </a:pPr>
            <a:r>
              <a:rPr lang="en-US" sz="2800" dirty="0"/>
              <a:t>The two cooperating communication modules carry out the request – reply protocol, which transmits request and reply </a:t>
            </a:r>
            <a:r>
              <a:rPr lang="en-US" sz="2800" dirty="0" err="1"/>
              <a:t>msgs</a:t>
            </a:r>
            <a:r>
              <a:rPr lang="en-US" sz="2800" dirty="0"/>
              <a:t> b/w client and server.(refer request-reply </a:t>
            </a:r>
            <a:r>
              <a:rPr lang="en-US" sz="2800" dirty="0" err="1"/>
              <a:t>msg</a:t>
            </a:r>
            <a:r>
              <a:rPr lang="en-US" sz="2800" dirty="0"/>
              <a:t> structure in chapter-4)</a:t>
            </a:r>
            <a:endParaRPr lang="en-IN" sz="2800" dirty="0"/>
          </a:p>
          <a:p>
            <a:pPr lvl="0" algn="just">
              <a:lnSpc>
                <a:spcPct val="170000"/>
              </a:lnSpc>
            </a:pPr>
            <a:r>
              <a:rPr lang="en-US" sz="2800" dirty="0"/>
              <a:t>Communication module uses only the first three items </a:t>
            </a:r>
            <a:r>
              <a:rPr lang="en-US" sz="2800" dirty="0" err="1"/>
              <a:t>ie</a:t>
            </a:r>
            <a:r>
              <a:rPr lang="en-US" sz="2800" dirty="0"/>
              <a:t>. </a:t>
            </a:r>
            <a:r>
              <a:rPr lang="en-US" sz="2800" dirty="0" err="1"/>
              <a:t>Msg</a:t>
            </a:r>
            <a:r>
              <a:rPr lang="en-US" sz="2800" dirty="0"/>
              <a:t> type, request id, remote object reference of the object to be invoked.</a:t>
            </a:r>
            <a:endParaRPr lang="en-IN" sz="2800" dirty="0"/>
          </a:p>
          <a:p>
            <a:pPr lvl="0" algn="just">
              <a:lnSpc>
                <a:spcPct val="170000"/>
              </a:lnSpc>
            </a:pPr>
            <a:r>
              <a:rPr lang="en-US" sz="2800" dirty="0"/>
              <a:t>The </a:t>
            </a:r>
            <a:r>
              <a:rPr lang="en-US" sz="2800" dirty="0" err="1"/>
              <a:t>methodId</a:t>
            </a:r>
            <a:r>
              <a:rPr lang="en-US" sz="2800" dirty="0"/>
              <a:t>, marshaling and </a:t>
            </a:r>
            <a:r>
              <a:rPr lang="en-US" sz="2800" dirty="0" err="1"/>
              <a:t>unmarshalling</a:t>
            </a:r>
            <a:r>
              <a:rPr lang="en-US" sz="2800" dirty="0"/>
              <a:t> are concerned </a:t>
            </a:r>
            <a:r>
              <a:rPr lang="en-US" sz="2800" dirty="0" smtClean="0"/>
              <a:t>with RMI software (proxy, dispatcher and skeleton).</a:t>
            </a:r>
            <a:endParaRPr lang="en-IN" sz="2800" dirty="0"/>
          </a:p>
          <a:p>
            <a:pPr lvl="0" algn="just">
              <a:lnSpc>
                <a:spcPct val="170000"/>
              </a:lnSpc>
            </a:pPr>
            <a:r>
              <a:rPr lang="en-US" sz="2800" dirty="0"/>
              <a:t>The communication module in the server select the dispatcher for the class of the object to be </a:t>
            </a:r>
            <a:r>
              <a:rPr lang="en-US" sz="2800" dirty="0" smtClean="0"/>
              <a:t>invoked</a:t>
            </a:r>
            <a:r>
              <a:rPr lang="en-US" sz="2800" dirty="0"/>
              <a:t> </a:t>
            </a:r>
            <a:r>
              <a:rPr lang="en-US" sz="2800" dirty="0" smtClean="0"/>
              <a:t>, passing its local reference which it gets from remote reference module.</a:t>
            </a:r>
            <a:endParaRPr lang="en-IN" sz="2800" dirty="0"/>
          </a:p>
        </p:txBody>
      </p:sp>
      <p:grpSp>
        <p:nvGrpSpPr>
          <p:cNvPr id="21" name="Group 5"/>
          <p:cNvGrpSpPr>
            <a:grpSpLocks noChangeAspect="1"/>
          </p:cNvGrpSpPr>
          <p:nvPr/>
        </p:nvGrpSpPr>
        <p:grpSpPr bwMode="auto">
          <a:xfrm>
            <a:off x="362524" y="60771"/>
            <a:ext cx="8686800" cy="1279997"/>
            <a:chOff x="2455" y="2790"/>
            <a:chExt cx="10183" cy="3984"/>
          </a:xfrm>
        </p:grpSpPr>
        <p:sp>
          <p:nvSpPr>
            <p:cNvPr id="22" name="AutoShape 6"/>
            <p:cNvSpPr>
              <a:spLocks noChangeAspect="1" noChangeArrowheads="1"/>
            </p:cNvSpPr>
            <p:nvPr/>
          </p:nvSpPr>
          <p:spPr bwMode="auto">
            <a:xfrm>
              <a:off x="2455" y="2790"/>
              <a:ext cx="10183" cy="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sz="1800"/>
            </a:p>
          </p:txBody>
        </p:sp>
        <p:sp>
          <p:nvSpPr>
            <p:cNvPr id="23" name="Rectangle 7"/>
            <p:cNvSpPr>
              <a:spLocks noChangeArrowheads="1"/>
            </p:cNvSpPr>
            <p:nvPr/>
          </p:nvSpPr>
          <p:spPr bwMode="auto">
            <a:xfrm>
              <a:off x="2455" y="2790"/>
              <a:ext cx="6171" cy="3984"/>
            </a:xfrm>
            <a:prstGeom prst="rect">
              <a:avLst/>
            </a:prstGeom>
            <a:noFill/>
            <a:ln w="47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sz="1800"/>
            </a:p>
          </p:txBody>
        </p:sp>
        <p:sp>
          <p:nvSpPr>
            <p:cNvPr id="24" name="Line 8"/>
            <p:cNvSpPr>
              <a:spLocks noChangeShapeType="1"/>
            </p:cNvSpPr>
            <p:nvPr/>
          </p:nvSpPr>
          <p:spPr bwMode="auto">
            <a:xfrm>
              <a:off x="2455" y="3579"/>
              <a:ext cx="6129" cy="2"/>
            </a:xfrm>
            <a:prstGeom prst="line">
              <a:avLst/>
            </a:prstGeom>
            <a:noFill/>
            <a:ln w="476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9"/>
            <p:cNvSpPr>
              <a:spLocks noChangeShapeType="1"/>
            </p:cNvSpPr>
            <p:nvPr/>
          </p:nvSpPr>
          <p:spPr bwMode="auto">
            <a:xfrm>
              <a:off x="2455" y="4365"/>
              <a:ext cx="6129" cy="2"/>
            </a:xfrm>
            <a:prstGeom prst="line">
              <a:avLst/>
            </a:prstGeom>
            <a:noFill/>
            <a:ln w="476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0"/>
            <p:cNvSpPr>
              <a:spLocks noChangeShapeType="1"/>
            </p:cNvSpPr>
            <p:nvPr/>
          </p:nvSpPr>
          <p:spPr bwMode="auto">
            <a:xfrm>
              <a:off x="2455" y="5154"/>
              <a:ext cx="6129" cy="2"/>
            </a:xfrm>
            <a:prstGeom prst="line">
              <a:avLst/>
            </a:prstGeom>
            <a:noFill/>
            <a:ln w="476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1"/>
            <p:cNvSpPr>
              <a:spLocks noChangeShapeType="1"/>
            </p:cNvSpPr>
            <p:nvPr/>
          </p:nvSpPr>
          <p:spPr bwMode="auto">
            <a:xfrm>
              <a:off x="2497" y="5943"/>
              <a:ext cx="6129" cy="1"/>
            </a:xfrm>
            <a:prstGeom prst="line">
              <a:avLst/>
            </a:prstGeom>
            <a:noFill/>
            <a:ln w="476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Rectangle 12"/>
            <p:cNvSpPr>
              <a:spLocks noChangeArrowheads="1"/>
            </p:cNvSpPr>
            <p:nvPr/>
          </p:nvSpPr>
          <p:spPr bwMode="auto">
            <a:xfrm>
              <a:off x="2872" y="2943"/>
              <a:ext cx="181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a:solidFill>
                    <a:srgbClr val="000000"/>
                  </a:solidFill>
                  <a:latin typeface="Times" panose="02020603050405020304" pitchFamily="18" charset="0"/>
                </a:rPr>
                <a:t>messageType</a:t>
              </a:r>
              <a:endParaRPr lang="en-US" sz="1800"/>
            </a:p>
          </p:txBody>
        </p:sp>
        <p:sp>
          <p:nvSpPr>
            <p:cNvPr id="29" name="Rectangle 13"/>
            <p:cNvSpPr>
              <a:spLocks noChangeArrowheads="1"/>
            </p:cNvSpPr>
            <p:nvPr/>
          </p:nvSpPr>
          <p:spPr bwMode="auto">
            <a:xfrm>
              <a:off x="2872" y="3731"/>
              <a:ext cx="123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a:solidFill>
                    <a:srgbClr val="000000"/>
                  </a:solidFill>
                  <a:latin typeface="Times" panose="02020603050405020304" pitchFamily="18" charset="0"/>
                </a:rPr>
                <a:t>requestId</a:t>
              </a:r>
              <a:endParaRPr lang="en-US" sz="1800"/>
            </a:p>
          </p:txBody>
        </p:sp>
        <p:sp>
          <p:nvSpPr>
            <p:cNvPr id="30" name="Rectangle 14"/>
            <p:cNvSpPr>
              <a:spLocks noChangeArrowheads="1"/>
            </p:cNvSpPr>
            <p:nvPr/>
          </p:nvSpPr>
          <p:spPr bwMode="auto">
            <a:xfrm>
              <a:off x="2872" y="4563"/>
              <a:ext cx="216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a:solidFill>
                    <a:srgbClr val="000000"/>
                  </a:solidFill>
                  <a:latin typeface="Times" panose="02020603050405020304" pitchFamily="18" charset="0"/>
                </a:rPr>
                <a:t>objectReference</a:t>
              </a:r>
              <a:endParaRPr lang="en-US" sz="1800"/>
            </a:p>
          </p:txBody>
        </p:sp>
        <p:sp>
          <p:nvSpPr>
            <p:cNvPr id="31" name="Rectangle 15"/>
            <p:cNvSpPr>
              <a:spLocks noChangeArrowheads="1"/>
            </p:cNvSpPr>
            <p:nvPr/>
          </p:nvSpPr>
          <p:spPr bwMode="auto">
            <a:xfrm>
              <a:off x="2872" y="5306"/>
              <a:ext cx="1275"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a:solidFill>
                    <a:srgbClr val="000000"/>
                  </a:solidFill>
                  <a:latin typeface="Times" panose="02020603050405020304" pitchFamily="18" charset="0"/>
                </a:rPr>
                <a:t>methodId</a:t>
              </a:r>
              <a:endParaRPr lang="en-US" sz="1800"/>
            </a:p>
          </p:txBody>
        </p:sp>
        <p:sp>
          <p:nvSpPr>
            <p:cNvPr id="32" name="Rectangle 16"/>
            <p:cNvSpPr>
              <a:spLocks noChangeArrowheads="1"/>
            </p:cNvSpPr>
            <p:nvPr/>
          </p:nvSpPr>
          <p:spPr bwMode="auto">
            <a:xfrm>
              <a:off x="2872" y="6094"/>
              <a:ext cx="1385"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a:solidFill>
                    <a:srgbClr val="000000"/>
                  </a:solidFill>
                  <a:latin typeface="Times" panose="02020603050405020304" pitchFamily="18" charset="0"/>
                </a:rPr>
                <a:t>arguments</a:t>
              </a:r>
              <a:endParaRPr lang="en-US" sz="1800"/>
            </a:p>
          </p:txBody>
        </p:sp>
        <p:sp>
          <p:nvSpPr>
            <p:cNvPr id="33" name="Rectangle 17"/>
            <p:cNvSpPr>
              <a:spLocks noChangeArrowheads="1"/>
            </p:cNvSpPr>
            <p:nvPr/>
          </p:nvSpPr>
          <p:spPr bwMode="auto">
            <a:xfrm>
              <a:off x="8971" y="2943"/>
              <a:ext cx="366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i="1">
                  <a:solidFill>
                    <a:srgbClr val="000000"/>
                  </a:solidFill>
                  <a:latin typeface="Times" panose="02020603050405020304" pitchFamily="18" charset="0"/>
                </a:rPr>
                <a:t>int   (0=Request, 1= Reply)</a:t>
              </a:r>
              <a:endParaRPr lang="en-US" sz="1800"/>
            </a:p>
          </p:txBody>
        </p:sp>
        <p:sp>
          <p:nvSpPr>
            <p:cNvPr id="34" name="Rectangle 18"/>
            <p:cNvSpPr>
              <a:spLocks noChangeArrowheads="1"/>
            </p:cNvSpPr>
            <p:nvPr/>
          </p:nvSpPr>
          <p:spPr bwMode="auto">
            <a:xfrm>
              <a:off x="8971" y="3731"/>
              <a:ext cx="35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i="1">
                  <a:solidFill>
                    <a:srgbClr val="000000"/>
                  </a:solidFill>
                  <a:latin typeface="Times" panose="02020603050405020304" pitchFamily="18" charset="0"/>
                </a:rPr>
                <a:t>int</a:t>
              </a:r>
              <a:endParaRPr lang="en-US" sz="1800"/>
            </a:p>
          </p:txBody>
        </p:sp>
        <p:sp>
          <p:nvSpPr>
            <p:cNvPr id="35" name="Rectangle 19"/>
            <p:cNvSpPr>
              <a:spLocks noChangeArrowheads="1"/>
            </p:cNvSpPr>
            <p:nvPr/>
          </p:nvSpPr>
          <p:spPr bwMode="auto">
            <a:xfrm>
              <a:off x="8971" y="4563"/>
              <a:ext cx="233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i="1">
                  <a:solidFill>
                    <a:srgbClr val="000000"/>
                  </a:solidFill>
                  <a:latin typeface="Times" panose="02020603050405020304" pitchFamily="18" charset="0"/>
                </a:rPr>
                <a:t>RemoteObjectRef</a:t>
              </a:r>
              <a:endParaRPr lang="en-US" sz="1800"/>
            </a:p>
          </p:txBody>
        </p:sp>
        <p:sp>
          <p:nvSpPr>
            <p:cNvPr id="36" name="Rectangle 20"/>
            <p:cNvSpPr>
              <a:spLocks noChangeArrowheads="1"/>
            </p:cNvSpPr>
            <p:nvPr/>
          </p:nvSpPr>
          <p:spPr bwMode="auto">
            <a:xfrm>
              <a:off x="8971" y="5349"/>
              <a:ext cx="1830"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i="1">
                  <a:solidFill>
                    <a:srgbClr val="000000"/>
                  </a:solidFill>
                  <a:latin typeface="Times" panose="02020603050405020304" pitchFamily="18" charset="0"/>
                </a:rPr>
                <a:t>int or Method</a:t>
              </a:r>
              <a:endParaRPr lang="en-US" sz="1800"/>
            </a:p>
          </p:txBody>
        </p:sp>
        <p:sp>
          <p:nvSpPr>
            <p:cNvPr id="37" name="Rectangle 21"/>
            <p:cNvSpPr>
              <a:spLocks noChangeArrowheads="1"/>
            </p:cNvSpPr>
            <p:nvPr/>
          </p:nvSpPr>
          <p:spPr bwMode="auto">
            <a:xfrm>
              <a:off x="8971" y="6137"/>
              <a:ext cx="1849"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sz="1400" i="1">
                  <a:solidFill>
                    <a:srgbClr val="000000"/>
                  </a:solidFill>
                  <a:latin typeface="Times" panose="02020603050405020304" pitchFamily="18" charset="0"/>
                </a:rPr>
                <a:t>array of bytes</a:t>
              </a:r>
              <a:endParaRPr lang="en-US" sz="1800"/>
            </a:p>
          </p:txBody>
        </p:sp>
      </p:grpSp>
    </p:spTree>
    <p:extLst>
      <p:ext uri="{BB962C8B-B14F-4D97-AF65-F5344CB8AC3E}">
        <p14:creationId xmlns:p14="http://schemas.microsoft.com/office/powerpoint/2010/main" val="557230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u="sng" dirty="0"/>
              <a:t>Remote Reference Module</a:t>
            </a:r>
            <a:r>
              <a:rPr lang="en-US" dirty="0"/>
              <a:t>:</a:t>
            </a:r>
            <a:endParaRPr lang="en-IN" dirty="0"/>
          </a:p>
          <a:p>
            <a:pPr lvl="0"/>
            <a:r>
              <a:rPr lang="en-US" dirty="0"/>
              <a:t>A remote reference module is responsible for translating b/w local and remote objects references and for creating remote object references.</a:t>
            </a:r>
            <a:endParaRPr lang="en-IN" dirty="0"/>
          </a:p>
          <a:p>
            <a:pPr lvl="0"/>
            <a:r>
              <a:rPr lang="en-US" dirty="0"/>
              <a:t>The remote reference module in each process has a remote object table that records the correspondence b/w local object references in that process and remote object references.</a:t>
            </a:r>
            <a:endParaRPr lang="en-IN" dirty="0"/>
          </a:p>
          <a:p>
            <a:pPr marL="0" indent="0">
              <a:buNone/>
            </a:pPr>
            <a:endParaRPr lang="en-IN" dirty="0"/>
          </a:p>
        </p:txBody>
      </p:sp>
    </p:spTree>
    <p:extLst>
      <p:ext uri="{BB962C8B-B14F-4D97-AF65-F5344CB8AC3E}">
        <p14:creationId xmlns:p14="http://schemas.microsoft.com/office/powerpoint/2010/main" val="2454203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This table includes,</a:t>
            </a:r>
            <a:endParaRPr lang="en-IN" dirty="0"/>
          </a:p>
          <a:p>
            <a:pPr lvl="2"/>
            <a:r>
              <a:rPr lang="en-US" dirty="0"/>
              <a:t>An entry  for all remote objects held by the process.eg. Remote object B will be recorded in the table at the server.</a:t>
            </a:r>
            <a:endParaRPr lang="en-IN" dirty="0"/>
          </a:p>
          <a:p>
            <a:pPr lvl="2"/>
            <a:r>
              <a:rPr lang="en-US" dirty="0"/>
              <a:t>An entry for each local proxy. The proxy for B will be recorded in the client.</a:t>
            </a:r>
            <a:endParaRPr lang="en-IN" dirty="0"/>
          </a:p>
          <a:p>
            <a:pPr marL="0" indent="0">
              <a:buNone/>
            </a:pPr>
            <a:endParaRPr lang="en-IN" dirty="0"/>
          </a:p>
        </p:txBody>
      </p:sp>
    </p:spTree>
    <p:extLst>
      <p:ext uri="{BB962C8B-B14F-4D97-AF65-F5344CB8AC3E}">
        <p14:creationId xmlns:p14="http://schemas.microsoft.com/office/powerpoint/2010/main" val="34829114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lvl="0" indent="0">
              <a:buNone/>
            </a:pPr>
            <a:r>
              <a:rPr lang="en-US" dirty="0"/>
              <a:t>The actions of remote reference module:</a:t>
            </a:r>
            <a:endParaRPr lang="en-IN" dirty="0"/>
          </a:p>
          <a:p>
            <a:pPr lvl="2"/>
            <a:r>
              <a:rPr lang="en-US" dirty="0"/>
              <a:t>When a remote object is to be passed as argument or result for the first time , the remote reference module is asked to create a remote object reference, which it adds to its table.</a:t>
            </a:r>
            <a:endParaRPr lang="en-IN" dirty="0"/>
          </a:p>
          <a:p>
            <a:pPr lvl="2"/>
            <a:r>
              <a:rPr lang="en-US" dirty="0"/>
              <a:t>When a remote object reference arrives in a request  or reply </a:t>
            </a:r>
            <a:r>
              <a:rPr lang="en-US" dirty="0" err="1"/>
              <a:t>msg</a:t>
            </a:r>
            <a:r>
              <a:rPr lang="en-US" dirty="0"/>
              <a:t>, the reference module is asked for the corresponding local object reference, which may refer either to proxy or to a remote object</a:t>
            </a:r>
            <a:r>
              <a:rPr lang="en-US" dirty="0" smtClean="0"/>
              <a:t>.</a:t>
            </a:r>
          </a:p>
          <a:p>
            <a:pPr lvl="2"/>
            <a:r>
              <a:rPr lang="en-US" dirty="0"/>
              <a:t>When a request </a:t>
            </a:r>
            <a:r>
              <a:rPr lang="en-US" dirty="0" err="1"/>
              <a:t>msg</a:t>
            </a:r>
            <a:r>
              <a:rPr lang="en-US" dirty="0"/>
              <a:t> arrives, the table is used to find out which local object is to be invoked.</a:t>
            </a:r>
            <a:endParaRPr lang="en-IN" dirty="0"/>
          </a:p>
          <a:p>
            <a:pPr lvl="2"/>
            <a:endParaRPr lang="en-IN" dirty="0"/>
          </a:p>
          <a:p>
            <a:endParaRPr lang="en-IN" dirty="0"/>
          </a:p>
        </p:txBody>
      </p:sp>
    </p:spTree>
    <p:extLst>
      <p:ext uri="{BB962C8B-B14F-4D97-AF65-F5344CB8AC3E}">
        <p14:creationId xmlns:p14="http://schemas.microsoft.com/office/powerpoint/2010/main" val="37724558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Servants:</a:t>
            </a:r>
          </a:p>
          <a:p>
            <a:pPr marL="0" indent="0">
              <a:buNone/>
            </a:pPr>
            <a:r>
              <a:rPr lang="en-US" dirty="0" smtClean="0"/>
              <a:t>A servant is an instance of class which provides the body of remote object. It is the servant that handles the remote request passed on by the skeleton.</a:t>
            </a:r>
          </a:p>
          <a:p>
            <a:pPr marL="0" indent="0">
              <a:buNone/>
            </a:pPr>
            <a:r>
              <a:rPr lang="en-US" dirty="0" smtClean="0"/>
              <a:t>Servants live within a server process.</a:t>
            </a:r>
          </a:p>
          <a:p>
            <a:pPr marL="0" indent="0">
              <a:buNone/>
            </a:pPr>
            <a:r>
              <a:rPr lang="en-US" dirty="0" smtClean="0"/>
              <a:t>After the service, it is being garbage collected or deleted.</a:t>
            </a:r>
          </a:p>
          <a:p>
            <a:pPr marL="0" indent="0">
              <a:buNone/>
            </a:pPr>
            <a:endParaRPr lang="en-IN" dirty="0"/>
          </a:p>
        </p:txBody>
      </p:sp>
    </p:spTree>
    <p:extLst>
      <p:ext uri="{BB962C8B-B14F-4D97-AF65-F5344CB8AC3E}">
        <p14:creationId xmlns:p14="http://schemas.microsoft.com/office/powerpoint/2010/main" val="2233400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0" indent="0">
              <a:buNone/>
            </a:pPr>
            <a:r>
              <a:rPr lang="en-US" u="sng" dirty="0"/>
              <a:t>RMI Software</a:t>
            </a:r>
            <a:r>
              <a:rPr lang="en-US" dirty="0"/>
              <a:t>:</a:t>
            </a:r>
            <a:endParaRPr lang="en-IN" dirty="0"/>
          </a:p>
          <a:p>
            <a:pPr marL="0" lvl="0" indent="0">
              <a:buNone/>
            </a:pPr>
            <a:r>
              <a:rPr lang="en-US" u="sng" dirty="0"/>
              <a:t>Proxy</a:t>
            </a:r>
            <a:r>
              <a:rPr lang="en-US" dirty="0"/>
              <a:t>:</a:t>
            </a:r>
            <a:endParaRPr lang="en-IN" dirty="0"/>
          </a:p>
          <a:p>
            <a:pPr lvl="2"/>
            <a:r>
              <a:rPr lang="en-US" dirty="0"/>
              <a:t>The role of proxy is to make RMI transparent to clients by behaving like a local object.</a:t>
            </a:r>
            <a:endParaRPr lang="en-IN" dirty="0"/>
          </a:p>
          <a:p>
            <a:pPr lvl="2"/>
            <a:r>
              <a:rPr lang="en-US" dirty="0"/>
              <a:t>Instead of executing the invocation, it forwards it in a </a:t>
            </a:r>
            <a:r>
              <a:rPr lang="en-US" dirty="0" err="1"/>
              <a:t>msg</a:t>
            </a:r>
            <a:r>
              <a:rPr lang="en-US" dirty="0"/>
              <a:t> to a remote object.</a:t>
            </a:r>
            <a:endParaRPr lang="en-IN" dirty="0"/>
          </a:p>
          <a:p>
            <a:pPr lvl="2"/>
            <a:r>
              <a:rPr lang="en-US" dirty="0"/>
              <a:t>It hides the details of remote object reference , marshaling of arguments, </a:t>
            </a:r>
            <a:r>
              <a:rPr lang="en-US" dirty="0" err="1"/>
              <a:t>unmarshalling</a:t>
            </a:r>
            <a:r>
              <a:rPr lang="en-US" dirty="0"/>
              <a:t> of results and sending and receiving of </a:t>
            </a:r>
            <a:r>
              <a:rPr lang="en-US" dirty="0" err="1"/>
              <a:t>msgs</a:t>
            </a:r>
            <a:r>
              <a:rPr lang="en-US" dirty="0"/>
              <a:t> from the clients.</a:t>
            </a:r>
            <a:endParaRPr lang="en-IN" dirty="0"/>
          </a:p>
          <a:p>
            <a:pPr lvl="2"/>
            <a:r>
              <a:rPr lang="en-US" dirty="0"/>
              <a:t>There is one proxy for each remote object , for which the process holds a remote object reference.</a:t>
            </a:r>
            <a:endParaRPr lang="en-IN" dirty="0"/>
          </a:p>
          <a:p>
            <a:pPr marL="914400" lvl="2" indent="0">
              <a:buNone/>
            </a:pPr>
            <a:endParaRPr lang="en-IN" dirty="0"/>
          </a:p>
          <a:p>
            <a:endParaRPr lang="en-IN" dirty="0"/>
          </a:p>
        </p:txBody>
      </p:sp>
    </p:spTree>
    <p:extLst>
      <p:ext uri="{BB962C8B-B14F-4D97-AF65-F5344CB8AC3E}">
        <p14:creationId xmlns:p14="http://schemas.microsoft.com/office/powerpoint/2010/main" val="543412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r>
              <a:rPr lang="en-US" dirty="0"/>
              <a:t>Each method in the proxy marshals the reference to the target object, its own method Id and its arguments into a request </a:t>
            </a:r>
            <a:r>
              <a:rPr lang="en-US" dirty="0" err="1"/>
              <a:t>msg</a:t>
            </a:r>
            <a:r>
              <a:rPr lang="en-US" dirty="0"/>
              <a:t> and </a:t>
            </a:r>
            <a:r>
              <a:rPr lang="en-US" dirty="0" smtClean="0"/>
              <a:t>send </a:t>
            </a:r>
            <a:r>
              <a:rPr lang="en-US" dirty="0"/>
              <a:t>it to the target</a:t>
            </a:r>
            <a:r>
              <a:rPr lang="en-US" dirty="0" smtClean="0"/>
              <a:t>.</a:t>
            </a:r>
          </a:p>
          <a:p>
            <a:pPr marL="914400" lvl="2" indent="0">
              <a:buNone/>
            </a:pPr>
            <a:endParaRPr lang="en-IN" dirty="0"/>
          </a:p>
          <a:p>
            <a:pPr lvl="2"/>
            <a:r>
              <a:rPr lang="en-US" dirty="0"/>
              <a:t>It awaits the reply, </a:t>
            </a:r>
            <a:r>
              <a:rPr lang="en-US" dirty="0" err="1"/>
              <a:t>unmarshalls</a:t>
            </a:r>
            <a:r>
              <a:rPr lang="en-US" dirty="0"/>
              <a:t> it, and returns the result to the invoker.</a:t>
            </a:r>
            <a:endParaRPr lang="en-IN" dirty="0"/>
          </a:p>
          <a:p>
            <a:pPr marL="0" indent="0">
              <a:buNone/>
            </a:pPr>
            <a:endParaRPr lang="en-IN" dirty="0"/>
          </a:p>
        </p:txBody>
      </p:sp>
    </p:spTree>
    <p:extLst>
      <p:ext uri="{BB962C8B-B14F-4D97-AF65-F5344CB8AC3E}">
        <p14:creationId xmlns:p14="http://schemas.microsoft.com/office/powerpoint/2010/main" val="12924648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u="sng" dirty="0"/>
              <a:t>Dispatcher</a:t>
            </a:r>
            <a:r>
              <a:rPr lang="en-US" dirty="0"/>
              <a:t>:</a:t>
            </a:r>
            <a:endParaRPr lang="en-IN" dirty="0"/>
          </a:p>
          <a:p>
            <a:pPr lvl="0"/>
            <a:r>
              <a:rPr lang="en-US" dirty="0"/>
              <a:t>A server has one dispatcher and skeleton for each class representing a remote object. </a:t>
            </a:r>
            <a:endParaRPr lang="en-IN" dirty="0"/>
          </a:p>
          <a:p>
            <a:pPr lvl="0"/>
            <a:r>
              <a:rPr lang="en-US" dirty="0"/>
              <a:t>In the above diagram, server has a dispatcher and skeleton for the class of remote object B.</a:t>
            </a:r>
            <a:endParaRPr lang="en-IN" dirty="0"/>
          </a:p>
          <a:p>
            <a:pPr lvl="0"/>
            <a:r>
              <a:rPr lang="en-US" dirty="0"/>
              <a:t>The dispatcher receives the request from the communication module.</a:t>
            </a:r>
            <a:endParaRPr lang="en-IN" dirty="0"/>
          </a:p>
          <a:p>
            <a:pPr lvl="0"/>
            <a:r>
              <a:rPr lang="en-US" dirty="0"/>
              <a:t>It uses </a:t>
            </a:r>
            <a:r>
              <a:rPr lang="en-US" dirty="0" err="1"/>
              <a:t>methodId</a:t>
            </a:r>
            <a:r>
              <a:rPr lang="en-US" dirty="0"/>
              <a:t> to select the appropriate method in the skeleton</a:t>
            </a:r>
            <a:endParaRPr lang="en-IN" dirty="0"/>
          </a:p>
          <a:p>
            <a:pPr lvl="0"/>
            <a:r>
              <a:rPr lang="en-US" dirty="0"/>
              <a:t>The dispatcher and the proxy uses the same allocation of </a:t>
            </a:r>
            <a:r>
              <a:rPr lang="en-US" dirty="0" smtClean="0"/>
              <a:t>method ids </a:t>
            </a:r>
            <a:r>
              <a:rPr lang="en-US" dirty="0"/>
              <a:t>to the method of remote interface.</a:t>
            </a:r>
            <a:endParaRPr lang="en-IN" dirty="0"/>
          </a:p>
          <a:p>
            <a:endParaRPr lang="en-IN" dirty="0"/>
          </a:p>
        </p:txBody>
      </p:sp>
    </p:spTree>
    <p:extLst>
      <p:ext uri="{BB962C8B-B14F-4D97-AF65-F5344CB8AC3E}">
        <p14:creationId xmlns:p14="http://schemas.microsoft.com/office/powerpoint/2010/main" val="15411594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u="sng" dirty="0"/>
              <a:t>Skeleton</a:t>
            </a:r>
            <a:r>
              <a:rPr lang="en-US" dirty="0"/>
              <a:t>:</a:t>
            </a:r>
            <a:endParaRPr lang="en-IN" dirty="0"/>
          </a:p>
          <a:p>
            <a:pPr lvl="0"/>
            <a:r>
              <a:rPr lang="en-US" dirty="0"/>
              <a:t>It implements the method in the remote interface.</a:t>
            </a:r>
            <a:endParaRPr lang="en-IN" dirty="0"/>
          </a:p>
          <a:p>
            <a:pPr lvl="0"/>
            <a:r>
              <a:rPr lang="en-US" dirty="0"/>
              <a:t>A skeleton method </a:t>
            </a:r>
            <a:r>
              <a:rPr lang="en-US" dirty="0" err="1"/>
              <a:t>unmarshalls</a:t>
            </a:r>
            <a:r>
              <a:rPr lang="en-US" dirty="0"/>
              <a:t> the argument in the request </a:t>
            </a:r>
            <a:r>
              <a:rPr lang="en-US" dirty="0" err="1"/>
              <a:t>msg</a:t>
            </a:r>
            <a:r>
              <a:rPr lang="en-US" dirty="0"/>
              <a:t> and invokes the corresponding method in the remote object.</a:t>
            </a:r>
            <a:endParaRPr lang="en-IN" dirty="0"/>
          </a:p>
          <a:p>
            <a:pPr lvl="0"/>
            <a:r>
              <a:rPr lang="en-US" dirty="0"/>
              <a:t>It waits for the invocation to complete and then </a:t>
            </a:r>
            <a:r>
              <a:rPr lang="en-US" dirty="0" err="1"/>
              <a:t>marshalls</a:t>
            </a:r>
            <a:r>
              <a:rPr lang="en-US" dirty="0"/>
              <a:t> the result, together with any exceptions, in a reply </a:t>
            </a:r>
            <a:r>
              <a:rPr lang="en-US" dirty="0" err="1"/>
              <a:t>msg</a:t>
            </a:r>
            <a:r>
              <a:rPr lang="en-US" dirty="0"/>
              <a:t> to the sending proxy’s method.</a:t>
            </a:r>
            <a:endParaRPr lang="en-IN" dirty="0"/>
          </a:p>
          <a:p>
            <a:endParaRPr lang="en-IN" dirty="0"/>
          </a:p>
        </p:txBody>
      </p:sp>
    </p:spTree>
    <p:extLst>
      <p:ext uri="{BB962C8B-B14F-4D97-AF65-F5344CB8AC3E}">
        <p14:creationId xmlns:p14="http://schemas.microsoft.com/office/powerpoint/2010/main" val="39396120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u="sng" dirty="0"/>
              <a:t>Distributed Garbage Collection</a:t>
            </a:r>
            <a:r>
              <a:rPr lang="en-US" dirty="0"/>
              <a:t>:</a:t>
            </a:r>
            <a:endParaRPr lang="en-IN" dirty="0"/>
          </a:p>
          <a:p>
            <a:pPr lvl="0"/>
            <a:r>
              <a:rPr lang="en-US" dirty="0"/>
              <a:t>The aim is to ensure that if a local or remote reference to an object is still held anywhere in a set of distributed objects, then the object itself will continue to exist, but no  object any longer holds a reference to it, the object will be collected and the memory it uses recovered.</a:t>
            </a:r>
            <a:endParaRPr lang="en-IN" dirty="0"/>
          </a:p>
          <a:p>
            <a:endParaRPr lang="en-IN" dirty="0"/>
          </a:p>
        </p:txBody>
      </p:sp>
    </p:spTree>
    <p:extLst>
      <p:ext uri="{BB962C8B-B14F-4D97-AF65-F5344CB8AC3E}">
        <p14:creationId xmlns:p14="http://schemas.microsoft.com/office/powerpoint/2010/main" val="3275181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important aspect of middleware is the provision of location transparency and independence from the details of communication protocols, operating systems and </a:t>
            </a:r>
            <a:r>
              <a:rPr lang="en-US" smtClean="0"/>
              <a:t>computer hardware.</a:t>
            </a:r>
            <a:endParaRPr lang="en-IN" dirty="0"/>
          </a:p>
        </p:txBody>
      </p:sp>
    </p:spTree>
    <p:extLst>
      <p:ext uri="{BB962C8B-B14F-4D97-AF65-F5344CB8AC3E}">
        <p14:creationId xmlns:p14="http://schemas.microsoft.com/office/powerpoint/2010/main" val="1819546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p:txBody>
          <a:bodyPr/>
          <a:lstStyle/>
          <a:p>
            <a:r>
              <a:rPr lang="en-IN" altLang="en-US" sz="2800" smtClean="0"/>
              <a:t>Implementation of RMI</a:t>
            </a:r>
          </a:p>
        </p:txBody>
      </p:sp>
      <p:sp>
        <p:nvSpPr>
          <p:cNvPr id="154627" name="Content Placeholder 2"/>
          <p:cNvSpPr>
            <a:spLocks noGrp="1"/>
          </p:cNvSpPr>
          <p:nvPr>
            <p:ph idx="1"/>
          </p:nvPr>
        </p:nvSpPr>
        <p:spPr>
          <a:xfrm>
            <a:off x="187325" y="1098550"/>
            <a:ext cx="8661400" cy="5016500"/>
          </a:xfrm>
        </p:spPr>
        <p:txBody>
          <a:bodyPr/>
          <a:lstStyle/>
          <a:p>
            <a:r>
              <a:rPr lang="en-IN" altLang="en-US" smtClean="0"/>
              <a:t>Java distributed garbage collection algorithm</a:t>
            </a:r>
            <a:br>
              <a:rPr lang="en-IN" altLang="en-US" smtClean="0"/>
            </a:br>
            <a:r>
              <a:rPr lang="en-IN" altLang="en-US" smtClean="0"/>
              <a:t>- based on reference counting.</a:t>
            </a:r>
            <a:br>
              <a:rPr lang="en-IN" altLang="en-US" smtClean="0"/>
            </a:br>
            <a:r>
              <a:rPr lang="en-IN" altLang="en-US" smtClean="0"/>
              <a:t>- whenever a remote object reference enters a process, a proxy will be created.</a:t>
            </a:r>
            <a:br>
              <a:rPr lang="en-IN" altLang="en-US" smtClean="0"/>
            </a:br>
            <a:r>
              <a:rPr lang="en-IN" altLang="en-US" smtClean="0"/>
              <a:t>- the server should be informed of the new proxy at the client.</a:t>
            </a:r>
            <a:br>
              <a:rPr lang="en-IN" altLang="en-US" smtClean="0"/>
            </a:br>
            <a:r>
              <a:rPr lang="en-IN" altLang="en-US" smtClean="0"/>
              <a:t>- later when there is no longer a proxy at the client, the server should be informed.</a:t>
            </a:r>
          </a:p>
        </p:txBody>
      </p:sp>
    </p:spTree>
    <p:extLst>
      <p:ext uri="{BB962C8B-B14F-4D97-AF65-F5344CB8AC3E}">
        <p14:creationId xmlns:p14="http://schemas.microsoft.com/office/powerpoint/2010/main" val="29640904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p:txBody>
          <a:bodyPr/>
          <a:lstStyle/>
          <a:p>
            <a:r>
              <a:rPr lang="en-IN" altLang="en-US" sz="2800" smtClean="0"/>
              <a:t>Implementation of RMI</a:t>
            </a:r>
          </a:p>
        </p:txBody>
      </p:sp>
      <p:sp>
        <p:nvSpPr>
          <p:cNvPr id="156675" name="Content Placeholder 2"/>
          <p:cNvSpPr>
            <a:spLocks noGrp="1"/>
          </p:cNvSpPr>
          <p:nvPr>
            <p:ph idx="1"/>
          </p:nvPr>
        </p:nvSpPr>
        <p:spPr>
          <a:xfrm>
            <a:off x="187325" y="1098550"/>
            <a:ext cx="8661400" cy="5016500"/>
          </a:xfrm>
        </p:spPr>
        <p:txBody>
          <a:bodyPr>
            <a:normAutofit lnSpcReduction="10000"/>
          </a:bodyPr>
          <a:lstStyle/>
          <a:p>
            <a:pPr>
              <a:buFontTx/>
              <a:buChar char="•"/>
            </a:pPr>
            <a:r>
              <a:rPr lang="en-IN" altLang="en-US" smtClean="0"/>
              <a:t>Each server process maintains a set of the names of the processes that hold remote object references for each of its remote objects;</a:t>
            </a:r>
            <a:br>
              <a:rPr lang="en-IN" altLang="en-US" smtClean="0"/>
            </a:br>
            <a:r>
              <a:rPr lang="en-IN" altLang="en-US" smtClean="0"/>
              <a:t>Ex: </a:t>
            </a:r>
            <a:r>
              <a:rPr lang="en-IN" altLang="en-US" i="1" smtClean="0"/>
              <a:t>B.holders</a:t>
            </a:r>
            <a:r>
              <a:rPr lang="en-IN" altLang="en-US" smtClean="0"/>
              <a:t> is the set of client processes that have proxies for object B.</a:t>
            </a:r>
          </a:p>
          <a:p>
            <a:pPr>
              <a:buFontTx/>
              <a:buChar char="•"/>
            </a:pPr>
            <a:r>
              <a:rPr lang="en-IN" altLang="en-US" smtClean="0"/>
              <a:t>When a client C first receives a remote reference to a particular remote object, B, it makes an </a:t>
            </a:r>
            <a:r>
              <a:rPr lang="en-IN" altLang="en-US" i="1" smtClean="0"/>
              <a:t>addRef(B) </a:t>
            </a:r>
            <a:r>
              <a:rPr lang="en-IN" altLang="en-US" smtClean="0"/>
              <a:t>invocation to the server of that remote object and then creates a proxy;</a:t>
            </a:r>
            <a:br>
              <a:rPr lang="en-IN" altLang="en-US" smtClean="0"/>
            </a:br>
            <a:r>
              <a:rPr lang="en-IN" altLang="en-US" smtClean="0"/>
              <a:t>the server adds C to </a:t>
            </a:r>
            <a:r>
              <a:rPr lang="en-IN" altLang="en-US" i="1" smtClean="0"/>
              <a:t>B.holders.</a:t>
            </a:r>
            <a:endParaRPr lang="en-IN" altLang="en-US" smtClean="0"/>
          </a:p>
        </p:txBody>
      </p:sp>
    </p:spTree>
    <p:extLst>
      <p:ext uri="{BB962C8B-B14F-4D97-AF65-F5344CB8AC3E}">
        <p14:creationId xmlns:p14="http://schemas.microsoft.com/office/powerpoint/2010/main" val="42626919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p:txBody>
          <a:bodyPr/>
          <a:lstStyle/>
          <a:p>
            <a:r>
              <a:rPr lang="en-IN" altLang="en-US" sz="2800" smtClean="0"/>
              <a:t>Implementation of RMI</a:t>
            </a:r>
          </a:p>
        </p:txBody>
      </p:sp>
      <p:sp>
        <p:nvSpPr>
          <p:cNvPr id="158723" name="Content Placeholder 2"/>
          <p:cNvSpPr>
            <a:spLocks noGrp="1"/>
          </p:cNvSpPr>
          <p:nvPr>
            <p:ph idx="1"/>
          </p:nvPr>
        </p:nvSpPr>
        <p:spPr>
          <a:xfrm>
            <a:off x="187325" y="1098550"/>
            <a:ext cx="8661400" cy="5016500"/>
          </a:xfrm>
        </p:spPr>
        <p:txBody>
          <a:bodyPr/>
          <a:lstStyle/>
          <a:p>
            <a:pPr>
              <a:buFontTx/>
              <a:buChar char="•"/>
            </a:pPr>
            <a:r>
              <a:rPr lang="en-IN" altLang="en-US" smtClean="0"/>
              <a:t>When a client C's garbage collector notices that a proxy for remote object </a:t>
            </a:r>
            <a:r>
              <a:rPr lang="en-IN" altLang="en-US" i="1" smtClean="0"/>
              <a:t>B</a:t>
            </a:r>
            <a:r>
              <a:rPr lang="en-IN" altLang="en-US" smtClean="0"/>
              <a:t> is no longer reachable, it makes a </a:t>
            </a:r>
            <a:r>
              <a:rPr lang="en-IN" altLang="en-US" i="1" smtClean="0"/>
              <a:t>removeRef(B)</a:t>
            </a:r>
            <a:r>
              <a:rPr lang="en-IN" altLang="en-US" smtClean="0"/>
              <a:t> invocation to the corresponding server and then deletes the proxy;</a:t>
            </a:r>
            <a:br>
              <a:rPr lang="en-IN" altLang="en-US" smtClean="0"/>
            </a:br>
            <a:r>
              <a:rPr lang="en-IN" altLang="en-US" smtClean="0"/>
              <a:t>the server removes C from </a:t>
            </a:r>
            <a:r>
              <a:rPr lang="en-IN" altLang="en-US" i="1" smtClean="0"/>
              <a:t>B.holders.</a:t>
            </a:r>
          </a:p>
          <a:p>
            <a:pPr>
              <a:buFontTx/>
              <a:buChar char="•"/>
            </a:pPr>
            <a:r>
              <a:rPr lang="en-IN" altLang="en-US" smtClean="0"/>
              <a:t>When </a:t>
            </a:r>
            <a:r>
              <a:rPr lang="en-IN" altLang="en-US" i="1" smtClean="0"/>
              <a:t>B.holders</a:t>
            </a:r>
            <a:r>
              <a:rPr lang="en-IN" altLang="en-US" smtClean="0"/>
              <a:t> is empty, the server's local garbage collector will reclaim the space occupied by </a:t>
            </a:r>
            <a:r>
              <a:rPr lang="en-IN" altLang="en-US" i="1" smtClean="0"/>
              <a:t>B</a:t>
            </a:r>
            <a:r>
              <a:rPr lang="en-IN" altLang="en-US" smtClean="0"/>
              <a:t> unless there are any local holders.</a:t>
            </a:r>
          </a:p>
        </p:txBody>
      </p:sp>
    </p:spTree>
    <p:extLst>
      <p:ext uri="{BB962C8B-B14F-4D97-AF65-F5344CB8AC3E}">
        <p14:creationId xmlns:p14="http://schemas.microsoft.com/office/powerpoint/2010/main" val="30730018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p:txBody>
          <a:bodyPr/>
          <a:lstStyle/>
          <a:p>
            <a:r>
              <a:rPr lang="en-IN" altLang="en-US" sz="3200" smtClean="0"/>
              <a:t>Remote procedure call</a:t>
            </a:r>
          </a:p>
        </p:txBody>
      </p:sp>
      <p:sp>
        <p:nvSpPr>
          <p:cNvPr id="162819" name="Content Placeholder 2"/>
          <p:cNvSpPr>
            <a:spLocks noGrp="1"/>
          </p:cNvSpPr>
          <p:nvPr>
            <p:ph idx="1"/>
          </p:nvPr>
        </p:nvSpPr>
        <p:spPr>
          <a:xfrm>
            <a:off x="187325" y="1098550"/>
            <a:ext cx="8661400" cy="5016500"/>
          </a:xfrm>
        </p:spPr>
        <p:txBody>
          <a:bodyPr>
            <a:normAutofit/>
          </a:bodyPr>
          <a:lstStyle/>
          <a:p>
            <a:pPr algn="just">
              <a:lnSpc>
                <a:spcPct val="150000"/>
              </a:lnSpc>
            </a:pPr>
            <a:r>
              <a:rPr lang="en-IN" altLang="en-US" sz="2400" dirty="0" smtClean="0"/>
              <a:t>A client program calls a procedure in another program running in a server process.</a:t>
            </a:r>
            <a:endParaRPr lang="en-IN" altLang="en-US" sz="2400" dirty="0"/>
          </a:p>
          <a:p>
            <a:pPr algn="just">
              <a:lnSpc>
                <a:spcPct val="150000"/>
              </a:lnSpc>
            </a:pPr>
            <a:r>
              <a:rPr lang="en-IN" altLang="en-US" sz="2400" dirty="0" smtClean="0"/>
              <a:t>Servers may be clients of other servers to allow chains of RPCs.</a:t>
            </a:r>
          </a:p>
          <a:p>
            <a:pPr algn="just">
              <a:lnSpc>
                <a:spcPct val="150000"/>
              </a:lnSpc>
            </a:pPr>
            <a:r>
              <a:rPr lang="en-IN" altLang="en-US" sz="2400" dirty="0" smtClean="0"/>
              <a:t>A server process defines in its </a:t>
            </a:r>
            <a:r>
              <a:rPr lang="en-IN" altLang="en-US" sz="2400" i="1" dirty="0" smtClean="0"/>
              <a:t>service interface</a:t>
            </a:r>
            <a:r>
              <a:rPr lang="en-IN" altLang="en-US" sz="2400" dirty="0" smtClean="0"/>
              <a:t> the procedures that are available for calling remotely.</a:t>
            </a:r>
            <a:br>
              <a:rPr lang="en-IN" altLang="en-US" sz="2400" dirty="0" smtClean="0"/>
            </a:br>
            <a:endParaRPr lang="en-IN" altLang="en-US" sz="2400" dirty="0" smtClean="0"/>
          </a:p>
        </p:txBody>
      </p:sp>
    </p:spTree>
    <p:extLst>
      <p:ext uri="{BB962C8B-B14F-4D97-AF65-F5344CB8AC3E}">
        <p14:creationId xmlns:p14="http://schemas.microsoft.com/office/powerpoint/2010/main" val="32982098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Remote Procedure </a:t>
            </a:r>
            <a:r>
              <a:rPr lang="en-US" b="1" u="sng" dirty="0" smtClean="0"/>
              <a:t>Call</a:t>
            </a:r>
            <a:r>
              <a:rPr lang="en-IN" dirty="0"/>
              <a:t/>
            </a:r>
            <a:br>
              <a:rPr lang="en-IN" dirty="0"/>
            </a:b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572" y="2060848"/>
            <a:ext cx="6995190" cy="315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5851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10000"/>
          </a:bodyPr>
          <a:lstStyle/>
          <a:p>
            <a:pPr lvl="0" algn="just">
              <a:lnSpc>
                <a:spcPct val="150000"/>
              </a:lnSpc>
            </a:pPr>
            <a:r>
              <a:rPr lang="en-US" sz="2600" dirty="0" smtClean="0"/>
              <a:t>A </a:t>
            </a:r>
            <a:r>
              <a:rPr lang="en-US" sz="2600" dirty="0"/>
              <a:t>client program calls the procedure in another program running in the server process.</a:t>
            </a:r>
            <a:endParaRPr lang="en-IN" sz="2600" dirty="0"/>
          </a:p>
          <a:p>
            <a:pPr lvl="0" algn="just">
              <a:lnSpc>
                <a:spcPct val="150000"/>
              </a:lnSpc>
            </a:pPr>
            <a:r>
              <a:rPr lang="en-US" sz="2600" dirty="0"/>
              <a:t>Servers may be clients of another servers to allow chains of RPC’s.</a:t>
            </a:r>
            <a:endParaRPr lang="en-IN" sz="2600" dirty="0"/>
          </a:p>
          <a:p>
            <a:pPr lvl="0" algn="just">
              <a:lnSpc>
                <a:spcPct val="150000"/>
              </a:lnSpc>
            </a:pPr>
            <a:r>
              <a:rPr lang="en-US" sz="2600" dirty="0"/>
              <a:t>Server process defines its server interface, which holds the procedures that are available for calling remotely.</a:t>
            </a:r>
            <a:endParaRPr lang="en-IN" sz="2600" dirty="0"/>
          </a:p>
          <a:p>
            <a:pPr lvl="0" algn="just">
              <a:lnSpc>
                <a:spcPct val="150000"/>
              </a:lnSpc>
            </a:pPr>
            <a:r>
              <a:rPr lang="en-US" sz="2600" dirty="0"/>
              <a:t>This also uses any one of the semantics such as </a:t>
            </a:r>
            <a:r>
              <a:rPr lang="en-US" sz="2600" dirty="0" err="1"/>
              <a:t>atleast</a:t>
            </a:r>
            <a:r>
              <a:rPr lang="en-US" sz="2600" dirty="0"/>
              <a:t> once or </a:t>
            </a:r>
            <a:r>
              <a:rPr lang="en-US" sz="2600" dirty="0" err="1"/>
              <a:t>atmost</a:t>
            </a:r>
            <a:r>
              <a:rPr lang="en-US" sz="2600" dirty="0"/>
              <a:t> once.</a:t>
            </a:r>
            <a:endParaRPr lang="en-IN" sz="2600" dirty="0"/>
          </a:p>
          <a:p>
            <a:pPr lvl="0" algn="just">
              <a:lnSpc>
                <a:spcPct val="150000"/>
              </a:lnSpc>
            </a:pPr>
            <a:r>
              <a:rPr lang="en-US" sz="2600" dirty="0"/>
              <a:t>Here no remote reference modules since procedure call is not related with object and object references.</a:t>
            </a:r>
            <a:endParaRPr lang="en-IN" sz="2600" dirty="0"/>
          </a:p>
          <a:p>
            <a:pPr lvl="0" algn="just">
              <a:lnSpc>
                <a:spcPct val="150000"/>
              </a:lnSpc>
            </a:pPr>
            <a:r>
              <a:rPr lang="en-US" sz="2600" dirty="0"/>
              <a:t>Client includes one stub procedure for each procedure in the service interface.</a:t>
            </a:r>
            <a:endParaRPr lang="en-IN" sz="2600" dirty="0"/>
          </a:p>
          <a:p>
            <a:endParaRPr lang="en-IN" dirty="0"/>
          </a:p>
        </p:txBody>
      </p:sp>
    </p:spTree>
    <p:extLst>
      <p:ext uri="{BB962C8B-B14F-4D97-AF65-F5344CB8AC3E}">
        <p14:creationId xmlns:p14="http://schemas.microsoft.com/office/powerpoint/2010/main" val="39618462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20000"/>
          </a:bodyPr>
          <a:lstStyle/>
          <a:p>
            <a:pPr lvl="0" algn="just">
              <a:lnSpc>
                <a:spcPct val="160000"/>
              </a:lnSpc>
            </a:pPr>
            <a:r>
              <a:rPr lang="en-US" dirty="0"/>
              <a:t>The role of stub procedure is similar to that of proxy.</a:t>
            </a:r>
            <a:endParaRPr lang="en-IN" dirty="0"/>
          </a:p>
          <a:p>
            <a:pPr lvl="0" algn="just">
              <a:lnSpc>
                <a:spcPct val="160000"/>
              </a:lnSpc>
            </a:pPr>
            <a:r>
              <a:rPr lang="en-US" dirty="0"/>
              <a:t>It behaves like a local procedure to client, but instead of executing the call ,it </a:t>
            </a:r>
            <a:r>
              <a:rPr lang="en-US" dirty="0" err="1"/>
              <a:t>marshalls</a:t>
            </a:r>
            <a:r>
              <a:rPr lang="en-US" dirty="0"/>
              <a:t> the procedure identifier and the </a:t>
            </a:r>
            <a:r>
              <a:rPr lang="en-US" dirty="0" smtClean="0"/>
              <a:t>arguments </a:t>
            </a:r>
            <a:r>
              <a:rPr lang="en-US" dirty="0"/>
              <a:t>in the request </a:t>
            </a:r>
            <a:r>
              <a:rPr lang="en-US" dirty="0" err="1"/>
              <a:t>msg</a:t>
            </a:r>
            <a:r>
              <a:rPr lang="en-US" dirty="0"/>
              <a:t>, which it sends via communication module to the server. When reply </a:t>
            </a:r>
            <a:r>
              <a:rPr lang="en-US" dirty="0" err="1"/>
              <a:t>msg</a:t>
            </a:r>
            <a:r>
              <a:rPr lang="en-US" dirty="0"/>
              <a:t> arrives , it </a:t>
            </a:r>
            <a:r>
              <a:rPr lang="en-US" dirty="0" err="1"/>
              <a:t>unmarshalls</a:t>
            </a:r>
            <a:r>
              <a:rPr lang="en-US" dirty="0"/>
              <a:t> the result.</a:t>
            </a:r>
            <a:endParaRPr lang="en-IN" dirty="0"/>
          </a:p>
          <a:p>
            <a:pPr lvl="0" algn="just">
              <a:lnSpc>
                <a:spcPct val="160000"/>
              </a:lnSpc>
            </a:pPr>
            <a:r>
              <a:rPr lang="en-US" dirty="0"/>
              <a:t>The server process contains a dispatcher together with one server stub procedure and one service procedure for each procedure in the service interface.</a:t>
            </a:r>
            <a:endParaRPr lang="en-IN" dirty="0"/>
          </a:p>
          <a:p>
            <a:pPr marL="0" indent="0">
              <a:buNone/>
            </a:pPr>
            <a:endParaRPr lang="en-IN" dirty="0"/>
          </a:p>
        </p:txBody>
      </p:sp>
    </p:spTree>
    <p:extLst>
      <p:ext uri="{BB962C8B-B14F-4D97-AF65-F5344CB8AC3E}">
        <p14:creationId xmlns:p14="http://schemas.microsoft.com/office/powerpoint/2010/main" val="2208955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85000" lnSpcReduction="20000"/>
          </a:bodyPr>
          <a:lstStyle/>
          <a:p>
            <a:pPr lvl="0" algn="just">
              <a:lnSpc>
                <a:spcPct val="160000"/>
              </a:lnSpc>
            </a:pPr>
            <a:r>
              <a:rPr lang="en-US" dirty="0"/>
              <a:t>The dispatcher selects one of the server stub procedures according to the procedure identifier in the request msg.</a:t>
            </a:r>
            <a:endParaRPr lang="en-IN" dirty="0"/>
          </a:p>
          <a:p>
            <a:pPr lvl="0" algn="just">
              <a:lnSpc>
                <a:spcPct val="160000"/>
              </a:lnSpc>
            </a:pPr>
            <a:r>
              <a:rPr lang="en-US" dirty="0"/>
              <a:t>A server stub procedure is like a skeleton </a:t>
            </a:r>
            <a:r>
              <a:rPr lang="en-US" dirty="0" smtClean="0"/>
              <a:t>method, it </a:t>
            </a:r>
            <a:r>
              <a:rPr lang="en-US" dirty="0" err="1"/>
              <a:t>unmarshalls</a:t>
            </a:r>
            <a:r>
              <a:rPr lang="en-US" dirty="0"/>
              <a:t> the argument in the request </a:t>
            </a:r>
            <a:r>
              <a:rPr lang="en-US" dirty="0" err="1"/>
              <a:t>msg</a:t>
            </a:r>
            <a:r>
              <a:rPr lang="en-US" dirty="0"/>
              <a:t>, calls the corresponding service procedure and </a:t>
            </a:r>
            <a:r>
              <a:rPr lang="en-US" dirty="0" err="1"/>
              <a:t>marshalls</a:t>
            </a:r>
            <a:r>
              <a:rPr lang="en-US" dirty="0"/>
              <a:t> the return value in the reply msg.</a:t>
            </a:r>
            <a:endParaRPr lang="en-IN" dirty="0"/>
          </a:p>
          <a:p>
            <a:pPr lvl="0" algn="just">
              <a:lnSpc>
                <a:spcPct val="160000"/>
              </a:lnSpc>
            </a:pPr>
            <a:r>
              <a:rPr lang="en-US" dirty="0"/>
              <a:t>The server procedures implement the procedures in the service interface.</a:t>
            </a:r>
            <a:endParaRPr lang="en-IN" dirty="0"/>
          </a:p>
          <a:p>
            <a:endParaRPr lang="en-IN" dirty="0"/>
          </a:p>
        </p:txBody>
      </p:sp>
    </p:spTree>
    <p:extLst>
      <p:ext uri="{BB962C8B-B14F-4D97-AF65-F5344CB8AC3E}">
        <p14:creationId xmlns:p14="http://schemas.microsoft.com/office/powerpoint/2010/main" val="16866789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856984" cy="6408712"/>
          </a:xfrm>
        </p:spPr>
        <p:txBody>
          <a:bodyPr>
            <a:normAutofit/>
          </a:bodyPr>
          <a:lstStyle/>
          <a:p>
            <a:pPr marL="0" indent="0" algn="just">
              <a:buNone/>
            </a:pPr>
            <a:r>
              <a:rPr lang="en-US" sz="2400" dirty="0"/>
              <a:t>A client makes remote procedure calls to a server. The client takes 5 milliseconds to compute </a:t>
            </a:r>
            <a:r>
              <a:rPr lang="en-US" sz="2400" dirty="0" smtClean="0"/>
              <a:t>the arguments </a:t>
            </a:r>
            <a:r>
              <a:rPr lang="en-US" sz="2400" dirty="0"/>
              <a:t>for each request, and the server takes 10 milliseconds to process each request. The </a:t>
            </a:r>
            <a:r>
              <a:rPr lang="en-US" sz="2400" dirty="0" smtClean="0"/>
              <a:t>local operating </a:t>
            </a:r>
            <a:r>
              <a:rPr lang="en-US" sz="2400" dirty="0"/>
              <a:t>system processing time for each send or receive operation is 0.5 milliseconds, and </a:t>
            </a:r>
            <a:r>
              <a:rPr lang="en-US" sz="2400" dirty="0" smtClean="0"/>
              <a:t>the network </a:t>
            </a:r>
            <a:r>
              <a:rPr lang="en-US" sz="2400" dirty="0"/>
              <a:t>time to transmit each request or reply message is 3 milliseconds. Marshalling </a:t>
            </a:r>
            <a:r>
              <a:rPr lang="en-US" sz="2400" dirty="0" smtClean="0"/>
              <a:t>or </a:t>
            </a:r>
            <a:r>
              <a:rPr lang="en-US" sz="2400" dirty="0" err="1" smtClean="0"/>
              <a:t>unmarshalling</a:t>
            </a:r>
            <a:r>
              <a:rPr lang="en-US" sz="2400" dirty="0" smtClean="0"/>
              <a:t> </a:t>
            </a:r>
            <a:r>
              <a:rPr lang="en-US" sz="2400" dirty="0"/>
              <a:t>takes 0.5 milliseconds per message</a:t>
            </a:r>
            <a:r>
              <a:rPr lang="en-US" sz="2400" dirty="0" smtClean="0"/>
              <a:t>. </a:t>
            </a:r>
          </a:p>
          <a:p>
            <a:pPr marL="0" indent="0" algn="just">
              <a:buNone/>
            </a:pPr>
            <a:endParaRPr lang="en-US" sz="2400" dirty="0"/>
          </a:p>
          <a:p>
            <a:pPr marL="0" indent="0" algn="just">
              <a:buNone/>
            </a:pPr>
            <a:r>
              <a:rPr lang="en-US" sz="2400" dirty="0"/>
              <a:t>Calculate the time taken by the client to generate and return from two requests:</a:t>
            </a:r>
          </a:p>
          <a:p>
            <a:pPr marL="0" indent="0" algn="just">
              <a:buNone/>
            </a:pPr>
            <a:r>
              <a:rPr lang="en-US" sz="2400" dirty="0"/>
              <a:t>(</a:t>
            </a:r>
            <a:r>
              <a:rPr lang="en-US" sz="2400" dirty="0" err="1"/>
              <a:t>i</a:t>
            </a:r>
            <a:r>
              <a:rPr lang="en-US" sz="2400" dirty="0"/>
              <a:t>) if it is single-threaded, and</a:t>
            </a:r>
          </a:p>
          <a:p>
            <a:pPr marL="0" indent="0" algn="just">
              <a:buNone/>
            </a:pPr>
            <a:r>
              <a:rPr lang="en-US" sz="2400" dirty="0"/>
              <a:t>(ii) if it has two threads that can make requests concurrently on a single processor.</a:t>
            </a:r>
          </a:p>
        </p:txBody>
      </p:sp>
    </p:spTree>
    <p:extLst>
      <p:ext uri="{BB962C8B-B14F-4D97-AF65-F5344CB8AC3E}">
        <p14:creationId xmlns:p14="http://schemas.microsoft.com/office/powerpoint/2010/main" val="37241113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marL="0" indent="0" algn="just">
              <a:lnSpc>
                <a:spcPct val="150000"/>
              </a:lnSpc>
              <a:buNone/>
            </a:pPr>
            <a:r>
              <a:rPr lang="en-US" sz="2400" dirty="0" err="1"/>
              <a:t>i</a:t>
            </a:r>
            <a:r>
              <a:rPr lang="en-US" sz="2400" dirty="0"/>
              <a:t>) time per call = calc. </a:t>
            </a:r>
            <a:r>
              <a:rPr lang="en-US" sz="2400" dirty="0" err="1"/>
              <a:t>args</a:t>
            </a:r>
            <a:r>
              <a:rPr lang="en-US" sz="2400" dirty="0"/>
              <a:t> + marshal </a:t>
            </a:r>
            <a:r>
              <a:rPr lang="en-US" sz="2400" dirty="0" err="1"/>
              <a:t>args</a:t>
            </a:r>
            <a:r>
              <a:rPr lang="en-US" sz="2400" dirty="0"/>
              <a:t> + OS send time + message transmission </a:t>
            </a:r>
            <a:r>
              <a:rPr lang="en-US" sz="2400" dirty="0" smtClean="0"/>
              <a:t>+ OS </a:t>
            </a:r>
            <a:r>
              <a:rPr lang="en-US" sz="2400" dirty="0"/>
              <a:t>receive time + </a:t>
            </a:r>
            <a:r>
              <a:rPr lang="en-US" sz="2400" dirty="0" err="1"/>
              <a:t>unmarshall</a:t>
            </a:r>
            <a:r>
              <a:rPr lang="en-US" sz="2400" dirty="0"/>
              <a:t> </a:t>
            </a:r>
            <a:r>
              <a:rPr lang="en-US" sz="2400" dirty="0" err="1"/>
              <a:t>args</a:t>
            </a:r>
            <a:r>
              <a:rPr lang="en-US" sz="2400" dirty="0"/>
              <a:t> + execute server </a:t>
            </a:r>
            <a:r>
              <a:rPr lang="en-US" sz="2400" dirty="0" smtClean="0"/>
              <a:t>procedure + </a:t>
            </a:r>
            <a:r>
              <a:rPr lang="en-US" sz="2400" dirty="0" err="1"/>
              <a:t>marshall</a:t>
            </a:r>
            <a:r>
              <a:rPr lang="en-US" sz="2400" dirty="0"/>
              <a:t> results + OS send time + message transmission </a:t>
            </a:r>
            <a:r>
              <a:rPr lang="en-US" sz="2400" dirty="0" smtClean="0"/>
              <a:t>+ OS </a:t>
            </a:r>
            <a:r>
              <a:rPr lang="en-US" sz="2400" dirty="0"/>
              <a:t>receive time + </a:t>
            </a:r>
            <a:r>
              <a:rPr lang="en-US" sz="2400" dirty="0" err="1"/>
              <a:t>unmarshal</a:t>
            </a:r>
            <a:r>
              <a:rPr lang="en-US" sz="2400" dirty="0"/>
              <a:t> </a:t>
            </a:r>
            <a:r>
              <a:rPr lang="en-US" sz="2400" dirty="0" err="1"/>
              <a:t>args</a:t>
            </a:r>
            <a:endParaRPr lang="en-US" sz="2400" dirty="0"/>
          </a:p>
          <a:p>
            <a:pPr marL="0" indent="0" algn="just">
              <a:lnSpc>
                <a:spcPct val="150000"/>
              </a:lnSpc>
              <a:buNone/>
            </a:pPr>
            <a:r>
              <a:rPr lang="en-US" sz="2400" dirty="0"/>
              <a:t>= 5 + 4*marshal/</a:t>
            </a:r>
            <a:r>
              <a:rPr lang="en-US" sz="2400" dirty="0" err="1"/>
              <a:t>unmarshal</a:t>
            </a:r>
            <a:r>
              <a:rPr lang="en-US" sz="2400" dirty="0"/>
              <a:t> + 4*OS send/receive + 2*message transmission + execute server procedure</a:t>
            </a:r>
          </a:p>
          <a:p>
            <a:pPr marL="0" indent="0" algn="just">
              <a:lnSpc>
                <a:spcPct val="150000"/>
              </a:lnSpc>
              <a:buNone/>
            </a:pPr>
            <a:r>
              <a:rPr lang="en-US" sz="2400" dirty="0"/>
              <a:t>= 5+ 4*0.5 + 4*0.5 + +2*3 + 10 </a:t>
            </a:r>
            <a:r>
              <a:rPr lang="en-US" sz="2400" dirty="0" err="1"/>
              <a:t>ms</a:t>
            </a:r>
            <a:r>
              <a:rPr lang="en-US" sz="2400" dirty="0"/>
              <a:t> = 5+2+2+6+10 =25ms.</a:t>
            </a:r>
          </a:p>
          <a:p>
            <a:pPr marL="0" indent="0" algn="just">
              <a:lnSpc>
                <a:spcPct val="150000"/>
              </a:lnSpc>
              <a:buNone/>
            </a:pPr>
            <a:r>
              <a:rPr lang="en-US" sz="2400" dirty="0"/>
              <a:t>Time for two calls = 50 </a:t>
            </a:r>
            <a:r>
              <a:rPr lang="en-US" sz="2400" dirty="0" err="1"/>
              <a:t>ms</a:t>
            </a:r>
            <a:r>
              <a:rPr lang="en-US" sz="2400" dirty="0" err="1" smtClean="0"/>
              <a:t>.</a:t>
            </a:r>
            <a:endParaRPr lang="en-US" sz="2400" dirty="0" smtClean="0"/>
          </a:p>
          <a:p>
            <a:pPr marL="0" indent="0" algn="just">
              <a:lnSpc>
                <a:spcPct val="150000"/>
              </a:lnSpc>
              <a:buNone/>
            </a:pPr>
            <a:r>
              <a:rPr lang="en-US" sz="2400" dirty="0" smtClean="0"/>
              <a:t>Try out second……with two threads...</a:t>
            </a:r>
            <a:endParaRPr lang="en-US" sz="2400" dirty="0"/>
          </a:p>
        </p:txBody>
      </p:sp>
    </p:spTree>
    <p:extLst>
      <p:ext uri="{BB962C8B-B14F-4D97-AF65-F5344CB8AC3E}">
        <p14:creationId xmlns:p14="http://schemas.microsoft.com/office/powerpoint/2010/main" val="2069426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u="sng" dirty="0"/>
              <a:t>Location Transparency</a:t>
            </a:r>
            <a:r>
              <a:rPr lang="en-US" dirty="0"/>
              <a:t>: </a:t>
            </a:r>
            <a:endParaRPr lang="en-IN" dirty="0"/>
          </a:p>
          <a:p>
            <a:pPr lvl="0"/>
            <a:r>
              <a:rPr lang="en-US" dirty="0"/>
              <a:t>In RPC , the client that calls a procedure cannot tell whether the procedure runs in the same process or in a different process, possibly on different computer.</a:t>
            </a:r>
            <a:endParaRPr lang="en-IN" dirty="0"/>
          </a:p>
          <a:p>
            <a:pPr lvl="0"/>
            <a:r>
              <a:rPr lang="en-US" dirty="0"/>
              <a:t>In RMI , the object making the invocation cannot tell whether the object it invokes is local or not and does not need to know its location.</a:t>
            </a:r>
            <a:endParaRPr lang="en-IN" dirty="0"/>
          </a:p>
          <a:p>
            <a:endParaRPr lang="en-IN" dirty="0"/>
          </a:p>
        </p:txBody>
      </p:sp>
    </p:spTree>
    <p:extLst>
      <p:ext uri="{BB962C8B-B14F-4D97-AF65-F5344CB8AC3E}">
        <p14:creationId xmlns:p14="http://schemas.microsoft.com/office/powerpoint/2010/main" val="17464030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70000" lnSpcReduction="20000"/>
          </a:bodyPr>
          <a:lstStyle/>
          <a:p>
            <a:pPr marL="0" indent="0">
              <a:buNone/>
            </a:pPr>
            <a:r>
              <a:rPr lang="en-US" b="1" u="sng" dirty="0"/>
              <a:t>Events and Notification</a:t>
            </a:r>
            <a:r>
              <a:rPr lang="en-US" dirty="0" smtClean="0"/>
              <a:t>: </a:t>
            </a:r>
            <a:endParaRPr lang="en-IN" dirty="0"/>
          </a:p>
          <a:p>
            <a:pPr lvl="0" algn="just">
              <a:lnSpc>
                <a:spcPct val="170000"/>
              </a:lnSpc>
            </a:pPr>
            <a:r>
              <a:rPr lang="en-US" dirty="0"/>
              <a:t> The idea behind is,  one object can react to a change occurring in another object.</a:t>
            </a:r>
            <a:endParaRPr lang="en-IN" dirty="0"/>
          </a:p>
          <a:p>
            <a:pPr lvl="0" algn="just">
              <a:lnSpc>
                <a:spcPct val="170000"/>
              </a:lnSpc>
            </a:pPr>
            <a:r>
              <a:rPr lang="en-US" dirty="0"/>
              <a:t>The objects that are responsible for displaying a view of the current state are notified whenever the state changes.</a:t>
            </a:r>
            <a:endParaRPr lang="en-IN" dirty="0"/>
          </a:p>
          <a:p>
            <a:pPr lvl="0" algn="just">
              <a:lnSpc>
                <a:spcPct val="170000"/>
              </a:lnSpc>
            </a:pPr>
            <a:r>
              <a:rPr lang="en-US" dirty="0"/>
              <a:t>Distributed event-based systems extend the local event model by allowing multiple objects at different locations to be notified of events taking place at an object.</a:t>
            </a:r>
            <a:endParaRPr lang="en-IN" dirty="0"/>
          </a:p>
          <a:p>
            <a:pPr lvl="0" algn="just">
              <a:lnSpc>
                <a:spcPct val="170000"/>
              </a:lnSpc>
            </a:pPr>
            <a:r>
              <a:rPr lang="en-US" dirty="0"/>
              <a:t>They use the publish-subscribe paradigm, in which an object that generates events publishes the type of events that it will make available for observation by other objects. </a:t>
            </a:r>
            <a:endParaRPr lang="en-IN" dirty="0"/>
          </a:p>
          <a:p>
            <a:endParaRPr lang="en-IN" dirty="0"/>
          </a:p>
        </p:txBody>
      </p:sp>
    </p:spTree>
    <p:extLst>
      <p:ext uri="{BB962C8B-B14F-4D97-AF65-F5344CB8AC3E}">
        <p14:creationId xmlns:p14="http://schemas.microsoft.com/office/powerpoint/2010/main" val="37389579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pPr lvl="0" algn="just">
              <a:lnSpc>
                <a:spcPct val="170000"/>
              </a:lnSpc>
            </a:pPr>
            <a:r>
              <a:rPr lang="en-US" dirty="0"/>
              <a:t>Objects that want to receive notification  from an object that has published its events subscribe to the types of events that are interest to them.</a:t>
            </a:r>
            <a:endParaRPr lang="en-IN" dirty="0"/>
          </a:p>
          <a:p>
            <a:pPr lvl="0" algn="just">
              <a:lnSpc>
                <a:spcPct val="170000"/>
              </a:lnSpc>
            </a:pPr>
            <a:r>
              <a:rPr lang="en-US" dirty="0"/>
              <a:t>Objects that represent events are called notification.</a:t>
            </a:r>
            <a:endParaRPr lang="en-IN" dirty="0"/>
          </a:p>
          <a:p>
            <a:pPr lvl="0" algn="just">
              <a:lnSpc>
                <a:spcPct val="170000"/>
              </a:lnSpc>
            </a:pPr>
            <a:r>
              <a:rPr lang="en-US" dirty="0"/>
              <a:t>When publisher experiences an event , subscribers that expressed an interest in that type of event will receive notifications.</a:t>
            </a:r>
            <a:endParaRPr lang="en-IN" dirty="0"/>
          </a:p>
          <a:p>
            <a:pPr lvl="0" algn="just">
              <a:lnSpc>
                <a:spcPct val="170000"/>
              </a:lnSpc>
            </a:pPr>
            <a:r>
              <a:rPr lang="en-US" dirty="0"/>
              <a:t>Subscribing to a particular type of event is also called registering interest in that type of event.</a:t>
            </a:r>
            <a:endParaRPr lang="en-IN" dirty="0"/>
          </a:p>
          <a:p>
            <a:pPr lvl="0" algn="just">
              <a:lnSpc>
                <a:spcPct val="170000"/>
              </a:lnSpc>
            </a:pPr>
            <a:r>
              <a:rPr lang="en-US" dirty="0"/>
              <a:t>Informing a change in the document, person entered or left the room are some of the examples of event and notification.</a:t>
            </a:r>
            <a:endParaRPr lang="en-IN" dirty="0"/>
          </a:p>
          <a:p>
            <a:endParaRPr lang="en-IN" dirty="0"/>
          </a:p>
        </p:txBody>
      </p:sp>
    </p:spTree>
    <p:extLst>
      <p:ext uri="{BB962C8B-B14F-4D97-AF65-F5344CB8AC3E}">
        <p14:creationId xmlns:p14="http://schemas.microsoft.com/office/powerpoint/2010/main" val="785457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u="sng" dirty="0"/>
              <a:t>Distributed event-based systems have two main characteristic</a:t>
            </a:r>
            <a:r>
              <a:rPr lang="en-US" dirty="0"/>
              <a:t>: </a:t>
            </a:r>
            <a:endParaRPr lang="en-IN" dirty="0"/>
          </a:p>
          <a:p>
            <a:pPr marL="0" indent="0">
              <a:buNone/>
            </a:pPr>
            <a:r>
              <a:rPr lang="en-US" u="sng" dirty="0"/>
              <a:t>Heterogeneous:</a:t>
            </a:r>
            <a:r>
              <a:rPr lang="en-US" dirty="0"/>
              <a:t> </a:t>
            </a:r>
            <a:endParaRPr lang="en-IN" dirty="0"/>
          </a:p>
          <a:p>
            <a:pPr lvl="0" algn="just">
              <a:lnSpc>
                <a:spcPct val="160000"/>
              </a:lnSpc>
            </a:pPr>
            <a:r>
              <a:rPr lang="en-US" dirty="0"/>
              <a:t>When event notifications are used as a means of communication b/w distributed  objects, components in a distributed system that were not designed to interoperate can be made to work together</a:t>
            </a:r>
            <a:r>
              <a:rPr lang="en-US" dirty="0" smtClean="0"/>
              <a:t>.</a:t>
            </a:r>
          </a:p>
          <a:p>
            <a:pPr marL="0" lvl="0" indent="0" algn="just">
              <a:lnSpc>
                <a:spcPct val="160000"/>
              </a:lnSpc>
              <a:buNone/>
            </a:pPr>
            <a:endParaRPr lang="en-IN" dirty="0"/>
          </a:p>
          <a:p>
            <a:pPr lvl="0" algn="just">
              <a:lnSpc>
                <a:spcPct val="160000"/>
              </a:lnSpc>
            </a:pPr>
            <a:r>
              <a:rPr lang="en-US" dirty="0"/>
              <a:t>For this event generating objects publish the types of events they offer, and that other objects subscribe to events and provide an interface for receiving notification.</a:t>
            </a:r>
            <a:endParaRPr lang="en-IN" dirty="0"/>
          </a:p>
          <a:p>
            <a:endParaRPr lang="en-IN" dirty="0"/>
          </a:p>
        </p:txBody>
      </p:sp>
    </p:spTree>
    <p:extLst>
      <p:ext uri="{BB962C8B-B14F-4D97-AF65-F5344CB8AC3E}">
        <p14:creationId xmlns:p14="http://schemas.microsoft.com/office/powerpoint/2010/main" val="16934920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7500" lnSpcReduction="20000"/>
          </a:bodyPr>
          <a:lstStyle/>
          <a:p>
            <a:pPr marL="0" indent="0">
              <a:buNone/>
            </a:pPr>
            <a:r>
              <a:rPr lang="en-US" u="sng" dirty="0"/>
              <a:t>Asynchronous:  </a:t>
            </a:r>
            <a:endParaRPr lang="en-US" u="sng" dirty="0" smtClean="0"/>
          </a:p>
          <a:p>
            <a:pPr marL="0" indent="0">
              <a:buNone/>
            </a:pPr>
            <a:endParaRPr lang="en-IN" dirty="0"/>
          </a:p>
          <a:p>
            <a:pPr lvl="0" algn="just">
              <a:lnSpc>
                <a:spcPct val="160000"/>
              </a:lnSpc>
            </a:pPr>
            <a:r>
              <a:rPr lang="en-US" dirty="0"/>
              <a:t>Notifications are sent asynchronously by event gathering objects to all the objects that have subscribed to them to prevent publishers needing to synchronize with subscribers – publishers and subscribers need to be decoupled. </a:t>
            </a:r>
            <a:endParaRPr lang="en-IN" dirty="0"/>
          </a:p>
          <a:p>
            <a:pPr lvl="0" algn="just">
              <a:lnSpc>
                <a:spcPct val="160000"/>
              </a:lnSpc>
            </a:pPr>
            <a:r>
              <a:rPr lang="en-US" dirty="0"/>
              <a:t>Events are used to describe changes to objects and to a user’s focus of interests.</a:t>
            </a:r>
            <a:endParaRPr lang="en-IN" dirty="0"/>
          </a:p>
          <a:p>
            <a:pPr lvl="0" algn="just">
              <a:lnSpc>
                <a:spcPct val="160000"/>
              </a:lnSpc>
            </a:pPr>
            <a:r>
              <a:rPr lang="en-US" dirty="0"/>
              <a:t>Subscribers are decoupled from objects experiencing events </a:t>
            </a:r>
            <a:r>
              <a:rPr lang="en-US" dirty="0" err="1"/>
              <a:t>bcos</a:t>
            </a:r>
            <a:r>
              <a:rPr lang="en-US" dirty="0"/>
              <a:t> different users are active at different times.</a:t>
            </a:r>
            <a:endParaRPr lang="en-IN" dirty="0"/>
          </a:p>
          <a:p>
            <a:pPr algn="just">
              <a:lnSpc>
                <a:spcPct val="160000"/>
              </a:lnSpc>
            </a:pPr>
            <a:endParaRPr lang="en-IN" dirty="0"/>
          </a:p>
        </p:txBody>
      </p:sp>
    </p:spTree>
    <p:extLst>
      <p:ext uri="{BB962C8B-B14F-4D97-AF65-F5344CB8AC3E}">
        <p14:creationId xmlns:p14="http://schemas.microsoft.com/office/powerpoint/2010/main" val="35797738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10000"/>
          </a:bodyPr>
          <a:lstStyle/>
          <a:p>
            <a:pPr marL="0" indent="0">
              <a:buNone/>
            </a:pPr>
            <a:r>
              <a:rPr lang="en-US" u="sng" dirty="0"/>
              <a:t>Simple Dealing Room System</a:t>
            </a:r>
            <a:r>
              <a:rPr lang="en-US" dirty="0"/>
              <a:t>:</a:t>
            </a:r>
            <a:endParaRPr lang="en-IN" dirty="0"/>
          </a:p>
          <a:p>
            <a:pPr algn="just">
              <a:lnSpc>
                <a:spcPct val="170000"/>
              </a:lnSpc>
            </a:pPr>
            <a:r>
              <a:rPr lang="en-US" sz="2300" dirty="0" smtClean="0"/>
              <a:t>Its </a:t>
            </a:r>
            <a:r>
              <a:rPr lang="en-US" sz="2300" dirty="0"/>
              <a:t>task is to allow dealers using computers to see the latest information about the market prices of the stocks they deal in.</a:t>
            </a:r>
            <a:endParaRPr lang="en-IN" sz="2300" dirty="0"/>
          </a:p>
          <a:p>
            <a:pPr lvl="0" algn="just">
              <a:lnSpc>
                <a:spcPct val="170000"/>
              </a:lnSpc>
            </a:pPr>
            <a:r>
              <a:rPr lang="en-US" sz="2300" dirty="0" smtClean="0"/>
              <a:t>Information </a:t>
            </a:r>
            <a:r>
              <a:rPr lang="en-US" sz="2300" dirty="0"/>
              <a:t>provider process continuously receives new trading information from a single external source and applies it to a appropriate stock objects. </a:t>
            </a:r>
            <a:endParaRPr lang="en-IN" sz="2300" dirty="0"/>
          </a:p>
          <a:p>
            <a:pPr lvl="0" algn="just">
              <a:lnSpc>
                <a:spcPct val="170000"/>
              </a:lnSpc>
            </a:pPr>
            <a:r>
              <a:rPr lang="en-US" sz="2300" dirty="0"/>
              <a:t>There will be separate information provider for each external source.</a:t>
            </a:r>
            <a:endParaRPr lang="en-IN" sz="2300" dirty="0"/>
          </a:p>
          <a:p>
            <a:pPr lvl="0" algn="just">
              <a:lnSpc>
                <a:spcPct val="170000"/>
              </a:lnSpc>
            </a:pPr>
            <a:r>
              <a:rPr lang="en-US" sz="2300" dirty="0"/>
              <a:t>Each of the update to a stock object is regarded as event.</a:t>
            </a:r>
            <a:endParaRPr lang="en-IN" sz="2300" dirty="0"/>
          </a:p>
          <a:p>
            <a:pPr lvl="0" algn="just">
              <a:lnSpc>
                <a:spcPct val="170000"/>
              </a:lnSpc>
            </a:pPr>
            <a:r>
              <a:rPr lang="en-US" sz="2300" dirty="0"/>
              <a:t>The stock object experience such events notifies all of the dealers who have subscribed to the corresponding stock.</a:t>
            </a:r>
            <a:endParaRPr lang="en-IN" sz="2300" dirty="0"/>
          </a:p>
          <a:p>
            <a:endParaRPr lang="en-IN" dirty="0"/>
          </a:p>
        </p:txBody>
      </p:sp>
    </p:spTree>
    <p:extLst>
      <p:ext uri="{BB962C8B-B14F-4D97-AF65-F5344CB8AC3E}">
        <p14:creationId xmlns:p14="http://schemas.microsoft.com/office/powerpoint/2010/main" val="40799873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normAutofit fontScale="85000" lnSpcReduction="20000"/>
          </a:bodyPr>
          <a:lstStyle/>
          <a:p>
            <a:pPr lvl="0" algn="just">
              <a:lnSpc>
                <a:spcPct val="150000"/>
              </a:lnSpc>
            </a:pPr>
            <a:r>
              <a:rPr lang="en-US" dirty="0"/>
              <a:t>A dealer process creates an object to represent each named stock that the user asks to have displayed</a:t>
            </a:r>
            <a:r>
              <a:rPr lang="en-US" dirty="0" smtClean="0"/>
              <a:t>.</a:t>
            </a:r>
          </a:p>
          <a:p>
            <a:pPr marL="0" lvl="0" indent="0" algn="just">
              <a:lnSpc>
                <a:spcPct val="150000"/>
              </a:lnSpc>
              <a:buNone/>
            </a:pPr>
            <a:endParaRPr lang="en-IN" dirty="0"/>
          </a:p>
          <a:p>
            <a:pPr lvl="0" algn="just">
              <a:lnSpc>
                <a:spcPct val="150000"/>
              </a:lnSpc>
            </a:pPr>
            <a:r>
              <a:rPr lang="en-US" dirty="0"/>
              <a:t>This local object subscribes to the object representing that stock at the relevant information provider</a:t>
            </a:r>
            <a:r>
              <a:rPr lang="en-US" dirty="0" smtClean="0"/>
              <a:t>.</a:t>
            </a:r>
          </a:p>
          <a:p>
            <a:pPr marL="0" lvl="0" indent="0" algn="just">
              <a:lnSpc>
                <a:spcPct val="150000"/>
              </a:lnSpc>
              <a:buNone/>
            </a:pPr>
            <a:endParaRPr lang="en-IN" dirty="0"/>
          </a:p>
          <a:p>
            <a:pPr lvl="0" algn="just">
              <a:lnSpc>
                <a:spcPct val="150000"/>
              </a:lnSpc>
            </a:pPr>
            <a:r>
              <a:rPr lang="en-US" dirty="0"/>
              <a:t>It then receives all the information sent to it in notification and displays .</a:t>
            </a:r>
            <a:endParaRPr lang="en-IN" dirty="0"/>
          </a:p>
          <a:p>
            <a:endParaRPr lang="en-IN" dirty="0"/>
          </a:p>
        </p:txBody>
      </p:sp>
    </p:spTree>
    <p:extLst>
      <p:ext uri="{BB962C8B-B14F-4D97-AF65-F5344CB8AC3E}">
        <p14:creationId xmlns:p14="http://schemas.microsoft.com/office/powerpoint/2010/main" val="19086168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Room System</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7" y="1770441"/>
            <a:ext cx="6408712" cy="433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0549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92500" lnSpcReduction="20000"/>
          </a:bodyPr>
          <a:lstStyle/>
          <a:p>
            <a:pPr marL="0" indent="0">
              <a:buNone/>
            </a:pPr>
            <a:r>
              <a:rPr lang="en-US" u="sng" dirty="0"/>
              <a:t>Event Types</a:t>
            </a:r>
            <a:r>
              <a:rPr lang="en-US" dirty="0"/>
              <a:t>: </a:t>
            </a:r>
            <a:endParaRPr lang="en-IN" dirty="0"/>
          </a:p>
          <a:p>
            <a:pPr lvl="0" algn="just">
              <a:lnSpc>
                <a:spcPct val="160000"/>
              </a:lnSpc>
            </a:pPr>
            <a:r>
              <a:rPr lang="en-US" sz="2600" dirty="0"/>
              <a:t>An event source can generate events of one or more different types.</a:t>
            </a:r>
            <a:endParaRPr lang="en-IN" sz="2600" dirty="0"/>
          </a:p>
          <a:p>
            <a:pPr lvl="0" algn="just">
              <a:lnSpc>
                <a:spcPct val="160000"/>
              </a:lnSpc>
            </a:pPr>
            <a:r>
              <a:rPr lang="en-US" sz="2600" dirty="0"/>
              <a:t>Each event has attributes that specify information about events , such as </a:t>
            </a:r>
            <a:r>
              <a:rPr lang="en-US" sz="2600" b="1" dirty="0"/>
              <a:t>name or identifier of the object that generated it , its operation, its parameters and the time</a:t>
            </a:r>
            <a:r>
              <a:rPr lang="en-US" sz="2600" dirty="0"/>
              <a:t>.</a:t>
            </a:r>
            <a:endParaRPr lang="en-IN" sz="2600" dirty="0"/>
          </a:p>
          <a:p>
            <a:pPr lvl="0" algn="just">
              <a:lnSpc>
                <a:spcPct val="160000"/>
              </a:lnSpc>
            </a:pPr>
            <a:r>
              <a:rPr lang="en-US" sz="2600" dirty="0"/>
              <a:t>Types and attributes are used both in subscribing to events and in notification.</a:t>
            </a:r>
            <a:endParaRPr lang="en-IN" sz="2600" dirty="0"/>
          </a:p>
          <a:p>
            <a:pPr algn="just">
              <a:lnSpc>
                <a:spcPct val="160000"/>
              </a:lnSpc>
            </a:pPr>
            <a:r>
              <a:rPr lang="en-US" sz="2600" dirty="0"/>
              <a:t>Whenever </a:t>
            </a:r>
            <a:r>
              <a:rPr lang="en-US" sz="2600" b="1" dirty="0"/>
              <a:t>an event of that type occurs that matches the attributes , the interested parties will be </a:t>
            </a:r>
            <a:r>
              <a:rPr lang="en-US" sz="2600" b="1" dirty="0" smtClean="0"/>
              <a:t>notified</a:t>
            </a:r>
            <a:r>
              <a:rPr lang="en-US" sz="2600" dirty="0" smtClean="0"/>
              <a:t>.</a:t>
            </a:r>
            <a:endParaRPr lang="en-IN" sz="2600" dirty="0"/>
          </a:p>
        </p:txBody>
      </p:sp>
    </p:spTree>
    <p:extLst>
      <p:ext uri="{BB962C8B-B14F-4D97-AF65-F5344CB8AC3E}">
        <p14:creationId xmlns:p14="http://schemas.microsoft.com/office/powerpoint/2010/main" val="28667159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20147"/>
            <a:ext cx="8229600" cy="5793507"/>
          </a:xfrm>
        </p:spPr>
        <p:txBody>
          <a:bodyPr/>
          <a:lstStyle/>
          <a:p>
            <a:pPr marL="0" indent="0">
              <a:buNone/>
            </a:pPr>
            <a:r>
              <a:rPr lang="en-US" u="sng" dirty="0"/>
              <a:t>The Participants in Distributed Event Notification</a:t>
            </a:r>
            <a:r>
              <a:rPr lang="en-US" dirty="0"/>
              <a:t>:</a:t>
            </a:r>
            <a:endParaRPr lang="en-IN" dirty="0"/>
          </a:p>
          <a:p>
            <a:pPr marL="0" indent="0">
              <a:buNone/>
            </a:pPr>
            <a:r>
              <a:rPr lang="en-GB" u="sng" dirty="0" smtClean="0"/>
              <a:t>Architecture </a:t>
            </a:r>
            <a:r>
              <a:rPr lang="en-GB" u="sng" dirty="0"/>
              <a:t>for distributed event notification:</a:t>
            </a:r>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76872"/>
            <a:ext cx="7227480" cy="382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9400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55000" lnSpcReduction="20000"/>
          </a:bodyPr>
          <a:lstStyle/>
          <a:p>
            <a:pPr lvl="0" algn="just">
              <a:lnSpc>
                <a:spcPct val="160000"/>
              </a:lnSpc>
            </a:pPr>
            <a:r>
              <a:rPr lang="en-US" sz="4200" dirty="0"/>
              <a:t>It specifies the role played by the objects that participated in event based systems.</a:t>
            </a:r>
            <a:endParaRPr lang="en-IN" sz="4200" dirty="0"/>
          </a:p>
          <a:p>
            <a:pPr lvl="0" algn="just">
              <a:lnSpc>
                <a:spcPct val="160000"/>
              </a:lnSpc>
            </a:pPr>
            <a:r>
              <a:rPr lang="en-US" sz="4200" dirty="0"/>
              <a:t>This is designed to decouple the publishers from the subscribers, allowing publishers to be developed independently of their subscribers.</a:t>
            </a:r>
            <a:endParaRPr lang="en-IN" sz="4200" dirty="0"/>
          </a:p>
          <a:p>
            <a:pPr lvl="0" algn="just">
              <a:lnSpc>
                <a:spcPct val="160000"/>
              </a:lnSpc>
            </a:pPr>
            <a:r>
              <a:rPr lang="en-US" sz="4200" dirty="0"/>
              <a:t>The main component is event service that maintains a database of published events and subscribers interest.</a:t>
            </a:r>
            <a:endParaRPr lang="en-IN" sz="4200" dirty="0"/>
          </a:p>
          <a:p>
            <a:pPr lvl="0" algn="just">
              <a:lnSpc>
                <a:spcPct val="160000"/>
              </a:lnSpc>
            </a:pPr>
            <a:r>
              <a:rPr lang="en-US" sz="4200" dirty="0"/>
              <a:t>Subscribers inform the event service about the type of events they are interested in.</a:t>
            </a:r>
            <a:endParaRPr lang="en-IN" sz="4200" dirty="0"/>
          </a:p>
          <a:p>
            <a:pPr lvl="0" algn="just">
              <a:lnSpc>
                <a:spcPct val="160000"/>
              </a:lnSpc>
            </a:pPr>
            <a:r>
              <a:rPr lang="en-US" sz="4200" dirty="0"/>
              <a:t>When an event occurs at an object of interest  a notification is sent to the subscribers to that type of event.</a:t>
            </a:r>
            <a:endParaRPr lang="en-IN" sz="4200" dirty="0"/>
          </a:p>
          <a:p>
            <a:pPr marL="0" indent="0">
              <a:buNone/>
            </a:pPr>
            <a:endParaRPr lang="en-IN" dirty="0"/>
          </a:p>
        </p:txBody>
      </p:sp>
    </p:spTree>
    <p:extLst>
      <p:ext uri="{BB962C8B-B14F-4D97-AF65-F5344CB8AC3E}">
        <p14:creationId xmlns:p14="http://schemas.microsoft.com/office/powerpoint/2010/main" val="1779392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pPr marL="0" indent="0">
              <a:buNone/>
            </a:pPr>
            <a:r>
              <a:rPr lang="en-US" u="sng" dirty="0"/>
              <a:t>Communication Protocols</a:t>
            </a:r>
            <a:r>
              <a:rPr lang="en-US" u="sng" dirty="0" smtClean="0"/>
              <a:t>:</a:t>
            </a:r>
          </a:p>
          <a:p>
            <a:pPr marL="0" indent="0">
              <a:buNone/>
            </a:pPr>
            <a:endParaRPr lang="en-IN" dirty="0"/>
          </a:p>
          <a:p>
            <a:pPr lvl="0"/>
            <a:r>
              <a:rPr lang="en-US" dirty="0"/>
              <a:t>The protocols that support the middleware abstraction are independent of the underlying transport protocols.(It uses either UDP or TCP)</a:t>
            </a:r>
            <a:endParaRPr lang="en-IN" dirty="0"/>
          </a:p>
          <a:p>
            <a:pPr lvl="0"/>
            <a:r>
              <a:rPr lang="en-US" u="sng" dirty="0"/>
              <a:t>Computer Hardware</a:t>
            </a:r>
            <a:r>
              <a:rPr lang="en-US" dirty="0"/>
              <a:t> : </a:t>
            </a:r>
            <a:r>
              <a:rPr lang="en-US" dirty="0" err="1"/>
              <a:t>Marshalling</a:t>
            </a:r>
            <a:r>
              <a:rPr lang="en-US" dirty="0"/>
              <a:t> and </a:t>
            </a:r>
            <a:r>
              <a:rPr lang="en-US" dirty="0" err="1"/>
              <a:t>unmarshalling</a:t>
            </a:r>
            <a:r>
              <a:rPr lang="en-US" dirty="0"/>
              <a:t> messages hide the differences due to hardware architectures , such as byte ordering.</a:t>
            </a:r>
            <a:endParaRPr lang="en-IN" dirty="0"/>
          </a:p>
          <a:p>
            <a:pPr lvl="0"/>
            <a:r>
              <a:rPr lang="en-US" u="sng" dirty="0"/>
              <a:t>Operating System</a:t>
            </a:r>
            <a:r>
              <a:rPr lang="en-US" dirty="0"/>
              <a:t> : The higher level abstractions provided by the middleware layer are independent of the underlying operating system.</a:t>
            </a:r>
            <a:endParaRPr lang="en-IN" dirty="0"/>
          </a:p>
          <a:p>
            <a:pPr lvl="0"/>
            <a:r>
              <a:rPr lang="en-US" u="sng" dirty="0"/>
              <a:t>Use of several programming  language</a:t>
            </a:r>
            <a:r>
              <a:rPr lang="en-US" dirty="0"/>
              <a:t>: CORBA allows clients written in one language to invoke methods in objects that live in server programs written in another language . </a:t>
            </a:r>
            <a:endParaRPr lang="en-IN" dirty="0"/>
          </a:p>
        </p:txBody>
      </p:sp>
    </p:spTree>
    <p:extLst>
      <p:ext uri="{BB962C8B-B14F-4D97-AF65-F5344CB8AC3E}">
        <p14:creationId xmlns:p14="http://schemas.microsoft.com/office/powerpoint/2010/main" val="8326019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r>
              <a:rPr lang="en-US" u="sng" dirty="0"/>
              <a:t>Role of participating objects</a:t>
            </a:r>
            <a:r>
              <a:rPr lang="en-US" dirty="0"/>
              <a:t>:</a:t>
            </a:r>
            <a:endParaRPr lang="en-IN" dirty="0"/>
          </a:p>
          <a:p>
            <a:pPr algn="just">
              <a:lnSpc>
                <a:spcPct val="170000"/>
              </a:lnSpc>
            </a:pPr>
            <a:r>
              <a:rPr lang="en-US" sz="2200" u="sng" dirty="0"/>
              <a:t>The object of </a:t>
            </a:r>
            <a:r>
              <a:rPr lang="en-US" sz="2200" u="sng" dirty="0" smtClean="0"/>
              <a:t>interest</a:t>
            </a:r>
            <a:r>
              <a:rPr lang="en-US" sz="2200" dirty="0" smtClean="0"/>
              <a:t>: This </a:t>
            </a:r>
            <a:r>
              <a:rPr lang="en-US" sz="2200" dirty="0"/>
              <a:t>is an object that experience change of state. Its change of state , might be the interest of other objects.</a:t>
            </a:r>
            <a:endParaRPr lang="en-IN" sz="2200" dirty="0"/>
          </a:p>
          <a:p>
            <a:pPr algn="just">
              <a:lnSpc>
                <a:spcPct val="170000"/>
              </a:lnSpc>
            </a:pPr>
            <a:r>
              <a:rPr lang="en-US" sz="2200" u="sng" dirty="0"/>
              <a:t>Event</a:t>
            </a:r>
            <a:r>
              <a:rPr lang="en-US" sz="2200" dirty="0"/>
              <a:t>: An event occurs at an object of interest as the result of the completion of a method execution </a:t>
            </a:r>
            <a:r>
              <a:rPr lang="en-US" sz="2200" dirty="0" smtClean="0"/>
              <a:t>.</a:t>
            </a:r>
            <a:r>
              <a:rPr lang="en-US" sz="2200" dirty="0"/>
              <a:t> </a:t>
            </a:r>
            <a:endParaRPr lang="en-IN" sz="2200" dirty="0"/>
          </a:p>
          <a:p>
            <a:pPr algn="just">
              <a:lnSpc>
                <a:spcPct val="170000"/>
              </a:lnSpc>
            </a:pPr>
            <a:r>
              <a:rPr lang="en-US" sz="2200" u="sng" dirty="0"/>
              <a:t>Notification</a:t>
            </a:r>
            <a:r>
              <a:rPr lang="en-US" sz="2200" dirty="0"/>
              <a:t>: It is an object that contains information about an event. It contains the type of event and its </a:t>
            </a:r>
            <a:r>
              <a:rPr lang="en-US" sz="2200" dirty="0" smtClean="0"/>
              <a:t>attributes. The </a:t>
            </a:r>
            <a:r>
              <a:rPr lang="en-US" sz="2200" dirty="0"/>
              <a:t>attributes which includes the identity of the object of interest, the method invoked, and the time of occurrence or a sequence number</a:t>
            </a:r>
            <a:endParaRPr lang="en-IN" sz="2200" dirty="0"/>
          </a:p>
        </p:txBody>
      </p:sp>
    </p:spTree>
    <p:extLst>
      <p:ext uri="{BB962C8B-B14F-4D97-AF65-F5344CB8AC3E}">
        <p14:creationId xmlns:p14="http://schemas.microsoft.com/office/powerpoint/2010/main" val="11491085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algn="just"/>
            <a:r>
              <a:rPr lang="en-US" u="sng" dirty="0" smtClean="0"/>
              <a:t>Subscriber</a:t>
            </a:r>
            <a:r>
              <a:rPr lang="en-US" dirty="0"/>
              <a:t>: It is an object that has subscribed to some type of events in another </a:t>
            </a:r>
            <a:r>
              <a:rPr lang="en-US" dirty="0" err="1"/>
              <a:t>object.It</a:t>
            </a:r>
            <a:r>
              <a:rPr lang="en-US" dirty="0"/>
              <a:t> receives notification of such events.</a:t>
            </a:r>
            <a:endParaRPr lang="en-IN" dirty="0"/>
          </a:p>
          <a:p>
            <a:pPr algn="just"/>
            <a:r>
              <a:rPr lang="en-US" u="sng" dirty="0"/>
              <a:t>Observer objects</a:t>
            </a:r>
            <a:r>
              <a:rPr lang="en-US" dirty="0"/>
              <a:t>: The main purpose of an observer is to decouple an object of interest from its subscribers.</a:t>
            </a:r>
            <a:endParaRPr lang="en-IN" dirty="0"/>
          </a:p>
          <a:p>
            <a:pPr algn="just"/>
            <a:r>
              <a:rPr lang="en-US" u="sng" dirty="0"/>
              <a:t>Publisher</a:t>
            </a:r>
            <a:r>
              <a:rPr lang="en-US" dirty="0"/>
              <a:t>: This is an object that declare that it will generate </a:t>
            </a:r>
            <a:r>
              <a:rPr lang="en-US" dirty="0" smtClean="0"/>
              <a:t>notification </a:t>
            </a:r>
            <a:r>
              <a:rPr lang="en-US" dirty="0"/>
              <a:t>of particular type of event. A publisher may be an object of interest or an observer.</a:t>
            </a:r>
            <a:endParaRPr lang="en-IN" dirty="0"/>
          </a:p>
          <a:p>
            <a:endParaRPr lang="en-IN" dirty="0"/>
          </a:p>
        </p:txBody>
      </p:sp>
    </p:spTree>
    <p:extLst>
      <p:ext uri="{BB962C8B-B14F-4D97-AF65-F5344CB8AC3E}">
        <p14:creationId xmlns:p14="http://schemas.microsoft.com/office/powerpoint/2010/main" val="4678460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0000" lnSpcReduction="20000"/>
          </a:bodyPr>
          <a:lstStyle/>
          <a:p>
            <a:pPr marL="0" indent="0">
              <a:buNone/>
            </a:pPr>
            <a:r>
              <a:rPr lang="en-US" sz="4000" dirty="0"/>
              <a:t>In the above </a:t>
            </a:r>
            <a:r>
              <a:rPr lang="en-US" sz="4000" dirty="0" smtClean="0"/>
              <a:t>figure:</a:t>
            </a:r>
            <a:r>
              <a:rPr lang="en-GB" sz="4000" u="sng" dirty="0"/>
              <a:t>Architecture for distributed event notification</a:t>
            </a:r>
            <a:r>
              <a:rPr lang="en-GB" sz="4000" u="sng" dirty="0" smtClean="0"/>
              <a:t>:</a:t>
            </a:r>
          </a:p>
          <a:p>
            <a:pPr marL="0" indent="0">
              <a:buNone/>
            </a:pPr>
            <a:endParaRPr lang="en-IN" dirty="0"/>
          </a:p>
          <a:p>
            <a:pPr lvl="0" algn="just">
              <a:lnSpc>
                <a:spcPct val="150000"/>
              </a:lnSpc>
            </a:pPr>
            <a:r>
              <a:rPr lang="en-US" dirty="0" smtClean="0"/>
              <a:t>An </a:t>
            </a:r>
            <a:r>
              <a:rPr lang="en-US" dirty="0"/>
              <a:t>object of interest inside the event service without an observer</a:t>
            </a:r>
            <a:r>
              <a:rPr lang="en-US" dirty="0" smtClean="0"/>
              <a:t>. It </a:t>
            </a:r>
            <a:r>
              <a:rPr lang="en-US" dirty="0"/>
              <a:t>sends notification directly to the subscriber</a:t>
            </a:r>
            <a:r>
              <a:rPr lang="en-US" dirty="0" smtClean="0"/>
              <a:t>.</a:t>
            </a:r>
          </a:p>
          <a:p>
            <a:pPr marL="0" lvl="0" indent="0" algn="just">
              <a:lnSpc>
                <a:spcPct val="150000"/>
              </a:lnSpc>
              <a:buNone/>
            </a:pPr>
            <a:endParaRPr lang="en-IN" dirty="0"/>
          </a:p>
          <a:p>
            <a:pPr lvl="0" algn="just">
              <a:lnSpc>
                <a:spcPct val="150000"/>
              </a:lnSpc>
            </a:pPr>
            <a:r>
              <a:rPr lang="en-US" dirty="0"/>
              <a:t>An object of interest inside the event service with an </a:t>
            </a:r>
            <a:r>
              <a:rPr lang="en-US" dirty="0" smtClean="0"/>
              <a:t>observer. The </a:t>
            </a:r>
            <a:r>
              <a:rPr lang="en-US" dirty="0"/>
              <a:t>object of interest sends notification via the observer to the subscribers</a:t>
            </a:r>
            <a:r>
              <a:rPr lang="en-US" dirty="0" smtClean="0"/>
              <a:t>.</a:t>
            </a:r>
          </a:p>
          <a:p>
            <a:pPr marL="0" lvl="0" indent="0" algn="just">
              <a:lnSpc>
                <a:spcPct val="150000"/>
              </a:lnSpc>
              <a:buNone/>
            </a:pPr>
            <a:endParaRPr lang="en-IN" dirty="0"/>
          </a:p>
          <a:p>
            <a:pPr lvl="0" algn="just">
              <a:lnSpc>
                <a:spcPct val="150000"/>
              </a:lnSpc>
            </a:pPr>
            <a:r>
              <a:rPr lang="en-US" dirty="0"/>
              <a:t> The  object of interest outside the event service. In this observer queries the object of interest in order to discover when event occurs. The observer sends notification to the subscribers.</a:t>
            </a:r>
            <a:endParaRPr lang="en-IN" dirty="0"/>
          </a:p>
          <a:p>
            <a:endParaRPr lang="en-IN" dirty="0"/>
          </a:p>
        </p:txBody>
      </p:sp>
    </p:spTree>
    <p:extLst>
      <p:ext uri="{BB962C8B-B14F-4D97-AF65-F5344CB8AC3E}">
        <p14:creationId xmlns:p14="http://schemas.microsoft.com/office/powerpoint/2010/main" val="34236168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u="sng" dirty="0" smtClean="0"/>
              <a:t>Role </a:t>
            </a:r>
            <a:r>
              <a:rPr lang="en-US" u="sng" dirty="0"/>
              <a:t>of Observers</a:t>
            </a:r>
            <a:r>
              <a:rPr lang="en-US" dirty="0"/>
              <a:t>:</a:t>
            </a:r>
            <a:endParaRPr lang="en-IN" dirty="0"/>
          </a:p>
          <a:p>
            <a:pPr lvl="0"/>
            <a:r>
              <a:rPr lang="en-US" dirty="0"/>
              <a:t>Forwarding</a:t>
            </a:r>
            <a:endParaRPr lang="en-IN" dirty="0"/>
          </a:p>
          <a:p>
            <a:pPr lvl="0"/>
            <a:r>
              <a:rPr lang="en-US" dirty="0"/>
              <a:t>Filtering of Notifications</a:t>
            </a:r>
            <a:endParaRPr lang="en-IN" dirty="0"/>
          </a:p>
          <a:p>
            <a:pPr lvl="0"/>
            <a:r>
              <a:rPr lang="en-US" dirty="0"/>
              <a:t>Patterns of Events</a:t>
            </a:r>
            <a:endParaRPr lang="en-IN" dirty="0"/>
          </a:p>
          <a:p>
            <a:pPr lvl="0"/>
            <a:r>
              <a:rPr lang="en-US" dirty="0"/>
              <a:t>Notification Mailboxes</a:t>
            </a:r>
            <a:endParaRPr lang="en-IN" dirty="0"/>
          </a:p>
          <a:p>
            <a:pPr marL="0" indent="0">
              <a:buNone/>
            </a:pPr>
            <a:endParaRPr lang="en-IN" dirty="0"/>
          </a:p>
        </p:txBody>
      </p:sp>
    </p:spTree>
    <p:extLst>
      <p:ext uri="{BB962C8B-B14F-4D97-AF65-F5344CB8AC3E}">
        <p14:creationId xmlns:p14="http://schemas.microsoft.com/office/powerpoint/2010/main" val="11104676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92500"/>
          </a:bodyPr>
          <a:lstStyle/>
          <a:p>
            <a:pPr lvl="0" algn="just">
              <a:lnSpc>
                <a:spcPct val="150000"/>
              </a:lnSpc>
            </a:pPr>
            <a:r>
              <a:rPr lang="en-US" u="sng" dirty="0"/>
              <a:t>Forwarding: </a:t>
            </a:r>
            <a:r>
              <a:rPr lang="en-US" dirty="0"/>
              <a:t>This observer carry out all the work of sending notifications to subscribers on behalf of one or more objects of interest.</a:t>
            </a:r>
            <a:endParaRPr lang="en-IN" dirty="0"/>
          </a:p>
          <a:p>
            <a:pPr lvl="0" algn="just">
              <a:lnSpc>
                <a:spcPct val="150000"/>
              </a:lnSpc>
            </a:pPr>
            <a:r>
              <a:rPr lang="en-US" u="sng" dirty="0"/>
              <a:t>Filtering of Notification: </a:t>
            </a:r>
            <a:r>
              <a:rPr lang="en-US" dirty="0"/>
              <a:t>Filters may be applied by an observer so as to reduce the number of notification received according to some predicate on the content of each notification.(withdrawal  from bank account – when only &gt; </a:t>
            </a:r>
            <a:r>
              <a:rPr lang="en-US" dirty="0" smtClean="0"/>
              <a:t>$100</a:t>
            </a:r>
            <a:r>
              <a:rPr lang="en-US" dirty="0"/>
              <a:t>)</a:t>
            </a:r>
            <a:endParaRPr lang="en-IN" dirty="0"/>
          </a:p>
          <a:p>
            <a:pPr marL="0" indent="0">
              <a:buNone/>
            </a:pPr>
            <a:endParaRPr lang="en-IN" dirty="0"/>
          </a:p>
        </p:txBody>
      </p:sp>
    </p:spTree>
    <p:extLst>
      <p:ext uri="{BB962C8B-B14F-4D97-AF65-F5344CB8AC3E}">
        <p14:creationId xmlns:p14="http://schemas.microsoft.com/office/powerpoint/2010/main" val="7616268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lvl="0" algn="just">
              <a:lnSpc>
                <a:spcPct val="160000"/>
              </a:lnSpc>
            </a:pPr>
            <a:r>
              <a:rPr lang="en-US" sz="3400" u="sng" dirty="0"/>
              <a:t>Patterns of events: </a:t>
            </a:r>
            <a:r>
              <a:rPr lang="en-US" sz="3400" dirty="0"/>
              <a:t>This specifies the relationship b/w several events. Subscriber may be interested in receiving events only when 3 withdrawals from bank account without intervening deposits</a:t>
            </a:r>
            <a:r>
              <a:rPr lang="en-US" sz="3400" dirty="0" smtClean="0"/>
              <a:t>.</a:t>
            </a:r>
          </a:p>
          <a:p>
            <a:pPr marL="0" lvl="0" indent="0" algn="just">
              <a:lnSpc>
                <a:spcPct val="160000"/>
              </a:lnSpc>
              <a:buNone/>
            </a:pPr>
            <a:endParaRPr lang="en-IN" sz="3400" dirty="0"/>
          </a:p>
          <a:p>
            <a:pPr lvl="0" algn="just" eaLnBrk="0" fontAlgn="base" hangingPunct="0">
              <a:lnSpc>
                <a:spcPct val="160000"/>
              </a:lnSpc>
            </a:pPr>
            <a:r>
              <a:rPr lang="en-US" sz="3400" u="sng" dirty="0"/>
              <a:t>Notification Mailbox: </a:t>
            </a:r>
            <a:r>
              <a:rPr lang="en-US" sz="3400" dirty="0"/>
              <a:t>Notification needs to be delayed until potential subscriber is ready to receive them. In this case observer take on a role of notification mailbox , which is to receive notification on behalf of subscriber and only passing them on when subscriber is ready.</a:t>
            </a:r>
            <a:r>
              <a:rPr lang="en-IN" sz="3400" dirty="0"/>
              <a:t>  </a:t>
            </a:r>
          </a:p>
          <a:p>
            <a:pPr marL="0" lvl="0" indent="0" algn="just">
              <a:buNone/>
            </a:pPr>
            <a:r>
              <a:rPr lang="en-US" dirty="0"/>
              <a:t> </a:t>
            </a:r>
            <a:endParaRPr lang="en-IN" dirty="0"/>
          </a:p>
          <a:p>
            <a:endParaRPr lang="en-IN" dirty="0"/>
          </a:p>
        </p:txBody>
      </p:sp>
    </p:spTree>
    <p:extLst>
      <p:ext uri="{BB962C8B-B14F-4D97-AF65-F5344CB8AC3E}">
        <p14:creationId xmlns:p14="http://schemas.microsoft.com/office/powerpoint/2010/main" val="10063309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7781"/>
            <a:ext cx="8229600" cy="5937523"/>
          </a:xfrm>
        </p:spPr>
        <p:txBody>
          <a:bodyPr>
            <a:normAutofit fontScale="92500" lnSpcReduction="20000"/>
          </a:bodyPr>
          <a:lstStyle/>
          <a:p>
            <a:pPr marL="0" indent="0">
              <a:buNone/>
            </a:pPr>
            <a:r>
              <a:rPr lang="en-IN" dirty="0"/>
              <a:t>5.17 Explain how a forwarding observer may be used to enhance the reliability and performance of objects of interest in an event service</a:t>
            </a:r>
            <a:r>
              <a:rPr lang="en-IN" dirty="0" smtClean="0"/>
              <a:t>.</a:t>
            </a:r>
          </a:p>
          <a:p>
            <a:pPr marL="0" indent="0">
              <a:buNone/>
            </a:pPr>
            <a:endParaRPr lang="en-IN" dirty="0"/>
          </a:p>
          <a:p>
            <a:pPr algn="just"/>
            <a:r>
              <a:rPr lang="en-IN" dirty="0" smtClean="0"/>
              <a:t>Reliability</a:t>
            </a:r>
            <a:r>
              <a:rPr lang="en-IN" dirty="0"/>
              <a:t>:</a:t>
            </a:r>
          </a:p>
          <a:p>
            <a:pPr algn="just"/>
            <a:r>
              <a:rPr lang="en-IN" dirty="0"/>
              <a:t>The forwarding observer can retry notifications that fail at intervals of time.</a:t>
            </a:r>
          </a:p>
          <a:p>
            <a:pPr algn="just"/>
            <a:r>
              <a:rPr lang="en-IN" dirty="0"/>
              <a:t>If the forwarding observer is on the same computer as the object of interest, then the two could not </a:t>
            </a:r>
            <a:r>
              <a:rPr lang="en-IN" dirty="0" smtClean="0"/>
              <a:t>fail independently</a:t>
            </a:r>
            <a:r>
              <a:rPr lang="en-IN" dirty="0"/>
              <a:t>.</a:t>
            </a:r>
          </a:p>
          <a:p>
            <a:pPr algn="just"/>
            <a:r>
              <a:rPr lang="en-IN" dirty="0"/>
              <a:t>Performance:</a:t>
            </a:r>
          </a:p>
          <a:p>
            <a:pPr algn="just"/>
            <a:r>
              <a:rPr lang="en-IN" dirty="0"/>
              <a:t>The forwarding observer can optimize multicast protocols to subscribers.</a:t>
            </a:r>
          </a:p>
          <a:p>
            <a:endParaRPr lang="en-IN" dirty="0"/>
          </a:p>
        </p:txBody>
      </p:sp>
    </p:spTree>
    <p:extLst>
      <p:ext uri="{BB962C8B-B14F-4D97-AF65-F5344CB8AC3E}">
        <p14:creationId xmlns:p14="http://schemas.microsoft.com/office/powerpoint/2010/main" val="42241444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pPr marL="0" indent="0" algn="just">
              <a:buNone/>
            </a:pPr>
            <a:r>
              <a:rPr lang="en-US" dirty="0" smtClean="0"/>
              <a:t>3.</a:t>
            </a:r>
            <a:r>
              <a:rPr lang="en-IN" dirty="0" smtClean="0"/>
              <a:t>Define </a:t>
            </a:r>
            <a:r>
              <a:rPr lang="en-IN" dirty="0"/>
              <a:t>the integrity property of reliable communication and list all the possible threats to integrity from users and from system components. What measures can be taken to ensure the integrity property in the face of each of these sources of threats</a:t>
            </a:r>
            <a:r>
              <a:rPr lang="en-IN" dirty="0" smtClean="0"/>
              <a:t>.</a:t>
            </a:r>
          </a:p>
          <a:p>
            <a:pPr marL="0" indent="0" algn="just">
              <a:buNone/>
            </a:pPr>
            <a:endParaRPr lang="en-IN" dirty="0"/>
          </a:p>
          <a:p>
            <a:pPr algn="just"/>
            <a:r>
              <a:rPr lang="en-IN" dirty="0"/>
              <a:t>Integrity - the message received is identical to the one sent and no messages are delivered twice.</a:t>
            </a:r>
          </a:p>
          <a:p>
            <a:pPr algn="just"/>
            <a:r>
              <a:rPr lang="en-IN" dirty="0"/>
              <a:t>Threats from users:</a:t>
            </a:r>
          </a:p>
          <a:p>
            <a:pPr algn="just"/>
            <a:r>
              <a:rPr lang="en-IN" dirty="0" smtClean="0"/>
              <a:t>Injecting </a:t>
            </a:r>
            <a:r>
              <a:rPr lang="en-IN" dirty="0"/>
              <a:t>spurious messages, replaying old messages, altering messages during transmission</a:t>
            </a:r>
          </a:p>
          <a:p>
            <a:pPr algn="just"/>
            <a:r>
              <a:rPr lang="en-IN" dirty="0"/>
              <a:t>Threats from system components:</a:t>
            </a:r>
          </a:p>
          <a:p>
            <a:pPr algn="just"/>
            <a:r>
              <a:rPr lang="en-IN" dirty="0" smtClean="0"/>
              <a:t>messages </a:t>
            </a:r>
            <a:r>
              <a:rPr lang="en-IN" dirty="0"/>
              <a:t>may get corrupted .</a:t>
            </a:r>
          </a:p>
          <a:p>
            <a:pPr algn="just"/>
            <a:r>
              <a:rPr lang="en-IN" dirty="0" smtClean="0"/>
              <a:t>messages </a:t>
            </a:r>
            <a:r>
              <a:rPr lang="en-IN" dirty="0"/>
              <a:t>may be duplicated by communication protocols that retransmit messages.</a:t>
            </a:r>
          </a:p>
          <a:p>
            <a:endParaRPr lang="en-IN" dirty="0"/>
          </a:p>
        </p:txBody>
      </p:sp>
    </p:spTree>
    <p:extLst>
      <p:ext uri="{BB962C8B-B14F-4D97-AF65-F5344CB8AC3E}">
        <p14:creationId xmlns:p14="http://schemas.microsoft.com/office/powerpoint/2010/main" val="37176196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algn="just"/>
            <a:r>
              <a:rPr lang="en-IN" dirty="0"/>
              <a:t>For threats from users  - use secure channels and some authentication techniques</a:t>
            </a:r>
          </a:p>
          <a:p>
            <a:pPr algn="just"/>
            <a:r>
              <a:rPr lang="en-IN" dirty="0"/>
              <a:t>For threats from system components  - Checksums to detect corrupted messages - but then we get a validity problem (dropped message). Duplicated messages can be detected if sequence numbers are attached to messages.</a:t>
            </a:r>
          </a:p>
          <a:p>
            <a:endParaRPr lang="en-IN" dirty="0"/>
          </a:p>
        </p:txBody>
      </p:sp>
    </p:spTree>
    <p:extLst>
      <p:ext uri="{BB962C8B-B14F-4D97-AF65-F5344CB8AC3E}">
        <p14:creationId xmlns:p14="http://schemas.microsoft.com/office/powerpoint/2010/main" val="22016965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lnSpcReduction="20000"/>
          </a:bodyPr>
          <a:lstStyle/>
          <a:p>
            <a:pPr marL="0" indent="0">
              <a:buNone/>
            </a:pPr>
            <a:r>
              <a:rPr lang="it-IT" dirty="0" smtClean="0"/>
              <a:t>4.</a:t>
            </a:r>
            <a:r>
              <a:rPr lang="en-IN" dirty="0" smtClean="0"/>
              <a:t>Outline </a:t>
            </a:r>
            <a:r>
              <a:rPr lang="en-IN" dirty="0"/>
              <a:t>the design of a scheme that uses message retransmissions with IP multicast to overcome the problem of dropped messages. Your scheme should take the following points into account</a:t>
            </a:r>
            <a:r>
              <a:rPr lang="en-IN" dirty="0" smtClean="0"/>
              <a:t>:</a:t>
            </a:r>
          </a:p>
          <a:p>
            <a:pPr marL="0" indent="0">
              <a:buNone/>
            </a:pPr>
            <a:endParaRPr lang="en-IN" dirty="0"/>
          </a:p>
          <a:p>
            <a:pPr marL="0" indent="0" algn="just">
              <a:buNone/>
            </a:pPr>
            <a:r>
              <a:rPr lang="en-IN" dirty="0" smtClean="0"/>
              <a:t>	</a:t>
            </a:r>
            <a:r>
              <a:rPr lang="en-IN" dirty="0" err="1" smtClean="0"/>
              <a:t>i</a:t>
            </a:r>
            <a:r>
              <a:rPr lang="en-IN" dirty="0"/>
              <a:t>) there may be multiple senders;</a:t>
            </a:r>
          </a:p>
          <a:p>
            <a:pPr marL="0" indent="0" algn="just">
              <a:buNone/>
            </a:pPr>
            <a:r>
              <a:rPr lang="en-IN" dirty="0" smtClean="0"/>
              <a:t>	ii</a:t>
            </a:r>
            <a:r>
              <a:rPr lang="en-IN" dirty="0"/>
              <a:t>) generally only a small proportion </a:t>
            </a:r>
            <a:r>
              <a:rPr lang="en-IN" dirty="0" smtClean="0"/>
              <a:t>of</a:t>
            </a:r>
          </a:p>
          <a:p>
            <a:pPr marL="0" indent="0" algn="just">
              <a:buNone/>
            </a:pPr>
            <a:r>
              <a:rPr lang="en-IN" dirty="0"/>
              <a:t>	</a:t>
            </a:r>
            <a:r>
              <a:rPr lang="en-IN" dirty="0" smtClean="0"/>
              <a:t> </a:t>
            </a:r>
            <a:r>
              <a:rPr lang="en-IN" dirty="0"/>
              <a:t>messages are dropped;</a:t>
            </a:r>
          </a:p>
          <a:p>
            <a:pPr marL="0" indent="0" algn="just">
              <a:buNone/>
            </a:pPr>
            <a:r>
              <a:rPr lang="en-IN" dirty="0" smtClean="0"/>
              <a:t>	iii</a:t>
            </a:r>
            <a:r>
              <a:rPr lang="en-IN" dirty="0"/>
              <a:t>) unlike the request-reply protocol, recipients may not necessarily send a message within any particular time limit.</a:t>
            </a:r>
          </a:p>
          <a:p>
            <a:pPr marL="0" indent="0" algn="just">
              <a:buNone/>
            </a:pPr>
            <a:r>
              <a:rPr lang="en-IN" dirty="0" smtClean="0"/>
              <a:t>	Assume </a:t>
            </a:r>
            <a:r>
              <a:rPr lang="en-IN" dirty="0"/>
              <a:t>that messages that are not dropped arrive in sender ordering.</a:t>
            </a:r>
          </a:p>
        </p:txBody>
      </p:sp>
    </p:spTree>
    <p:extLst>
      <p:ext uri="{BB962C8B-B14F-4D97-AF65-F5344CB8AC3E}">
        <p14:creationId xmlns:p14="http://schemas.microsoft.com/office/powerpoint/2010/main" val="1658267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pPr marL="0" indent="0">
              <a:buNone/>
            </a:pPr>
            <a:r>
              <a:rPr lang="en-US" b="1" u="sng" dirty="0"/>
              <a:t>Interfaces</a:t>
            </a:r>
            <a:r>
              <a:rPr lang="en-US" dirty="0"/>
              <a:t>: </a:t>
            </a:r>
            <a:endParaRPr lang="en-US" dirty="0" smtClean="0"/>
          </a:p>
          <a:p>
            <a:pPr marL="0" indent="0">
              <a:buNone/>
            </a:pPr>
            <a:endParaRPr lang="en-IN" dirty="0"/>
          </a:p>
          <a:p>
            <a:pPr lvl="0"/>
            <a:r>
              <a:rPr lang="en-US" dirty="0"/>
              <a:t>Most programming languages organize a program as a set of modules that can communicate with one another. </a:t>
            </a:r>
            <a:endParaRPr lang="en-IN" dirty="0"/>
          </a:p>
          <a:p>
            <a:pPr lvl="0"/>
            <a:r>
              <a:rPr lang="en-US" dirty="0"/>
              <a:t>Communication b/w modules can be by means of procedure calls b/w modules or by direct access to the variables in another module.</a:t>
            </a:r>
            <a:endParaRPr lang="en-IN" dirty="0"/>
          </a:p>
          <a:p>
            <a:pPr lvl="0"/>
            <a:r>
              <a:rPr lang="en-US" dirty="0"/>
              <a:t>In order to control the interactions b/w modules , explicit </a:t>
            </a:r>
            <a:r>
              <a:rPr lang="en-US" dirty="0" smtClean="0"/>
              <a:t>interface  </a:t>
            </a:r>
            <a:r>
              <a:rPr lang="en-US" dirty="0"/>
              <a:t>is defined for each module.</a:t>
            </a:r>
            <a:endParaRPr lang="en-IN" dirty="0"/>
          </a:p>
          <a:p>
            <a:pPr lvl="0"/>
            <a:r>
              <a:rPr lang="en-US" dirty="0"/>
              <a:t>The interface of the module specifies the procedures and  variables that can be accessed from other modules.</a:t>
            </a:r>
            <a:endParaRPr lang="en-IN" dirty="0"/>
          </a:p>
          <a:p>
            <a:pPr lvl="0"/>
            <a:r>
              <a:rPr lang="en-US" dirty="0"/>
              <a:t>Modules are implemented so as to hide all the information about them except that which is available through its interface.</a:t>
            </a:r>
            <a:endParaRPr lang="en-IN" dirty="0"/>
          </a:p>
          <a:p>
            <a:endParaRPr lang="en-IN" dirty="0"/>
          </a:p>
        </p:txBody>
      </p:sp>
    </p:spTree>
    <p:extLst>
      <p:ext uri="{BB962C8B-B14F-4D97-AF65-F5344CB8AC3E}">
        <p14:creationId xmlns:p14="http://schemas.microsoft.com/office/powerpoint/2010/main" val="15947392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20000"/>
          </a:bodyPr>
          <a:lstStyle/>
          <a:p>
            <a:pPr algn="just"/>
            <a:r>
              <a:rPr lang="en-IN" dirty="0"/>
              <a:t>To allow for point (i) senders must attach a sequence number to each message. Recipients record last sequence number from each sender and check sequence numbers on each message received</a:t>
            </a:r>
            <a:r>
              <a:rPr lang="en-IN" dirty="0" smtClean="0"/>
              <a:t>.</a:t>
            </a:r>
          </a:p>
          <a:p>
            <a:pPr marL="0" indent="0">
              <a:buNone/>
            </a:pPr>
            <a:endParaRPr lang="en-IN" dirty="0"/>
          </a:p>
          <a:p>
            <a:pPr algn="just"/>
            <a:r>
              <a:rPr lang="en-IN" dirty="0"/>
              <a:t>For point (ii) a negative acknowledgement scheme is preferred (recipient requests missing messages, rather than acknowledging all messages). When they notice a missing message, they send a message to the sender to ask for it. To make this work, the sender must store all recently sent messages for retransmission. The sender re-transmits the messages as a unicast datagram.</a:t>
            </a:r>
          </a:p>
          <a:p>
            <a:endParaRPr lang="en-IN" dirty="0"/>
          </a:p>
        </p:txBody>
      </p:sp>
    </p:spTree>
    <p:extLst>
      <p:ext uri="{BB962C8B-B14F-4D97-AF65-F5344CB8AC3E}">
        <p14:creationId xmlns:p14="http://schemas.microsoft.com/office/powerpoint/2010/main" val="10871345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IN" dirty="0"/>
              <a:t>Point (iii) - refers to the fact that we can’t rely on a reply as an acknowledgement. Without</a:t>
            </a:r>
          </a:p>
          <a:p>
            <a:pPr algn="just"/>
            <a:r>
              <a:rPr lang="en-IN" dirty="0"/>
              <a:t>acknowledgements, the sender will be left holding all sent messages in its store indefinitely. Possible solutions:</a:t>
            </a:r>
          </a:p>
          <a:p>
            <a:pPr marL="0" indent="0" algn="just">
              <a:buNone/>
            </a:pPr>
            <a:r>
              <a:rPr lang="en-IN" dirty="0" smtClean="0"/>
              <a:t>	a</a:t>
            </a:r>
            <a:r>
              <a:rPr lang="en-IN" dirty="0"/>
              <a:t>) senders discards stored messages after a time </a:t>
            </a:r>
            <a:endParaRPr lang="en-IN" dirty="0" smtClean="0"/>
          </a:p>
          <a:p>
            <a:pPr marL="0" indent="0" algn="just">
              <a:buNone/>
            </a:pPr>
            <a:r>
              <a:rPr lang="en-IN" dirty="0"/>
              <a:t>	</a:t>
            </a:r>
            <a:r>
              <a:rPr lang="en-IN" dirty="0" smtClean="0"/>
              <a:t>    limit </a:t>
            </a:r>
            <a:endParaRPr lang="en-IN" dirty="0"/>
          </a:p>
          <a:p>
            <a:pPr marL="0" indent="0" algn="just">
              <a:buNone/>
            </a:pPr>
            <a:r>
              <a:rPr lang="en-IN" dirty="0" smtClean="0"/>
              <a:t>	b</a:t>
            </a:r>
            <a:r>
              <a:rPr lang="en-IN" dirty="0"/>
              <a:t>) occasional acknowledgements from recipients which may be piggy backed on messages that are sent. Note requests for missing messages and acknowledgments are simple - they just contain the sequence numbers of a range of lost </a:t>
            </a:r>
            <a:r>
              <a:rPr lang="en-IN" dirty="0" smtClean="0"/>
              <a:t>messages.</a:t>
            </a:r>
            <a:endParaRPr lang="en-IN" dirty="0"/>
          </a:p>
        </p:txBody>
      </p:sp>
    </p:spTree>
    <p:extLst>
      <p:ext uri="{BB962C8B-B14F-4D97-AF65-F5344CB8AC3E}">
        <p14:creationId xmlns:p14="http://schemas.microsoft.com/office/powerpoint/2010/main" val="200931462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507288" cy="5721499"/>
          </a:xfrm>
        </p:spPr>
        <p:txBody>
          <a:bodyPr>
            <a:normAutofit fontScale="70000" lnSpcReduction="20000"/>
          </a:bodyPr>
          <a:lstStyle/>
          <a:p>
            <a:pPr algn="just"/>
            <a:r>
              <a:rPr lang="en-US" dirty="0"/>
              <a:t>Consider a simple server that carries out client requests without accessing other servers. </a:t>
            </a:r>
            <a:r>
              <a:rPr lang="en-US" dirty="0" smtClean="0"/>
              <a:t>Explain why </a:t>
            </a:r>
            <a:r>
              <a:rPr lang="en-US" dirty="0"/>
              <a:t>it is generally not possible to set a limit on the time taken by such a server to respond to </a:t>
            </a:r>
            <a:r>
              <a:rPr lang="en-US" dirty="0" smtClean="0"/>
              <a:t>a client </a:t>
            </a:r>
            <a:r>
              <a:rPr lang="en-US" dirty="0"/>
              <a:t>request. What would need to be done to make the server able to execute requests within </a:t>
            </a:r>
            <a:r>
              <a:rPr lang="en-US" dirty="0" smtClean="0"/>
              <a:t>a bounded </a:t>
            </a:r>
            <a:r>
              <a:rPr lang="en-US" dirty="0"/>
              <a:t>time? Is this a practical option?</a:t>
            </a:r>
          </a:p>
          <a:p>
            <a:pPr marL="0" indent="0" algn="just">
              <a:buNone/>
            </a:pPr>
            <a:r>
              <a:rPr lang="en-US" dirty="0" smtClean="0"/>
              <a:t> </a:t>
            </a:r>
            <a:r>
              <a:rPr lang="en-US" dirty="0" err="1" smtClean="0"/>
              <a:t>Ans</a:t>
            </a:r>
            <a:r>
              <a:rPr lang="en-US" dirty="0" smtClean="0"/>
              <a:t>:</a:t>
            </a:r>
            <a:endParaRPr lang="en-US" dirty="0"/>
          </a:p>
          <a:p>
            <a:pPr algn="just"/>
            <a:r>
              <a:rPr lang="en-US" dirty="0"/>
              <a:t>The rate of arrival of client requests is unpredictable.</a:t>
            </a:r>
          </a:p>
          <a:p>
            <a:pPr algn="just"/>
            <a:r>
              <a:rPr lang="en-US" dirty="0"/>
              <a:t>If the server uses threads to execute the requests concurrently, it may not be able to allocate </a:t>
            </a:r>
            <a:r>
              <a:rPr lang="en-US" dirty="0" smtClean="0"/>
              <a:t>sufficient time </a:t>
            </a:r>
            <a:r>
              <a:rPr lang="en-US" dirty="0"/>
              <a:t>to a particular request within any given time limit.</a:t>
            </a:r>
          </a:p>
          <a:p>
            <a:pPr algn="just"/>
            <a:r>
              <a:rPr lang="en-US" dirty="0"/>
              <a:t>If the server queues the request and carries them out one at a time, they may wait in the queue for </a:t>
            </a:r>
            <a:r>
              <a:rPr lang="en-US" dirty="0" smtClean="0"/>
              <a:t>an unlimited </a:t>
            </a:r>
            <a:r>
              <a:rPr lang="en-US" dirty="0"/>
              <a:t>amount of time.</a:t>
            </a:r>
          </a:p>
          <a:p>
            <a:pPr algn="just"/>
            <a:r>
              <a:rPr lang="en-US" dirty="0"/>
              <a:t>To execute requests within bounded time, limit the number of clients to suit its capacity. To deal with </a:t>
            </a:r>
            <a:r>
              <a:rPr lang="en-US" dirty="0" smtClean="0"/>
              <a:t>more clients</a:t>
            </a:r>
            <a:r>
              <a:rPr lang="en-US" dirty="0"/>
              <a:t>, use a server with more processors. After that, (or instead) replicate the service....</a:t>
            </a:r>
          </a:p>
          <a:p>
            <a:pPr algn="just"/>
            <a:r>
              <a:rPr lang="en-US" dirty="0"/>
              <a:t>The solution may be costly and in some cases keeping the replicas consistent may take up useful </a:t>
            </a:r>
            <a:r>
              <a:rPr lang="en-US" dirty="0" smtClean="0"/>
              <a:t>processing cycles</a:t>
            </a:r>
            <a:r>
              <a:rPr lang="en-US" dirty="0"/>
              <a:t>, reducing those available for executing requests.</a:t>
            </a:r>
          </a:p>
        </p:txBody>
      </p:sp>
    </p:spTree>
    <p:extLst>
      <p:ext uri="{BB962C8B-B14F-4D97-AF65-F5344CB8AC3E}">
        <p14:creationId xmlns:p14="http://schemas.microsoft.com/office/powerpoint/2010/main" val="15687901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507288" cy="5865515"/>
          </a:xfrm>
        </p:spPr>
        <p:txBody>
          <a:bodyPr>
            <a:normAutofit fontScale="70000" lnSpcReduction="20000"/>
          </a:bodyPr>
          <a:lstStyle/>
          <a:p>
            <a:r>
              <a:rPr lang="en-US" dirty="0" smtClean="0"/>
              <a:t>Define </a:t>
            </a:r>
            <a:r>
              <a:rPr lang="en-US" dirty="0"/>
              <a:t>the integrity property of reliable communication and list all the possible threats to </a:t>
            </a:r>
            <a:r>
              <a:rPr lang="en-US" dirty="0" smtClean="0"/>
              <a:t>integrity from </a:t>
            </a:r>
            <a:r>
              <a:rPr lang="en-US" dirty="0"/>
              <a:t>users and from system components. What measures can be taken to ensure the </a:t>
            </a:r>
            <a:r>
              <a:rPr lang="en-US" dirty="0" smtClean="0"/>
              <a:t>integrity property </a:t>
            </a:r>
            <a:r>
              <a:rPr lang="en-US" dirty="0"/>
              <a:t>in the face of each of these sources of threats</a:t>
            </a:r>
          </a:p>
          <a:p>
            <a:pPr marL="0" indent="0">
              <a:buNone/>
            </a:pPr>
            <a:r>
              <a:rPr lang="en-US" b="1" dirty="0" smtClean="0"/>
              <a:t>Ans</a:t>
            </a:r>
            <a:r>
              <a:rPr lang="en-US" b="1" dirty="0"/>
              <a:t>.</a:t>
            </a:r>
          </a:p>
          <a:p>
            <a:pPr marL="0" indent="0">
              <a:buNone/>
            </a:pPr>
            <a:r>
              <a:rPr lang="en-US" dirty="0"/>
              <a:t>Integrity - the message received is identical to the one sent and no messages are delivered twice.</a:t>
            </a:r>
          </a:p>
          <a:p>
            <a:pPr marL="0" indent="0">
              <a:buNone/>
            </a:pPr>
            <a:r>
              <a:rPr lang="en-US" dirty="0"/>
              <a:t>threats from users:</a:t>
            </a:r>
          </a:p>
          <a:p>
            <a:pPr marL="0" indent="0">
              <a:buNone/>
            </a:pPr>
            <a:r>
              <a:rPr lang="en-US" dirty="0"/>
              <a:t>• injecting spurious messages, replaying old messages, altering messages during transmission</a:t>
            </a:r>
          </a:p>
          <a:p>
            <a:pPr marL="0" indent="0">
              <a:buNone/>
            </a:pPr>
            <a:r>
              <a:rPr lang="en-US" dirty="0"/>
              <a:t>threats from system components:</a:t>
            </a:r>
          </a:p>
          <a:p>
            <a:pPr marL="0" indent="0">
              <a:buNone/>
            </a:pPr>
            <a:r>
              <a:rPr lang="en-US" dirty="0"/>
              <a:t>• messages may get corrupted en route</a:t>
            </a:r>
          </a:p>
          <a:p>
            <a:pPr marL="0" indent="0">
              <a:buNone/>
            </a:pPr>
            <a:r>
              <a:rPr lang="en-US" dirty="0"/>
              <a:t>• messages may be duplicated by communication protocols that retransmit messages. </a:t>
            </a:r>
            <a:endParaRPr lang="en-US" dirty="0" smtClean="0"/>
          </a:p>
          <a:p>
            <a:pPr marL="0" indent="0">
              <a:buNone/>
            </a:pPr>
            <a:r>
              <a:rPr lang="en-US" dirty="0" smtClean="0"/>
              <a:t>For </a:t>
            </a:r>
            <a:r>
              <a:rPr lang="en-US" dirty="0"/>
              <a:t>threats from system components. Checksums to detect corrupted messages - but then we get a </a:t>
            </a:r>
            <a:r>
              <a:rPr lang="en-US" dirty="0" smtClean="0"/>
              <a:t>validity problem </a:t>
            </a:r>
            <a:r>
              <a:rPr lang="en-US" dirty="0"/>
              <a:t>(dropped message). Duplicated messages can be detected if sequence numbers are attached </a:t>
            </a:r>
            <a:r>
              <a:rPr lang="en-US" dirty="0" smtClean="0"/>
              <a:t>to messages</a:t>
            </a:r>
            <a:r>
              <a:rPr lang="en-US" dirty="0"/>
              <a:t>.</a:t>
            </a:r>
          </a:p>
          <a:p>
            <a:pPr marL="0" indent="0">
              <a:buNone/>
            </a:pPr>
            <a:endParaRPr lang="en-US" dirty="0"/>
          </a:p>
        </p:txBody>
      </p:sp>
    </p:spTree>
    <p:extLst>
      <p:ext uri="{BB962C8B-B14F-4D97-AF65-F5344CB8AC3E}">
        <p14:creationId xmlns:p14="http://schemas.microsoft.com/office/powerpoint/2010/main" val="20413759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20000"/>
          </a:bodyPr>
          <a:lstStyle/>
          <a:p>
            <a:r>
              <a:rPr lang="en-US" dirty="0"/>
              <a:t>Describe possible occurrences of each of the main types of security threat (threats to processes</a:t>
            </a:r>
            <a:r>
              <a:rPr lang="en-US" dirty="0" smtClean="0"/>
              <a:t>, threats </a:t>
            </a:r>
            <a:r>
              <a:rPr lang="en-US" dirty="0"/>
              <a:t>to communication channels, denial of service) that might occur in the Internet.</a:t>
            </a:r>
          </a:p>
          <a:p>
            <a:pPr marL="0" indent="0">
              <a:buNone/>
            </a:pPr>
            <a:r>
              <a:rPr lang="en-US" dirty="0" err="1" smtClean="0"/>
              <a:t>Ans</a:t>
            </a:r>
            <a:r>
              <a:rPr lang="en-US" dirty="0" smtClean="0"/>
              <a:t>:</a:t>
            </a:r>
            <a:endParaRPr lang="en-US" dirty="0"/>
          </a:p>
          <a:p>
            <a:pPr marL="0" indent="0">
              <a:buNone/>
            </a:pPr>
            <a:r>
              <a:rPr lang="en-US" u="sng" dirty="0"/>
              <a:t>Threats to processes</a:t>
            </a:r>
            <a:r>
              <a:rPr lang="en-US" dirty="0"/>
              <a:t>: without authentication of principals and servers, many threats exist. An enemy could</a:t>
            </a:r>
          </a:p>
          <a:p>
            <a:pPr marL="0" indent="0">
              <a:buNone/>
            </a:pPr>
            <a:r>
              <a:rPr lang="en-US" dirty="0"/>
              <a:t>access other user’s files or mailboxes, or set up ‘spoof’ servers. E.g. a server could be set up to ‘spoof’ a bank’s</a:t>
            </a:r>
          </a:p>
          <a:p>
            <a:pPr marL="0" indent="0">
              <a:buNone/>
            </a:pPr>
            <a:r>
              <a:rPr lang="en-US" dirty="0"/>
              <a:t>service and receive details of user’s financial transactions.</a:t>
            </a:r>
          </a:p>
          <a:p>
            <a:pPr marL="0" indent="0">
              <a:buNone/>
            </a:pPr>
            <a:r>
              <a:rPr lang="en-US" u="sng" dirty="0"/>
              <a:t>Threats to communication channels</a:t>
            </a:r>
            <a:r>
              <a:rPr lang="en-US" dirty="0"/>
              <a:t>: IP spoofing - sending requests to servers with a false source address, </a:t>
            </a:r>
            <a:r>
              <a:rPr lang="en-US" dirty="0" smtClean="0"/>
              <a:t>man-in-</a:t>
            </a:r>
            <a:endParaRPr lang="en-US" dirty="0"/>
          </a:p>
          <a:p>
            <a:pPr marL="0" indent="0">
              <a:buNone/>
            </a:pPr>
            <a:r>
              <a:rPr lang="en-US" dirty="0"/>
              <a:t>the-middle attacks.</a:t>
            </a:r>
          </a:p>
          <a:p>
            <a:pPr marL="0" indent="0">
              <a:buNone/>
            </a:pPr>
            <a:r>
              <a:rPr lang="en-US" u="sng" dirty="0"/>
              <a:t>Denial of service</a:t>
            </a:r>
            <a:r>
              <a:rPr lang="en-US" dirty="0"/>
              <a:t>: flooding a publicly-available service with irrelevant messages.</a:t>
            </a:r>
          </a:p>
        </p:txBody>
      </p:sp>
    </p:spTree>
    <p:extLst>
      <p:ext uri="{BB962C8B-B14F-4D97-AF65-F5344CB8AC3E}">
        <p14:creationId xmlns:p14="http://schemas.microsoft.com/office/powerpoint/2010/main" val="413777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10000"/>
          </a:bodyPr>
          <a:lstStyle/>
          <a:p>
            <a:pPr marL="0" indent="0">
              <a:buNone/>
            </a:pPr>
            <a:r>
              <a:rPr lang="en-US" u="sng" dirty="0"/>
              <a:t>Interfaces in Distributed System</a:t>
            </a:r>
            <a:r>
              <a:rPr lang="en-US" dirty="0"/>
              <a:t>:</a:t>
            </a:r>
            <a:endParaRPr lang="en-IN" dirty="0"/>
          </a:p>
          <a:p>
            <a:pPr lvl="0"/>
            <a:r>
              <a:rPr lang="en-US" dirty="0"/>
              <a:t>Input parameters are passed to the remote module by sending the values of arguments in the request </a:t>
            </a:r>
            <a:r>
              <a:rPr lang="en-US" dirty="0" err="1"/>
              <a:t>msg</a:t>
            </a:r>
            <a:r>
              <a:rPr lang="en-US" dirty="0"/>
              <a:t> and supplying them as arguments to the operation to be executed in the server.</a:t>
            </a:r>
            <a:endParaRPr lang="en-IN" dirty="0"/>
          </a:p>
          <a:p>
            <a:pPr lvl="0"/>
            <a:r>
              <a:rPr lang="en-US" dirty="0"/>
              <a:t>Output parameters are returned in the reply </a:t>
            </a:r>
            <a:r>
              <a:rPr lang="en-US" dirty="0" err="1"/>
              <a:t>msg</a:t>
            </a:r>
            <a:r>
              <a:rPr lang="en-US" dirty="0"/>
              <a:t> and are used as the result of the call or to replace the values of the corresponding variable in the calling environment.</a:t>
            </a:r>
            <a:endParaRPr lang="en-IN" dirty="0"/>
          </a:p>
          <a:p>
            <a:pPr lvl="0"/>
            <a:r>
              <a:rPr lang="en-US" dirty="0"/>
              <a:t>Pointers are not allowed to be passed as arguments or returned as results of calls to remote modules.</a:t>
            </a:r>
            <a:endParaRPr lang="en-IN" dirty="0"/>
          </a:p>
          <a:p>
            <a:endParaRPr lang="en-IN" dirty="0"/>
          </a:p>
        </p:txBody>
      </p:sp>
    </p:spTree>
    <p:extLst>
      <p:ext uri="{BB962C8B-B14F-4D97-AF65-F5344CB8AC3E}">
        <p14:creationId xmlns:p14="http://schemas.microsoft.com/office/powerpoint/2010/main" val="735066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8856</TotalTime>
  <Words>5170</Words>
  <Application>Microsoft Office PowerPoint</Application>
  <PresentationFormat>On-screen Show (4:3)</PresentationFormat>
  <Paragraphs>445</Paragraphs>
  <Slides>84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Times</vt:lpstr>
      <vt:lpstr>Times New Roman</vt:lpstr>
      <vt:lpstr>Wingdings</vt:lpstr>
      <vt:lpstr>Office Theme</vt:lpstr>
      <vt:lpstr>DISTRIBUTED OBJECTS AND REMOTE INVOCATION Chapter – 5 (Unit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Distributed Object Model</vt:lpstr>
      <vt:lpstr>PowerPoint Presentation</vt:lpstr>
      <vt:lpstr>PowerPoint Presentation</vt:lpstr>
      <vt:lpstr>PowerPoint Presentation</vt:lpstr>
      <vt:lpstr>A remote object and its remote interface</vt:lpstr>
      <vt:lpstr>PowerPoint Presentation</vt:lpstr>
      <vt:lpstr>PowerPoint Presentation</vt:lpstr>
      <vt:lpstr>The distributed object model</vt:lpstr>
      <vt:lpstr>Instantiation of remote objects</vt:lpstr>
      <vt:lpstr>PowerPoint Presentation</vt:lpstr>
      <vt:lpstr>PowerPoint Presentation</vt:lpstr>
      <vt:lpstr>Design Issues for RMI</vt:lpstr>
      <vt:lpstr>PowerPoint Presentation</vt:lpstr>
      <vt:lpstr>PowerPoint Presentation</vt:lpstr>
      <vt:lpstr>Maybe invocation semantics:  </vt:lpstr>
      <vt:lpstr>At-least-once invocation semantics: </vt:lpstr>
      <vt:lpstr>PowerPoint Presentation</vt:lpstr>
      <vt:lpstr>PowerPoint Presentation</vt:lpstr>
      <vt:lpstr>Invocation semantics</vt:lpstr>
      <vt:lpstr>PowerPoint Presentation</vt:lpstr>
      <vt:lpstr>PowerPoint Presentation</vt:lpstr>
      <vt:lpstr>  The Role of proxy and skeleton in remote method invocation: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RMI</vt:lpstr>
      <vt:lpstr>Implementation of RMI</vt:lpstr>
      <vt:lpstr>Implementation of RMI</vt:lpstr>
      <vt:lpstr>Remote procedure call</vt:lpstr>
      <vt:lpstr>Remote Procedure Call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Room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OBJECTS AND REMOTE INVOCATION</dc:title>
  <dc:creator>MU</dc:creator>
  <cp:lastModifiedBy>Mahe</cp:lastModifiedBy>
  <cp:revision>110</cp:revision>
  <dcterms:created xsi:type="dcterms:W3CDTF">2010-08-25T12:29:07Z</dcterms:created>
  <dcterms:modified xsi:type="dcterms:W3CDTF">2018-08-12T17:32:43Z</dcterms:modified>
</cp:coreProperties>
</file>