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9" r:id="rId18"/>
    <p:sldId id="280" r:id="rId19"/>
    <p:sldId id="273" r:id="rId20"/>
    <p:sldId id="271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1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7510-E23F-4726-810B-38793CA814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B4F55-2322-4787-81A1-DD8A85C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Virtual Machine Provisioning and Migration Services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706"/>
            <a:ext cx="10515600" cy="5975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5.2.5 	High Availability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High availability is a system design protocol and an associated implementation that ensures a certain absolute degree of </a:t>
            </a:r>
            <a:r>
              <a:rPr lang="en-US" sz="2000" b="1" dirty="0" smtClean="0"/>
              <a:t>operational continuity </a:t>
            </a:r>
            <a:r>
              <a:rPr lang="en-US" sz="2000" dirty="0" smtClean="0"/>
              <a:t>during a given period.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Availability refers to the ability of a user’s community to access  the  system—whether  for  </a:t>
            </a:r>
            <a:r>
              <a:rPr lang="en-US" sz="2000" b="1" dirty="0" err="1" smtClean="0"/>
              <a:t>submiting</a:t>
            </a:r>
            <a:r>
              <a:rPr lang="en-US" sz="2000" b="1" dirty="0" smtClean="0"/>
              <a:t>  new  work</a:t>
            </a:r>
            <a:r>
              <a:rPr lang="en-US" sz="2000" dirty="0" smtClean="0"/>
              <a:t>,  </a:t>
            </a:r>
            <a:r>
              <a:rPr lang="en-US" sz="2000" b="1" dirty="0" smtClean="0"/>
              <a:t>updating  or  altering existing work</a:t>
            </a:r>
            <a:r>
              <a:rPr lang="en-US" sz="2000" dirty="0" smtClean="0"/>
              <a:t>, or </a:t>
            </a:r>
            <a:r>
              <a:rPr lang="en-US" sz="2000" b="1" dirty="0" smtClean="0"/>
              <a:t>collecting the results of the previous work</a:t>
            </a:r>
            <a:r>
              <a:rPr lang="en-US" sz="2000" dirty="0" smtClean="0"/>
              <a:t>. If a user cannot access the system, it is said to be unavailable.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This means that services should be available all the time along with some planned/unplanned downtime according to a certain SLA.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High  availability  allows  virtual  machines  to automatically  be  restarted  in  case  of  an  underlying  hardware  failure  or individual VM failure.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If one of your servers fails, the VMs will be restarted on other virtualized servers in the resource pool, restoring the essential services with minimal service interruption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47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0"/>
            <a:ext cx="11685494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5.3 VIRTUAL </a:t>
            </a:r>
            <a:r>
              <a:rPr lang="en-US" sz="2400" b="1" u="sng" dirty="0"/>
              <a:t>MACHINES PROVISIONING AND MANAGEABILITY 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cycle starts by a </a:t>
            </a:r>
            <a:r>
              <a:rPr lang="en-US" sz="2000" b="1" dirty="0"/>
              <a:t>request delivered to the IT </a:t>
            </a:r>
            <a:r>
              <a:rPr lang="en-US" sz="2000" b="1" dirty="0" smtClean="0"/>
              <a:t>department</a:t>
            </a:r>
            <a:r>
              <a:rPr lang="en-US" sz="2000" dirty="0"/>
              <a:t>, stating the requirement for creating a new server for a particular service. 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This request is being processed by the IT administration to start seeing </a:t>
            </a:r>
            <a:r>
              <a:rPr lang="en-US" sz="2000" dirty="0" smtClean="0"/>
              <a:t>the </a:t>
            </a:r>
            <a:r>
              <a:rPr lang="en-US" sz="2000" dirty="0"/>
              <a:t>servers’ resource pool, matching these resources with the requirements, and </a:t>
            </a:r>
            <a:r>
              <a:rPr lang="en-US" sz="2000" b="1" dirty="0"/>
              <a:t>starting the provision of the needed virtual machine. 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Once it is provisioned and started, it is ready to provide the required service according to an SLA, or a time period after which the virtual is being released.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13" y="3444592"/>
            <a:ext cx="3963958" cy="3413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1447" y="4155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20604" y="580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3482" y="5778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9513" y="3923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07385"/>
            <a:ext cx="10602693" cy="42947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96232" y="353217"/>
            <a:ext cx="5181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 smtClean="0"/>
              <a:t>5.3.1 VM Provisioning Process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0069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941"/>
            <a:ext cx="10515600" cy="590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5.3.1 VM Provisioning Process</a:t>
            </a:r>
          </a:p>
          <a:p>
            <a:pPr marL="0" indent="0">
              <a:buNone/>
            </a:pPr>
            <a:r>
              <a:rPr lang="en-US" u="sng" dirty="0" smtClean="0"/>
              <a:t>Steps </a:t>
            </a:r>
            <a:r>
              <a:rPr lang="en-US" u="sng" dirty="0"/>
              <a:t>to Provision </a:t>
            </a:r>
            <a:r>
              <a:rPr lang="en-US" u="sng" dirty="0" smtClean="0"/>
              <a:t>VM</a:t>
            </a:r>
            <a:r>
              <a:rPr lang="en-US" u="sng" dirty="0"/>
              <a:t>:</a:t>
            </a:r>
            <a:endParaRPr lang="en-US" u="sng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Firstly</a:t>
            </a:r>
            <a:r>
              <a:rPr lang="en-US" sz="2000" dirty="0"/>
              <a:t>, </a:t>
            </a:r>
            <a:r>
              <a:rPr lang="en-US" sz="2000" dirty="0" smtClean="0"/>
              <a:t>we </a:t>
            </a:r>
            <a:r>
              <a:rPr lang="en-US" sz="2000" dirty="0"/>
              <a:t>need to select a server from a pool of available </a:t>
            </a:r>
            <a:r>
              <a:rPr lang="en-US" sz="2000" dirty="0" smtClean="0"/>
              <a:t>servers along </a:t>
            </a:r>
            <a:r>
              <a:rPr lang="en-US" sz="2000" dirty="0"/>
              <a:t>with the appropriate </a:t>
            </a:r>
            <a:r>
              <a:rPr lang="en-US" sz="2000" dirty="0" smtClean="0"/>
              <a:t>OS template we </a:t>
            </a:r>
            <a:r>
              <a:rPr lang="en-US" sz="2000" dirty="0"/>
              <a:t>need to provision the virtual machine.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Secondly, </a:t>
            </a:r>
            <a:r>
              <a:rPr lang="en-US" sz="2000" dirty="0" smtClean="0"/>
              <a:t>we </a:t>
            </a:r>
            <a:r>
              <a:rPr lang="en-US" sz="2000" dirty="0"/>
              <a:t>need to load the appropriate software (operating </a:t>
            </a:r>
            <a:r>
              <a:rPr lang="en-US" sz="2000" dirty="0" smtClean="0"/>
              <a:t>system, </a:t>
            </a:r>
            <a:r>
              <a:rPr lang="en-US" sz="2000" dirty="0"/>
              <a:t>device drivers, middleware, and </a:t>
            </a:r>
            <a:r>
              <a:rPr lang="en-US" sz="2000" dirty="0" smtClean="0"/>
              <a:t>the needed </a:t>
            </a:r>
            <a:r>
              <a:rPr lang="en-US" sz="2000" dirty="0"/>
              <a:t>applications for the service required).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Thirdly, </a:t>
            </a:r>
            <a:r>
              <a:rPr lang="en-US" sz="2000" dirty="0" smtClean="0"/>
              <a:t>we </a:t>
            </a:r>
            <a:r>
              <a:rPr lang="en-US" sz="2000" dirty="0"/>
              <a:t>need to customize and configure the machine (e.g., </a:t>
            </a:r>
            <a:r>
              <a:rPr lang="en-US" sz="2000" dirty="0" smtClean="0"/>
              <a:t>IP address</a:t>
            </a:r>
            <a:r>
              <a:rPr lang="en-US" sz="2000" dirty="0"/>
              <a:t>, Gateway) to configure an associated network and </a:t>
            </a:r>
            <a:r>
              <a:rPr lang="en-US" sz="2000" dirty="0" smtClean="0"/>
              <a:t>storage resources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Finally, the virtual server is ready to start with its newly loaded software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2694"/>
            <a:ext cx="10515600" cy="546426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To summarize, </a:t>
            </a:r>
            <a:r>
              <a:rPr lang="en-US" sz="2400" b="1" dirty="0"/>
              <a:t>server provisioning</a:t>
            </a:r>
            <a:r>
              <a:rPr lang="en-US" sz="2400" dirty="0"/>
              <a:t> is defining server’s configuration based on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organization requirements, a hardware, and software component (</a:t>
            </a:r>
            <a:r>
              <a:rPr lang="en-US" sz="2400" dirty="0" smtClean="0"/>
              <a:t>processor, RAM</a:t>
            </a:r>
            <a:r>
              <a:rPr lang="en-US" sz="2400" dirty="0"/>
              <a:t>, storage, networking, operating system, applications, etc.).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Normally, virtual </a:t>
            </a:r>
            <a:r>
              <a:rPr lang="en-US" sz="2400" dirty="0"/>
              <a:t>machines can be provisioned by manually installing an </a:t>
            </a:r>
            <a:r>
              <a:rPr lang="en-US" sz="2400" dirty="0" smtClean="0"/>
              <a:t>operating system</a:t>
            </a:r>
            <a:r>
              <a:rPr lang="en-US" sz="2400" dirty="0"/>
              <a:t>, by using a preconfigured VM template, by cloning an existing VM, </a:t>
            </a:r>
            <a:r>
              <a:rPr lang="en-US" sz="2400" dirty="0" smtClean="0"/>
              <a:t>or by </a:t>
            </a:r>
            <a:r>
              <a:rPr lang="en-US" sz="2400" dirty="0"/>
              <a:t>importing a physical server or a virtual server from another </a:t>
            </a:r>
            <a:r>
              <a:rPr lang="en-US" sz="2400" dirty="0" smtClean="0"/>
              <a:t>hosting platform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59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176"/>
            <a:ext cx="10515600" cy="58407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5.4 VIRTUAL MACHINE MIGRATION SERVICES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Migration service, in the context of virtual machines, is the process of moving </a:t>
            </a:r>
            <a:r>
              <a:rPr lang="en-US" dirty="0" smtClean="0"/>
              <a:t>a virtual </a:t>
            </a:r>
            <a:r>
              <a:rPr lang="en-US" dirty="0"/>
              <a:t>machine from one host server or storage location to </a:t>
            </a:r>
            <a:r>
              <a:rPr lang="en-US" dirty="0" smtClean="0"/>
              <a:t>another</a:t>
            </a:r>
            <a:r>
              <a:rPr lang="en-US" dirty="0"/>
              <a:t>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There are different </a:t>
            </a:r>
            <a:r>
              <a:rPr lang="en-US" dirty="0"/>
              <a:t>techniques of VM migration, </a:t>
            </a:r>
            <a:endParaRPr lang="en-US" dirty="0" smtClean="0"/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US" dirty="0" smtClean="0"/>
              <a:t>hot/real time  migration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US" dirty="0" smtClean="0"/>
              <a:t>cold/regular migration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US" dirty="0" smtClean="0"/>
              <a:t> </a:t>
            </a:r>
            <a:r>
              <a:rPr lang="en-US" dirty="0"/>
              <a:t>live storage </a:t>
            </a:r>
            <a:r>
              <a:rPr lang="en-US" dirty="0" smtClean="0"/>
              <a:t>migration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this process, all </a:t>
            </a:r>
            <a:r>
              <a:rPr lang="en-US" dirty="0" smtClean="0"/>
              <a:t>key machines</a:t>
            </a:r>
            <a:r>
              <a:rPr lang="en-US" dirty="0"/>
              <a:t>’ components, such as CPU, storage disks, networking, and memory</a:t>
            </a:r>
            <a:r>
              <a:rPr lang="en-US" dirty="0" smtClean="0"/>
              <a:t>, are </a:t>
            </a:r>
            <a:r>
              <a:rPr lang="en-US" dirty="0"/>
              <a:t>completely virtualized, thereby facilitating the entire state of a </a:t>
            </a:r>
            <a:r>
              <a:rPr lang="en-US" dirty="0" smtClean="0"/>
              <a:t>virtual machine </a:t>
            </a:r>
            <a:r>
              <a:rPr lang="en-US" dirty="0"/>
              <a:t>to be captured by a set of easily moved data files. </a:t>
            </a:r>
          </a:p>
        </p:txBody>
      </p:sp>
    </p:spTree>
    <p:extLst>
      <p:ext uri="{BB962C8B-B14F-4D97-AF65-F5344CB8AC3E}">
        <p14:creationId xmlns:p14="http://schemas.microsoft.com/office/powerpoint/2010/main" val="100176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5.4.1 Migrations Techniques</a:t>
            </a:r>
          </a:p>
          <a:p>
            <a:pPr marL="0" indent="0">
              <a:buNone/>
            </a:pPr>
            <a:r>
              <a:rPr lang="en-US" u="sng" dirty="0" smtClean="0"/>
              <a:t>Live Migration and High Availability: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Live migration (which is also </a:t>
            </a:r>
            <a:r>
              <a:rPr lang="en-US" sz="2000" dirty="0" smtClean="0"/>
              <a:t>called hot </a:t>
            </a:r>
            <a:r>
              <a:rPr lang="en-US" sz="2000" dirty="0"/>
              <a:t>or real-time migration) can be defined as the movement of a </a:t>
            </a:r>
            <a:r>
              <a:rPr lang="en-US" sz="2000" dirty="0" smtClean="0"/>
              <a:t>virtual machine </a:t>
            </a:r>
            <a:r>
              <a:rPr lang="en-US" sz="2000" dirty="0"/>
              <a:t>from one physical host to another </a:t>
            </a:r>
            <a:r>
              <a:rPr lang="en-US" sz="2000" b="1" dirty="0"/>
              <a:t>while being powered on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it </a:t>
            </a:r>
            <a:r>
              <a:rPr lang="en-US" sz="2000" dirty="0" smtClean="0"/>
              <a:t>is properly </a:t>
            </a:r>
            <a:r>
              <a:rPr lang="en-US" sz="2000" dirty="0"/>
              <a:t>carried out, this process takes place without any noticeable effect </a:t>
            </a:r>
            <a:r>
              <a:rPr lang="en-US" sz="2000" dirty="0" smtClean="0"/>
              <a:t>from the </a:t>
            </a:r>
            <a:r>
              <a:rPr lang="en-US" sz="2000" dirty="0"/>
              <a:t>end user’s point of view (a matter of milliseconds).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One </a:t>
            </a:r>
            <a:r>
              <a:rPr lang="en-US" sz="2000" dirty="0"/>
              <a:t>of the </a:t>
            </a:r>
            <a:r>
              <a:rPr lang="en-US" sz="2000" dirty="0" smtClean="0"/>
              <a:t>most significant </a:t>
            </a:r>
            <a:r>
              <a:rPr lang="en-US" sz="2000" dirty="0"/>
              <a:t>advantages of live migration is the fact that </a:t>
            </a:r>
            <a:r>
              <a:rPr lang="en-US" sz="2000" b="1" dirty="0"/>
              <a:t>it </a:t>
            </a:r>
            <a:r>
              <a:rPr lang="en-US" sz="2000" b="1" dirty="0" smtClean="0"/>
              <a:t> facilitates proactive maintenance </a:t>
            </a:r>
            <a:r>
              <a:rPr lang="en-US" sz="2000" b="1" dirty="0"/>
              <a:t>in case of failure</a:t>
            </a:r>
            <a:r>
              <a:rPr lang="en-US" sz="2000" dirty="0"/>
              <a:t>, because the potential problem can be </a:t>
            </a:r>
            <a:r>
              <a:rPr lang="en-US" sz="2000" dirty="0" smtClean="0"/>
              <a:t>resolved before </a:t>
            </a:r>
            <a:r>
              <a:rPr lang="en-US" sz="2000" dirty="0"/>
              <a:t>the disruption of service occurs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Live migration can also be used for </a:t>
            </a:r>
            <a:r>
              <a:rPr lang="en-US" sz="2000" dirty="0" smtClean="0"/>
              <a:t>load balancing </a:t>
            </a:r>
            <a:r>
              <a:rPr lang="en-US" sz="2000" dirty="0"/>
              <a:t>in which work is shared among computers in order to optimize </a:t>
            </a:r>
            <a:r>
              <a:rPr lang="en-US" sz="2000" dirty="0" smtClean="0"/>
              <a:t>the utilization </a:t>
            </a:r>
            <a:r>
              <a:rPr lang="en-US" sz="2000" dirty="0"/>
              <a:t>of available CPU resources.</a:t>
            </a:r>
          </a:p>
        </p:txBody>
      </p:sp>
    </p:spTree>
    <p:extLst>
      <p:ext uri="{BB962C8B-B14F-4D97-AF65-F5344CB8AC3E}">
        <p14:creationId xmlns:p14="http://schemas.microsoft.com/office/powerpoint/2010/main" val="153558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Cold </a:t>
            </a:r>
            <a:r>
              <a:rPr lang="en-US" u="sng" dirty="0" smtClean="0"/>
              <a:t>migration or Regular Migration: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Cold migration  </a:t>
            </a:r>
            <a:r>
              <a:rPr lang="en-US" sz="2000" dirty="0"/>
              <a:t>is the migration of a </a:t>
            </a:r>
            <a:r>
              <a:rPr lang="en-US" sz="2000" dirty="0" smtClean="0"/>
              <a:t>powered-off virtual </a:t>
            </a:r>
            <a:r>
              <a:rPr lang="en-US" sz="2000" dirty="0"/>
              <a:t>machine.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With </a:t>
            </a:r>
            <a:r>
              <a:rPr lang="en-US" sz="2000" dirty="0"/>
              <a:t>cold migration, </a:t>
            </a:r>
            <a:r>
              <a:rPr lang="en-US" sz="2000" dirty="0" smtClean="0"/>
              <a:t>we </a:t>
            </a:r>
            <a:r>
              <a:rPr lang="en-US" sz="2000" dirty="0"/>
              <a:t>have the option of moving </a:t>
            </a:r>
            <a:r>
              <a:rPr lang="en-US" sz="2000" dirty="0" smtClean="0"/>
              <a:t>the associated </a:t>
            </a:r>
            <a:r>
              <a:rPr lang="en-US" sz="2000" dirty="0"/>
              <a:t>disks from one data store to another.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virtual machines are </a:t>
            </a:r>
            <a:r>
              <a:rPr lang="en-US" sz="2000" dirty="0" smtClean="0"/>
              <a:t>not required </a:t>
            </a:r>
            <a:r>
              <a:rPr lang="en-US" sz="2000" dirty="0"/>
              <a:t>to be on a shared storage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It’s important to highlight that the two </a:t>
            </a:r>
            <a:r>
              <a:rPr lang="en-US" sz="2000" dirty="0" smtClean="0"/>
              <a:t>main differences </a:t>
            </a:r>
            <a:r>
              <a:rPr lang="en-US" sz="2000" dirty="0"/>
              <a:t>between live migration and cold migration are </a:t>
            </a:r>
            <a:r>
              <a:rPr lang="en-US" sz="2000" dirty="0" smtClean="0"/>
              <a:t>…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L</a:t>
            </a:r>
            <a:r>
              <a:rPr lang="en-US" sz="2000" dirty="0" smtClean="0"/>
              <a:t>ive migration needs </a:t>
            </a:r>
            <a:r>
              <a:rPr lang="en-US" sz="2000" dirty="0"/>
              <a:t>a shared storage for virtual machines in the server’s </a:t>
            </a:r>
            <a:r>
              <a:rPr lang="en-US" sz="2000" dirty="0" smtClean="0"/>
              <a:t>pool but cold migration shared storage is not required.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In </a:t>
            </a:r>
            <a:r>
              <a:rPr lang="en-US" sz="2000" dirty="0"/>
              <a:t>live migration for a virtual machine between </a:t>
            </a:r>
            <a:r>
              <a:rPr lang="en-US" sz="2000" dirty="0" smtClean="0"/>
              <a:t>two hosts</a:t>
            </a:r>
            <a:r>
              <a:rPr lang="en-US" sz="2000" dirty="0"/>
              <a:t>, there would be certain CPU compatibility checks to be </a:t>
            </a:r>
            <a:r>
              <a:rPr lang="en-US" sz="2000" dirty="0" smtClean="0"/>
              <a:t>applied while in cold </a:t>
            </a:r>
            <a:r>
              <a:rPr lang="en-US" sz="2000" dirty="0"/>
              <a:t>migration this checks do not apply.</a:t>
            </a:r>
          </a:p>
        </p:txBody>
      </p:sp>
    </p:spTree>
    <p:extLst>
      <p:ext uri="{BB962C8B-B14F-4D97-AF65-F5344CB8AC3E}">
        <p14:creationId xmlns:p14="http://schemas.microsoft.com/office/powerpoint/2010/main" val="79972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Live Storage Migration </a:t>
            </a:r>
            <a:r>
              <a:rPr lang="en-US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Live storage migration of </a:t>
            </a:r>
            <a:r>
              <a:rPr lang="en-US" sz="2400" dirty="0"/>
              <a:t>Virtual </a:t>
            </a:r>
            <a:r>
              <a:rPr lang="en-US" sz="2400" dirty="0" smtClean="0"/>
              <a:t>Machine constitutes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moving the virtual disks or configuration file of a running </a:t>
            </a:r>
            <a:r>
              <a:rPr lang="en-US" sz="2400" dirty="0" smtClean="0"/>
              <a:t>virtual machine </a:t>
            </a:r>
            <a:r>
              <a:rPr lang="en-US" sz="2400" dirty="0"/>
              <a:t>to a new data store without any interruption in the availability of </a:t>
            </a:r>
            <a:r>
              <a:rPr lang="en-US" sz="2400" dirty="0" smtClean="0"/>
              <a:t>the virtual </a:t>
            </a:r>
            <a:r>
              <a:rPr lang="en-US" sz="2400" dirty="0"/>
              <a:t>machine’s service. </a:t>
            </a:r>
          </a:p>
        </p:txBody>
      </p:sp>
    </p:spTree>
    <p:extLst>
      <p:ext uri="{BB962C8B-B14F-4D97-AF65-F5344CB8AC3E}">
        <p14:creationId xmlns:p14="http://schemas.microsoft.com/office/powerpoint/2010/main" val="139387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06" y="295835"/>
            <a:ext cx="10515600" cy="6002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u="sng" dirty="0" smtClean="0"/>
              <a:t>The </a:t>
            </a:r>
            <a:r>
              <a:rPr lang="en-US" sz="2600" u="sng" dirty="0"/>
              <a:t>migration process has been viewed as a </a:t>
            </a:r>
            <a:r>
              <a:rPr lang="en-US" sz="2600" u="sng" dirty="0" smtClean="0"/>
              <a:t>transactional interaction </a:t>
            </a:r>
            <a:r>
              <a:rPr lang="en-US" sz="2600" u="sng" dirty="0"/>
              <a:t>between the two hosts </a:t>
            </a:r>
            <a:r>
              <a:rPr lang="en-US" sz="2600" u="sng" dirty="0" smtClean="0"/>
              <a:t>involved: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Stage 0</a:t>
            </a:r>
            <a:r>
              <a:rPr lang="en-US" sz="2400" dirty="0"/>
              <a:t>: </a:t>
            </a:r>
            <a:r>
              <a:rPr lang="en-US" sz="2400" u="sng" dirty="0"/>
              <a:t>Pre-Migration</a:t>
            </a:r>
            <a:r>
              <a:rPr lang="en-US" sz="2400" dirty="0"/>
              <a:t>. An active virtual machine exists on the </a:t>
            </a:r>
            <a:r>
              <a:rPr lang="en-US" sz="2400" dirty="0" smtClean="0"/>
              <a:t>physical host </a:t>
            </a:r>
            <a:r>
              <a:rPr lang="en-US" sz="2400" dirty="0"/>
              <a:t>A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Stage 1</a:t>
            </a:r>
            <a:r>
              <a:rPr lang="en-US" sz="2400" dirty="0"/>
              <a:t>: </a:t>
            </a:r>
            <a:r>
              <a:rPr lang="en-US" sz="2400" u="sng" dirty="0"/>
              <a:t>Reservation</a:t>
            </a:r>
            <a:r>
              <a:rPr lang="en-US" sz="2400" dirty="0"/>
              <a:t>. A request is issued to migrate an OS from host A </a:t>
            </a:r>
            <a:r>
              <a:rPr lang="en-US" sz="2400" dirty="0" smtClean="0"/>
              <a:t>to host </a:t>
            </a:r>
            <a:r>
              <a:rPr lang="en-US" sz="2400" dirty="0"/>
              <a:t>B (a precondition is that the necessary resources exist on B and on </a:t>
            </a:r>
            <a:r>
              <a:rPr lang="en-US" sz="2400" dirty="0" smtClean="0"/>
              <a:t>a VM </a:t>
            </a:r>
            <a:r>
              <a:rPr lang="en-US" sz="2400" dirty="0"/>
              <a:t>container of that size).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Stage 2</a:t>
            </a:r>
            <a:r>
              <a:rPr lang="en-US" sz="2400" dirty="0"/>
              <a:t>: </a:t>
            </a:r>
            <a:r>
              <a:rPr lang="en-US" sz="2400" u="sng" dirty="0"/>
              <a:t>Iterative Pre-Copy</a:t>
            </a:r>
            <a:r>
              <a:rPr lang="en-US" sz="2400" dirty="0"/>
              <a:t>. During the first iteration, all pages </a:t>
            </a:r>
            <a:r>
              <a:rPr lang="en-US" sz="2400" dirty="0" smtClean="0"/>
              <a:t>are transferred </a:t>
            </a:r>
            <a:r>
              <a:rPr lang="en-US" sz="2400" dirty="0"/>
              <a:t>from A to B. Subsequent iterations copy only those </a:t>
            </a:r>
            <a:r>
              <a:rPr lang="en-US" sz="2400" dirty="0" smtClean="0"/>
              <a:t>pages dirtied </a:t>
            </a:r>
            <a:r>
              <a:rPr lang="en-US" sz="2400" dirty="0"/>
              <a:t>during the previous transfer phase.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Stage 3</a:t>
            </a:r>
            <a:r>
              <a:rPr lang="en-US" sz="2400" dirty="0"/>
              <a:t>: </a:t>
            </a:r>
            <a:r>
              <a:rPr lang="en-US" sz="2400" u="sng" dirty="0"/>
              <a:t>Stop-and-Copy</a:t>
            </a:r>
            <a:r>
              <a:rPr lang="en-US" sz="2400" dirty="0"/>
              <a:t>. Running OS instance at A is suspended, and </a:t>
            </a:r>
            <a:r>
              <a:rPr lang="en-US" sz="2400" dirty="0" smtClean="0"/>
              <a:t>its network </a:t>
            </a:r>
            <a:r>
              <a:rPr lang="en-US" sz="2400" dirty="0"/>
              <a:t>traffic is redirected to B</a:t>
            </a:r>
            <a:r>
              <a:rPr lang="en-US" sz="2400" dirty="0" smtClean="0"/>
              <a:t>. </a:t>
            </a:r>
            <a:r>
              <a:rPr lang="en-US" sz="2400" dirty="0"/>
              <a:t>CPU </a:t>
            </a:r>
            <a:r>
              <a:rPr lang="en-US" sz="2400" dirty="0" smtClean="0"/>
              <a:t>state and </a:t>
            </a:r>
            <a:r>
              <a:rPr lang="en-US" sz="2400" dirty="0"/>
              <a:t>any remaining inconsistent memory pages are then transferred. </a:t>
            </a:r>
            <a:r>
              <a:rPr lang="en-US" sz="2400" dirty="0" smtClean="0"/>
              <a:t>At the </a:t>
            </a:r>
            <a:r>
              <a:rPr lang="en-US" sz="2400" dirty="0"/>
              <a:t>end of this stage, there is a consistent suspended copy of the VM </a:t>
            </a:r>
            <a:r>
              <a:rPr lang="en-US" sz="2400" dirty="0" smtClean="0"/>
              <a:t>at both </a:t>
            </a:r>
            <a:r>
              <a:rPr lang="en-US" sz="2400" dirty="0"/>
              <a:t>A and B. The copy at A is considered primary and is resumed in </a:t>
            </a:r>
            <a:r>
              <a:rPr lang="en-US" sz="2400" dirty="0" smtClean="0"/>
              <a:t>case of </a:t>
            </a:r>
            <a:r>
              <a:rPr lang="en-US" sz="2400" dirty="0"/>
              <a:t>failure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5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Cloud Computing – Builds on achievements on research areas like </a:t>
            </a:r>
            <a:r>
              <a:rPr lang="en-US" sz="2000" b="1" dirty="0" smtClean="0"/>
              <a:t>SOA, grid computing and virtualization technology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provides IAAS – based on </a:t>
            </a:r>
            <a:r>
              <a:rPr lang="en-US" sz="2000" b="1" dirty="0" smtClean="0"/>
              <a:t>pay as you use </a:t>
            </a:r>
            <a:r>
              <a:rPr lang="en-US" sz="2000" dirty="0" smtClean="0"/>
              <a:t>and </a:t>
            </a:r>
            <a:r>
              <a:rPr lang="en-US" sz="2000" b="1" dirty="0" smtClean="0"/>
              <a:t>on-demand</a:t>
            </a:r>
            <a:r>
              <a:rPr lang="en-US" sz="2000" dirty="0" smtClean="0"/>
              <a:t> computing models to end users.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provide this service- </a:t>
            </a:r>
            <a:r>
              <a:rPr lang="en-US" sz="2000" b="1" dirty="0" smtClean="0"/>
              <a:t>provisioning of cloud infrastructure </a:t>
            </a:r>
            <a:r>
              <a:rPr lang="en-US" sz="2000" dirty="0" smtClean="0"/>
              <a:t>in data centers are prerequisite.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chapter focus on the core services that enable users to get best out of </a:t>
            </a:r>
            <a:r>
              <a:rPr lang="en-US" sz="2000" dirty="0" err="1" smtClean="0"/>
              <a:t>IaaS</a:t>
            </a:r>
            <a:r>
              <a:rPr lang="en-US" sz="2000" dirty="0" smtClean="0"/>
              <a:t> model in public and private cloud setups.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8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88"/>
            <a:ext cx="10515600" cy="58945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Stage 4</a:t>
            </a:r>
            <a:r>
              <a:rPr lang="en-US" sz="2400" dirty="0" smtClean="0"/>
              <a:t>: </a:t>
            </a:r>
            <a:r>
              <a:rPr lang="en-US" sz="2400" u="sng" dirty="0" smtClean="0"/>
              <a:t>Commitment</a:t>
            </a:r>
            <a:r>
              <a:rPr lang="en-US" sz="2400" dirty="0" smtClean="0"/>
              <a:t>. Host B indicates to A that it has successfully received a consistent OS image. Host A acknowledges this message as a commitment of the migration transaction. Host A may now discard the original VM, and host B becomes the primary host.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Stage 5</a:t>
            </a:r>
            <a:r>
              <a:rPr lang="en-US" sz="2400" dirty="0" smtClean="0"/>
              <a:t>: </a:t>
            </a:r>
            <a:r>
              <a:rPr lang="en-US" sz="2400" u="sng" dirty="0" smtClean="0"/>
              <a:t>Activation</a:t>
            </a:r>
            <a:r>
              <a:rPr lang="en-US" sz="2400" dirty="0" smtClean="0"/>
              <a:t>. The migrated VM on B is now activated. Post-migration code runs to reattach the device’s drivers to the new machine and advertise moved IP addresses.</a:t>
            </a:r>
          </a:p>
          <a:p>
            <a:pPr algn="just"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799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225" y="163480"/>
            <a:ext cx="7301752" cy="64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59" y="551329"/>
            <a:ext cx="11049000" cy="5692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5.6 PROVISIONING IN THE CLOUD CONTEXT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100" dirty="0" smtClean="0"/>
              <a:t>virtual machine provisioning </a:t>
            </a:r>
            <a:r>
              <a:rPr lang="en-US" sz="3100" dirty="0"/>
              <a:t>and migration </a:t>
            </a:r>
            <a:r>
              <a:rPr lang="en-US" sz="3100" dirty="0" smtClean="0"/>
              <a:t>services: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 </a:t>
            </a:r>
            <a:r>
              <a:rPr lang="en-US" sz="2200" dirty="0"/>
              <a:t>Amazon EC2 is a widely known </a:t>
            </a:r>
            <a:r>
              <a:rPr lang="en-US" sz="2200" dirty="0" smtClean="0"/>
              <a:t>example for </a:t>
            </a:r>
            <a:r>
              <a:rPr lang="en-US" sz="2200" dirty="0"/>
              <a:t>vendors that provide public cloud services.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Eucalyptus </a:t>
            </a:r>
            <a:r>
              <a:rPr lang="en-US" sz="2200" dirty="0"/>
              <a:t>and </a:t>
            </a:r>
            <a:r>
              <a:rPr lang="en-US" sz="2200" dirty="0" err="1" smtClean="0"/>
              <a:t>OpenNebula</a:t>
            </a:r>
            <a:r>
              <a:rPr lang="en-US" sz="2200" dirty="0" smtClean="0"/>
              <a:t> </a:t>
            </a:r>
            <a:r>
              <a:rPr lang="en-US" sz="2200" dirty="0"/>
              <a:t>are two complementary and enabling technologies for open </a:t>
            </a:r>
            <a:r>
              <a:rPr lang="en-US" sz="2200" dirty="0" smtClean="0"/>
              <a:t>source cloud </a:t>
            </a:r>
            <a:r>
              <a:rPr lang="en-US" sz="2200" dirty="0"/>
              <a:t>tools, which play an invaluable role in infrastructure as a service and </a:t>
            </a:r>
            <a:r>
              <a:rPr lang="en-US" sz="2200" dirty="0" smtClean="0"/>
              <a:t>in building </a:t>
            </a:r>
            <a:r>
              <a:rPr lang="en-US" sz="2200" dirty="0"/>
              <a:t>private, public, and hybrid cloud architecture.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Eucalyptus is a system for implementing on-premise private and hybrid </a:t>
            </a:r>
            <a:r>
              <a:rPr lang="en-US" sz="2200" dirty="0" smtClean="0"/>
              <a:t>clouds using </a:t>
            </a:r>
            <a:r>
              <a:rPr lang="en-US" sz="2200" dirty="0"/>
              <a:t>the hardware and software’s infrastructure, which is in place </a:t>
            </a:r>
            <a:r>
              <a:rPr lang="en-US" sz="2200" dirty="0" smtClean="0"/>
              <a:t>without  modification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Eucalyptus </a:t>
            </a:r>
            <a:r>
              <a:rPr lang="en-US" sz="2200" dirty="0"/>
              <a:t>is implemented using </a:t>
            </a:r>
            <a:r>
              <a:rPr lang="en-US" sz="2200" dirty="0" smtClean="0"/>
              <a:t>commonly available </a:t>
            </a:r>
            <a:r>
              <a:rPr lang="en-US" sz="2200" dirty="0"/>
              <a:t>Linux tools and basic Web service’s technologies 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Eucalyptus adds </a:t>
            </a:r>
            <a:r>
              <a:rPr lang="en-US" sz="2200" dirty="0"/>
              <a:t>capabilities, such as end-user customization, self-service provisioning, </a:t>
            </a:r>
            <a:r>
              <a:rPr lang="en-US" sz="2200" dirty="0" smtClean="0"/>
              <a:t>and legacy </a:t>
            </a:r>
            <a:r>
              <a:rPr lang="en-US" sz="2200" dirty="0"/>
              <a:t>application support to data center’s virtualization’s features, making </a:t>
            </a:r>
            <a:r>
              <a:rPr lang="en-US" sz="2200" dirty="0" smtClean="0"/>
              <a:t>the IT </a:t>
            </a:r>
            <a:r>
              <a:rPr lang="en-US" sz="2200" dirty="0"/>
              <a:t>customer’s service easier .</a:t>
            </a:r>
            <a:r>
              <a:rPr lang="en-US" sz="2200" dirty="0" smtClean="0"/>
              <a:t> </a:t>
            </a:r>
          </a:p>
          <a:p>
            <a:pPr algn="just">
              <a:lnSpc>
                <a:spcPct val="170000"/>
              </a:lnSpc>
            </a:pPr>
            <a:r>
              <a:rPr lang="en-US" sz="2400" dirty="0" smtClean="0"/>
              <a:t>Open Nebula is a infrastructure </a:t>
            </a:r>
            <a:r>
              <a:rPr lang="en-US" sz="2400" dirty="0"/>
              <a:t>manager that orchestrates storage, network, and </a:t>
            </a:r>
            <a:r>
              <a:rPr lang="en-US" sz="2400" dirty="0" smtClean="0"/>
              <a:t>virtualization technologies </a:t>
            </a:r>
            <a:r>
              <a:rPr lang="en-US" sz="2400" dirty="0"/>
              <a:t>to enable the dynamic placement of multi-tier services on </a:t>
            </a:r>
            <a:r>
              <a:rPr lang="en-US" sz="2400" dirty="0" smtClean="0"/>
              <a:t>distributed infrastructures</a:t>
            </a:r>
            <a:r>
              <a:rPr lang="en-US" sz="2400" dirty="0"/>
              <a:t>, combining both data center’s resources and remote </a:t>
            </a:r>
            <a:r>
              <a:rPr lang="en-US" sz="2400" dirty="0" smtClean="0"/>
              <a:t>cloud’s resources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109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5.6.1 Amazon Elastic Compute Cloud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Amazon EC2 (Elastic Compute Cloud) is a Web service that </a:t>
            </a:r>
            <a:r>
              <a:rPr lang="en-US" sz="2400" dirty="0" smtClean="0"/>
              <a:t>allows users </a:t>
            </a:r>
            <a:r>
              <a:rPr lang="en-US" sz="2400" dirty="0"/>
              <a:t>to provision new machines into Amazon’s virtualized infrastructure </a:t>
            </a:r>
            <a:r>
              <a:rPr lang="en-US" sz="2400" dirty="0" smtClean="0"/>
              <a:t>using </a:t>
            </a:r>
            <a:r>
              <a:rPr lang="en-US" sz="2400" dirty="0"/>
              <a:t>a publicly available API </a:t>
            </a:r>
            <a:r>
              <a:rPr lang="en-US" sz="2400" dirty="0" smtClean="0"/>
              <a:t> and it </a:t>
            </a:r>
            <a:r>
              <a:rPr lang="en-US" sz="2400" dirty="0"/>
              <a:t>reduces the time required to obtain and boot a new server.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Users  get </a:t>
            </a:r>
            <a:r>
              <a:rPr lang="en-US" sz="2400" dirty="0"/>
              <a:t>full root access and can install almost any OS or application in their </a:t>
            </a:r>
            <a:r>
              <a:rPr lang="en-US" sz="2400" dirty="0" smtClean="0"/>
              <a:t>AMIs (</a:t>
            </a:r>
            <a:r>
              <a:rPr lang="en-US" sz="2400" dirty="0"/>
              <a:t>Amazon Machine Images).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Web </a:t>
            </a:r>
            <a:r>
              <a:rPr lang="en-US" sz="2400" dirty="0"/>
              <a:t>services APIs allow users to reboot </a:t>
            </a:r>
            <a:r>
              <a:rPr lang="en-US" sz="2400" dirty="0" smtClean="0"/>
              <a:t>their  instances </a:t>
            </a:r>
            <a:r>
              <a:rPr lang="en-US" sz="2400" dirty="0"/>
              <a:t>remotely, scale capacity quickly, and use on-demand service </a:t>
            </a:r>
            <a:r>
              <a:rPr lang="en-US" sz="2400" dirty="0" smtClean="0"/>
              <a:t>when needed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/>
              <a:t>EC2 </a:t>
            </a:r>
            <a:r>
              <a:rPr lang="en-US" sz="2400" dirty="0"/>
              <a:t>instance is </a:t>
            </a:r>
            <a:r>
              <a:rPr lang="en-US" sz="2400" dirty="0" smtClean="0"/>
              <a:t>a </a:t>
            </a:r>
            <a:r>
              <a:rPr lang="en-US" sz="2400" dirty="0"/>
              <a:t>virtual machine with a certain amount of RAM</a:t>
            </a:r>
            <a:r>
              <a:rPr lang="en-US" sz="2400" dirty="0" smtClean="0"/>
              <a:t>, CPU</a:t>
            </a:r>
            <a:r>
              <a:rPr lang="en-US" sz="2400" dirty="0"/>
              <a:t>, and storage capacity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sz="2200" dirty="0" smtClean="0"/>
              <a:t>Setting up an EC2 instance is quite easy. Once we create your AWS (Amazon Web service) account, </a:t>
            </a:r>
            <a:r>
              <a:rPr lang="en-US" sz="2200" dirty="0" smtClean="0"/>
              <a:t>we </a:t>
            </a:r>
            <a:r>
              <a:rPr lang="en-US" sz="2200" dirty="0" smtClean="0"/>
              <a:t>can use the on-line AWS console, or simply download the offline command line’s tools to start provisioning your instances.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3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965"/>
            <a:ext cx="11250706" cy="5786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Amazon EC2 provides its customers with three flexible purchasing models :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 smtClean="0"/>
              <a:t>On-Demand instances</a:t>
            </a:r>
            <a:r>
              <a:rPr lang="en-US" sz="2400" dirty="0" smtClean="0"/>
              <a:t>, which allow you to pay a fixed rate by the hour with no commitment.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u="sng" dirty="0" smtClean="0"/>
              <a:t>Reserved instances</a:t>
            </a:r>
            <a:r>
              <a:rPr lang="en-US" sz="2400" dirty="0" smtClean="0"/>
              <a:t>, which allow you to pay a low, one-time fee and in turn receive a significant discount on the hourly usage charge for that instance.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 smtClean="0"/>
              <a:t>Spot instances</a:t>
            </a:r>
            <a:r>
              <a:rPr lang="en-US" sz="2400" dirty="0" smtClean="0"/>
              <a:t>, which enable you to bid whatever price you want for instance capacity, providing for even greater savings, if your applications have flexible start and end times.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1"/>
            <a:ext cx="10515600" cy="5679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Amazon and Provisioning </a:t>
            </a:r>
            <a:r>
              <a:rPr lang="en-US" dirty="0" smtClean="0"/>
              <a:t>Services: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Amazon </a:t>
            </a:r>
            <a:r>
              <a:rPr lang="en-US" sz="2000" dirty="0"/>
              <a:t>provides an excellent set </a:t>
            </a:r>
            <a:r>
              <a:rPr lang="en-US" sz="2000" dirty="0" smtClean="0"/>
              <a:t>of tools </a:t>
            </a:r>
            <a:r>
              <a:rPr lang="en-US" sz="2000" dirty="0"/>
              <a:t>that help in provisioning </a:t>
            </a:r>
            <a:r>
              <a:rPr lang="en-US" sz="2000" dirty="0" smtClean="0"/>
              <a:t>service.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Amazon Auto Scaling 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dirty="0" smtClean="0"/>
              <a:t>set of </a:t>
            </a:r>
            <a:r>
              <a:rPr lang="en-US" sz="2000" dirty="0"/>
              <a:t>command line tools that allows scaling Amazon EC2 capacity up or </a:t>
            </a:r>
            <a:r>
              <a:rPr lang="en-US" sz="2000" dirty="0" smtClean="0"/>
              <a:t>down automatically </a:t>
            </a:r>
            <a:r>
              <a:rPr lang="en-US" sz="2000" dirty="0"/>
              <a:t>and according to the conditions the end user defines.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This feature ensures </a:t>
            </a:r>
            <a:r>
              <a:rPr lang="en-US" sz="2000" dirty="0"/>
              <a:t>that the number of Amazon EC2 instances can scale up </a:t>
            </a:r>
            <a:r>
              <a:rPr lang="en-US" sz="2000" dirty="0" smtClean="0"/>
              <a:t>seamlessly </a:t>
            </a:r>
            <a:r>
              <a:rPr lang="en-US" sz="2000" dirty="0"/>
              <a:t>during demand spikes to maintain performance and can scale down </a:t>
            </a:r>
            <a:r>
              <a:rPr lang="en-US" sz="2000" dirty="0" smtClean="0"/>
              <a:t>automatically when </a:t>
            </a:r>
            <a:r>
              <a:rPr lang="en-US" sz="2000" dirty="0"/>
              <a:t>loads diminish and become less intensive to minimize the costs.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Auto Scaling service and </a:t>
            </a:r>
            <a:r>
              <a:rPr lang="en-US" sz="2000" dirty="0" err="1"/>
              <a:t>CloudWatch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(a monitoring service for </a:t>
            </a:r>
            <a:r>
              <a:rPr lang="en-US" sz="2000" dirty="0" smtClean="0"/>
              <a:t>AWS cloud </a:t>
            </a:r>
            <a:r>
              <a:rPr lang="en-US" sz="2000" dirty="0"/>
              <a:t>resources and their utilization) help in exposing functionalities </a:t>
            </a:r>
            <a:r>
              <a:rPr lang="en-US" sz="2000" dirty="0" smtClean="0"/>
              <a:t>required for </a:t>
            </a:r>
            <a:r>
              <a:rPr lang="en-US" sz="2000" dirty="0"/>
              <a:t>provisioning application services on Amazon EC2.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Amazon Elastic Load Balancer </a:t>
            </a:r>
            <a:r>
              <a:rPr lang="en-US" sz="2000" dirty="0" smtClean="0"/>
              <a:t> </a:t>
            </a:r>
            <a:r>
              <a:rPr lang="en-US" sz="2000" dirty="0"/>
              <a:t>is another service that helps in </a:t>
            </a:r>
            <a:r>
              <a:rPr lang="en-US" sz="2000" dirty="0" smtClean="0"/>
              <a:t>building fault-tolerant </a:t>
            </a:r>
            <a:r>
              <a:rPr lang="en-US" sz="2000" dirty="0"/>
              <a:t>applications by automatically provisioning incoming </a:t>
            </a:r>
            <a:r>
              <a:rPr lang="en-US" sz="2000" dirty="0" smtClean="0"/>
              <a:t>application workload </a:t>
            </a:r>
            <a:r>
              <a:rPr lang="en-US" sz="2000" dirty="0"/>
              <a:t>across </a:t>
            </a:r>
            <a:r>
              <a:rPr lang="en-US" sz="2000" dirty="0" smtClean="0"/>
              <a:t>available Amazon EC2 instances and in multiple availability zones.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20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5.2.1 Virtualization Technology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Virtualization </a:t>
            </a:r>
            <a:r>
              <a:rPr lang="en-US" sz="2000" b="1" dirty="0"/>
              <a:t>has revolutionized data center’s technology </a:t>
            </a:r>
            <a:r>
              <a:rPr lang="en-US" sz="2000" dirty="0"/>
              <a:t>through a set </a:t>
            </a:r>
            <a:r>
              <a:rPr lang="en-US" sz="2000" dirty="0" smtClean="0"/>
              <a:t>of techniques </a:t>
            </a:r>
            <a:r>
              <a:rPr lang="en-US" sz="2000" dirty="0"/>
              <a:t>and tools that facilitate the </a:t>
            </a:r>
            <a:r>
              <a:rPr lang="en-US" sz="2000" b="1" dirty="0"/>
              <a:t>providing and management of </a:t>
            </a:r>
            <a:r>
              <a:rPr lang="en-US" sz="2000" b="1" dirty="0" smtClean="0"/>
              <a:t>the dynamic </a:t>
            </a:r>
            <a:r>
              <a:rPr lang="en-US" sz="2000" b="1" dirty="0"/>
              <a:t>data center’s infrastructure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Virtualization </a:t>
            </a:r>
            <a:r>
              <a:rPr lang="en-US" sz="2000" dirty="0"/>
              <a:t>can be </a:t>
            </a:r>
            <a:r>
              <a:rPr lang="en-US" sz="2000" dirty="0" smtClean="0"/>
              <a:t>defined as </a:t>
            </a:r>
            <a:r>
              <a:rPr lang="en-US" sz="2000" dirty="0"/>
              <a:t>the </a:t>
            </a:r>
            <a:r>
              <a:rPr lang="en-US" sz="2000" b="1" dirty="0"/>
              <a:t>abstraction of the four computing resources</a:t>
            </a:r>
            <a:r>
              <a:rPr lang="en-US" sz="2000" dirty="0"/>
              <a:t> (storage, </a:t>
            </a:r>
            <a:r>
              <a:rPr lang="en-US" sz="2000" dirty="0" smtClean="0"/>
              <a:t>processing power</a:t>
            </a:r>
            <a:r>
              <a:rPr lang="en-US" sz="2000" dirty="0"/>
              <a:t>, memory, and network or I/O).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It is conceptually similar to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Emulation</a:t>
            </a:r>
            <a:r>
              <a:rPr lang="en-US" sz="2000" dirty="0" smtClean="0"/>
              <a:t> -  where </a:t>
            </a:r>
            <a:r>
              <a:rPr lang="en-US" sz="2000" dirty="0"/>
              <a:t>a system pretends to be another system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virtualization - </a:t>
            </a:r>
            <a:r>
              <a:rPr lang="en-US" sz="2000" dirty="0" smtClean="0"/>
              <a:t>  a </a:t>
            </a:r>
            <a:r>
              <a:rPr lang="en-US" sz="2000" dirty="0"/>
              <a:t>system pretending to be two or more of the same system </a:t>
            </a:r>
            <a:r>
              <a:rPr lang="en-US" sz="20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/>
              <a:t>Virtualization layer will partition the physical resource of the underlying physical server into multiple virtual machines with different workloads.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/>
              <a:t>VM schedules, allocates the physical resource, and makes each virtual machine think that it totally owns the whole underlying hardware’s physical resource  (processor, disks, rams, etc.)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5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94"/>
            <a:ext cx="10515600" cy="5921469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 smtClean="0"/>
              <a:t>Virtual machine’s technology makes it very flexible and easy to manage resources in cloud computing environments, because they </a:t>
            </a:r>
            <a:r>
              <a:rPr lang="en-US" sz="2000" b="1" dirty="0" smtClean="0"/>
              <a:t>improve the utilization of such resources by multiplexing many virtual machines on one physical  host  </a:t>
            </a:r>
            <a:r>
              <a:rPr lang="en-US" sz="2000" dirty="0" smtClean="0"/>
              <a:t>(server consolidation).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/>
              <a:t>Virtualization enables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high, reliable, and agile deployment mechanisms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smtClean="0"/>
              <a:t>management of services,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smtClean="0"/>
              <a:t>providing on-demand cloning and live  migration services which improve reliability.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85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94"/>
            <a:ext cx="10515600" cy="5921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5.2.2 	Public Cloud and Infrastructure Services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Here resources are dynamically provisioned via publicly accessible  Web  applications/Web  services (SOAP  or 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 interfaces) from  an  off-site  third-party  provider.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user pays only for the capacity of the provisioned resources at a particular time.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Vendors  publicly provide infrastructure as a service.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Eg</a:t>
            </a:r>
            <a:r>
              <a:rPr lang="en-US" sz="2400" dirty="0" smtClean="0"/>
              <a:t>, Amazon Elastic Compute Cloud (EC2) ,  </a:t>
            </a:r>
            <a:r>
              <a:rPr lang="en-US" sz="2400" dirty="0" err="1" smtClean="0"/>
              <a:t>GoGrid</a:t>
            </a:r>
            <a:r>
              <a:rPr lang="en-US" sz="2400" dirty="0" smtClean="0"/>
              <a:t>, </a:t>
            </a:r>
            <a:r>
              <a:rPr lang="en-US" sz="2400" dirty="0" err="1" smtClean="0"/>
              <a:t>AppNexus</a:t>
            </a:r>
            <a:r>
              <a:rPr lang="en-US" sz="2400" dirty="0" smtClean="0"/>
              <a:t> , </a:t>
            </a:r>
            <a:r>
              <a:rPr lang="en-US" sz="2400" dirty="0" err="1" smtClean="0"/>
              <a:t>FlexiScale</a:t>
            </a:r>
            <a:r>
              <a:rPr lang="en-US" sz="2400" dirty="0" smtClean="0"/>
              <a:t> , </a:t>
            </a:r>
            <a:r>
              <a:rPr lang="en-US" sz="2400" dirty="0" err="1" smtClean="0"/>
              <a:t>Manjrasoft</a:t>
            </a:r>
            <a:r>
              <a:rPr lang="en-US" sz="2400" dirty="0" smtClean="0"/>
              <a:t>  ,Aneka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19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Amazon Elastic Compute Cloud (EC2) is an </a:t>
            </a:r>
            <a:r>
              <a:rPr lang="en-US" sz="2400" b="1" dirty="0" err="1" smtClean="0"/>
              <a:t>IaaS</a:t>
            </a:r>
            <a:r>
              <a:rPr lang="en-US" sz="2400" b="1" dirty="0" smtClean="0"/>
              <a:t> </a:t>
            </a:r>
            <a:r>
              <a:rPr lang="en-US" sz="2400" dirty="0" smtClean="0"/>
              <a:t>service that provides elastic compute capacity  in  the  cloud.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These  services  can  be  leveraged  via  Web  services (SOAP or REST), a Web-based AWS  (Amazon Web Service) management console, or the EC2 command line tools.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Amazon service provides variety of operating systems (i.e., Linux, </a:t>
            </a:r>
            <a:r>
              <a:rPr lang="en-US" sz="2400" dirty="0" err="1" smtClean="0"/>
              <a:t>OpenSolaris</a:t>
            </a:r>
            <a:r>
              <a:rPr lang="en-US" sz="2400" dirty="0" smtClean="0"/>
              <a:t>, or Windows) and pre-loaded software.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Amazon offers different instances’ size according to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(a) the resources’ needs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(b) the high CPU’s needs it provides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(c) high-memory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9271" y="297889"/>
            <a:ext cx="10515600" cy="522381"/>
          </a:xfrm>
        </p:spPr>
        <p:txBody>
          <a:bodyPr>
            <a:normAutofit fontScale="90000"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	</a:t>
            </a:r>
            <a:r>
              <a:rPr lang="en-US" sz="2000" b="1" dirty="0" smtClean="0"/>
              <a:t>5.2.3  </a:t>
            </a:r>
            <a:r>
              <a:rPr lang="en-US" sz="2700" b="1" u="sng" dirty="0" smtClean="0"/>
              <a:t>Private Cloud and Infrastructure Services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55180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lvl="0"/>
            <a:r>
              <a:rPr lang="en-US" sz="2200" dirty="0"/>
              <a:t>A private cloud aims at providing public cloud functionality, but on private resources.</a:t>
            </a:r>
            <a:endParaRPr lang="en-US" sz="3000" dirty="0"/>
          </a:p>
          <a:p>
            <a:pPr lvl="0"/>
            <a:r>
              <a:rPr lang="en-US" sz="2200" dirty="0"/>
              <a:t>Private cloud exhibits a highly virtualized cloud data center located inside organization’s firewall. 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200" u="sng" dirty="0"/>
              <a:t>Private clouds exhibit the following characteristics: </a:t>
            </a:r>
            <a:endParaRPr lang="en-US" sz="3000" dirty="0"/>
          </a:p>
          <a:p>
            <a:pPr lvl="0"/>
            <a:r>
              <a:rPr lang="en-US" sz="2200" dirty="0" smtClean="0"/>
              <a:t>Allow </a:t>
            </a:r>
            <a:r>
              <a:rPr lang="en-US" sz="2200" dirty="0"/>
              <a:t>service provisioning and compute capability for an organization’s users in a self-service manner. </a:t>
            </a:r>
            <a:endParaRPr lang="en-US" sz="3000" dirty="0"/>
          </a:p>
          <a:p>
            <a:pPr lvl="0"/>
            <a:r>
              <a:rPr lang="en-US" sz="2200" dirty="0"/>
              <a:t>Automate and provide well-managed virtualized environments.</a:t>
            </a:r>
            <a:endParaRPr lang="en-US" sz="3000" dirty="0"/>
          </a:p>
          <a:p>
            <a:pPr lvl="0"/>
            <a:r>
              <a:rPr lang="en-US" sz="2200" dirty="0"/>
              <a:t>Optimize computing resources, and servers’ utilization. </a:t>
            </a:r>
            <a:endParaRPr lang="en-US" sz="3000" dirty="0"/>
          </a:p>
          <a:p>
            <a:pPr lvl="0"/>
            <a:r>
              <a:rPr lang="en-US" sz="2200" dirty="0"/>
              <a:t>Support specific workloads.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Vendors and frameworks that provide infrastructure as a service in private setups. </a:t>
            </a:r>
            <a:r>
              <a:rPr lang="en-US" sz="2400" dirty="0" err="1" smtClean="0"/>
              <a:t>Eg</a:t>
            </a:r>
            <a:r>
              <a:rPr lang="en-US" sz="2400" dirty="0" smtClean="0"/>
              <a:t>. Eucalyptus and </a:t>
            </a:r>
            <a:r>
              <a:rPr lang="en-US" sz="2400" dirty="0" err="1" smtClean="0"/>
              <a:t>OpenNebula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third type of cloud setup named “hybrid cloud,” in which a combination of private/internal and external cloud resources exist together by enabling outsourcing of noncritical services and functions in public  cloud  and  keeping  the  critical  ones  internal.  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Hybrid  cloud’s  main function is to release resources from a public cloud and to handle sudden demand usage, which is called “cloud bursting.”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176"/>
            <a:ext cx="10515600" cy="5840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5.2.4 	Distributed Management of Virtualization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Many commercial, open source products and research projects such as </a:t>
            </a:r>
            <a:r>
              <a:rPr lang="en-US" sz="2000" dirty="0" err="1" smtClean="0"/>
              <a:t>OpenNebula</a:t>
            </a:r>
            <a:r>
              <a:rPr lang="en-US" sz="2000" dirty="0" smtClean="0"/>
              <a:t> , IBM  Virtualization  Manager and  VMware are  being developed  </a:t>
            </a:r>
            <a:r>
              <a:rPr lang="en-US" sz="2000" b="1" dirty="0" smtClean="0"/>
              <a:t>to dynamically provision virtual  machines</a:t>
            </a:r>
            <a:r>
              <a:rPr lang="en-US" sz="2000" dirty="0" smtClean="0"/>
              <a:t>, utilizing the  physical  infrastructure.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There  are  also  some  commercial  and  scientific  infrastructure  cloud  computing  initiatives,  such  as  Globus  VWS,  Eucalyptus   and Amazon,  </a:t>
            </a:r>
            <a:r>
              <a:rPr lang="en-US" sz="2000" b="1" dirty="0" smtClean="0"/>
              <a:t>which  provide  remote  interfaces  </a:t>
            </a:r>
            <a:r>
              <a:rPr lang="en-US" sz="2000" dirty="0" smtClean="0"/>
              <a:t>for  controlling  and  monitoring virtual resources.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RESERVOIR initiative, in which </a:t>
            </a:r>
            <a:r>
              <a:rPr lang="en-US" sz="2000" b="1" dirty="0" smtClean="0"/>
              <a:t>grid interfaces and protocols </a:t>
            </a:r>
            <a:r>
              <a:rPr lang="en-US" sz="2000" dirty="0" smtClean="0"/>
              <a:t>enable the required </a:t>
            </a:r>
            <a:r>
              <a:rPr lang="en-US" sz="2000" b="1" dirty="0" smtClean="0"/>
              <a:t>interoperability between the clouds</a:t>
            </a:r>
            <a:r>
              <a:rPr lang="en-US" sz="2000" dirty="0" smtClean="0"/>
              <a:t> or infrastructure’s providers.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1971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Virtual Machine Provisioning and Migration Services</vt:lpstr>
      <vt:lpstr>5.1 Introduction</vt:lpstr>
      <vt:lpstr>5.2.1 Virtualization Technology Overview</vt:lpstr>
      <vt:lpstr>PowerPoint Presentation</vt:lpstr>
      <vt:lpstr>PowerPoint Presentation</vt:lpstr>
      <vt:lpstr>PowerPoint Presentation</vt:lpstr>
      <vt:lpstr> 5.2.3  Private Cloud and Infrastructure Services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Provisioning and Migration Services</dc:title>
  <dc:creator>Mahe</dc:creator>
  <cp:lastModifiedBy>Mahe</cp:lastModifiedBy>
  <cp:revision>50</cp:revision>
  <dcterms:created xsi:type="dcterms:W3CDTF">2018-10-29T10:12:45Z</dcterms:created>
  <dcterms:modified xsi:type="dcterms:W3CDTF">2018-10-30T04:50:12Z</dcterms:modified>
</cp:coreProperties>
</file>