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335" r:id="rId2"/>
    <p:sldId id="334" r:id="rId3"/>
    <p:sldId id="331" r:id="rId4"/>
    <p:sldId id="337" r:id="rId5"/>
    <p:sldId id="336" r:id="rId6"/>
    <p:sldId id="338" r:id="rId7"/>
    <p:sldId id="339" r:id="rId8"/>
    <p:sldId id="258" r:id="rId9"/>
    <p:sldId id="259" r:id="rId10"/>
    <p:sldId id="341" r:id="rId11"/>
    <p:sldId id="343" r:id="rId12"/>
    <p:sldId id="344" r:id="rId13"/>
    <p:sldId id="345" r:id="rId14"/>
    <p:sldId id="405" r:id="rId15"/>
    <p:sldId id="346" r:id="rId16"/>
    <p:sldId id="347" r:id="rId17"/>
    <p:sldId id="348" r:id="rId18"/>
    <p:sldId id="411" r:id="rId19"/>
    <p:sldId id="272" r:id="rId20"/>
    <p:sldId id="273" r:id="rId21"/>
    <p:sldId id="350" r:id="rId22"/>
    <p:sldId id="351" r:id="rId23"/>
    <p:sldId id="356" r:id="rId24"/>
    <p:sldId id="352" r:id="rId25"/>
    <p:sldId id="354" r:id="rId26"/>
    <p:sldId id="355" r:id="rId27"/>
    <p:sldId id="404" r:id="rId28"/>
    <p:sldId id="407" r:id="rId29"/>
    <p:sldId id="406" r:id="rId30"/>
    <p:sldId id="357" r:id="rId31"/>
    <p:sldId id="408" r:id="rId32"/>
    <p:sldId id="359" r:id="rId33"/>
    <p:sldId id="360" r:id="rId34"/>
    <p:sldId id="361" r:id="rId35"/>
    <p:sldId id="362" r:id="rId36"/>
    <p:sldId id="363" r:id="rId37"/>
    <p:sldId id="364" r:id="rId38"/>
    <p:sldId id="403" r:id="rId39"/>
    <p:sldId id="365" r:id="rId40"/>
    <p:sldId id="366" r:id="rId41"/>
    <p:sldId id="409" r:id="rId42"/>
    <p:sldId id="385" r:id="rId43"/>
    <p:sldId id="386" r:id="rId44"/>
    <p:sldId id="387" r:id="rId45"/>
    <p:sldId id="388" r:id="rId46"/>
    <p:sldId id="389" r:id="rId47"/>
    <p:sldId id="368" r:id="rId48"/>
    <p:sldId id="410" r:id="rId49"/>
    <p:sldId id="369" r:id="rId50"/>
    <p:sldId id="390" r:id="rId51"/>
    <p:sldId id="391" r:id="rId52"/>
    <p:sldId id="371" r:id="rId53"/>
    <p:sldId id="372" r:id="rId54"/>
    <p:sldId id="373" r:id="rId55"/>
    <p:sldId id="374" r:id="rId56"/>
    <p:sldId id="375" r:id="rId57"/>
    <p:sldId id="376" r:id="rId58"/>
    <p:sldId id="377" r:id="rId59"/>
    <p:sldId id="378" r:id="rId60"/>
    <p:sldId id="379" r:id="rId61"/>
    <p:sldId id="380" r:id="rId62"/>
    <p:sldId id="381" r:id="rId63"/>
    <p:sldId id="402" r:id="rId64"/>
    <p:sldId id="382" r:id="rId65"/>
    <p:sldId id="383" r:id="rId66"/>
    <p:sldId id="392" r:id="rId67"/>
    <p:sldId id="393" r:id="rId68"/>
    <p:sldId id="394" r:id="rId69"/>
    <p:sldId id="395" r:id="rId70"/>
    <p:sldId id="396" r:id="rId71"/>
    <p:sldId id="397" r:id="rId72"/>
    <p:sldId id="398" r:id="rId73"/>
    <p:sldId id="399" r:id="rId74"/>
    <p:sldId id="400" r:id="rId75"/>
    <p:sldId id="401"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08" autoAdjust="0"/>
  </p:normalViewPr>
  <p:slideViewPr>
    <p:cSldViewPr>
      <p:cViewPr varScale="1">
        <p:scale>
          <a:sx n="56" d="100"/>
          <a:sy n="56" d="100"/>
        </p:scale>
        <p:origin x="1776"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36CBA6-241D-4851-8170-046DE5BD9F53}" type="datetimeFigureOut">
              <a:rPr lang="en-IN" smtClean="0"/>
              <a:t>25-09-2018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94D6F7-BA80-4816-8D5A-500A3CA96B66}" type="slidenum">
              <a:rPr lang="en-IN" smtClean="0"/>
              <a:t>‹#›</a:t>
            </a:fld>
            <a:endParaRPr lang="en-IN"/>
          </a:p>
        </p:txBody>
      </p:sp>
    </p:spTree>
    <p:extLst>
      <p:ext uri="{BB962C8B-B14F-4D97-AF65-F5344CB8AC3E}">
        <p14:creationId xmlns:p14="http://schemas.microsoft.com/office/powerpoint/2010/main" val="194665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0CBFB8E-98A3-4840-92D1-36DDAAE9E002}" type="slidenum">
              <a:rPr lang="en-US" altLang="en-US" smtClean="0">
                <a:latin typeface="Arial" panose="020B0604020202020204" pitchFamily="34" charset="0"/>
              </a:rPr>
              <a:pPr>
                <a:spcBef>
                  <a:spcPct val="0"/>
                </a:spcBef>
              </a:pPr>
              <a:t>29</a:t>
            </a:fld>
            <a:endParaRPr lang="en-US" altLang="en-US" smtClean="0">
              <a:latin typeface="Arial" panose="020B0604020202020204" pitchFamily="34" charset="0"/>
            </a:endParaRPr>
          </a:p>
        </p:txBody>
      </p:sp>
      <p:sp>
        <p:nvSpPr>
          <p:cNvPr id="33795" name="Rectangle 2"/>
          <p:cNvSpPr>
            <a:spLocks noRo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018688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70B2BA0C-0EAE-46A4-B82C-6EDA62AB58D2}" type="slidenum">
              <a:rPr lang="zh-CN" altLang="en-US"/>
              <a:pPr eaLnBrk="1" hangingPunct="1">
                <a:spcBef>
                  <a:spcPct val="0"/>
                </a:spcBef>
              </a:pPr>
              <a:t>44</a:t>
            </a:fld>
            <a:endParaRPr lang="en-US" altLang="zh-CN"/>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843004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11E5ACE7-F9C3-470F-946A-422359A6E25A}" type="slidenum">
              <a:rPr lang="zh-CN" altLang="en-US"/>
              <a:pPr eaLnBrk="1" hangingPunct="1">
                <a:spcBef>
                  <a:spcPct val="0"/>
                </a:spcBef>
              </a:pPr>
              <a:t>45</a:t>
            </a:fld>
            <a:endParaRPr lang="en-US" altLang="zh-CN"/>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934064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F0ECFBC0-7BC2-43F0-9FDF-1396B7A4517F}" type="slidenum">
              <a:rPr lang="zh-CN" altLang="en-US"/>
              <a:pPr eaLnBrk="1" hangingPunct="1">
                <a:spcBef>
                  <a:spcPct val="0"/>
                </a:spcBef>
              </a:pPr>
              <a:t>46</a:t>
            </a:fld>
            <a:endParaRPr lang="en-US" altLang="zh-CN"/>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959221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885248AA-311B-4A21-B2A8-6DAC02022ADD}" type="slidenum">
              <a:rPr lang="en-US" sz="1200"/>
              <a:pPr eaLnBrk="1" hangingPunct="1"/>
              <a:t>47</a:t>
            </a:fld>
            <a:endParaRPr 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918480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BCE4A7F-8279-488A-A6FC-25ACDD41D17E}" type="slidenum">
              <a:rPr lang="zh-CN" altLang="en-US" smtClean="0"/>
              <a:pPr>
                <a:spcBef>
                  <a:spcPct val="0"/>
                </a:spcBef>
              </a:pPr>
              <a:t>48</a:t>
            </a:fld>
            <a:endParaRPr lang="en-US" altLang="zh-CN" smtClean="0"/>
          </a:p>
        </p:txBody>
      </p:sp>
      <p:sp>
        <p:nvSpPr>
          <p:cNvPr id="76803" name="Rectangle 2"/>
          <p:cNvSpPr>
            <a:spLocks noRo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540806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4B239021-0941-4462-B351-9007F2CB1792}" type="slidenum">
              <a:rPr lang="en-US" sz="1200"/>
              <a:pPr eaLnBrk="1" hangingPunct="1"/>
              <a:t>49</a:t>
            </a:fld>
            <a:endParaRPr lang="en-US" sz="12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4034254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97793733-3D84-49D6-92B5-80056C4FF2F5}" type="slidenum">
              <a:rPr lang="zh-CN" altLang="en-US"/>
              <a:pPr eaLnBrk="1" hangingPunct="1">
                <a:spcBef>
                  <a:spcPct val="0"/>
                </a:spcBef>
              </a:pPr>
              <a:t>50</a:t>
            </a:fld>
            <a:endParaRPr lang="en-US" altLang="zh-CN"/>
          </a:p>
        </p:txBody>
      </p:sp>
      <p:sp>
        <p:nvSpPr>
          <p:cNvPr id="80899"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6" tIns="44444" rIns="90476" bIns="44444"/>
          <a:lstStyle/>
          <a:p>
            <a:endParaRPr lang="en-AU" altLang="en-US" sz="1400" smtClean="0"/>
          </a:p>
        </p:txBody>
      </p:sp>
      <p:sp>
        <p:nvSpPr>
          <p:cNvPr id="80900"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extLst>
      <p:ext uri="{BB962C8B-B14F-4D97-AF65-F5344CB8AC3E}">
        <p14:creationId xmlns:p14="http://schemas.microsoft.com/office/powerpoint/2010/main" val="2475246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73843276-828F-4A07-B382-0D5C5403B139}" type="slidenum">
              <a:rPr lang="zh-CN" altLang="en-US"/>
              <a:pPr eaLnBrk="1" hangingPunct="1">
                <a:spcBef>
                  <a:spcPct val="0"/>
                </a:spcBef>
              </a:pPr>
              <a:t>51</a:t>
            </a:fld>
            <a:endParaRPr lang="en-US" altLang="zh-CN"/>
          </a:p>
        </p:txBody>
      </p:sp>
      <p:sp>
        <p:nvSpPr>
          <p:cNvPr id="81923"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6" tIns="44444" rIns="90476" bIns="44444"/>
          <a:lstStyle/>
          <a:p>
            <a:endParaRPr lang="en-AU" altLang="en-US" sz="1400" smtClean="0"/>
          </a:p>
        </p:txBody>
      </p:sp>
      <p:sp>
        <p:nvSpPr>
          <p:cNvPr id="81924"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extLst>
      <p:ext uri="{BB962C8B-B14F-4D97-AF65-F5344CB8AC3E}">
        <p14:creationId xmlns:p14="http://schemas.microsoft.com/office/powerpoint/2010/main" val="4208286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885248AA-311B-4A21-B2A8-6DAC02022ADD}" type="slidenum">
              <a:rPr lang="en-US" sz="1200"/>
              <a:pPr eaLnBrk="1" hangingPunct="1"/>
              <a:t>52</a:t>
            </a:fld>
            <a:endParaRPr 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520751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885248AA-311B-4A21-B2A8-6DAC02022ADD}" type="slidenum">
              <a:rPr lang="en-US" sz="1200"/>
              <a:pPr eaLnBrk="1" hangingPunct="1"/>
              <a:t>53</a:t>
            </a:fld>
            <a:endParaRPr 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657187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91B60EE9-B8C8-44D4-B4CB-28831651562D}" type="slidenum">
              <a:rPr lang="en-US" sz="1200"/>
              <a:pPr eaLnBrk="1" hangingPunct="1"/>
              <a:t>35</a:t>
            </a:fld>
            <a:endParaRPr 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2025329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99BF9D4B-5858-4FEF-BADA-3D8EC4D73DDF}" type="slidenum">
              <a:rPr lang="en-US" sz="1200"/>
              <a:pPr eaLnBrk="1" hangingPunct="1"/>
              <a:t>55</a:t>
            </a:fld>
            <a:endParaRPr 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9534502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FAA3D5D8-BE51-4A8C-BE03-295C78EDB2FB}" type="slidenum">
              <a:rPr lang="en-US" sz="1200"/>
              <a:pPr eaLnBrk="1" hangingPunct="1"/>
              <a:t>62</a:t>
            </a:fld>
            <a:endParaRPr lang="en-US" sz="12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321230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46011997-A04C-46EC-ABAB-C8C81C9BF65C}" type="slidenum">
              <a:rPr lang="en-US" sz="1200"/>
              <a:pPr eaLnBrk="1" hangingPunct="1"/>
              <a:t>64</a:t>
            </a:fld>
            <a:endParaRPr lang="en-US"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en-US" dirty="0" smtClean="0"/>
          </a:p>
        </p:txBody>
      </p:sp>
    </p:spTree>
    <p:extLst>
      <p:ext uri="{BB962C8B-B14F-4D97-AF65-F5344CB8AC3E}">
        <p14:creationId xmlns:p14="http://schemas.microsoft.com/office/powerpoint/2010/main" val="2826324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EF3F86B6-9791-4D5E-9D03-98BDDAC910B0}" type="slidenum">
              <a:rPr lang="en-US" sz="1200"/>
              <a:pPr eaLnBrk="1" hangingPunct="1"/>
              <a:t>65</a:t>
            </a:fld>
            <a:endParaRPr lang="en-US"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9011538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fld id="{A3A378EB-1F65-44DB-8876-1E524AC53E02}" type="slidenum">
              <a:rPr lang="en-US" altLang="en-US" sz="1200" smtClean="0">
                <a:latin typeface="Arial" panose="020B0604020202020204" pitchFamily="34" charset="0"/>
              </a:rPr>
              <a:pPr/>
              <a:t>66</a:t>
            </a:fld>
            <a:endParaRPr lang="en-US" altLang="en-US" sz="1200" smtClean="0">
              <a:latin typeface="Arial" panose="020B0604020202020204" pitchFamily="34"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980429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fld id="{7E6A96D1-6AAC-42FD-ACEA-CC4E7580C399}" type="slidenum">
              <a:rPr lang="en-US" altLang="en-US" sz="1200" smtClean="0">
                <a:latin typeface="Arial" panose="020B0604020202020204" pitchFamily="34" charset="0"/>
              </a:rPr>
              <a:pPr/>
              <a:t>67</a:t>
            </a:fld>
            <a:endParaRPr lang="en-US" altLang="en-US" sz="1200" smtClean="0">
              <a:latin typeface="Arial" panose="020B0604020202020204" pitchFamily="34"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1960152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fld id="{8AFA58A2-2DFD-4BB3-8478-1858C1E28BF7}" type="slidenum">
              <a:rPr lang="en-US" altLang="en-US" sz="1200" smtClean="0">
                <a:latin typeface="Arial" panose="020B0604020202020204" pitchFamily="34" charset="0"/>
              </a:rPr>
              <a:pPr/>
              <a:t>68</a:t>
            </a:fld>
            <a:endParaRPr lang="en-US" altLang="en-US" sz="1200" smtClean="0">
              <a:latin typeface="Arial" panose="020B0604020202020204" pitchFamily="34"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3851024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fld id="{6F983824-207C-4EA9-A58D-3B21CCDF3B21}" type="slidenum">
              <a:rPr lang="en-US" altLang="en-US" sz="1200" smtClean="0">
                <a:latin typeface="Arial" panose="020B0604020202020204" pitchFamily="34" charset="0"/>
              </a:rPr>
              <a:pPr/>
              <a:t>69</a:t>
            </a:fld>
            <a:endParaRPr lang="en-US" altLang="en-US" sz="1200" smtClean="0">
              <a:latin typeface="Arial" panose="020B0604020202020204" pitchFamily="34"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961529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fld id="{7A5BF6FE-444B-44BB-9094-73E5C8FC003D}" type="slidenum">
              <a:rPr lang="en-US" altLang="en-US" sz="1200" smtClean="0">
                <a:latin typeface="Arial" panose="020B0604020202020204" pitchFamily="34" charset="0"/>
              </a:rPr>
              <a:pPr/>
              <a:t>70</a:t>
            </a:fld>
            <a:endParaRPr lang="en-US" altLang="en-US" sz="1200" smtClean="0">
              <a:latin typeface="Arial" panose="020B0604020202020204"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6960626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fld id="{FBBC4303-599C-499B-80C2-0BDF1DE9FCAF}" type="slidenum">
              <a:rPr lang="en-US" altLang="en-US" sz="1200" smtClean="0">
                <a:latin typeface="Arial" panose="020B0604020202020204" pitchFamily="34" charset="0"/>
              </a:rPr>
              <a:pPr/>
              <a:t>71</a:t>
            </a:fld>
            <a:endParaRPr lang="en-US" altLang="en-US" sz="1200" smtClean="0">
              <a:latin typeface="Arial" panose="020B0604020202020204" pitchFamily="34"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803712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41B5E7F0-A3BB-4C7E-9BC1-14B0CF074027}" type="slidenum">
              <a:rPr lang="en-US" sz="1200"/>
              <a:pPr eaLnBrk="1" hangingPunct="1"/>
              <a:t>36</a:t>
            </a:fld>
            <a:endParaRPr 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775854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fld id="{99AD3FE9-C1DF-40BB-8210-B91834D55700}" type="slidenum">
              <a:rPr lang="en-US" altLang="en-US" sz="1200" smtClean="0">
                <a:latin typeface="Arial" panose="020B0604020202020204" pitchFamily="34" charset="0"/>
              </a:rPr>
              <a:pPr/>
              <a:t>72</a:t>
            </a:fld>
            <a:endParaRPr lang="en-US" altLang="en-US" sz="1200" smtClean="0">
              <a:latin typeface="Arial" panose="020B0604020202020204" pitchFamily="34"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29397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fld id="{E283C16D-3AEF-4273-84D2-A5A46E442E07}" type="slidenum">
              <a:rPr lang="en-US" altLang="en-US" sz="1200" smtClean="0">
                <a:latin typeface="Arial" panose="020B0604020202020204" pitchFamily="34" charset="0"/>
              </a:rPr>
              <a:pPr/>
              <a:t>73</a:t>
            </a:fld>
            <a:endParaRPr lang="en-US" altLang="en-US" sz="1200" smtClean="0">
              <a:latin typeface="Arial" panose="020B0604020202020204" pitchFamily="34"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9553067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fld id="{B8F10254-2F05-4201-BE81-F34492648F86}" type="slidenum">
              <a:rPr lang="en-US" altLang="en-US" sz="1200" smtClean="0">
                <a:latin typeface="Arial" panose="020B0604020202020204" pitchFamily="34" charset="0"/>
              </a:rPr>
              <a:pPr/>
              <a:t>74</a:t>
            </a:fld>
            <a:endParaRPr lang="en-US" altLang="en-US" sz="1200" smtClean="0">
              <a:latin typeface="Arial" panose="020B0604020202020204" pitchFamily="3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5141997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fld id="{D0AB7328-36ED-4EC0-8F81-A1CB292FEA6E}" type="slidenum">
              <a:rPr lang="en-US" altLang="en-US" sz="1200" smtClean="0">
                <a:latin typeface="Arial" panose="020B0604020202020204" pitchFamily="34" charset="0"/>
              </a:rPr>
              <a:pPr/>
              <a:t>75</a:t>
            </a:fld>
            <a:endParaRPr lang="en-US" altLang="en-US" sz="1200" smtClean="0">
              <a:latin typeface="Arial" panose="020B0604020202020204" pitchFamily="34"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792110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40B6C5A1-652C-4F01-A14B-264A0AFB3DFA}" type="slidenum">
              <a:rPr lang="en-US" sz="1200"/>
              <a:pPr eaLnBrk="1" hangingPunct="1"/>
              <a:t>37</a:t>
            </a:fld>
            <a:endParaRPr 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235916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BB699129-96CF-4C14-856B-BF8BF563B43C}" type="slidenum">
              <a:rPr lang="en-US" sz="1200"/>
              <a:pPr eaLnBrk="1" hangingPunct="1"/>
              <a:t>39</a:t>
            </a:fld>
            <a:endParaRPr lang="en-US" sz="12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4252116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5E24AD88-E495-45BE-88F9-886B412AA843}" type="slidenum">
              <a:rPr lang="en-US" sz="1200"/>
              <a:pPr eaLnBrk="1" hangingPunct="1"/>
              <a:t>40</a:t>
            </a:fld>
            <a:endParaRPr lang="en-US"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582357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AB8E0286-65A7-4F6F-AFE8-4F16EE558548}" type="slidenum">
              <a:rPr lang="en-US" sz="1200"/>
              <a:pPr eaLnBrk="1" hangingPunct="1"/>
              <a:t>41</a:t>
            </a:fld>
            <a:endParaRPr lang="en-US"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811315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3CBCF480-31E7-4B5E-A74E-E7B79B04FEEA}" type="slidenum">
              <a:rPr lang="zh-CN" altLang="en-US"/>
              <a:pPr eaLnBrk="1" hangingPunct="1">
                <a:spcBef>
                  <a:spcPct val="0"/>
                </a:spcBef>
              </a:pPr>
              <a:t>42</a:t>
            </a:fld>
            <a:endParaRPr lang="en-US" altLang="zh-CN"/>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AU" altLang="en-US" sz="1400" smtClean="0"/>
              <a:t>Note that if two events happen without any message, then we can't say anything about their relative occurrence in time.</a:t>
            </a:r>
          </a:p>
          <a:p>
            <a:pPr>
              <a:spcBef>
                <a:spcPct val="20000"/>
              </a:spcBef>
            </a:pPr>
            <a:r>
              <a:rPr lang="en-AU" altLang="en-US" sz="1400" smtClean="0"/>
              <a:t>In this example a </a:t>
            </a:r>
            <a:r>
              <a:rPr lang="en-AU" altLang="en-US" smtClean="0">
                <a:latin typeface="Symbol" panose="05050102010706020507" pitchFamily="18" charset="2"/>
              </a:rPr>
              <a:t>&lt;=</a:t>
            </a:r>
            <a:r>
              <a:rPr lang="en-AU" altLang="en-US" smtClean="0"/>
              <a:t> b </a:t>
            </a:r>
            <a:r>
              <a:rPr lang="en-AU" altLang="en-US" smtClean="0">
                <a:latin typeface="Symbol" panose="05050102010706020507" pitchFamily="18" charset="2"/>
              </a:rPr>
              <a:t>&lt;=</a:t>
            </a:r>
            <a:r>
              <a:rPr lang="en-AU" altLang="en-US" smtClean="0"/>
              <a:t> c </a:t>
            </a:r>
            <a:r>
              <a:rPr lang="en-AU" altLang="en-US" smtClean="0">
                <a:latin typeface="Symbol" panose="05050102010706020507" pitchFamily="18" charset="2"/>
              </a:rPr>
              <a:t>&lt;= </a:t>
            </a:r>
            <a:r>
              <a:rPr lang="en-AU" altLang="en-US" smtClean="0"/>
              <a:t>d </a:t>
            </a:r>
            <a:r>
              <a:rPr lang="en-AU" altLang="en-US" smtClean="0">
                <a:latin typeface="Symbol" panose="05050102010706020507" pitchFamily="18" charset="2"/>
              </a:rPr>
              <a:t>&lt;=</a:t>
            </a:r>
            <a:r>
              <a:rPr lang="en-AU" altLang="en-US" smtClean="0"/>
              <a:t> f, but we can say little about e other than e </a:t>
            </a:r>
            <a:r>
              <a:rPr lang="en-AU" altLang="en-US" smtClean="0">
                <a:latin typeface="Symbol" panose="05050102010706020507" pitchFamily="18" charset="2"/>
              </a:rPr>
              <a:t>&lt;=</a:t>
            </a:r>
            <a:r>
              <a:rPr lang="en-AU" altLang="en-US" smtClean="0"/>
              <a:t> f.  We say that events such as a and e are </a:t>
            </a:r>
            <a:r>
              <a:rPr lang="en-AU" altLang="en-US" i="1" smtClean="0"/>
              <a:t>concurrent</a:t>
            </a:r>
            <a:r>
              <a:rPr lang="en-AU" altLang="en-US" smtClean="0"/>
              <a:t>.</a:t>
            </a:r>
          </a:p>
          <a:p>
            <a:pPr>
              <a:spcBef>
                <a:spcPct val="20000"/>
              </a:spcBef>
            </a:pPr>
            <a:r>
              <a:rPr lang="en-AU" altLang="en-US" smtClean="0"/>
              <a:t>Note also that “happens before” does not demonstrate causality.  There is merely the potential for causality.</a:t>
            </a:r>
            <a:endParaRPr lang="en-AU" altLang="en-US" sz="1400" smtClean="0"/>
          </a:p>
          <a:p>
            <a:endParaRPr lang="zh-CN" altLang="en-US" smtClean="0"/>
          </a:p>
        </p:txBody>
      </p:sp>
    </p:spTree>
    <p:extLst>
      <p:ext uri="{BB962C8B-B14F-4D97-AF65-F5344CB8AC3E}">
        <p14:creationId xmlns:p14="http://schemas.microsoft.com/office/powerpoint/2010/main" val="52816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EF1EF0F-2E57-41A5-92D1-83A2C43026ED}" type="slidenum">
              <a:rPr lang="zh-CN" altLang="en-US"/>
              <a:pPr eaLnBrk="1" hangingPunct="1">
                <a:spcBef>
                  <a:spcPct val="0"/>
                </a:spcBef>
              </a:pPr>
              <a:t>43</a:t>
            </a:fld>
            <a:endParaRPr lang="en-US" altLang="zh-CN"/>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274652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E690B86-1FA7-4E92-9E4D-4A968F29960B}" type="datetimeFigureOut">
              <a:rPr lang="en-IN" smtClean="0"/>
              <a:t>25-09-2018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CE21F8-A9B5-4DED-BA09-B0F18A2269B4}" type="slidenum">
              <a:rPr lang="en-IN" smtClean="0"/>
              <a:t>‹#›</a:t>
            </a:fld>
            <a:endParaRPr lang="en-IN"/>
          </a:p>
        </p:txBody>
      </p:sp>
    </p:spTree>
    <p:extLst>
      <p:ext uri="{BB962C8B-B14F-4D97-AF65-F5344CB8AC3E}">
        <p14:creationId xmlns:p14="http://schemas.microsoft.com/office/powerpoint/2010/main" val="1386758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690B86-1FA7-4E92-9E4D-4A968F29960B}" type="datetimeFigureOut">
              <a:rPr lang="en-IN" smtClean="0"/>
              <a:t>25-09-2018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CE21F8-A9B5-4DED-BA09-B0F18A2269B4}" type="slidenum">
              <a:rPr lang="en-IN" smtClean="0"/>
              <a:t>‹#›</a:t>
            </a:fld>
            <a:endParaRPr lang="en-IN"/>
          </a:p>
        </p:txBody>
      </p:sp>
    </p:spTree>
    <p:extLst>
      <p:ext uri="{BB962C8B-B14F-4D97-AF65-F5344CB8AC3E}">
        <p14:creationId xmlns:p14="http://schemas.microsoft.com/office/powerpoint/2010/main" val="1608519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690B86-1FA7-4E92-9E4D-4A968F29960B}" type="datetimeFigureOut">
              <a:rPr lang="en-IN" smtClean="0"/>
              <a:t>25-09-2018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CE21F8-A9B5-4DED-BA09-B0F18A2269B4}" type="slidenum">
              <a:rPr lang="en-IN" smtClean="0"/>
              <a:t>‹#›</a:t>
            </a:fld>
            <a:endParaRPr lang="en-IN"/>
          </a:p>
        </p:txBody>
      </p:sp>
    </p:spTree>
    <p:extLst>
      <p:ext uri="{BB962C8B-B14F-4D97-AF65-F5344CB8AC3E}">
        <p14:creationId xmlns:p14="http://schemas.microsoft.com/office/powerpoint/2010/main" val="2018955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690B86-1FA7-4E92-9E4D-4A968F29960B}" type="datetimeFigureOut">
              <a:rPr lang="en-IN" smtClean="0"/>
              <a:t>25-09-2018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CE21F8-A9B5-4DED-BA09-B0F18A2269B4}" type="slidenum">
              <a:rPr lang="en-IN" smtClean="0"/>
              <a:t>‹#›</a:t>
            </a:fld>
            <a:endParaRPr lang="en-IN"/>
          </a:p>
        </p:txBody>
      </p:sp>
    </p:spTree>
    <p:extLst>
      <p:ext uri="{BB962C8B-B14F-4D97-AF65-F5344CB8AC3E}">
        <p14:creationId xmlns:p14="http://schemas.microsoft.com/office/powerpoint/2010/main" val="8691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90B86-1FA7-4E92-9E4D-4A968F29960B}" type="datetimeFigureOut">
              <a:rPr lang="en-IN" smtClean="0"/>
              <a:t>25-09-2018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CE21F8-A9B5-4DED-BA09-B0F18A2269B4}" type="slidenum">
              <a:rPr lang="en-IN" smtClean="0"/>
              <a:t>‹#›</a:t>
            </a:fld>
            <a:endParaRPr lang="en-IN"/>
          </a:p>
        </p:txBody>
      </p:sp>
    </p:spTree>
    <p:extLst>
      <p:ext uri="{BB962C8B-B14F-4D97-AF65-F5344CB8AC3E}">
        <p14:creationId xmlns:p14="http://schemas.microsoft.com/office/powerpoint/2010/main" val="3220164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E690B86-1FA7-4E92-9E4D-4A968F29960B}" type="datetimeFigureOut">
              <a:rPr lang="en-IN" smtClean="0"/>
              <a:t>25-09-2018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CE21F8-A9B5-4DED-BA09-B0F18A2269B4}" type="slidenum">
              <a:rPr lang="en-IN" smtClean="0"/>
              <a:t>‹#›</a:t>
            </a:fld>
            <a:endParaRPr lang="en-IN"/>
          </a:p>
        </p:txBody>
      </p:sp>
    </p:spTree>
    <p:extLst>
      <p:ext uri="{BB962C8B-B14F-4D97-AF65-F5344CB8AC3E}">
        <p14:creationId xmlns:p14="http://schemas.microsoft.com/office/powerpoint/2010/main" val="464613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E690B86-1FA7-4E92-9E4D-4A968F29960B}" type="datetimeFigureOut">
              <a:rPr lang="en-IN" smtClean="0"/>
              <a:t>25-09-2018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CE21F8-A9B5-4DED-BA09-B0F18A2269B4}" type="slidenum">
              <a:rPr lang="en-IN" smtClean="0"/>
              <a:t>‹#›</a:t>
            </a:fld>
            <a:endParaRPr lang="en-IN"/>
          </a:p>
        </p:txBody>
      </p:sp>
    </p:spTree>
    <p:extLst>
      <p:ext uri="{BB962C8B-B14F-4D97-AF65-F5344CB8AC3E}">
        <p14:creationId xmlns:p14="http://schemas.microsoft.com/office/powerpoint/2010/main" val="2696277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690B86-1FA7-4E92-9E4D-4A968F29960B}" type="datetimeFigureOut">
              <a:rPr lang="en-IN" smtClean="0"/>
              <a:t>25-09-2018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CE21F8-A9B5-4DED-BA09-B0F18A2269B4}" type="slidenum">
              <a:rPr lang="en-IN" smtClean="0"/>
              <a:t>‹#›</a:t>
            </a:fld>
            <a:endParaRPr lang="en-IN"/>
          </a:p>
        </p:txBody>
      </p:sp>
    </p:spTree>
    <p:extLst>
      <p:ext uri="{BB962C8B-B14F-4D97-AF65-F5344CB8AC3E}">
        <p14:creationId xmlns:p14="http://schemas.microsoft.com/office/powerpoint/2010/main" val="4147537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90B86-1FA7-4E92-9E4D-4A968F29960B}" type="datetimeFigureOut">
              <a:rPr lang="en-IN" smtClean="0"/>
              <a:t>25-09-2018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CE21F8-A9B5-4DED-BA09-B0F18A2269B4}" type="slidenum">
              <a:rPr lang="en-IN" smtClean="0"/>
              <a:t>‹#›</a:t>
            </a:fld>
            <a:endParaRPr lang="en-IN"/>
          </a:p>
        </p:txBody>
      </p:sp>
    </p:spTree>
    <p:extLst>
      <p:ext uri="{BB962C8B-B14F-4D97-AF65-F5344CB8AC3E}">
        <p14:creationId xmlns:p14="http://schemas.microsoft.com/office/powerpoint/2010/main" val="3657327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90B86-1FA7-4E92-9E4D-4A968F29960B}" type="datetimeFigureOut">
              <a:rPr lang="en-IN" smtClean="0"/>
              <a:t>25-09-2018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CE21F8-A9B5-4DED-BA09-B0F18A2269B4}" type="slidenum">
              <a:rPr lang="en-IN" smtClean="0"/>
              <a:t>‹#›</a:t>
            </a:fld>
            <a:endParaRPr lang="en-IN"/>
          </a:p>
        </p:txBody>
      </p:sp>
    </p:spTree>
    <p:extLst>
      <p:ext uri="{BB962C8B-B14F-4D97-AF65-F5344CB8AC3E}">
        <p14:creationId xmlns:p14="http://schemas.microsoft.com/office/powerpoint/2010/main" val="4285945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90B86-1FA7-4E92-9E4D-4A968F29960B}" type="datetimeFigureOut">
              <a:rPr lang="en-IN" smtClean="0"/>
              <a:t>25-09-2018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CE21F8-A9B5-4DED-BA09-B0F18A2269B4}" type="slidenum">
              <a:rPr lang="en-IN" smtClean="0"/>
              <a:t>‹#›</a:t>
            </a:fld>
            <a:endParaRPr lang="en-IN"/>
          </a:p>
        </p:txBody>
      </p:sp>
    </p:spTree>
    <p:extLst>
      <p:ext uri="{BB962C8B-B14F-4D97-AF65-F5344CB8AC3E}">
        <p14:creationId xmlns:p14="http://schemas.microsoft.com/office/powerpoint/2010/main" val="1705268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90B86-1FA7-4E92-9E4D-4A968F29960B}" type="datetimeFigureOut">
              <a:rPr lang="en-IN" smtClean="0"/>
              <a:t>25-09-2018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E21F8-A9B5-4DED-BA09-B0F18A2269B4}" type="slidenum">
              <a:rPr lang="en-IN" smtClean="0"/>
              <a:t>‹#›</a:t>
            </a:fld>
            <a:endParaRPr lang="en-IN"/>
          </a:p>
        </p:txBody>
      </p:sp>
    </p:spTree>
    <p:extLst>
      <p:ext uri="{BB962C8B-B14F-4D97-AF65-F5344CB8AC3E}">
        <p14:creationId xmlns:p14="http://schemas.microsoft.com/office/powerpoint/2010/main" val="2442715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en.wikipedia.org/wiki/Process_(computin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en.wikipedia.org/wiki/Critical_section"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a:t>
            </a:r>
            <a:endParaRPr lang="en-IN" dirty="0"/>
          </a:p>
        </p:txBody>
      </p:sp>
      <p:sp>
        <p:nvSpPr>
          <p:cNvPr id="3" name="Content Placeholder 2"/>
          <p:cNvSpPr>
            <a:spLocks noGrp="1"/>
          </p:cNvSpPr>
          <p:nvPr>
            <p:ph idx="1"/>
          </p:nvPr>
        </p:nvSpPr>
        <p:spPr/>
        <p:txBody>
          <a:bodyPr/>
          <a:lstStyle/>
          <a:p>
            <a:r>
              <a:rPr kumimoji="1" lang="en-US" dirty="0" smtClean="0">
                <a:latin typeface="Times New Roman" pitchFamily="18" charset="0"/>
              </a:rPr>
              <a:t>How </a:t>
            </a:r>
            <a:r>
              <a:rPr kumimoji="1" lang="en-US" dirty="0">
                <a:latin typeface="Times New Roman" pitchFamily="18" charset="0"/>
              </a:rPr>
              <a:t>processes can </a:t>
            </a:r>
            <a:r>
              <a:rPr kumimoji="1" lang="en-US" dirty="0" smtClean="0">
                <a:latin typeface="Times New Roman" pitchFamily="18" charset="0"/>
              </a:rPr>
              <a:t>synchronize ?</a:t>
            </a:r>
          </a:p>
          <a:p>
            <a:r>
              <a:rPr kumimoji="1" lang="en-US" dirty="0">
                <a:latin typeface="Times New Roman" pitchFamily="18" charset="0"/>
              </a:rPr>
              <a:t>In </a:t>
            </a:r>
            <a:r>
              <a:rPr kumimoji="1" lang="en-US" dirty="0" smtClean="0">
                <a:latin typeface="Times New Roman" pitchFamily="18" charset="0"/>
              </a:rPr>
              <a:t>centralized </a:t>
            </a:r>
            <a:r>
              <a:rPr kumimoji="1" lang="en-US" dirty="0">
                <a:latin typeface="Times New Roman" pitchFamily="18" charset="0"/>
              </a:rPr>
              <a:t>system time is unambiguous. But in a distributed system achieving agreement on time is not </a:t>
            </a:r>
            <a:r>
              <a:rPr kumimoji="1" lang="en-US" dirty="0" smtClean="0">
                <a:latin typeface="Times New Roman" pitchFamily="18" charset="0"/>
              </a:rPr>
              <a:t>trivial.</a:t>
            </a:r>
            <a:endParaRPr kumimoji="1" lang="en-US" dirty="0">
              <a:latin typeface="Times New Roman" pitchFamily="18" charset="0"/>
            </a:endParaRPr>
          </a:p>
          <a:p>
            <a:pPr marL="0" indent="0">
              <a:buNone/>
            </a:pPr>
            <a:endParaRPr lang="en-IN" dirty="0"/>
          </a:p>
        </p:txBody>
      </p:sp>
    </p:spTree>
    <p:extLst>
      <p:ext uri="{BB962C8B-B14F-4D97-AF65-F5344CB8AC3E}">
        <p14:creationId xmlns:p14="http://schemas.microsoft.com/office/powerpoint/2010/main" val="2014206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mtClean="0"/>
              <a:t>Distributed Systems</a:t>
            </a:r>
          </a:p>
        </p:txBody>
      </p:sp>
      <p:sp>
        <p:nvSpPr>
          <p:cNvPr id="614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4C1CA558-14DE-485E-9338-9CC86C82D785}" type="slidenum">
              <a:rPr lang="en-US" altLang="zh-CN"/>
              <a:pPr/>
              <a:t>10</a:t>
            </a:fld>
            <a:endParaRPr lang="en-US" altLang="zh-CN"/>
          </a:p>
        </p:txBody>
      </p:sp>
      <p:sp>
        <p:nvSpPr>
          <p:cNvPr id="6148" name="Rectangle 2"/>
          <p:cNvSpPr>
            <a:spLocks noChangeArrowheads="1"/>
          </p:cNvSpPr>
          <p:nvPr/>
        </p:nvSpPr>
        <p:spPr bwMode="auto">
          <a:xfrm>
            <a:off x="1371600" y="381000"/>
            <a:ext cx="7162800" cy="6096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ctr"/>
          <a:lstStyle/>
          <a:p>
            <a:pPr algn="ctr" eaLnBrk="1" hangingPunct="1"/>
            <a:r>
              <a:rPr kumimoji="1" lang="en-GB" sz="4000">
                <a:latin typeface="Times New Roman" pitchFamily="18" charset="0"/>
              </a:rPr>
              <a:t>How Clocks Work in Computer</a:t>
            </a:r>
          </a:p>
        </p:txBody>
      </p:sp>
      <p:sp>
        <p:nvSpPr>
          <p:cNvPr id="6149" name="Text Box 3"/>
          <p:cNvSpPr txBox="1">
            <a:spLocks noChangeArrowheads="1"/>
          </p:cNvSpPr>
          <p:nvPr/>
        </p:nvSpPr>
        <p:spPr bwMode="auto">
          <a:xfrm>
            <a:off x="4425950" y="1381125"/>
            <a:ext cx="1435100" cy="838200"/>
          </a:xfrm>
          <a:prstGeom prst="rect">
            <a:avLst/>
          </a:prstGeom>
          <a:solidFill>
            <a:srgbClr val="CCFFFF"/>
          </a:solidFill>
          <a:ln w="15875">
            <a:solidFill>
              <a:schemeClr val="tx1"/>
            </a:solidFill>
            <a:miter lim="800000"/>
            <a:headEnd/>
            <a:tailEnd/>
          </a:ln>
        </p:spPr>
        <p:txBody>
          <a:bodyPr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GB" sz="2400">
                <a:latin typeface="Times New Roman" pitchFamily="18" charset="0"/>
              </a:rPr>
              <a:t>Quartz crystal</a:t>
            </a:r>
          </a:p>
        </p:txBody>
      </p:sp>
      <p:sp>
        <p:nvSpPr>
          <p:cNvPr id="6150" name="Text Box 4"/>
          <p:cNvSpPr txBox="1">
            <a:spLocks noChangeArrowheads="1"/>
          </p:cNvSpPr>
          <p:nvPr/>
        </p:nvSpPr>
        <p:spPr bwMode="auto">
          <a:xfrm>
            <a:off x="4495800" y="2971800"/>
            <a:ext cx="1409700" cy="655638"/>
          </a:xfrm>
          <a:prstGeom prst="rect">
            <a:avLst/>
          </a:prstGeom>
          <a:solidFill>
            <a:srgbClr val="CCFFFF"/>
          </a:solidFill>
          <a:ln w="15875">
            <a:solidFill>
              <a:schemeClr val="tx1"/>
            </a:solidFill>
            <a:miter lim="800000"/>
            <a:headEnd/>
            <a:tailEnd/>
          </a:ln>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lnSpc>
                <a:spcPct val="150000"/>
              </a:lnSpc>
              <a:spcAft>
                <a:spcPct val="50000"/>
              </a:spcAft>
            </a:pPr>
            <a:r>
              <a:rPr lang="en-GB" sz="2400">
                <a:latin typeface="Times New Roman" pitchFamily="18" charset="0"/>
              </a:rPr>
              <a:t>  Counter </a:t>
            </a:r>
          </a:p>
        </p:txBody>
      </p:sp>
      <p:sp>
        <p:nvSpPr>
          <p:cNvPr id="6151" name="Text Box 5"/>
          <p:cNvSpPr txBox="1">
            <a:spLocks noChangeArrowheads="1"/>
          </p:cNvSpPr>
          <p:nvPr/>
        </p:nvSpPr>
        <p:spPr bwMode="auto">
          <a:xfrm>
            <a:off x="2524125" y="1433513"/>
            <a:ext cx="1568450" cy="838200"/>
          </a:xfrm>
          <a:prstGeom prst="rect">
            <a:avLst/>
          </a:prstGeom>
          <a:solidFill>
            <a:srgbClr val="CCFFFF"/>
          </a:solidFill>
          <a:ln w="15875">
            <a:solidFill>
              <a:schemeClr val="tx1"/>
            </a:solidFill>
            <a:miter lim="800000"/>
            <a:headEnd/>
            <a:tailEnd/>
          </a:ln>
        </p:spPr>
        <p:txBody>
          <a:bodyPr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GB" sz="2400">
                <a:latin typeface="Times New Roman" pitchFamily="18" charset="0"/>
              </a:rPr>
              <a:t>Holding register</a:t>
            </a:r>
          </a:p>
        </p:txBody>
      </p:sp>
      <p:sp>
        <p:nvSpPr>
          <p:cNvPr id="6152" name="AutoShape 6"/>
          <p:cNvSpPr>
            <a:spLocks noChangeArrowheads="1"/>
          </p:cNvSpPr>
          <p:nvPr/>
        </p:nvSpPr>
        <p:spPr bwMode="auto">
          <a:xfrm>
            <a:off x="5029200" y="2232025"/>
            <a:ext cx="234950" cy="739775"/>
          </a:xfrm>
          <a:prstGeom prst="downArrow">
            <a:avLst>
              <a:gd name="adj1" fmla="val 50000"/>
              <a:gd name="adj2" fmla="val 78716"/>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1" hangingPunct="1"/>
            <a:endParaRPr lang="en-IN"/>
          </a:p>
        </p:txBody>
      </p:sp>
      <p:sp>
        <p:nvSpPr>
          <p:cNvPr id="6153" name="AutoShape 7"/>
          <p:cNvSpPr>
            <a:spLocks noChangeArrowheads="1"/>
          </p:cNvSpPr>
          <p:nvPr/>
        </p:nvSpPr>
        <p:spPr bwMode="auto">
          <a:xfrm rot="5400000">
            <a:off x="3200400" y="2328863"/>
            <a:ext cx="1295400" cy="11557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9806 h 21600"/>
              <a:gd name="T20" fmla="*/ 19429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622" y="0"/>
                </a:moveTo>
                <a:lnTo>
                  <a:pt x="15644" y="3857"/>
                </a:lnTo>
                <a:lnTo>
                  <a:pt x="17815" y="3857"/>
                </a:lnTo>
                <a:lnTo>
                  <a:pt x="17815" y="19806"/>
                </a:lnTo>
                <a:lnTo>
                  <a:pt x="0" y="19806"/>
                </a:lnTo>
                <a:lnTo>
                  <a:pt x="0" y="21600"/>
                </a:lnTo>
                <a:lnTo>
                  <a:pt x="19429" y="21600"/>
                </a:lnTo>
                <a:lnTo>
                  <a:pt x="19429" y="3857"/>
                </a:lnTo>
                <a:lnTo>
                  <a:pt x="21600" y="3857"/>
                </a:lnTo>
                <a:lnTo>
                  <a:pt x="18622" y="0"/>
                </a:lnTo>
                <a:close/>
              </a:path>
            </a:pathLst>
          </a:cu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IN"/>
          </a:p>
        </p:txBody>
      </p:sp>
      <p:sp>
        <p:nvSpPr>
          <p:cNvPr id="6154" name="Text Box 8"/>
          <p:cNvSpPr txBox="1">
            <a:spLocks noChangeArrowheads="1"/>
          </p:cNvSpPr>
          <p:nvPr/>
        </p:nvSpPr>
        <p:spPr bwMode="auto">
          <a:xfrm>
            <a:off x="5511800" y="2286000"/>
            <a:ext cx="34671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GB" sz="2000">
                <a:latin typeface="Times New Roman" pitchFamily="18" charset="0"/>
              </a:rPr>
              <a:t>Each crystal oscillation decrements the counter by 1</a:t>
            </a:r>
          </a:p>
        </p:txBody>
      </p:sp>
      <p:sp>
        <p:nvSpPr>
          <p:cNvPr id="6155" name="Text Box 9"/>
          <p:cNvSpPr txBox="1">
            <a:spLocks noChangeArrowheads="1"/>
          </p:cNvSpPr>
          <p:nvPr/>
        </p:nvSpPr>
        <p:spPr bwMode="auto">
          <a:xfrm>
            <a:off x="304800" y="2438400"/>
            <a:ext cx="2971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GB" sz="2000">
                <a:latin typeface="Times New Roman" pitchFamily="18" charset="0"/>
              </a:rPr>
              <a:t>When counter gets 0, its value reloaded from the holding register</a:t>
            </a:r>
          </a:p>
        </p:txBody>
      </p:sp>
      <p:sp>
        <p:nvSpPr>
          <p:cNvPr id="6156" name="AutoShape 10"/>
          <p:cNvSpPr>
            <a:spLocks noChangeArrowheads="1"/>
          </p:cNvSpPr>
          <p:nvPr/>
        </p:nvSpPr>
        <p:spPr bwMode="auto">
          <a:xfrm>
            <a:off x="5029200" y="3657600"/>
            <a:ext cx="247650" cy="649288"/>
          </a:xfrm>
          <a:prstGeom prst="downArrow">
            <a:avLst>
              <a:gd name="adj1" fmla="val 50000"/>
              <a:gd name="adj2" fmla="val 65545"/>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1" hangingPunct="1"/>
            <a:endParaRPr lang="en-IN"/>
          </a:p>
        </p:txBody>
      </p:sp>
      <p:sp>
        <p:nvSpPr>
          <p:cNvPr id="6157" name="Text Box 11"/>
          <p:cNvSpPr txBox="1">
            <a:spLocks noChangeArrowheads="1"/>
          </p:cNvSpPr>
          <p:nvPr/>
        </p:nvSpPr>
        <p:spPr bwMode="auto">
          <a:xfrm>
            <a:off x="4572000" y="4267200"/>
            <a:ext cx="1255713" cy="473075"/>
          </a:xfrm>
          <a:prstGeom prst="rect">
            <a:avLst/>
          </a:prstGeom>
          <a:solidFill>
            <a:srgbClr val="CCFFFF"/>
          </a:solidFill>
          <a:ln w="15875">
            <a:solidFill>
              <a:schemeClr val="tx1"/>
            </a:solidFill>
            <a:miter lim="800000"/>
            <a:headEnd/>
            <a:tailEnd/>
          </a:ln>
        </p:spPr>
        <p:txBody>
          <a:bodyPr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GB" sz="2400">
                <a:latin typeface="Times New Roman" pitchFamily="18" charset="0"/>
              </a:rPr>
              <a:t>CPU</a:t>
            </a:r>
          </a:p>
        </p:txBody>
      </p:sp>
      <p:sp>
        <p:nvSpPr>
          <p:cNvPr id="6158" name="Text Box 12"/>
          <p:cNvSpPr txBox="1">
            <a:spLocks noChangeArrowheads="1"/>
          </p:cNvSpPr>
          <p:nvPr/>
        </p:nvSpPr>
        <p:spPr bwMode="auto">
          <a:xfrm>
            <a:off x="5715000" y="3505200"/>
            <a:ext cx="32194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GB" sz="2000">
                <a:latin typeface="Times New Roman" pitchFamily="18" charset="0"/>
              </a:rPr>
              <a:t>When counter is 0, an interrupt is generated, which is call a </a:t>
            </a:r>
            <a:r>
              <a:rPr lang="en-GB" sz="2000" b="1">
                <a:latin typeface="Times New Roman" pitchFamily="18" charset="0"/>
              </a:rPr>
              <a:t>clock tick</a:t>
            </a:r>
            <a:endParaRPr lang="en-GB" sz="2000">
              <a:latin typeface="Times New Roman" pitchFamily="18" charset="0"/>
            </a:endParaRPr>
          </a:p>
        </p:txBody>
      </p:sp>
      <p:sp>
        <p:nvSpPr>
          <p:cNvPr id="6159" name="Text Box 13"/>
          <p:cNvSpPr txBox="1">
            <a:spLocks noChangeArrowheads="1"/>
          </p:cNvSpPr>
          <p:nvPr/>
        </p:nvSpPr>
        <p:spPr bwMode="auto">
          <a:xfrm>
            <a:off x="838200" y="4876800"/>
            <a:ext cx="37147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GB" sz="2000">
                <a:latin typeface="Times New Roman" pitchFamily="18" charset="0"/>
              </a:rPr>
              <a:t>At each clock tick, an interrupt service procedure add 1 to time stored in memory</a:t>
            </a:r>
          </a:p>
        </p:txBody>
      </p:sp>
      <p:sp>
        <p:nvSpPr>
          <p:cNvPr id="6160" name="Text Box 14"/>
          <p:cNvSpPr txBox="1">
            <a:spLocks noChangeArrowheads="1"/>
          </p:cNvSpPr>
          <p:nvPr/>
        </p:nvSpPr>
        <p:spPr bwMode="auto">
          <a:xfrm>
            <a:off x="4419600" y="5486400"/>
            <a:ext cx="1560513" cy="473075"/>
          </a:xfrm>
          <a:prstGeom prst="rect">
            <a:avLst/>
          </a:prstGeom>
          <a:solidFill>
            <a:srgbClr val="CCFFFF"/>
          </a:solidFill>
          <a:ln w="15875">
            <a:solidFill>
              <a:schemeClr val="tx1"/>
            </a:solidFill>
            <a:miter lim="800000"/>
            <a:headEnd/>
            <a:tailEnd/>
          </a:ln>
        </p:spPr>
        <p:txBody>
          <a:bodyPr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GB" sz="2400">
                <a:latin typeface="Times New Roman" pitchFamily="18" charset="0"/>
              </a:rPr>
              <a:t>Memory</a:t>
            </a:r>
          </a:p>
        </p:txBody>
      </p:sp>
      <p:sp>
        <p:nvSpPr>
          <p:cNvPr id="6161" name="AutoShape 15"/>
          <p:cNvSpPr>
            <a:spLocks noChangeArrowheads="1"/>
          </p:cNvSpPr>
          <p:nvPr/>
        </p:nvSpPr>
        <p:spPr bwMode="auto">
          <a:xfrm>
            <a:off x="5029200" y="4724400"/>
            <a:ext cx="247650" cy="762000"/>
          </a:xfrm>
          <a:prstGeom prst="downArrow">
            <a:avLst>
              <a:gd name="adj1" fmla="val 50000"/>
              <a:gd name="adj2" fmla="val 76923"/>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1" hangingPunct="1"/>
            <a:endParaRPr lang="en-IN"/>
          </a:p>
        </p:txBody>
      </p:sp>
      <p:sp>
        <p:nvSpPr>
          <p:cNvPr id="6162" name="Text Box 16"/>
          <p:cNvSpPr txBox="1">
            <a:spLocks noChangeArrowheads="1"/>
          </p:cNvSpPr>
          <p:nvPr/>
        </p:nvSpPr>
        <p:spPr bwMode="auto">
          <a:xfrm>
            <a:off x="5759450" y="1371600"/>
            <a:ext cx="2641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GB" sz="2000">
                <a:latin typeface="Times New Roman" pitchFamily="18" charset="0"/>
              </a:rPr>
              <a:t>Oscillation at a well-defined frequency</a:t>
            </a:r>
          </a:p>
        </p:txBody>
      </p:sp>
    </p:spTree>
    <p:extLst>
      <p:ext uri="{BB962C8B-B14F-4D97-AF65-F5344CB8AC3E}">
        <p14:creationId xmlns:p14="http://schemas.microsoft.com/office/powerpoint/2010/main" val="4079715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648072"/>
          </a:xfrm>
        </p:spPr>
        <p:txBody>
          <a:bodyPr>
            <a:normAutofit fontScale="90000"/>
          </a:bodyPr>
          <a:lstStyle/>
          <a:p>
            <a:r>
              <a:rPr lang="en-US" sz="3200" dirty="0" smtClean="0"/>
              <a:t/>
            </a:r>
            <a:br>
              <a:rPr lang="en-US" sz="3200" dirty="0" smtClean="0"/>
            </a:br>
            <a:r>
              <a:rPr lang="en-US" sz="3200" dirty="0" smtClean="0"/>
              <a:t>UTC   </a:t>
            </a:r>
            <a:r>
              <a:rPr lang="en-IN" sz="2800" u="sng" dirty="0"/>
              <a:t>Coordinated Universal Time</a:t>
            </a:r>
            <a:r>
              <a:rPr lang="en-IN" sz="2800" dirty="0"/>
              <a:t>:</a:t>
            </a:r>
            <a:br>
              <a:rPr lang="en-IN" sz="2800" dirty="0"/>
            </a:br>
            <a:endParaRPr lang="en-IN" sz="3200" dirty="0"/>
          </a:p>
        </p:txBody>
      </p:sp>
      <p:sp>
        <p:nvSpPr>
          <p:cNvPr id="3" name="Content Placeholder 2"/>
          <p:cNvSpPr>
            <a:spLocks noGrp="1"/>
          </p:cNvSpPr>
          <p:nvPr>
            <p:ph idx="1"/>
          </p:nvPr>
        </p:nvSpPr>
        <p:spPr>
          <a:xfrm>
            <a:off x="457200" y="908720"/>
            <a:ext cx="8229600" cy="5361459"/>
          </a:xfrm>
        </p:spPr>
        <p:txBody>
          <a:bodyPr>
            <a:normAutofit fontScale="70000" lnSpcReduction="20000"/>
          </a:bodyPr>
          <a:lstStyle/>
          <a:p>
            <a:pPr>
              <a:lnSpc>
                <a:spcPct val="90000"/>
              </a:lnSpc>
              <a:buSzPct val="60000"/>
              <a:buFont typeface="Wingdings" panose="05000000000000000000" pitchFamily="2" charset="2"/>
              <a:buChar char="n"/>
            </a:pPr>
            <a:r>
              <a:rPr kumimoji="1" lang="en-GB" sz="3400" dirty="0">
                <a:latin typeface="Times New Roman" panose="02020603050405020304" pitchFamily="18" charset="0"/>
              </a:rPr>
              <a:t>How do we synchronize physical clocks with real-word clock?</a:t>
            </a:r>
          </a:p>
          <a:p>
            <a:pPr lvl="1">
              <a:lnSpc>
                <a:spcPct val="170000"/>
              </a:lnSpc>
              <a:buClr>
                <a:schemeClr val="folHlink"/>
              </a:buClr>
              <a:buSzPct val="90000"/>
              <a:buFont typeface="Symbol" panose="05050102010706020507" pitchFamily="18" charset="2"/>
              <a:buChar char="-"/>
            </a:pPr>
            <a:r>
              <a:rPr kumimoji="1" lang="en-GB" sz="2600" dirty="0">
                <a:latin typeface="Times New Roman" panose="02020603050405020304" pitchFamily="18" charset="0"/>
              </a:rPr>
              <a:t>UTC (Universal Coordinated Time): modern civil time, can be received from WWV (shortwave radio station), satellite, or network time server</a:t>
            </a:r>
            <a:r>
              <a:rPr kumimoji="1" lang="en-GB" sz="2600" dirty="0" smtClean="0">
                <a:latin typeface="Times New Roman" panose="02020603050405020304" pitchFamily="18" charset="0"/>
              </a:rPr>
              <a:t>.</a:t>
            </a:r>
          </a:p>
          <a:p>
            <a:pPr lvl="1">
              <a:lnSpc>
                <a:spcPct val="170000"/>
              </a:lnSpc>
              <a:buClr>
                <a:schemeClr val="folHlink"/>
              </a:buClr>
              <a:buSzPct val="90000"/>
              <a:buFont typeface="Symbol" panose="05050102010706020507" pitchFamily="18" charset="2"/>
              <a:buChar char="-"/>
            </a:pPr>
            <a:endParaRPr kumimoji="1" lang="en-GB" sz="2400" dirty="0">
              <a:latin typeface="Times New Roman" panose="02020603050405020304" pitchFamily="18" charset="0"/>
            </a:endParaRPr>
          </a:p>
          <a:p>
            <a:pPr algn="just">
              <a:lnSpc>
                <a:spcPct val="170000"/>
              </a:lnSpc>
            </a:pPr>
            <a:r>
              <a:rPr lang="en-IN" dirty="0" smtClean="0"/>
              <a:t>It </a:t>
            </a:r>
            <a:r>
              <a:rPr lang="en-IN" dirty="0" smtClean="0"/>
              <a:t>is abbreviated as UTC. It is an international standard for timekeeping. It is based on atomic time. UTC signals are synchronised and  broadcast regularly from  land based radio station and satellites covering many parts of the world.</a:t>
            </a:r>
          </a:p>
          <a:p>
            <a:pPr algn="just">
              <a:lnSpc>
                <a:spcPct val="170000"/>
              </a:lnSpc>
            </a:pPr>
            <a:r>
              <a:rPr lang="en-GB" dirty="0" smtClean="0"/>
              <a:t>Computers with receivers can synchronize their clocks with these timing signals</a:t>
            </a:r>
          </a:p>
          <a:p>
            <a:endParaRPr lang="en-IN" dirty="0"/>
          </a:p>
          <a:p>
            <a:endParaRPr lang="en-IN" dirty="0"/>
          </a:p>
        </p:txBody>
      </p:sp>
    </p:spTree>
    <p:extLst>
      <p:ext uri="{BB962C8B-B14F-4D97-AF65-F5344CB8AC3E}">
        <p14:creationId xmlns:p14="http://schemas.microsoft.com/office/powerpoint/2010/main" val="3642909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mtClean="0"/>
              <a:t>Distributed Systems</a:t>
            </a:r>
          </a:p>
        </p:txBody>
      </p:sp>
      <p:sp>
        <p:nvSpPr>
          <p:cNvPr id="1126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5E808B71-88AA-4397-B4A4-8ACBE4004559}" type="slidenum">
              <a:rPr lang="en-US" altLang="zh-CN"/>
              <a:pPr/>
              <a:t>12</a:t>
            </a:fld>
            <a:endParaRPr lang="en-US" altLang="zh-CN"/>
          </a:p>
        </p:txBody>
      </p:sp>
      <p:sp>
        <p:nvSpPr>
          <p:cNvPr id="11268" name="Rectangle 2"/>
          <p:cNvSpPr>
            <a:spLocks noChangeArrowheads="1"/>
          </p:cNvSpPr>
          <p:nvPr/>
        </p:nvSpPr>
        <p:spPr bwMode="auto">
          <a:xfrm>
            <a:off x="1295400" y="13855"/>
            <a:ext cx="5940896" cy="585787"/>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ctr" eaLnBrk="1" hangingPunct="1"/>
            <a:r>
              <a:rPr lang="en-GB" sz="3200" dirty="0" smtClean="0">
                <a:latin typeface="Times New Roman" pitchFamily="18" charset="0"/>
              </a:rPr>
              <a:t>Clock </a:t>
            </a:r>
            <a:r>
              <a:rPr lang="en-GB" sz="3200" dirty="0">
                <a:latin typeface="Times New Roman" pitchFamily="18" charset="0"/>
              </a:rPr>
              <a:t>synchronization algorithm</a:t>
            </a:r>
            <a:endParaRPr lang="en-US" sz="3200" dirty="0">
              <a:latin typeface="Times New Roman" pitchFamily="18" charset="0"/>
            </a:endParaRPr>
          </a:p>
        </p:txBody>
      </p:sp>
      <p:sp>
        <p:nvSpPr>
          <p:cNvPr id="11269" name="Rectangle 3"/>
          <p:cNvSpPr>
            <a:spLocks noChangeArrowheads="1"/>
          </p:cNvSpPr>
          <p:nvPr/>
        </p:nvSpPr>
        <p:spPr bwMode="auto">
          <a:xfrm>
            <a:off x="0" y="692695"/>
            <a:ext cx="9144000" cy="6028779"/>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marL="742950" lvl="1" indent="-285750" eaLnBrk="1" hangingPunct="1">
              <a:lnSpc>
                <a:spcPct val="150000"/>
              </a:lnSpc>
              <a:spcBef>
                <a:spcPct val="20000"/>
              </a:spcBef>
              <a:buClr>
                <a:schemeClr val="folHlink"/>
              </a:buClr>
              <a:buSzPct val="90000"/>
              <a:buFont typeface="Symbol" pitchFamily="18" charset="2"/>
              <a:buChar char="-"/>
            </a:pPr>
            <a:r>
              <a:rPr kumimoji="1" lang="en-GB" sz="2000" dirty="0">
                <a:latin typeface="Times New Roman" pitchFamily="18" charset="0"/>
              </a:rPr>
              <a:t>Let us consider a clock </a:t>
            </a:r>
            <a:r>
              <a:rPr kumimoji="1" lang="en-GB" sz="2000" dirty="0" smtClean="0">
                <a:latin typeface="Times New Roman" pitchFamily="18" charset="0"/>
              </a:rPr>
              <a:t>C. When </a:t>
            </a:r>
            <a:r>
              <a:rPr kumimoji="1" lang="en-GB" sz="2000" dirty="0" smtClean="0">
                <a:latin typeface="Times New Roman" pitchFamily="18" charset="0"/>
              </a:rPr>
              <a:t>UTC time t, a physical clock time is </a:t>
            </a:r>
            <a:r>
              <a:rPr kumimoji="1" lang="en-GB" sz="2000" dirty="0" err="1" smtClean="0">
                <a:latin typeface="Times New Roman" pitchFamily="18" charset="0"/>
              </a:rPr>
              <a:t>Cp</a:t>
            </a:r>
            <a:r>
              <a:rPr kumimoji="1" lang="en-GB" sz="2000" dirty="0" smtClean="0">
                <a:latin typeface="Times New Roman" pitchFamily="18" charset="0"/>
              </a:rPr>
              <a:t>(t) for machine P</a:t>
            </a:r>
            <a:r>
              <a:rPr kumimoji="1" lang="en-GB" sz="2000" dirty="0" smtClean="0">
                <a:latin typeface="Times New Roman" pitchFamily="18" charset="0"/>
              </a:rPr>
              <a:t>: In </a:t>
            </a:r>
            <a:r>
              <a:rPr kumimoji="1" lang="en-GB" sz="2000" dirty="0">
                <a:latin typeface="Times New Roman" pitchFamily="18" charset="0"/>
              </a:rPr>
              <a:t>perfect world we want </a:t>
            </a:r>
            <a:r>
              <a:rPr kumimoji="1" lang="en-GB" sz="2000" dirty="0" err="1">
                <a:latin typeface="Times New Roman" pitchFamily="18" charset="0"/>
              </a:rPr>
              <a:t>Cp</a:t>
            </a:r>
            <a:r>
              <a:rPr kumimoji="1" lang="en-GB" sz="2000" dirty="0">
                <a:latin typeface="Times New Roman" pitchFamily="18" charset="0"/>
              </a:rPr>
              <a:t>(t)=</a:t>
            </a:r>
            <a:r>
              <a:rPr kumimoji="1" lang="en-GB" sz="2000" dirty="0" smtClean="0">
                <a:latin typeface="Times New Roman" pitchFamily="18" charset="0"/>
              </a:rPr>
              <a:t>t and</a:t>
            </a:r>
          </a:p>
          <a:p>
            <a:pPr marL="742950" lvl="1" indent="-285750">
              <a:lnSpc>
                <a:spcPct val="150000"/>
              </a:lnSpc>
              <a:spcBef>
                <a:spcPct val="20000"/>
              </a:spcBef>
              <a:buClr>
                <a:schemeClr val="folHlink"/>
              </a:buClr>
              <a:buSzPct val="90000"/>
              <a:buFont typeface="Symbol" pitchFamily="18" charset="2"/>
              <a:buChar char="-"/>
            </a:pPr>
            <a:r>
              <a:rPr kumimoji="1" lang="en-GB" sz="2000" dirty="0" smtClean="0">
                <a:latin typeface="Times New Roman" pitchFamily="18" charset="0"/>
              </a:rPr>
              <a:t> </a:t>
            </a:r>
            <a:r>
              <a:rPr kumimoji="1" lang="en-GB" sz="2000" dirty="0" err="1">
                <a:solidFill>
                  <a:schemeClr val="hlink"/>
                </a:solidFill>
                <a:latin typeface="Times New Roman" pitchFamily="18" charset="0"/>
              </a:rPr>
              <a:t>C’p</a:t>
            </a:r>
            <a:r>
              <a:rPr kumimoji="1" lang="en-GB" sz="2000" dirty="0">
                <a:solidFill>
                  <a:schemeClr val="hlink"/>
                </a:solidFill>
                <a:latin typeface="Times New Roman" pitchFamily="18" charset="0"/>
              </a:rPr>
              <a:t>(t</a:t>
            </a:r>
            <a:r>
              <a:rPr kumimoji="1" lang="en-GB" sz="2000" dirty="0" smtClean="0">
                <a:solidFill>
                  <a:schemeClr val="hlink"/>
                </a:solidFill>
                <a:latin typeface="Times New Roman" pitchFamily="18" charset="0"/>
              </a:rPr>
              <a:t>) : frequency of p’s clock at time t. </a:t>
            </a:r>
          </a:p>
          <a:p>
            <a:pPr marL="742950" lvl="1" indent="-285750">
              <a:lnSpc>
                <a:spcPct val="150000"/>
              </a:lnSpc>
              <a:spcBef>
                <a:spcPct val="20000"/>
              </a:spcBef>
              <a:buClr>
                <a:schemeClr val="folHlink"/>
              </a:buClr>
              <a:buSzPct val="90000"/>
              <a:buFont typeface="Symbol" pitchFamily="18" charset="2"/>
              <a:buChar char="-"/>
            </a:pPr>
            <a:r>
              <a:rPr kumimoji="1" lang="en-GB" sz="2000" dirty="0" smtClean="0">
                <a:solidFill>
                  <a:schemeClr val="hlink"/>
                </a:solidFill>
                <a:latin typeface="Times New Roman" pitchFamily="18" charset="0"/>
              </a:rPr>
              <a:t> Skew = </a:t>
            </a:r>
            <a:r>
              <a:rPr kumimoji="1" lang="en-GB" sz="2000" dirty="0" err="1">
                <a:solidFill>
                  <a:schemeClr val="hlink"/>
                </a:solidFill>
                <a:latin typeface="Times New Roman" pitchFamily="18" charset="0"/>
              </a:rPr>
              <a:t>C’p</a:t>
            </a:r>
            <a:r>
              <a:rPr kumimoji="1" lang="en-GB" sz="2000" dirty="0">
                <a:solidFill>
                  <a:schemeClr val="hlink"/>
                </a:solidFill>
                <a:latin typeface="Times New Roman" pitchFamily="18" charset="0"/>
              </a:rPr>
              <a:t>(t</a:t>
            </a:r>
            <a:r>
              <a:rPr kumimoji="1" lang="en-GB" sz="2000" dirty="0" smtClean="0">
                <a:solidFill>
                  <a:schemeClr val="hlink"/>
                </a:solidFill>
                <a:latin typeface="Times New Roman" pitchFamily="18" charset="0"/>
              </a:rPr>
              <a:t>) -</a:t>
            </a:r>
            <a:r>
              <a:rPr kumimoji="1" lang="en-GB" sz="2000" dirty="0" smtClean="0">
                <a:solidFill>
                  <a:schemeClr val="hlink"/>
                </a:solidFill>
                <a:latin typeface="Times New Roman" pitchFamily="18" charset="0"/>
              </a:rPr>
              <a:t>1(frequency differs from that of the perfect clock)</a:t>
            </a:r>
          </a:p>
          <a:p>
            <a:pPr marL="742950" lvl="1" indent="-285750">
              <a:lnSpc>
                <a:spcPct val="150000"/>
              </a:lnSpc>
              <a:spcBef>
                <a:spcPct val="20000"/>
              </a:spcBef>
              <a:buClr>
                <a:schemeClr val="folHlink"/>
              </a:buClr>
              <a:buSzPct val="90000"/>
              <a:buFont typeface="Symbol" pitchFamily="18" charset="2"/>
              <a:buChar char="-"/>
            </a:pPr>
            <a:r>
              <a:rPr kumimoji="1" lang="en-GB" sz="2000" dirty="0" smtClean="0">
                <a:solidFill>
                  <a:schemeClr val="hlink"/>
                </a:solidFill>
                <a:latin typeface="Times New Roman" pitchFamily="18" charset="0"/>
              </a:rPr>
              <a:t> </a:t>
            </a:r>
            <a:r>
              <a:rPr kumimoji="1" lang="en-GB" sz="2000" dirty="0" smtClean="0">
                <a:solidFill>
                  <a:schemeClr val="hlink"/>
                </a:solidFill>
                <a:latin typeface="Times New Roman" pitchFamily="18" charset="0"/>
              </a:rPr>
              <a:t>offset= </a:t>
            </a:r>
            <a:r>
              <a:rPr kumimoji="1" lang="en-GB" sz="2000" dirty="0" err="1">
                <a:solidFill>
                  <a:schemeClr val="tx2">
                    <a:lumMod val="60000"/>
                    <a:lumOff val="40000"/>
                  </a:schemeClr>
                </a:solidFill>
                <a:latin typeface="Times New Roman" pitchFamily="18" charset="0"/>
              </a:rPr>
              <a:t>Cp</a:t>
            </a:r>
            <a:r>
              <a:rPr kumimoji="1" lang="en-GB" sz="2000" dirty="0">
                <a:solidFill>
                  <a:schemeClr val="tx2">
                    <a:lumMod val="60000"/>
                    <a:lumOff val="40000"/>
                  </a:schemeClr>
                </a:solidFill>
                <a:latin typeface="Times New Roman" pitchFamily="18" charset="0"/>
              </a:rPr>
              <a:t>(t</a:t>
            </a:r>
            <a:r>
              <a:rPr kumimoji="1" lang="en-GB" sz="2000" dirty="0" smtClean="0">
                <a:solidFill>
                  <a:schemeClr val="tx2">
                    <a:lumMod val="60000"/>
                    <a:lumOff val="40000"/>
                  </a:schemeClr>
                </a:solidFill>
                <a:latin typeface="Times New Roman" pitchFamily="18" charset="0"/>
              </a:rPr>
              <a:t>) -1</a:t>
            </a:r>
            <a:endParaRPr kumimoji="1" lang="en-GB" sz="2000" dirty="0">
              <a:solidFill>
                <a:schemeClr val="tx2">
                  <a:lumMod val="60000"/>
                  <a:lumOff val="40000"/>
                </a:schemeClr>
              </a:solidFill>
              <a:latin typeface="Times New Roman" pitchFamily="18" charset="0"/>
            </a:endParaRPr>
          </a:p>
          <a:p>
            <a:pPr marL="742950" lvl="1" indent="-285750">
              <a:lnSpc>
                <a:spcPct val="150000"/>
              </a:lnSpc>
              <a:spcBef>
                <a:spcPct val="20000"/>
              </a:spcBef>
              <a:buClr>
                <a:schemeClr val="folHlink"/>
              </a:buClr>
              <a:buSzPct val="90000"/>
              <a:buFont typeface="Symbol" pitchFamily="18" charset="2"/>
              <a:buChar char="-"/>
            </a:pPr>
            <a:r>
              <a:rPr kumimoji="1" lang="en-GB" sz="2000" dirty="0">
                <a:latin typeface="Times New Roman" pitchFamily="18" charset="0"/>
              </a:rPr>
              <a:t>In other words, then </a:t>
            </a:r>
            <a:r>
              <a:rPr kumimoji="1" lang="en-GB" sz="2000" dirty="0" err="1">
                <a:solidFill>
                  <a:schemeClr val="hlink"/>
                </a:solidFill>
                <a:latin typeface="Times New Roman" pitchFamily="18" charset="0"/>
              </a:rPr>
              <a:t>C’p</a:t>
            </a:r>
            <a:r>
              <a:rPr kumimoji="1" lang="en-GB" sz="2000" dirty="0">
                <a:solidFill>
                  <a:schemeClr val="hlink"/>
                </a:solidFill>
                <a:latin typeface="Times New Roman" pitchFamily="18" charset="0"/>
              </a:rPr>
              <a:t>(t)=</a:t>
            </a:r>
            <a:r>
              <a:rPr kumimoji="1" lang="en-GB" sz="2000" dirty="0" err="1">
                <a:solidFill>
                  <a:schemeClr val="hlink"/>
                </a:solidFill>
                <a:latin typeface="Times New Roman" pitchFamily="18" charset="0"/>
              </a:rPr>
              <a:t>dC</a:t>
            </a:r>
            <a:r>
              <a:rPr kumimoji="1" lang="en-GB" sz="2000" dirty="0">
                <a:solidFill>
                  <a:schemeClr val="hlink"/>
                </a:solidFill>
                <a:latin typeface="Times New Roman" pitchFamily="18" charset="0"/>
              </a:rPr>
              <a:t>/</a:t>
            </a:r>
            <a:r>
              <a:rPr kumimoji="1" lang="en-GB" sz="2000" dirty="0" err="1">
                <a:solidFill>
                  <a:schemeClr val="hlink"/>
                </a:solidFill>
                <a:latin typeface="Times New Roman" pitchFamily="18" charset="0"/>
              </a:rPr>
              <a:t>dt</a:t>
            </a:r>
            <a:r>
              <a:rPr kumimoji="1" lang="en-GB" sz="2000" dirty="0">
                <a:solidFill>
                  <a:schemeClr val="hlink"/>
                </a:solidFill>
                <a:latin typeface="Times New Roman" pitchFamily="18" charset="0"/>
              </a:rPr>
              <a:t> = 1</a:t>
            </a:r>
            <a:endParaRPr kumimoji="1" lang="en-GB" sz="2000" dirty="0" smtClean="0">
              <a:solidFill>
                <a:schemeClr val="hlink"/>
              </a:solidFill>
              <a:latin typeface="Times New Roman" pitchFamily="18" charset="0"/>
            </a:endParaRPr>
          </a:p>
          <a:p>
            <a:pPr marL="742950" lvl="1" indent="-285750" eaLnBrk="1" hangingPunct="1">
              <a:lnSpc>
                <a:spcPct val="150000"/>
              </a:lnSpc>
              <a:spcBef>
                <a:spcPct val="20000"/>
              </a:spcBef>
              <a:buClr>
                <a:schemeClr val="folHlink"/>
              </a:buClr>
              <a:buSzPct val="90000"/>
              <a:buFont typeface="Symbol" pitchFamily="18" charset="2"/>
              <a:buChar char="-"/>
            </a:pPr>
            <a:r>
              <a:rPr kumimoji="1" lang="en-GB" sz="2000" dirty="0" smtClean="0">
                <a:latin typeface="Times New Roman" pitchFamily="18" charset="0"/>
              </a:rPr>
              <a:t>But </a:t>
            </a:r>
            <a:r>
              <a:rPr kumimoji="1" lang="en-GB" sz="2000" dirty="0">
                <a:latin typeface="Times New Roman" pitchFamily="18" charset="0"/>
              </a:rPr>
              <a:t>it is virtually impossible, for each physical clock, there is a constant </a:t>
            </a:r>
            <a:r>
              <a:rPr kumimoji="1" lang="en-GB" sz="2000" dirty="0">
                <a:solidFill>
                  <a:schemeClr val="hlink"/>
                </a:solidFill>
                <a:latin typeface="Times New Roman" pitchFamily="18" charset="0"/>
                <a:sym typeface="Symbol" pitchFamily="18" charset="2"/>
              </a:rPr>
              <a:t></a:t>
            </a:r>
            <a:r>
              <a:rPr kumimoji="1" lang="en-GB" sz="2000" dirty="0">
                <a:latin typeface="Times New Roman" pitchFamily="18" charset="0"/>
                <a:sym typeface="Symbol" pitchFamily="18" charset="2"/>
              </a:rPr>
              <a:t> (given by manufacturers, called </a:t>
            </a:r>
            <a:r>
              <a:rPr kumimoji="1" lang="en-GB" sz="2000" dirty="0">
                <a:solidFill>
                  <a:schemeClr val="folHlink"/>
                </a:solidFill>
                <a:latin typeface="Times New Roman" pitchFamily="18" charset="0"/>
                <a:sym typeface="Symbol" pitchFamily="18" charset="2"/>
              </a:rPr>
              <a:t>maximum drift rate</a:t>
            </a:r>
            <a:r>
              <a:rPr kumimoji="1" lang="en-GB" sz="2000" dirty="0">
                <a:latin typeface="Times New Roman" pitchFamily="18" charset="0"/>
                <a:sym typeface="Symbol" pitchFamily="18" charset="2"/>
              </a:rPr>
              <a:t>), such that</a:t>
            </a:r>
          </a:p>
          <a:p>
            <a:pPr marL="742950" lvl="1" indent="-285750" eaLnBrk="1" hangingPunct="1">
              <a:lnSpc>
                <a:spcPct val="150000"/>
              </a:lnSpc>
              <a:spcBef>
                <a:spcPct val="20000"/>
              </a:spcBef>
              <a:buClr>
                <a:schemeClr val="folHlink"/>
              </a:buClr>
              <a:buSzPct val="90000"/>
              <a:buFont typeface="Symbol" pitchFamily="18" charset="2"/>
              <a:buNone/>
            </a:pPr>
            <a:r>
              <a:rPr kumimoji="1" lang="en-GB" sz="2000" dirty="0">
                <a:latin typeface="Times New Roman" pitchFamily="18" charset="0"/>
              </a:rPr>
              <a:t>			</a:t>
            </a:r>
            <a:r>
              <a:rPr kumimoji="1" lang="en-GB" sz="2000" dirty="0">
                <a:solidFill>
                  <a:schemeClr val="hlink"/>
                </a:solidFill>
                <a:latin typeface="Times New Roman" pitchFamily="18" charset="0"/>
              </a:rPr>
              <a:t>1 - </a:t>
            </a:r>
            <a:r>
              <a:rPr kumimoji="1" lang="en-GB" sz="2000" dirty="0">
                <a:solidFill>
                  <a:schemeClr val="hlink"/>
                </a:solidFill>
                <a:latin typeface="Times New Roman" pitchFamily="18" charset="0"/>
                <a:sym typeface="Symbol" pitchFamily="18" charset="2"/>
              </a:rPr>
              <a:t></a:t>
            </a:r>
            <a:r>
              <a:rPr kumimoji="1" lang="en-GB" sz="2000" dirty="0">
                <a:solidFill>
                  <a:schemeClr val="hlink"/>
                </a:solidFill>
                <a:latin typeface="Times New Roman" pitchFamily="18" charset="0"/>
              </a:rPr>
              <a:t> </a:t>
            </a:r>
            <a:r>
              <a:rPr kumimoji="1" lang="en-GB" sz="2000" dirty="0">
                <a:solidFill>
                  <a:schemeClr val="hlink"/>
                </a:solidFill>
                <a:latin typeface="Times New Roman" pitchFamily="18" charset="0"/>
                <a:sym typeface="Symbol" pitchFamily="18" charset="2"/>
              </a:rPr>
              <a:t> </a:t>
            </a:r>
            <a:r>
              <a:rPr kumimoji="1" lang="en-GB" sz="2000" dirty="0" err="1">
                <a:solidFill>
                  <a:schemeClr val="hlink"/>
                </a:solidFill>
                <a:latin typeface="Times New Roman" pitchFamily="18" charset="0"/>
              </a:rPr>
              <a:t>dC</a:t>
            </a:r>
            <a:r>
              <a:rPr kumimoji="1" lang="en-GB" sz="2000" dirty="0">
                <a:solidFill>
                  <a:schemeClr val="hlink"/>
                </a:solidFill>
                <a:latin typeface="Times New Roman" pitchFamily="18" charset="0"/>
              </a:rPr>
              <a:t>/</a:t>
            </a:r>
            <a:r>
              <a:rPr kumimoji="1" lang="en-GB" sz="2000" dirty="0" err="1">
                <a:solidFill>
                  <a:schemeClr val="hlink"/>
                </a:solidFill>
                <a:latin typeface="Times New Roman" pitchFamily="18" charset="0"/>
              </a:rPr>
              <a:t>dt</a:t>
            </a:r>
            <a:r>
              <a:rPr kumimoji="1" lang="en-GB" sz="2000" dirty="0">
                <a:solidFill>
                  <a:schemeClr val="hlink"/>
                </a:solidFill>
                <a:latin typeface="Times New Roman" pitchFamily="18" charset="0"/>
              </a:rPr>
              <a:t> </a:t>
            </a:r>
            <a:r>
              <a:rPr kumimoji="1" lang="en-GB" sz="2000" dirty="0">
                <a:solidFill>
                  <a:schemeClr val="hlink"/>
                </a:solidFill>
                <a:latin typeface="Times New Roman" pitchFamily="18" charset="0"/>
                <a:sym typeface="Symbol" pitchFamily="18" charset="2"/>
              </a:rPr>
              <a:t></a:t>
            </a:r>
            <a:r>
              <a:rPr kumimoji="1" lang="en-GB" sz="2000" dirty="0">
                <a:solidFill>
                  <a:schemeClr val="hlink"/>
                </a:solidFill>
                <a:latin typeface="Times New Roman" pitchFamily="18" charset="0"/>
              </a:rPr>
              <a:t> 1 + </a:t>
            </a:r>
            <a:r>
              <a:rPr kumimoji="1" lang="en-GB" sz="2000" dirty="0">
                <a:solidFill>
                  <a:schemeClr val="hlink"/>
                </a:solidFill>
                <a:latin typeface="Times New Roman" pitchFamily="18" charset="0"/>
                <a:sym typeface="Symbol" pitchFamily="18" charset="2"/>
              </a:rPr>
              <a:t></a:t>
            </a:r>
          </a:p>
          <a:p>
            <a:pPr marL="742950" lvl="1" indent="-285750" eaLnBrk="1" hangingPunct="1">
              <a:lnSpc>
                <a:spcPct val="150000"/>
              </a:lnSpc>
              <a:spcBef>
                <a:spcPct val="20000"/>
              </a:spcBef>
              <a:buClr>
                <a:schemeClr val="folHlink"/>
              </a:buClr>
              <a:buSzPct val="90000"/>
              <a:buFont typeface="Symbol" pitchFamily="18" charset="2"/>
              <a:buChar char="-"/>
            </a:pPr>
            <a:r>
              <a:rPr kumimoji="1" lang="en-GB" sz="2000" dirty="0">
                <a:latin typeface="Times New Roman" pitchFamily="18" charset="0"/>
                <a:sym typeface="Symbol" pitchFamily="18" charset="2"/>
              </a:rPr>
              <a:t>In above condition the timer can be said to be working within its specification</a:t>
            </a:r>
            <a:r>
              <a:rPr kumimoji="1" lang="en-GB" sz="2000" dirty="0" smtClean="0">
                <a:latin typeface="Times New Roman" pitchFamily="18" charset="0"/>
                <a:sym typeface="Symbol" pitchFamily="18" charset="2"/>
              </a:rPr>
              <a:t>.   </a:t>
            </a:r>
            <a:r>
              <a:rPr kumimoji="1" lang="en-GB" sz="2000" dirty="0">
                <a:solidFill>
                  <a:schemeClr val="folHlink"/>
                </a:solidFill>
                <a:latin typeface="Times New Roman" pitchFamily="18" charset="0"/>
                <a:sym typeface="Symbol" pitchFamily="18" charset="2"/>
              </a:rPr>
              <a:t>maximum drift rate</a:t>
            </a:r>
            <a:r>
              <a:rPr kumimoji="1" lang="en-GB" sz="2000" dirty="0">
                <a:latin typeface="Times New Roman" pitchFamily="18" charset="0"/>
                <a:sym typeface="Symbol" pitchFamily="18" charset="2"/>
              </a:rPr>
              <a:t>: specifies to what extent a clocks skew is allowed to fluctuate.</a:t>
            </a:r>
          </a:p>
          <a:p>
            <a:pPr marL="742950" lvl="1" indent="-285750" eaLnBrk="1" hangingPunct="1">
              <a:lnSpc>
                <a:spcPct val="80000"/>
              </a:lnSpc>
              <a:spcBef>
                <a:spcPct val="20000"/>
              </a:spcBef>
              <a:buClr>
                <a:schemeClr val="folHlink"/>
              </a:buClr>
              <a:buSzPct val="90000"/>
              <a:buFont typeface="Symbol" pitchFamily="18" charset="2"/>
              <a:buChar char="-"/>
            </a:pPr>
            <a:endParaRPr kumimoji="1" lang="en-GB" sz="2400" dirty="0">
              <a:latin typeface="Times New Roman" pitchFamily="18" charset="0"/>
            </a:endParaRPr>
          </a:p>
          <a:p>
            <a:pPr marL="742950" lvl="1" indent="-285750" eaLnBrk="1" hangingPunct="1">
              <a:lnSpc>
                <a:spcPct val="80000"/>
              </a:lnSpc>
              <a:spcBef>
                <a:spcPct val="20000"/>
              </a:spcBef>
              <a:buClr>
                <a:schemeClr val="folHlink"/>
              </a:buClr>
              <a:buSzPct val="90000"/>
              <a:buFont typeface="Symbol" pitchFamily="18" charset="2"/>
              <a:buChar char="-"/>
            </a:pPr>
            <a:endParaRPr kumimoji="1" lang="en-GB" sz="2400" dirty="0">
              <a:solidFill>
                <a:schemeClr val="hlink"/>
              </a:solidFill>
              <a:latin typeface="Times New Roman" pitchFamily="18" charset="0"/>
              <a:sym typeface="Symbol" pitchFamily="18" charset="2"/>
            </a:endParaRPr>
          </a:p>
        </p:txBody>
      </p:sp>
    </p:spTree>
    <p:extLst>
      <p:ext uri="{BB962C8B-B14F-4D97-AF65-F5344CB8AC3E}">
        <p14:creationId xmlns:p14="http://schemas.microsoft.com/office/powerpoint/2010/main" val="977894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mtClean="0"/>
              <a:t>Distributed Systems</a:t>
            </a:r>
          </a:p>
        </p:txBody>
      </p:sp>
      <p:sp>
        <p:nvSpPr>
          <p:cNvPr id="122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1688A14C-9B0A-4F61-8989-ACB4426A5A6C}" type="slidenum">
              <a:rPr lang="en-US" altLang="zh-CN"/>
              <a:pPr/>
              <a:t>13</a:t>
            </a:fld>
            <a:endParaRPr lang="en-US" altLang="zh-CN"/>
          </a:p>
        </p:txBody>
      </p:sp>
      <p:sp>
        <p:nvSpPr>
          <p:cNvPr id="12292" name="Rectangle 2"/>
          <p:cNvSpPr>
            <a:spLocks noChangeArrowheads="1"/>
          </p:cNvSpPr>
          <p:nvPr/>
        </p:nvSpPr>
        <p:spPr bwMode="auto">
          <a:xfrm>
            <a:off x="513407" y="6236468"/>
            <a:ext cx="8153400" cy="4572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chemeClr val="folHlink"/>
              </a:buClr>
              <a:buSzPct val="60000"/>
              <a:buFont typeface="Wingdings" pitchFamily="2" charset="2"/>
              <a:buNone/>
            </a:pPr>
            <a:r>
              <a:rPr kumimoji="1" lang="en-US" sz="2000" dirty="0">
                <a:latin typeface="Times New Roman" pitchFamily="18" charset="0"/>
              </a:rPr>
              <a:t>The relation between clock time and UTC when clocks tick at different rates.</a:t>
            </a:r>
          </a:p>
        </p:txBody>
      </p:sp>
      <p:pic>
        <p:nvPicPr>
          <p:cNvPr id="12293" name="Picture 3"/>
          <p:cNvPicPr>
            <a:picLocks noChangeAspect="1" noChangeArrowheads="1"/>
          </p:cNvPicPr>
          <p:nvPr/>
        </p:nvPicPr>
        <p:blipFill>
          <a:blip r:embed="rId2">
            <a:extLst>
              <a:ext uri="{28A0092B-C50C-407E-A947-70E740481C1C}">
                <a14:useLocalDpi xmlns:a14="http://schemas.microsoft.com/office/drawing/2010/main" val="0"/>
              </a:ext>
            </a:extLst>
          </a:blip>
          <a:srcRect l="35703" t="43958" r="33565" b="38670"/>
          <a:stretch>
            <a:fillRect/>
          </a:stretch>
        </p:blipFill>
        <p:spPr bwMode="auto">
          <a:xfrm>
            <a:off x="251520" y="1181642"/>
            <a:ext cx="4032870" cy="322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Rectangle 4"/>
          <p:cNvSpPr>
            <a:spLocks noChangeArrowheads="1"/>
          </p:cNvSpPr>
          <p:nvPr/>
        </p:nvSpPr>
        <p:spPr bwMode="auto">
          <a:xfrm>
            <a:off x="1371600" y="457200"/>
            <a:ext cx="6629400" cy="609600"/>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ctr" eaLnBrk="1" hangingPunct="1"/>
            <a:r>
              <a:rPr lang="en-GB" sz="3200">
                <a:latin typeface="Times New Roman" pitchFamily="18" charset="0"/>
              </a:rPr>
              <a:t>Clocks Drifting</a:t>
            </a:r>
            <a:endParaRPr lang="en-US" sz="3200">
              <a:latin typeface="Times New Roman" pitchFamily="18" charset="0"/>
            </a:endParaRPr>
          </a:p>
        </p:txBody>
      </p:sp>
      <p:pic>
        <p:nvPicPr>
          <p:cNvPr id="6" name="Picture 5"/>
          <p:cNvPicPr>
            <a:picLocks noChangeAspect="1"/>
          </p:cNvPicPr>
          <p:nvPr/>
        </p:nvPicPr>
        <p:blipFill>
          <a:blip r:embed="rId3"/>
          <a:stretch>
            <a:fillRect/>
          </a:stretch>
        </p:blipFill>
        <p:spPr>
          <a:xfrm>
            <a:off x="4572001" y="1100534"/>
            <a:ext cx="3429000" cy="3307404"/>
          </a:xfrm>
          <a:prstGeom prst="rect">
            <a:avLst/>
          </a:prstGeom>
        </p:spPr>
      </p:pic>
      <p:sp>
        <p:nvSpPr>
          <p:cNvPr id="8" name="TextBox 7"/>
          <p:cNvSpPr txBox="1"/>
          <p:nvPr/>
        </p:nvSpPr>
        <p:spPr>
          <a:xfrm>
            <a:off x="323528" y="4869160"/>
            <a:ext cx="8496944" cy="954107"/>
          </a:xfrm>
          <a:prstGeom prst="rect">
            <a:avLst/>
          </a:prstGeom>
          <a:noFill/>
        </p:spPr>
        <p:txBody>
          <a:bodyPr wrap="square" rtlCol="0">
            <a:spAutoFit/>
          </a:bodyPr>
          <a:lstStyle/>
          <a:p>
            <a:r>
              <a:rPr lang="en-US" dirty="0" smtClean="0"/>
              <a:t>If 2 clocks drift from UTC in opposite direction , at time       after they synchronized they may be             apart. If no 2 clocks differs from more than       , clocks must be resynchronized at least every         seconds.   [ </a:t>
            </a:r>
            <a:r>
              <a:rPr kumimoji="1" lang="en-GB" dirty="0" smtClean="0">
                <a:solidFill>
                  <a:schemeClr val="hlink"/>
                </a:solidFill>
                <a:latin typeface="Times New Roman" pitchFamily="18" charset="0"/>
                <a:sym typeface="Symbol" pitchFamily="18" charset="2"/>
              </a:rPr>
              <a:t> is the </a:t>
            </a:r>
            <a:r>
              <a:rPr kumimoji="1" lang="en-GB" dirty="0" smtClean="0">
                <a:solidFill>
                  <a:schemeClr val="folHlink"/>
                </a:solidFill>
                <a:latin typeface="Times New Roman" pitchFamily="18" charset="0"/>
                <a:sym typeface="Symbol" pitchFamily="18" charset="2"/>
              </a:rPr>
              <a:t>maximum </a:t>
            </a:r>
            <a:r>
              <a:rPr kumimoji="1" lang="en-GB" dirty="0">
                <a:solidFill>
                  <a:schemeClr val="folHlink"/>
                </a:solidFill>
                <a:latin typeface="Times New Roman" pitchFamily="18" charset="0"/>
                <a:sym typeface="Symbol" pitchFamily="18" charset="2"/>
              </a:rPr>
              <a:t>drift </a:t>
            </a:r>
            <a:r>
              <a:rPr kumimoji="1" lang="en-GB" dirty="0" smtClean="0">
                <a:solidFill>
                  <a:schemeClr val="folHlink"/>
                </a:solidFill>
                <a:latin typeface="Times New Roman" pitchFamily="18" charset="0"/>
                <a:sym typeface="Symbol" pitchFamily="18" charset="2"/>
              </a:rPr>
              <a:t>rate ]</a:t>
            </a:r>
            <a:endParaRPr lang="en-US" dirty="0"/>
          </a:p>
        </p:txBody>
      </p:sp>
      <p:pic>
        <p:nvPicPr>
          <p:cNvPr id="9" name="Picture 8"/>
          <p:cNvPicPr>
            <a:picLocks noChangeAspect="1"/>
          </p:cNvPicPr>
          <p:nvPr/>
        </p:nvPicPr>
        <p:blipFill>
          <a:blip r:embed="rId4"/>
          <a:stretch>
            <a:fillRect/>
          </a:stretch>
        </p:blipFill>
        <p:spPr>
          <a:xfrm>
            <a:off x="5594875" y="4944288"/>
            <a:ext cx="190500" cy="219075"/>
          </a:xfrm>
          <a:prstGeom prst="rect">
            <a:avLst/>
          </a:prstGeom>
        </p:spPr>
      </p:pic>
      <p:pic>
        <p:nvPicPr>
          <p:cNvPr id="10" name="Picture 9"/>
          <p:cNvPicPr>
            <a:picLocks noChangeAspect="1"/>
          </p:cNvPicPr>
          <p:nvPr/>
        </p:nvPicPr>
        <p:blipFill>
          <a:blip r:embed="rId5"/>
          <a:stretch>
            <a:fillRect/>
          </a:stretch>
        </p:blipFill>
        <p:spPr>
          <a:xfrm>
            <a:off x="1115616" y="5252412"/>
            <a:ext cx="647700" cy="247650"/>
          </a:xfrm>
          <a:prstGeom prst="rect">
            <a:avLst/>
          </a:prstGeom>
        </p:spPr>
      </p:pic>
      <p:pic>
        <p:nvPicPr>
          <p:cNvPr id="11" name="Picture 10"/>
          <p:cNvPicPr>
            <a:picLocks noChangeAspect="1"/>
          </p:cNvPicPr>
          <p:nvPr/>
        </p:nvPicPr>
        <p:blipFill>
          <a:blip r:embed="rId6"/>
          <a:stretch>
            <a:fillRect/>
          </a:stretch>
        </p:blipFill>
        <p:spPr>
          <a:xfrm>
            <a:off x="5813950" y="5252412"/>
            <a:ext cx="200025" cy="238125"/>
          </a:xfrm>
          <a:prstGeom prst="rect">
            <a:avLst/>
          </a:prstGeom>
        </p:spPr>
      </p:pic>
      <p:pic>
        <p:nvPicPr>
          <p:cNvPr id="12" name="Picture 11"/>
          <p:cNvPicPr>
            <a:picLocks noChangeAspect="1"/>
          </p:cNvPicPr>
          <p:nvPr/>
        </p:nvPicPr>
        <p:blipFill>
          <a:blip r:embed="rId7"/>
          <a:stretch>
            <a:fillRect/>
          </a:stretch>
        </p:blipFill>
        <p:spPr>
          <a:xfrm>
            <a:off x="3152775" y="5445770"/>
            <a:ext cx="361950" cy="628650"/>
          </a:xfrm>
          <a:prstGeom prst="rect">
            <a:avLst/>
          </a:prstGeom>
        </p:spPr>
      </p:pic>
    </p:spTree>
    <p:extLst>
      <p:ext uri="{BB962C8B-B14F-4D97-AF65-F5344CB8AC3E}">
        <p14:creationId xmlns:p14="http://schemas.microsoft.com/office/powerpoint/2010/main" val="21794428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36" y="260648"/>
            <a:ext cx="9396536" cy="6851106"/>
          </a:xfrm>
          <a:prstGeom prst="rect">
            <a:avLst/>
          </a:prstGeom>
        </p:spPr>
        <p:txBody>
          <a:bodyPr wrap="square">
            <a:spAutoFit/>
          </a:bodyPr>
          <a:lstStyle/>
          <a:p>
            <a:pPr lvl="1" algn="just">
              <a:lnSpc>
                <a:spcPct val="150000"/>
              </a:lnSpc>
              <a:buClr>
                <a:schemeClr val="folHlink"/>
              </a:buClr>
              <a:buSzPct val="90000"/>
            </a:pPr>
            <a:r>
              <a:rPr kumimoji="1" lang="en-US" sz="2000" b="1" dirty="0" smtClean="0">
                <a:latin typeface="Times New Roman" panose="02020603050405020304" pitchFamily="18" charset="0"/>
              </a:rPr>
              <a:t>Time</a:t>
            </a:r>
            <a:r>
              <a:rPr kumimoji="1" lang="en-US" sz="2000" dirty="0">
                <a:latin typeface="Times New Roman" panose="02020603050405020304" pitchFamily="18" charset="0"/>
              </a:rPr>
              <a:t>: The time of a clock in a machine p is given by the function </a:t>
            </a:r>
            <a:r>
              <a:rPr kumimoji="1" lang="en-US" sz="2000" dirty="0" err="1">
                <a:latin typeface="Times New Roman" panose="02020603050405020304" pitchFamily="18" charset="0"/>
              </a:rPr>
              <a:t>Cp</a:t>
            </a:r>
            <a:r>
              <a:rPr kumimoji="1" lang="en-US" sz="2000" dirty="0">
                <a:latin typeface="Times New Roman" panose="02020603050405020304" pitchFamily="18" charset="0"/>
              </a:rPr>
              <a:t>(t), where </a:t>
            </a:r>
            <a:r>
              <a:rPr kumimoji="1" lang="en-US" sz="2000" dirty="0" err="1">
                <a:latin typeface="Times New Roman" panose="02020603050405020304" pitchFamily="18" charset="0"/>
              </a:rPr>
              <a:t>Cp</a:t>
            </a:r>
            <a:r>
              <a:rPr kumimoji="1" lang="en-US" sz="2000" dirty="0">
                <a:latin typeface="Times New Roman" panose="02020603050405020304" pitchFamily="18" charset="0"/>
              </a:rPr>
              <a:t>(t) = t for a perfect clock</a:t>
            </a:r>
            <a:r>
              <a:rPr kumimoji="1" lang="en-US" sz="2000" dirty="0" smtClean="0">
                <a:latin typeface="Times New Roman" panose="02020603050405020304" pitchFamily="18" charset="0"/>
              </a:rPr>
              <a:t>.</a:t>
            </a:r>
            <a:endParaRPr kumimoji="1" lang="en-US" sz="2000" dirty="0">
              <a:latin typeface="Times New Roman" panose="02020603050405020304" pitchFamily="18" charset="0"/>
            </a:endParaRPr>
          </a:p>
          <a:p>
            <a:pPr lvl="1" algn="just">
              <a:lnSpc>
                <a:spcPct val="150000"/>
              </a:lnSpc>
              <a:buClr>
                <a:schemeClr val="folHlink"/>
              </a:buClr>
              <a:buSzPct val="90000"/>
            </a:pPr>
            <a:r>
              <a:rPr kumimoji="1" lang="en-US" sz="2000" b="1" dirty="0">
                <a:latin typeface="Times New Roman" panose="02020603050405020304" pitchFamily="18" charset="0"/>
              </a:rPr>
              <a:t>Frequency</a:t>
            </a:r>
            <a:r>
              <a:rPr kumimoji="1" lang="en-US" sz="2000" dirty="0">
                <a:latin typeface="Times New Roman" panose="02020603050405020304" pitchFamily="18" charset="0"/>
              </a:rPr>
              <a:t> : Frequency is the rate at which a clock progresses. The frequency at time t of clock </a:t>
            </a:r>
            <a:r>
              <a:rPr kumimoji="1" lang="en-US" sz="2000" dirty="0" err="1">
                <a:latin typeface="Times New Roman" panose="02020603050405020304" pitchFamily="18" charset="0"/>
              </a:rPr>
              <a:t>Ca</a:t>
            </a:r>
            <a:r>
              <a:rPr kumimoji="1" lang="en-US" sz="2000" dirty="0">
                <a:latin typeface="Times New Roman" panose="02020603050405020304" pitchFamily="18" charset="0"/>
              </a:rPr>
              <a:t> is </a:t>
            </a:r>
            <a:r>
              <a:rPr kumimoji="1" lang="en-US" sz="2000" dirty="0" err="1">
                <a:latin typeface="Times New Roman" panose="02020603050405020304" pitchFamily="18" charset="0"/>
              </a:rPr>
              <a:t>C′a</a:t>
            </a:r>
            <a:r>
              <a:rPr kumimoji="1" lang="en-US" sz="2000" dirty="0">
                <a:latin typeface="Times New Roman" panose="02020603050405020304" pitchFamily="18" charset="0"/>
              </a:rPr>
              <a:t>(t</a:t>
            </a:r>
            <a:r>
              <a:rPr kumimoji="1" lang="en-US" sz="2000" dirty="0" smtClean="0">
                <a:latin typeface="Times New Roman" panose="02020603050405020304" pitchFamily="18" charset="0"/>
              </a:rPr>
              <a:t>).</a:t>
            </a:r>
          </a:p>
          <a:p>
            <a:pPr lvl="1" algn="just">
              <a:lnSpc>
                <a:spcPct val="150000"/>
              </a:lnSpc>
              <a:buClr>
                <a:schemeClr val="folHlink"/>
              </a:buClr>
              <a:buSzPct val="90000"/>
            </a:pPr>
            <a:r>
              <a:rPr kumimoji="1" lang="en-US" sz="2000" b="1" dirty="0" smtClean="0">
                <a:latin typeface="Times New Roman" panose="02020603050405020304" pitchFamily="18" charset="0"/>
              </a:rPr>
              <a:t>Offset</a:t>
            </a:r>
            <a:r>
              <a:rPr kumimoji="1" lang="en-US" sz="2000" dirty="0">
                <a:latin typeface="Times New Roman" panose="02020603050405020304" pitchFamily="18" charset="0"/>
              </a:rPr>
              <a:t>: Clock offset is the difference between the time reported by a clock and the real time. The offset of the clock </a:t>
            </a:r>
            <a:r>
              <a:rPr kumimoji="1" lang="en-US" sz="2000" dirty="0" err="1">
                <a:latin typeface="Times New Roman" panose="02020603050405020304" pitchFamily="18" charset="0"/>
              </a:rPr>
              <a:t>Ca</a:t>
            </a:r>
            <a:r>
              <a:rPr kumimoji="1" lang="en-US" sz="2000" dirty="0">
                <a:latin typeface="Times New Roman" panose="02020603050405020304" pitchFamily="18" charset="0"/>
              </a:rPr>
              <a:t> is given by </a:t>
            </a:r>
            <a:r>
              <a:rPr kumimoji="1" lang="en-US" sz="2000" dirty="0" err="1">
                <a:latin typeface="Times New Roman" panose="02020603050405020304" pitchFamily="18" charset="0"/>
              </a:rPr>
              <a:t>Ca</a:t>
            </a:r>
            <a:r>
              <a:rPr kumimoji="1" lang="en-US" sz="2000" dirty="0">
                <a:latin typeface="Times New Roman" panose="02020603050405020304" pitchFamily="18" charset="0"/>
              </a:rPr>
              <a:t>(t) − t. The offset of clock </a:t>
            </a:r>
            <a:r>
              <a:rPr kumimoji="1" lang="en-US" sz="2000" dirty="0" err="1">
                <a:latin typeface="Times New Roman" panose="02020603050405020304" pitchFamily="18" charset="0"/>
              </a:rPr>
              <a:t>Ca</a:t>
            </a:r>
            <a:r>
              <a:rPr kumimoji="1" lang="en-US" sz="2000" dirty="0">
                <a:latin typeface="Times New Roman" panose="02020603050405020304" pitchFamily="18" charset="0"/>
              </a:rPr>
              <a:t> relative to </a:t>
            </a:r>
            <a:r>
              <a:rPr kumimoji="1" lang="en-US" sz="2000" dirty="0" err="1">
                <a:latin typeface="Times New Roman" panose="02020603050405020304" pitchFamily="18" charset="0"/>
              </a:rPr>
              <a:t>Cb</a:t>
            </a:r>
            <a:r>
              <a:rPr kumimoji="1" lang="en-US" sz="2000" dirty="0">
                <a:latin typeface="Times New Roman" panose="02020603050405020304" pitchFamily="18" charset="0"/>
              </a:rPr>
              <a:t> at time t &gt;= 0 is given by </a:t>
            </a:r>
            <a:r>
              <a:rPr kumimoji="1" lang="en-US" sz="2000" dirty="0" err="1">
                <a:latin typeface="Times New Roman" panose="02020603050405020304" pitchFamily="18" charset="0"/>
              </a:rPr>
              <a:t>Ca</a:t>
            </a:r>
            <a:r>
              <a:rPr kumimoji="1" lang="en-US" sz="2000" dirty="0">
                <a:latin typeface="Times New Roman" panose="02020603050405020304" pitchFamily="18" charset="0"/>
              </a:rPr>
              <a:t>(t) − </a:t>
            </a:r>
            <a:r>
              <a:rPr kumimoji="1" lang="en-US" sz="2000" dirty="0" err="1">
                <a:latin typeface="Times New Roman" panose="02020603050405020304" pitchFamily="18" charset="0"/>
              </a:rPr>
              <a:t>Cb</a:t>
            </a:r>
            <a:r>
              <a:rPr kumimoji="1" lang="en-US" sz="2000" dirty="0">
                <a:latin typeface="Times New Roman" panose="02020603050405020304" pitchFamily="18" charset="0"/>
              </a:rPr>
              <a:t>(t</a:t>
            </a:r>
            <a:r>
              <a:rPr kumimoji="1" lang="en-US" sz="2000" dirty="0" smtClean="0">
                <a:latin typeface="Times New Roman" panose="02020603050405020304" pitchFamily="18" charset="0"/>
              </a:rPr>
              <a:t>).</a:t>
            </a:r>
          </a:p>
          <a:p>
            <a:pPr lvl="1" algn="just">
              <a:lnSpc>
                <a:spcPct val="150000"/>
              </a:lnSpc>
              <a:buClr>
                <a:schemeClr val="folHlink"/>
              </a:buClr>
              <a:buSzPct val="90000"/>
            </a:pPr>
            <a:endParaRPr kumimoji="1" lang="en-US" sz="2000" dirty="0">
              <a:latin typeface="Times New Roman" panose="02020603050405020304" pitchFamily="18" charset="0"/>
            </a:endParaRPr>
          </a:p>
          <a:p>
            <a:pPr lvl="1" algn="just">
              <a:lnSpc>
                <a:spcPct val="150000"/>
              </a:lnSpc>
              <a:buClr>
                <a:schemeClr val="folHlink"/>
              </a:buClr>
              <a:buSzPct val="90000"/>
            </a:pPr>
            <a:r>
              <a:rPr kumimoji="1" lang="en-US" sz="2000" b="1" dirty="0">
                <a:latin typeface="Times New Roman" panose="02020603050405020304" pitchFamily="18" charset="0"/>
              </a:rPr>
              <a:t>Skew</a:t>
            </a:r>
            <a:r>
              <a:rPr kumimoji="1" lang="en-US" sz="2000" dirty="0">
                <a:latin typeface="Times New Roman" panose="02020603050405020304" pitchFamily="18" charset="0"/>
              </a:rPr>
              <a:t>: The skew of a clock is the difference in the frequencies of the clock and the perfect clock. The skew of a </a:t>
            </a:r>
            <a:r>
              <a:rPr kumimoji="1" lang="en-US" sz="2000" dirty="0" smtClean="0">
                <a:latin typeface="Times New Roman" panose="02020603050405020304" pitchFamily="18" charset="0"/>
              </a:rPr>
              <a:t>clock </a:t>
            </a:r>
            <a:r>
              <a:rPr kumimoji="1" lang="en-US" sz="2000" dirty="0" err="1" smtClean="0">
                <a:latin typeface="Times New Roman" panose="02020603050405020304" pitchFamily="18" charset="0"/>
              </a:rPr>
              <a:t>Ca</a:t>
            </a:r>
            <a:r>
              <a:rPr kumimoji="1" lang="en-US" sz="2000" dirty="0" smtClean="0">
                <a:latin typeface="Times New Roman" panose="02020603050405020304" pitchFamily="18" charset="0"/>
              </a:rPr>
              <a:t> </a:t>
            </a:r>
            <a:r>
              <a:rPr kumimoji="1" lang="en-US" sz="2000" dirty="0">
                <a:latin typeface="Times New Roman" panose="02020603050405020304" pitchFamily="18" charset="0"/>
              </a:rPr>
              <a:t>relative to clock </a:t>
            </a:r>
            <a:r>
              <a:rPr kumimoji="1" lang="en-US" sz="2000" dirty="0" err="1">
                <a:latin typeface="Times New Roman" panose="02020603050405020304" pitchFamily="18" charset="0"/>
              </a:rPr>
              <a:t>Cb</a:t>
            </a:r>
            <a:r>
              <a:rPr kumimoji="1" lang="en-US" sz="2000" dirty="0">
                <a:latin typeface="Times New Roman" panose="02020603050405020304" pitchFamily="18" charset="0"/>
              </a:rPr>
              <a:t> at time t is (</a:t>
            </a:r>
            <a:r>
              <a:rPr kumimoji="1" lang="en-US" sz="2000" dirty="0" err="1">
                <a:latin typeface="Times New Roman" panose="02020603050405020304" pitchFamily="18" charset="0"/>
              </a:rPr>
              <a:t>C′a</a:t>
            </a:r>
            <a:r>
              <a:rPr kumimoji="1" lang="en-US" sz="2000" dirty="0">
                <a:latin typeface="Times New Roman" panose="02020603050405020304" pitchFamily="18" charset="0"/>
              </a:rPr>
              <a:t>(t) − </a:t>
            </a:r>
            <a:r>
              <a:rPr kumimoji="1" lang="en-US" sz="2000" dirty="0" err="1">
                <a:latin typeface="Times New Roman" panose="02020603050405020304" pitchFamily="18" charset="0"/>
              </a:rPr>
              <a:t>C′b</a:t>
            </a:r>
            <a:r>
              <a:rPr kumimoji="1" lang="en-US" sz="2000" dirty="0">
                <a:latin typeface="Times New Roman" panose="02020603050405020304" pitchFamily="18" charset="0"/>
              </a:rPr>
              <a:t>(t</a:t>
            </a:r>
            <a:r>
              <a:rPr kumimoji="1" lang="en-US" sz="2000" dirty="0" smtClean="0">
                <a:latin typeface="Times New Roman" panose="02020603050405020304" pitchFamily="18" charset="0"/>
              </a:rPr>
              <a:t>)).</a:t>
            </a:r>
          </a:p>
          <a:p>
            <a:pPr lvl="1" algn="just">
              <a:lnSpc>
                <a:spcPct val="150000"/>
              </a:lnSpc>
              <a:buClr>
                <a:schemeClr val="folHlink"/>
              </a:buClr>
              <a:buSzPct val="90000"/>
            </a:pPr>
            <a:endParaRPr kumimoji="1" lang="en-US" sz="2000" dirty="0">
              <a:latin typeface="Times New Roman" panose="02020603050405020304" pitchFamily="18" charset="0"/>
            </a:endParaRPr>
          </a:p>
          <a:p>
            <a:pPr lvl="1" algn="just">
              <a:lnSpc>
                <a:spcPct val="150000"/>
              </a:lnSpc>
              <a:buClr>
                <a:schemeClr val="folHlink"/>
              </a:buClr>
              <a:buSzPct val="90000"/>
            </a:pPr>
            <a:r>
              <a:rPr kumimoji="1" lang="en-US" sz="2000" b="1" dirty="0">
                <a:latin typeface="Times New Roman" panose="02020603050405020304" pitchFamily="18" charset="0"/>
              </a:rPr>
              <a:t>Drift (rate): </a:t>
            </a:r>
            <a:r>
              <a:rPr kumimoji="1" lang="en-US" sz="2000" dirty="0">
                <a:latin typeface="Times New Roman" panose="02020603050405020304" pitchFamily="18" charset="0"/>
              </a:rPr>
              <a:t>The drift of clock </a:t>
            </a:r>
            <a:r>
              <a:rPr kumimoji="1" lang="en-US" sz="2000" dirty="0" err="1">
                <a:latin typeface="Times New Roman" panose="02020603050405020304" pitchFamily="18" charset="0"/>
              </a:rPr>
              <a:t>Ca</a:t>
            </a:r>
            <a:r>
              <a:rPr kumimoji="1" lang="en-US" sz="2000" dirty="0">
                <a:latin typeface="Times New Roman" panose="02020603050405020304" pitchFamily="18" charset="0"/>
              </a:rPr>
              <a:t> is the second derivative of the clock value with respect to time, namely </a:t>
            </a:r>
            <a:r>
              <a:rPr kumimoji="1" lang="en-US" sz="2000" dirty="0" err="1">
                <a:latin typeface="Times New Roman" panose="02020603050405020304" pitchFamily="18" charset="0"/>
              </a:rPr>
              <a:t>C′′a</a:t>
            </a:r>
            <a:r>
              <a:rPr kumimoji="1" lang="en-US" sz="2000" dirty="0">
                <a:latin typeface="Times New Roman" panose="02020603050405020304" pitchFamily="18" charset="0"/>
              </a:rPr>
              <a:t> (t). </a:t>
            </a:r>
            <a:r>
              <a:rPr kumimoji="1" lang="en-US" sz="2000" dirty="0" smtClean="0">
                <a:latin typeface="Times New Roman" panose="02020603050405020304" pitchFamily="18" charset="0"/>
              </a:rPr>
              <a:t>The drift </a:t>
            </a:r>
            <a:r>
              <a:rPr kumimoji="1" lang="en-US" sz="2000" dirty="0">
                <a:latin typeface="Times New Roman" panose="02020603050405020304" pitchFamily="18" charset="0"/>
              </a:rPr>
              <a:t>of clock </a:t>
            </a:r>
            <a:r>
              <a:rPr kumimoji="1" lang="en-US" sz="2000" dirty="0" err="1">
                <a:latin typeface="Times New Roman" panose="02020603050405020304" pitchFamily="18" charset="0"/>
              </a:rPr>
              <a:t>Ca</a:t>
            </a:r>
            <a:r>
              <a:rPr kumimoji="1" lang="en-US" sz="2000" dirty="0">
                <a:latin typeface="Times New Roman" panose="02020603050405020304" pitchFamily="18" charset="0"/>
              </a:rPr>
              <a:t> relative to clock </a:t>
            </a:r>
            <a:r>
              <a:rPr kumimoji="1" lang="en-US" sz="2000" dirty="0" err="1">
                <a:latin typeface="Times New Roman" panose="02020603050405020304" pitchFamily="18" charset="0"/>
              </a:rPr>
              <a:t>Cb</a:t>
            </a:r>
            <a:r>
              <a:rPr kumimoji="1" lang="en-US" sz="2000" dirty="0">
                <a:latin typeface="Times New Roman" panose="02020603050405020304" pitchFamily="18" charset="0"/>
              </a:rPr>
              <a:t> at time t is</a:t>
            </a:r>
          </a:p>
          <a:p>
            <a:pPr lvl="1" algn="just">
              <a:lnSpc>
                <a:spcPct val="150000"/>
              </a:lnSpc>
              <a:buClr>
                <a:schemeClr val="folHlink"/>
              </a:buClr>
              <a:buSzPct val="90000"/>
              <a:buFont typeface="Symbol" panose="05050102010706020507" pitchFamily="18" charset="2"/>
              <a:buChar char="-"/>
            </a:pPr>
            <a:r>
              <a:rPr kumimoji="1" lang="en-US" sz="2000" dirty="0">
                <a:latin typeface="Times New Roman" panose="02020603050405020304" pitchFamily="18" charset="0"/>
              </a:rPr>
              <a:t> (</a:t>
            </a:r>
            <a:r>
              <a:rPr kumimoji="1" lang="en-US" sz="2000" dirty="0" err="1">
                <a:latin typeface="Times New Roman" panose="02020603050405020304" pitchFamily="18" charset="0"/>
              </a:rPr>
              <a:t>C′′a</a:t>
            </a:r>
            <a:r>
              <a:rPr kumimoji="1" lang="en-US" sz="2000" dirty="0">
                <a:latin typeface="Times New Roman" panose="02020603050405020304" pitchFamily="18" charset="0"/>
              </a:rPr>
              <a:t> (t) − </a:t>
            </a:r>
            <a:r>
              <a:rPr kumimoji="1" lang="en-US" sz="2000" dirty="0" err="1">
                <a:latin typeface="Times New Roman" panose="02020603050405020304" pitchFamily="18" charset="0"/>
              </a:rPr>
              <a:t>C′′b</a:t>
            </a:r>
            <a:r>
              <a:rPr kumimoji="1" lang="en-US" sz="2000" dirty="0">
                <a:latin typeface="Times New Roman" panose="02020603050405020304" pitchFamily="18" charset="0"/>
              </a:rPr>
              <a:t> (t)).</a:t>
            </a:r>
          </a:p>
          <a:p>
            <a:pPr lvl="1">
              <a:lnSpc>
                <a:spcPct val="80000"/>
              </a:lnSpc>
              <a:buClr>
                <a:schemeClr val="folHlink"/>
              </a:buClr>
              <a:buSzPct val="90000"/>
              <a:buFont typeface="Symbol" panose="05050102010706020507" pitchFamily="18" charset="2"/>
              <a:buChar char="-"/>
            </a:pPr>
            <a:endParaRPr kumimoji="1" lang="en-US" sz="2400" dirty="0">
              <a:latin typeface="Times New Roman" panose="02020603050405020304" pitchFamily="18" charset="0"/>
            </a:endParaRPr>
          </a:p>
        </p:txBody>
      </p:sp>
    </p:spTree>
    <p:extLst>
      <p:ext uri="{BB962C8B-B14F-4D97-AF65-F5344CB8AC3E}">
        <p14:creationId xmlns:p14="http://schemas.microsoft.com/office/powerpoint/2010/main" val="679620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604" y="332656"/>
            <a:ext cx="8229852" cy="617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59448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60648"/>
            <a:ext cx="8229600" cy="6120680"/>
          </a:xfrm>
        </p:spPr>
        <p:txBody>
          <a:bodyPr>
            <a:normAutofit/>
          </a:bodyPr>
          <a:lstStyle/>
          <a:p>
            <a:r>
              <a:rPr lang="en-US" dirty="0" smtClean="0"/>
              <a:t>When contacting the server the </a:t>
            </a:r>
            <a:r>
              <a:rPr lang="en-US" dirty="0" err="1" smtClean="0"/>
              <a:t>msg</a:t>
            </a:r>
            <a:r>
              <a:rPr lang="en-US" dirty="0" smtClean="0"/>
              <a:t> delay will have outdated the reported time.</a:t>
            </a:r>
          </a:p>
          <a:p>
            <a:r>
              <a:rPr lang="en-US" dirty="0" smtClean="0"/>
              <a:t>How to find the good estimation for these delays? (</a:t>
            </a:r>
            <a:r>
              <a:rPr lang="en-US" dirty="0" err="1" smtClean="0"/>
              <a:t>Cristian</a:t>
            </a:r>
            <a:r>
              <a:rPr lang="en-US" dirty="0" smtClean="0"/>
              <a:t> Algorithm)</a:t>
            </a:r>
          </a:p>
          <a:p>
            <a:r>
              <a:rPr lang="en-US" dirty="0" smtClean="0"/>
              <a:t>Assume propagation delay from A to B and B to A is roughly same. Then A can estimate its offset relative to B as,</a:t>
            </a:r>
          </a:p>
          <a:p>
            <a:pPr marL="0" indent="0">
              <a:buNone/>
            </a:pPr>
            <a:r>
              <a:rPr lang="en-US" dirty="0"/>
              <a:t>	</a:t>
            </a:r>
            <a:r>
              <a:rPr lang="el-GR" dirty="0"/>
              <a:t> Θ </a:t>
            </a:r>
            <a:r>
              <a:rPr lang="en-US" dirty="0" smtClean="0"/>
              <a:t>= T3 + (T2-T1) + (T4-T3)  – T4</a:t>
            </a:r>
          </a:p>
          <a:p>
            <a:pPr marL="0" indent="0">
              <a:buNone/>
            </a:pPr>
            <a:r>
              <a:rPr lang="en-US" dirty="0" smtClean="0"/>
              <a:t>                                              2</a:t>
            </a:r>
          </a:p>
          <a:p>
            <a:pPr marL="0" indent="0">
              <a:buNone/>
            </a:pPr>
            <a:r>
              <a:rPr lang="en-US" dirty="0"/>
              <a:t>	</a:t>
            </a:r>
            <a:r>
              <a:rPr lang="en-US" dirty="0" smtClean="0"/>
              <a:t>	= (T2 – T1) + (T3 – T4)</a:t>
            </a:r>
          </a:p>
          <a:p>
            <a:pPr marL="0" indent="0">
              <a:buNone/>
            </a:pPr>
            <a:r>
              <a:rPr lang="en-US" dirty="0" smtClean="0"/>
              <a:t>				</a:t>
            </a:r>
            <a:r>
              <a:rPr lang="en-US" dirty="0"/>
              <a:t> 2 	</a:t>
            </a:r>
            <a:r>
              <a:rPr lang="en-US" dirty="0" smtClean="0"/>
              <a:t>	</a:t>
            </a:r>
          </a:p>
          <a:p>
            <a:pPr marL="0" indent="0">
              <a:buNone/>
            </a:pPr>
            <a:endParaRPr lang="en-IN" dirty="0"/>
          </a:p>
        </p:txBody>
      </p:sp>
      <p:cxnSp>
        <p:nvCxnSpPr>
          <p:cNvPr id="5" name="Straight Connector 4"/>
          <p:cNvCxnSpPr/>
          <p:nvPr/>
        </p:nvCxnSpPr>
        <p:spPr>
          <a:xfrm>
            <a:off x="2411760" y="5733256"/>
            <a:ext cx="3672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771800" y="4509120"/>
            <a:ext cx="280831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253931" y="4627002"/>
            <a:ext cx="2880320" cy="1754326"/>
          </a:xfrm>
          <a:prstGeom prst="rect">
            <a:avLst/>
          </a:prstGeom>
          <a:noFill/>
        </p:spPr>
        <p:txBody>
          <a:bodyPr wrap="square" rtlCol="0">
            <a:spAutoFit/>
          </a:bodyPr>
          <a:lstStyle/>
          <a:p>
            <a:r>
              <a:rPr lang="en-US" dirty="0" smtClean="0"/>
              <a:t>10:16 + 4 min -10:22 </a:t>
            </a:r>
            <a:r>
              <a:rPr lang="el-GR" dirty="0" smtClean="0"/>
              <a:t>Θ</a:t>
            </a:r>
            <a:r>
              <a:rPr lang="en-US" dirty="0" smtClean="0"/>
              <a:t> = -2</a:t>
            </a:r>
          </a:p>
          <a:p>
            <a:r>
              <a:rPr lang="en-US" dirty="0"/>
              <a:t>10:16 + 4 min -</a:t>
            </a:r>
            <a:r>
              <a:rPr lang="en-US" dirty="0" smtClean="0"/>
              <a:t>10:20 </a:t>
            </a:r>
            <a:r>
              <a:rPr lang="el-GR" dirty="0"/>
              <a:t>Θ</a:t>
            </a:r>
            <a:r>
              <a:rPr lang="en-US" dirty="0"/>
              <a:t> = </a:t>
            </a:r>
            <a:r>
              <a:rPr lang="en-US" dirty="0" smtClean="0"/>
              <a:t>0</a:t>
            </a:r>
          </a:p>
          <a:p>
            <a:r>
              <a:rPr lang="en-US" dirty="0"/>
              <a:t>10:16 + 4 min -</a:t>
            </a:r>
            <a:r>
              <a:rPr lang="en-US" dirty="0" smtClean="0"/>
              <a:t>10:18 </a:t>
            </a:r>
            <a:r>
              <a:rPr lang="el-GR" dirty="0"/>
              <a:t>Θ</a:t>
            </a:r>
            <a:r>
              <a:rPr lang="en-US" dirty="0"/>
              <a:t> = 2</a:t>
            </a:r>
          </a:p>
          <a:p>
            <a:endParaRPr lang="en-US" dirty="0"/>
          </a:p>
          <a:p>
            <a:endParaRPr lang="en-US" dirty="0"/>
          </a:p>
          <a:p>
            <a:r>
              <a:rPr lang="en-US" dirty="0" smtClean="0"/>
              <a:t> </a:t>
            </a:r>
            <a:endParaRPr lang="en-US" dirty="0"/>
          </a:p>
        </p:txBody>
      </p:sp>
    </p:spTree>
    <p:extLst>
      <p:ext uri="{BB962C8B-B14F-4D97-AF65-F5344CB8AC3E}">
        <p14:creationId xmlns:p14="http://schemas.microsoft.com/office/powerpoint/2010/main" val="4524619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60648"/>
            <a:ext cx="8229600" cy="6120680"/>
          </a:xfrm>
        </p:spPr>
        <p:txBody>
          <a:bodyPr>
            <a:normAutofit/>
          </a:bodyPr>
          <a:lstStyle/>
          <a:p>
            <a:pPr algn="just">
              <a:lnSpc>
                <a:spcPct val="150000"/>
              </a:lnSpc>
            </a:pPr>
            <a:r>
              <a:rPr lang="en-US" sz="2400" dirty="0" smtClean="0"/>
              <a:t>If A’s clock is fast, </a:t>
            </a:r>
            <a:r>
              <a:rPr lang="el-GR" sz="2400" dirty="0" smtClean="0"/>
              <a:t>Θ</a:t>
            </a:r>
            <a:r>
              <a:rPr lang="en-US" sz="2400" dirty="0" smtClean="0"/>
              <a:t> &lt; 0 , meaning A should set its clock backward. </a:t>
            </a:r>
            <a:r>
              <a:rPr lang="en-US" sz="2400" dirty="0" smtClean="0"/>
              <a:t>(</a:t>
            </a:r>
            <a:r>
              <a:rPr lang="en-US" sz="2400" dirty="0" err="1" smtClean="0"/>
              <a:t>Eg</a:t>
            </a:r>
            <a:r>
              <a:rPr lang="en-US" sz="2400" dirty="0" smtClean="0"/>
              <a:t> Object file compiled just after clock change have time earlier than the source file which is modified before the clock change)</a:t>
            </a:r>
          </a:p>
          <a:p>
            <a:pPr algn="just">
              <a:lnSpc>
                <a:spcPct val="150000"/>
              </a:lnSpc>
            </a:pPr>
            <a:r>
              <a:rPr lang="en-US" sz="2400" dirty="0" smtClean="0"/>
              <a:t>In NTP , B will also probe A for its current time. In this  </a:t>
            </a:r>
            <a:r>
              <a:rPr lang="el-GR" sz="2400" dirty="0" smtClean="0"/>
              <a:t>Θ</a:t>
            </a:r>
            <a:r>
              <a:rPr lang="en-US" sz="2400" dirty="0" smtClean="0"/>
              <a:t> as above and </a:t>
            </a:r>
            <a:r>
              <a:rPr lang="el-GR" sz="2400" dirty="0" smtClean="0"/>
              <a:t>δ</a:t>
            </a:r>
            <a:r>
              <a:rPr lang="en-US" sz="2400" dirty="0" smtClean="0"/>
              <a:t> = (T2- T1) + (T4 – T3)</a:t>
            </a:r>
          </a:p>
          <a:p>
            <a:pPr marL="0" indent="0" algn="just">
              <a:lnSpc>
                <a:spcPct val="150000"/>
              </a:lnSpc>
              <a:buNone/>
            </a:pPr>
            <a:r>
              <a:rPr lang="en-US" sz="2400" dirty="0"/>
              <a:t>	</a:t>
            </a:r>
            <a:r>
              <a:rPr lang="en-US" sz="2400" dirty="0"/>
              <a:t> </a:t>
            </a:r>
            <a:r>
              <a:rPr lang="en-US" sz="2400" dirty="0" smtClean="0"/>
              <a:t>                               </a:t>
            </a:r>
            <a:r>
              <a:rPr lang="en-US" sz="2400" dirty="0" smtClean="0"/>
              <a:t>2</a:t>
            </a:r>
            <a:endParaRPr lang="en-US" sz="2400" dirty="0" smtClean="0"/>
          </a:p>
          <a:p>
            <a:pPr algn="just">
              <a:lnSpc>
                <a:spcPct val="150000"/>
              </a:lnSpc>
            </a:pPr>
            <a:r>
              <a:rPr lang="en-US" sz="2400" dirty="0" smtClean="0"/>
              <a:t>Eight pairs of (</a:t>
            </a:r>
            <a:r>
              <a:rPr lang="el-GR" sz="2400" dirty="0"/>
              <a:t>Θ</a:t>
            </a:r>
            <a:r>
              <a:rPr lang="en-US" sz="2400" dirty="0" smtClean="0"/>
              <a:t>,</a:t>
            </a:r>
            <a:r>
              <a:rPr lang="el-GR" sz="2400" dirty="0" smtClean="0"/>
              <a:t> δ</a:t>
            </a:r>
            <a:r>
              <a:rPr lang="en-US" sz="2400" dirty="0" smtClean="0"/>
              <a:t>) values are buffered </a:t>
            </a:r>
            <a:r>
              <a:rPr lang="en-US" sz="2400" dirty="0" smtClean="0"/>
              <a:t>and minimum </a:t>
            </a:r>
            <a:r>
              <a:rPr lang="en-US" sz="2400" dirty="0" smtClean="0"/>
              <a:t>value of </a:t>
            </a:r>
            <a:r>
              <a:rPr lang="el-GR" sz="2400" dirty="0" smtClean="0"/>
              <a:t>δ</a:t>
            </a:r>
            <a:r>
              <a:rPr lang="en-US" sz="2400" dirty="0" smtClean="0"/>
              <a:t> </a:t>
            </a:r>
            <a:r>
              <a:rPr lang="en-US" sz="2400" dirty="0" smtClean="0"/>
              <a:t>is taken as  </a:t>
            </a:r>
            <a:r>
              <a:rPr lang="en-US" sz="2400" dirty="0" smtClean="0"/>
              <a:t>the best estimation for delay and associated </a:t>
            </a:r>
            <a:r>
              <a:rPr lang="el-GR" sz="2400" dirty="0" smtClean="0"/>
              <a:t>Θ</a:t>
            </a:r>
            <a:r>
              <a:rPr lang="en-US" sz="2400" dirty="0" smtClean="0"/>
              <a:t> value as reliable estimation of offset.</a:t>
            </a:r>
            <a:endParaRPr lang="en-IN" sz="2400" dirty="0"/>
          </a:p>
        </p:txBody>
      </p:sp>
      <p:cxnSp>
        <p:nvCxnSpPr>
          <p:cNvPr id="6" name="Straight Connector 5"/>
          <p:cNvCxnSpPr/>
          <p:nvPr/>
        </p:nvCxnSpPr>
        <p:spPr>
          <a:xfrm>
            <a:off x="2411760" y="3717032"/>
            <a:ext cx="309634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433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908720"/>
            <a:ext cx="8229600" cy="6192688"/>
          </a:xfrm>
        </p:spPr>
        <p:txBody>
          <a:bodyPr>
            <a:noAutofit/>
          </a:bodyPr>
          <a:lstStyle/>
          <a:p>
            <a:pPr algn="just">
              <a:lnSpc>
                <a:spcPct val="160000"/>
              </a:lnSpc>
            </a:pPr>
            <a:r>
              <a:rPr lang="en-US" sz="2000" dirty="0"/>
              <a:t>A server with a reference clock such as a WWV receiver or an </a:t>
            </a:r>
            <a:r>
              <a:rPr lang="en-US" sz="2000" dirty="0" smtClean="0"/>
              <a:t>atomic clock</a:t>
            </a:r>
            <a:r>
              <a:rPr lang="en-US" sz="2000" dirty="0"/>
              <a:t>, is known to be a stratum-I server (the clock itself is said to operate </a:t>
            </a:r>
            <a:r>
              <a:rPr lang="en-US" sz="2000" dirty="0" smtClean="0"/>
              <a:t>at stratum </a:t>
            </a:r>
            <a:r>
              <a:rPr lang="en-US" sz="2000" dirty="0"/>
              <a:t>0). </a:t>
            </a:r>
            <a:endParaRPr lang="en-US" sz="2000" dirty="0" smtClean="0"/>
          </a:p>
          <a:p>
            <a:pPr algn="just">
              <a:lnSpc>
                <a:spcPct val="160000"/>
              </a:lnSpc>
            </a:pPr>
            <a:r>
              <a:rPr lang="en-US" sz="2000" dirty="0" smtClean="0"/>
              <a:t>When </a:t>
            </a:r>
            <a:r>
              <a:rPr lang="en-US" sz="2000" i="1" dirty="0"/>
              <a:t>A </a:t>
            </a:r>
            <a:r>
              <a:rPr lang="en-US" sz="2000" dirty="0"/>
              <a:t>contacts </a:t>
            </a:r>
            <a:r>
              <a:rPr lang="en-US" sz="2000" i="1" dirty="0"/>
              <a:t>B, </a:t>
            </a:r>
            <a:r>
              <a:rPr lang="en-US" sz="2000" dirty="0"/>
              <a:t>it will only adjust its time if its own stratum </a:t>
            </a:r>
            <a:r>
              <a:rPr lang="en-US" sz="2000" dirty="0" smtClean="0"/>
              <a:t>level is </a:t>
            </a:r>
            <a:r>
              <a:rPr lang="en-US" sz="2000" dirty="0"/>
              <a:t>higher than that of </a:t>
            </a:r>
            <a:r>
              <a:rPr lang="en-US" sz="2000" i="1" dirty="0"/>
              <a:t>B.. </a:t>
            </a:r>
            <a:r>
              <a:rPr lang="en-US" sz="2000" i="1" dirty="0" smtClean="0"/>
              <a:t> </a:t>
            </a:r>
            <a:r>
              <a:rPr lang="en-US" sz="2000" dirty="0" smtClean="0"/>
              <a:t>Moreover</a:t>
            </a:r>
            <a:r>
              <a:rPr lang="en-US" sz="2000" dirty="0"/>
              <a:t>, after the synchronization, </a:t>
            </a:r>
            <a:r>
              <a:rPr lang="en-US" sz="2000" i="1" dirty="0"/>
              <a:t>A's </a:t>
            </a:r>
            <a:r>
              <a:rPr lang="en-US" sz="2000" dirty="0"/>
              <a:t>stratum </a:t>
            </a:r>
            <a:r>
              <a:rPr lang="en-US" sz="2000" dirty="0" smtClean="0"/>
              <a:t>level will </a:t>
            </a:r>
            <a:r>
              <a:rPr lang="en-US" sz="2000" dirty="0"/>
              <a:t>become one higher than that of </a:t>
            </a:r>
            <a:r>
              <a:rPr lang="en-US" sz="2000" i="1" dirty="0"/>
              <a:t>B. </a:t>
            </a:r>
            <a:r>
              <a:rPr lang="en-US" sz="2000" dirty="0"/>
              <a:t>In other words, if </a:t>
            </a:r>
            <a:r>
              <a:rPr lang="en-US" sz="2000" i="1" dirty="0"/>
              <a:t>B </a:t>
            </a:r>
            <a:r>
              <a:rPr lang="en-US" sz="2000" dirty="0"/>
              <a:t>is a stratum-k server</a:t>
            </a:r>
            <a:r>
              <a:rPr lang="en-US" sz="2000" dirty="0" smtClean="0"/>
              <a:t>, then </a:t>
            </a:r>
            <a:r>
              <a:rPr lang="en-US" sz="2000" i="1" dirty="0"/>
              <a:t>A </a:t>
            </a:r>
            <a:r>
              <a:rPr lang="en-US" sz="2000" dirty="0"/>
              <a:t>will become a stratum-(</a:t>
            </a:r>
            <a:r>
              <a:rPr lang="en-US" sz="2000" dirty="0" err="1"/>
              <a:t>k+l</a:t>
            </a:r>
            <a:r>
              <a:rPr lang="en-US" sz="2000" dirty="0"/>
              <a:t>) server if its original stratum level was </a:t>
            </a:r>
            <a:r>
              <a:rPr lang="en-US" sz="2000" dirty="0" smtClean="0"/>
              <a:t>already larger </a:t>
            </a:r>
            <a:r>
              <a:rPr lang="en-US" sz="2000" dirty="0"/>
              <a:t>than </a:t>
            </a:r>
            <a:r>
              <a:rPr lang="en-US" sz="2000" i="1" dirty="0"/>
              <a:t>k</a:t>
            </a:r>
            <a:r>
              <a:rPr lang="en-US" sz="2000" i="1" dirty="0" smtClean="0"/>
              <a:t>.</a:t>
            </a:r>
          </a:p>
          <a:p>
            <a:pPr algn="just">
              <a:lnSpc>
                <a:spcPct val="160000"/>
              </a:lnSpc>
            </a:pPr>
            <a:r>
              <a:rPr lang="en-US" sz="2000" i="1" dirty="0" err="1" smtClean="0"/>
              <a:t>Eg</a:t>
            </a:r>
            <a:r>
              <a:rPr lang="en-US" sz="2000" i="1" dirty="0" smtClean="0"/>
              <a:t>. If A’s stratum level is 3 and B’s 1 , then in this case A’s stratum level is higher than B so  it adjust itself so that A’s become 2 and B’s 1. </a:t>
            </a:r>
            <a:r>
              <a:rPr lang="en-US" sz="2000" i="1" dirty="0" err="1" smtClean="0"/>
              <a:t>ie</a:t>
            </a:r>
            <a:r>
              <a:rPr lang="en-US" sz="2000" i="1" dirty="0" smtClean="0"/>
              <a:t>. If B is a Stratum </a:t>
            </a:r>
            <a:r>
              <a:rPr lang="en-US" sz="2000" b="1" i="1" dirty="0" smtClean="0"/>
              <a:t>1</a:t>
            </a:r>
            <a:r>
              <a:rPr lang="en-US" sz="2000" i="1" dirty="0" smtClean="0"/>
              <a:t> server then A will become stratum </a:t>
            </a:r>
            <a:r>
              <a:rPr lang="en-US" sz="2000" b="1" i="1" dirty="0" smtClean="0"/>
              <a:t>2</a:t>
            </a:r>
            <a:r>
              <a:rPr lang="en-US" sz="2000" i="1" dirty="0" smtClean="0"/>
              <a:t> server and its original value was 3.</a:t>
            </a:r>
            <a:endParaRPr lang="en-US" sz="2000" b="1" dirty="0"/>
          </a:p>
        </p:txBody>
      </p:sp>
      <p:sp>
        <p:nvSpPr>
          <p:cNvPr id="4" name="Rectangle 3"/>
          <p:cNvSpPr/>
          <p:nvPr/>
        </p:nvSpPr>
        <p:spPr>
          <a:xfrm>
            <a:off x="457200" y="25235"/>
            <a:ext cx="8686800" cy="1077218"/>
          </a:xfrm>
          <a:prstGeom prst="rect">
            <a:avLst/>
          </a:prstGeom>
        </p:spPr>
        <p:txBody>
          <a:bodyPr wrap="square">
            <a:spAutoFit/>
          </a:bodyPr>
          <a:lstStyle/>
          <a:p>
            <a:r>
              <a:rPr lang="en-IN" sz="3200" b="1" dirty="0"/>
              <a:t>An example synchronization subnet in an NTP </a:t>
            </a:r>
            <a:r>
              <a:rPr lang="en-IN" sz="3200" b="1" dirty="0" smtClean="0"/>
              <a:t>Implementation</a:t>
            </a:r>
            <a:endParaRPr lang="en-US" sz="3200" b="1" dirty="0"/>
          </a:p>
        </p:txBody>
      </p:sp>
    </p:spTree>
    <p:extLst>
      <p:ext uri="{BB962C8B-B14F-4D97-AF65-F5344CB8AC3E}">
        <p14:creationId xmlns:p14="http://schemas.microsoft.com/office/powerpoint/2010/main" val="4038622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marL="0" indent="0">
              <a:buNone/>
            </a:pPr>
            <a:r>
              <a:rPr lang="en-IN" u="sng" dirty="0"/>
              <a:t>Berkeley Algorithm</a:t>
            </a:r>
            <a:r>
              <a:rPr lang="en-IN" dirty="0"/>
              <a:t>: </a:t>
            </a:r>
          </a:p>
          <a:p>
            <a:pPr marL="0" indent="0" algn="just">
              <a:buNone/>
            </a:pPr>
            <a:r>
              <a:rPr lang="en-IN" dirty="0"/>
              <a:t>1. Coordination computer is chosen to act as a master.</a:t>
            </a:r>
          </a:p>
          <a:p>
            <a:pPr marL="0" indent="0" algn="just">
              <a:buNone/>
            </a:pPr>
            <a:r>
              <a:rPr lang="en-IN" dirty="0"/>
              <a:t>2. This master periodically polls the other computer whose clocks are to be synchronized called slaves. </a:t>
            </a:r>
          </a:p>
          <a:p>
            <a:pPr marL="0" indent="0" algn="just">
              <a:buNone/>
            </a:pPr>
            <a:r>
              <a:rPr lang="en-IN" dirty="0"/>
              <a:t>3. The slaves sent back their clock values to it.</a:t>
            </a:r>
          </a:p>
          <a:p>
            <a:pPr marL="0" indent="0" algn="just">
              <a:buNone/>
            </a:pPr>
            <a:r>
              <a:rPr lang="en-IN" dirty="0"/>
              <a:t>4. The master estimates their local clock times by observing round trip times and it averages the value obtained.</a:t>
            </a:r>
          </a:p>
          <a:p>
            <a:endParaRPr lang="en-IN" dirty="0"/>
          </a:p>
        </p:txBody>
      </p:sp>
    </p:spTree>
    <p:extLst>
      <p:ext uri="{BB962C8B-B14F-4D97-AF65-F5344CB8AC3E}">
        <p14:creationId xmlns:p14="http://schemas.microsoft.com/office/powerpoint/2010/main" val="2313939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95536" y="332656"/>
            <a:ext cx="8229600" cy="6530071"/>
          </a:xfrm>
        </p:spPr>
        <p:txBody>
          <a:bodyPr>
            <a:normAutofit fontScale="92500" lnSpcReduction="10000"/>
          </a:bodyPr>
          <a:lstStyle/>
          <a:p>
            <a:pPr>
              <a:lnSpc>
                <a:spcPct val="90000"/>
              </a:lnSpc>
            </a:pPr>
            <a:r>
              <a:rPr lang="en-GB" dirty="0" smtClean="0"/>
              <a:t>In DS we </a:t>
            </a:r>
            <a:r>
              <a:rPr lang="en-GB" dirty="0"/>
              <a:t>need to measure time accurately:</a:t>
            </a:r>
          </a:p>
          <a:p>
            <a:pPr marL="914400" lvl="1" indent="-457200">
              <a:lnSpc>
                <a:spcPct val="90000"/>
              </a:lnSpc>
              <a:buFont typeface="Times"/>
              <a:buChar char="•"/>
            </a:pPr>
            <a:r>
              <a:rPr lang="en-GB" dirty="0"/>
              <a:t>to know the time an event occurred at a computer</a:t>
            </a:r>
          </a:p>
          <a:p>
            <a:pPr marL="914400" lvl="1" indent="-457200">
              <a:lnSpc>
                <a:spcPct val="90000"/>
              </a:lnSpc>
              <a:buFont typeface="Times"/>
              <a:buChar char="•"/>
            </a:pPr>
            <a:r>
              <a:rPr lang="en-GB" dirty="0"/>
              <a:t>to do this we need to synchronize its clock with an authoritative external </a:t>
            </a:r>
            <a:r>
              <a:rPr lang="en-GB" dirty="0" smtClean="0"/>
              <a:t>clock</a:t>
            </a:r>
          </a:p>
          <a:p>
            <a:pPr marL="914400" lvl="1" indent="-457200">
              <a:lnSpc>
                <a:spcPct val="90000"/>
              </a:lnSpc>
              <a:buFont typeface="Times"/>
              <a:buChar char="•"/>
            </a:pPr>
            <a:r>
              <a:rPr lang="en-GB" dirty="0"/>
              <a:t>There is no global clock in a distributed </a:t>
            </a:r>
            <a:r>
              <a:rPr lang="en-GB" dirty="0" smtClean="0"/>
              <a:t>system</a:t>
            </a:r>
          </a:p>
          <a:p>
            <a:pPr marL="457200" lvl="1" indent="0">
              <a:lnSpc>
                <a:spcPct val="90000"/>
              </a:lnSpc>
              <a:buNone/>
            </a:pPr>
            <a:endParaRPr lang="en-GB" dirty="0"/>
          </a:p>
          <a:p>
            <a:pPr>
              <a:buFont typeface="Times"/>
              <a:buChar char="•"/>
            </a:pPr>
            <a:r>
              <a:rPr lang="en-GB" dirty="0"/>
              <a:t>Each computer in a DS has its own internal clock </a:t>
            </a:r>
          </a:p>
          <a:p>
            <a:pPr lvl="1"/>
            <a:r>
              <a:rPr lang="en-GB" dirty="0"/>
              <a:t>used by local processes to obtain the value of the current time</a:t>
            </a:r>
          </a:p>
          <a:p>
            <a:pPr lvl="1"/>
            <a:r>
              <a:rPr lang="en-GB" dirty="0"/>
              <a:t>processes on different computers can timestamp their events </a:t>
            </a:r>
          </a:p>
          <a:p>
            <a:pPr lvl="1"/>
            <a:r>
              <a:rPr lang="en-GB" dirty="0"/>
              <a:t>but clocks on different computers may give different times</a:t>
            </a:r>
          </a:p>
          <a:p>
            <a:pPr lvl="1"/>
            <a:r>
              <a:rPr lang="en-GB" dirty="0"/>
              <a:t>computer clocks drift from perfect time and their drift rates differ from one another. </a:t>
            </a:r>
          </a:p>
        </p:txBody>
      </p:sp>
    </p:spTree>
    <p:extLst>
      <p:ext uri="{BB962C8B-B14F-4D97-AF65-F5344CB8AC3E}">
        <p14:creationId xmlns:p14="http://schemas.microsoft.com/office/powerpoint/2010/main" val="5062960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5"/>
            <a:ext cx="8229600" cy="5760640"/>
          </a:xfrm>
        </p:spPr>
        <p:txBody>
          <a:bodyPr>
            <a:normAutofit fontScale="92500" lnSpcReduction="20000"/>
          </a:bodyPr>
          <a:lstStyle/>
          <a:p>
            <a:pPr marL="0" indent="0" algn="just">
              <a:lnSpc>
                <a:spcPct val="150000"/>
              </a:lnSpc>
              <a:buNone/>
            </a:pPr>
            <a:r>
              <a:rPr lang="en-IN" dirty="0"/>
              <a:t>5. The master sends the amount  by which  each individual slaves clock requires adjustment.</a:t>
            </a:r>
          </a:p>
          <a:p>
            <a:pPr marL="0" indent="0" algn="just">
              <a:lnSpc>
                <a:spcPct val="150000"/>
              </a:lnSpc>
              <a:buNone/>
            </a:pPr>
            <a:r>
              <a:rPr lang="en-IN" dirty="0"/>
              <a:t>6. The algorithm eliminates readings from faulty clocks. The master takes fault tolerant average. That is a subset of clock is chosen that do not differ from one another by more than a specified amount  and the average is taken of readings from only these clocks.</a:t>
            </a:r>
          </a:p>
          <a:p>
            <a:pPr marL="0" indent="0">
              <a:buNone/>
            </a:pPr>
            <a:r>
              <a:rPr lang="en-IN" dirty="0"/>
              <a:t> </a:t>
            </a:r>
          </a:p>
          <a:p>
            <a:endParaRPr lang="en-IN" dirty="0"/>
          </a:p>
        </p:txBody>
      </p:sp>
    </p:spTree>
    <p:extLst>
      <p:ext uri="{BB962C8B-B14F-4D97-AF65-F5344CB8AC3E}">
        <p14:creationId xmlns:p14="http://schemas.microsoft.com/office/powerpoint/2010/main" val="32770205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mtClean="0"/>
              <a:t>Distributed Systems</a:t>
            </a:r>
          </a:p>
        </p:txBody>
      </p:sp>
      <p:sp>
        <p:nvSpPr>
          <p:cNvPr id="18436" name="Rectangle 2"/>
          <p:cNvSpPr>
            <a:spLocks noChangeArrowheads="1"/>
          </p:cNvSpPr>
          <p:nvPr/>
        </p:nvSpPr>
        <p:spPr bwMode="auto">
          <a:xfrm>
            <a:off x="1524000" y="304800"/>
            <a:ext cx="6248400" cy="6858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kumimoji="1" lang="en-US" sz="4000">
                <a:latin typeface="Times New Roman" pitchFamily="18" charset="0"/>
              </a:rPr>
              <a:t>The Berkeley Algorithm</a:t>
            </a:r>
          </a:p>
        </p:txBody>
      </p:sp>
      <p:sp>
        <p:nvSpPr>
          <p:cNvPr id="18437" name="Rectangle 3"/>
          <p:cNvSpPr>
            <a:spLocks noChangeArrowheads="1"/>
          </p:cNvSpPr>
          <p:nvPr/>
        </p:nvSpPr>
        <p:spPr bwMode="auto">
          <a:xfrm>
            <a:off x="762000" y="5029200"/>
            <a:ext cx="7620000" cy="1066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eaLnBrk="1" hangingPunct="1">
              <a:spcBef>
                <a:spcPct val="20000"/>
              </a:spcBef>
              <a:buClr>
                <a:schemeClr val="folHlink"/>
              </a:buClr>
              <a:buSzPct val="60000"/>
              <a:buFontTx/>
              <a:buAutoNum type="alphaLcParenR"/>
            </a:pPr>
            <a:r>
              <a:rPr kumimoji="1" lang="en-US" sz="2000" dirty="0">
                <a:latin typeface="Times New Roman" pitchFamily="18" charset="0"/>
              </a:rPr>
              <a:t>The time daemon asks all the other machines for their clock values</a:t>
            </a:r>
          </a:p>
          <a:p>
            <a:pPr marL="609600" indent="-609600" eaLnBrk="1" hangingPunct="1">
              <a:spcBef>
                <a:spcPct val="20000"/>
              </a:spcBef>
              <a:buClr>
                <a:schemeClr val="folHlink"/>
              </a:buClr>
              <a:buSzPct val="60000"/>
              <a:buFontTx/>
              <a:buAutoNum type="alphaLcParenR"/>
            </a:pPr>
            <a:r>
              <a:rPr kumimoji="1" lang="en-US" sz="2000" dirty="0">
                <a:latin typeface="Times New Roman" pitchFamily="18" charset="0"/>
              </a:rPr>
              <a:t>The machines answer</a:t>
            </a:r>
          </a:p>
          <a:p>
            <a:pPr marL="609600" indent="-609600" eaLnBrk="1" hangingPunct="1">
              <a:spcBef>
                <a:spcPct val="20000"/>
              </a:spcBef>
              <a:buClr>
                <a:schemeClr val="folHlink"/>
              </a:buClr>
              <a:buSzPct val="60000"/>
              <a:buFontTx/>
              <a:buAutoNum type="alphaLcParenR"/>
            </a:pPr>
            <a:r>
              <a:rPr kumimoji="1" lang="en-US" sz="2000" dirty="0">
                <a:latin typeface="Times New Roman" pitchFamily="18" charset="0"/>
              </a:rPr>
              <a:t>The time daemon tells everyone how to adjust their clocks</a:t>
            </a:r>
          </a:p>
        </p:txBody>
      </p:sp>
      <p:pic>
        <p:nvPicPr>
          <p:cNvPr id="18438" name="Picture 4"/>
          <p:cNvPicPr>
            <a:picLocks noChangeAspect="1" noChangeArrowheads="1"/>
          </p:cNvPicPr>
          <p:nvPr/>
        </p:nvPicPr>
        <p:blipFill>
          <a:blip r:embed="rId2">
            <a:extLst>
              <a:ext uri="{28A0092B-C50C-407E-A947-70E740481C1C}">
                <a14:useLocalDpi xmlns:a14="http://schemas.microsoft.com/office/drawing/2010/main" val="0"/>
              </a:ext>
            </a:extLst>
          </a:blip>
          <a:srcRect l="24368" t="43800" r="21188" b="38507"/>
          <a:stretch>
            <a:fillRect/>
          </a:stretch>
        </p:blipFill>
        <p:spPr bwMode="auto">
          <a:xfrm>
            <a:off x="533400" y="1295400"/>
            <a:ext cx="7959725" cy="366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29398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60350"/>
            <a:ext cx="8540750" cy="752475"/>
          </a:xfrm>
        </p:spPr>
        <p:txBody>
          <a:bodyPr>
            <a:normAutofit fontScale="90000"/>
          </a:bodyPr>
          <a:lstStyle/>
          <a:p>
            <a:pPr defTabSz="912813" eaLnBrk="1" hangingPunct="1">
              <a:lnSpc>
                <a:spcPct val="90000"/>
              </a:lnSpc>
              <a:spcBef>
                <a:spcPct val="20000"/>
              </a:spcBef>
              <a:buClr>
                <a:schemeClr val="folHlink"/>
              </a:buClr>
              <a:defRPr/>
            </a:pPr>
            <a:r>
              <a:rPr kumimoji="1" lang="en-US" sz="2800" kern="1200" dirty="0" smtClean="0">
                <a:solidFill>
                  <a:schemeClr val="tx1"/>
                </a:solidFill>
                <a:latin typeface="Times New Roman" panose="02020603050405020304" pitchFamily="18" charset="0"/>
                <a:cs typeface="+mn-cs"/>
              </a:rPr>
              <a:t>Clock Synchronization in Wireless Networks</a:t>
            </a:r>
            <a:br>
              <a:rPr kumimoji="1" lang="en-US" sz="2800" kern="1200" dirty="0" smtClean="0">
                <a:solidFill>
                  <a:schemeClr val="tx1"/>
                </a:solidFill>
                <a:latin typeface="Times New Roman" panose="02020603050405020304" pitchFamily="18" charset="0"/>
                <a:cs typeface="+mn-cs"/>
              </a:rPr>
            </a:br>
            <a:r>
              <a:rPr kumimoji="1" lang="en-US" sz="2800" kern="1200" dirty="0" smtClean="0">
                <a:solidFill>
                  <a:schemeClr val="tx1"/>
                </a:solidFill>
                <a:latin typeface="Times New Roman" panose="02020603050405020304" pitchFamily="18" charset="0"/>
                <a:cs typeface="+mn-cs"/>
              </a:rPr>
              <a:t>RBS </a:t>
            </a:r>
            <a:r>
              <a:rPr kumimoji="1" lang="en-US" sz="2800" kern="1200" dirty="0" smtClean="0">
                <a:solidFill>
                  <a:schemeClr val="tx1"/>
                </a:solidFill>
                <a:latin typeface="Times New Roman" panose="02020603050405020304" pitchFamily="18" charset="0"/>
                <a:cs typeface="+mn-cs"/>
              </a:rPr>
              <a:t>algorithm in wireless network</a:t>
            </a:r>
            <a:endParaRPr kumimoji="1" lang="en-US" sz="2800" kern="1200" dirty="0">
              <a:solidFill>
                <a:schemeClr val="tx1"/>
              </a:solidFill>
              <a:latin typeface="Times New Roman" panose="02020603050405020304" pitchFamily="18" charset="0"/>
              <a:cs typeface="+mn-cs"/>
            </a:endParaRPr>
          </a:p>
        </p:txBody>
      </p:sp>
      <p:sp>
        <p:nvSpPr>
          <p:cNvPr id="3" name="Content Placeholder 2"/>
          <p:cNvSpPr>
            <a:spLocks noGrp="1"/>
          </p:cNvSpPr>
          <p:nvPr>
            <p:ph idx="1"/>
          </p:nvPr>
        </p:nvSpPr>
        <p:spPr>
          <a:xfrm>
            <a:off x="301625" y="1125538"/>
            <a:ext cx="8540750" cy="4973637"/>
          </a:xfrm>
        </p:spPr>
        <p:txBody>
          <a:bodyPr>
            <a:normAutofit lnSpcReduction="10000"/>
          </a:bodyPr>
          <a:lstStyle/>
          <a:p>
            <a:pPr>
              <a:defRPr/>
            </a:pPr>
            <a:r>
              <a:rPr kumimoji="1" lang="en-US" sz="2800" kern="1200" dirty="0" smtClean="0">
                <a:latin typeface="Times New Roman" panose="02020603050405020304" pitchFamily="18" charset="0"/>
              </a:rPr>
              <a:t>First it does not assume that there is single node with accurate account of actual time.</a:t>
            </a:r>
          </a:p>
          <a:p>
            <a:pPr marL="0" indent="0">
              <a:buNone/>
              <a:defRPr/>
            </a:pPr>
            <a:endParaRPr kumimoji="1" lang="en-US" sz="2800" kern="1200" dirty="0" smtClean="0">
              <a:latin typeface="Times New Roman" panose="02020603050405020304" pitchFamily="18" charset="0"/>
            </a:endParaRPr>
          </a:p>
          <a:p>
            <a:pPr>
              <a:defRPr/>
            </a:pPr>
            <a:r>
              <a:rPr kumimoji="1" lang="en-US" sz="2800" dirty="0" smtClean="0">
                <a:latin typeface="Times New Roman" panose="02020603050405020304" pitchFamily="18" charset="0"/>
              </a:rPr>
              <a:t>Instead of providing all nodes UTC time , it internally synchronizes as in </a:t>
            </a:r>
            <a:r>
              <a:rPr kumimoji="1" lang="en-US" sz="2800" dirty="0" err="1" smtClean="0">
                <a:latin typeface="Times New Roman" panose="02020603050405020304" pitchFamily="18" charset="0"/>
              </a:rPr>
              <a:t>berkeley</a:t>
            </a:r>
            <a:r>
              <a:rPr kumimoji="1" lang="en-US" sz="2800" dirty="0" smtClean="0">
                <a:latin typeface="Times New Roman" panose="02020603050405020304" pitchFamily="18" charset="0"/>
              </a:rPr>
              <a:t> algorithm</a:t>
            </a:r>
          </a:p>
          <a:p>
            <a:pPr>
              <a:defRPr/>
            </a:pPr>
            <a:endParaRPr kumimoji="1" lang="en-US" sz="2800" dirty="0" smtClean="0">
              <a:latin typeface="Times New Roman" panose="02020603050405020304" pitchFamily="18" charset="0"/>
            </a:endParaRPr>
          </a:p>
          <a:p>
            <a:pPr>
              <a:defRPr/>
            </a:pPr>
            <a:r>
              <a:rPr kumimoji="1" lang="en-US" sz="2800" kern="1200" dirty="0" smtClean="0">
                <a:latin typeface="Times New Roman" panose="02020603050405020304" pitchFamily="18" charset="0"/>
              </a:rPr>
              <a:t>Second here there is no two way protocol only receivers synchronize keeping the sender out of loop.</a:t>
            </a:r>
          </a:p>
          <a:p>
            <a:pPr marL="0" indent="0">
              <a:buNone/>
              <a:defRPr/>
            </a:pPr>
            <a:endParaRPr kumimoji="1" lang="en-US" sz="2800" kern="1200" dirty="0" smtClean="0">
              <a:latin typeface="Times New Roman" panose="02020603050405020304" pitchFamily="18" charset="0"/>
            </a:endParaRPr>
          </a:p>
          <a:p>
            <a:pPr>
              <a:defRPr/>
            </a:pPr>
            <a:r>
              <a:rPr kumimoji="1" lang="en-US" sz="2800" dirty="0" smtClean="0">
                <a:latin typeface="Times New Roman" panose="02020603050405020304" pitchFamily="18" charset="0"/>
              </a:rPr>
              <a:t>Here sender broadcast a reference </a:t>
            </a:r>
            <a:r>
              <a:rPr kumimoji="1" lang="en-US" sz="2800" dirty="0" err="1" smtClean="0">
                <a:latin typeface="Times New Roman" panose="02020603050405020304" pitchFamily="18" charset="0"/>
              </a:rPr>
              <a:t>msg</a:t>
            </a:r>
            <a:r>
              <a:rPr kumimoji="1" lang="en-US" sz="2800" dirty="0" smtClean="0">
                <a:latin typeface="Times New Roman" panose="02020603050405020304" pitchFamily="18" charset="0"/>
              </a:rPr>
              <a:t> that will allow its receivers to adjust their clocks. </a:t>
            </a:r>
            <a:endParaRPr kumimoji="1" lang="en-US" sz="2800" kern="1200" dirty="0" smtClean="0">
              <a:latin typeface="Times New Roman" panose="02020603050405020304" pitchFamily="18" charset="0"/>
            </a:endParaRPr>
          </a:p>
          <a:p>
            <a:pPr>
              <a:defRPr/>
            </a:pPr>
            <a:endParaRPr kumimoji="1" lang="en-US" sz="2800" kern="1200" dirty="0">
              <a:latin typeface="Times New Roman" panose="02020603050405020304" pitchFamily="18" charset="0"/>
            </a:endParaRPr>
          </a:p>
        </p:txBody>
      </p:sp>
    </p:spTree>
    <p:extLst>
      <p:ext uri="{BB962C8B-B14F-4D97-AF65-F5344CB8AC3E}">
        <p14:creationId xmlns:p14="http://schemas.microsoft.com/office/powerpoint/2010/main" val="1970030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0" y="201613"/>
            <a:ext cx="8540750" cy="1143000"/>
          </a:xfrm>
        </p:spPr>
        <p:txBody>
          <a:bodyPr/>
          <a:lstStyle/>
          <a:p>
            <a:pPr>
              <a:spcBef>
                <a:spcPct val="20000"/>
              </a:spcBef>
              <a:buClr>
                <a:schemeClr val="folHlink"/>
              </a:buClr>
              <a:buSzPct val="85000"/>
              <a:buFont typeface="Wingdings 2" panose="05020102010507070707" pitchFamily="18" charset="2"/>
              <a:buNone/>
              <a:defRPr/>
            </a:pPr>
            <a:r>
              <a:rPr kumimoji="1" lang="en-US" sz="2800" kern="1200" dirty="0">
                <a:solidFill>
                  <a:schemeClr val="tx1"/>
                </a:solidFill>
                <a:latin typeface="Times New Roman" panose="02020603050405020304" pitchFamily="18" charset="0"/>
                <a:ea typeface="+mn-ea"/>
                <a:cs typeface="+mn-cs"/>
              </a:rPr>
              <a:t>RBS algorithm</a:t>
            </a:r>
          </a:p>
        </p:txBody>
      </p:sp>
      <p:sp>
        <p:nvSpPr>
          <p:cNvPr id="3" name="Content Placeholder 2"/>
          <p:cNvSpPr>
            <a:spLocks noGrp="1"/>
          </p:cNvSpPr>
          <p:nvPr>
            <p:ph idx="1"/>
          </p:nvPr>
        </p:nvSpPr>
        <p:spPr>
          <a:xfrm>
            <a:off x="330200" y="1430338"/>
            <a:ext cx="8540750" cy="4645025"/>
          </a:xfrm>
        </p:spPr>
        <p:txBody>
          <a:bodyPr/>
          <a:lstStyle/>
          <a:p>
            <a:pPr>
              <a:defRPr/>
            </a:pPr>
            <a:r>
              <a:rPr kumimoji="1" lang="en-US" sz="2800" kern="1200" dirty="0">
                <a:latin typeface="Times New Roman" panose="02020603050405020304" pitchFamily="18" charset="0"/>
              </a:rPr>
              <a:t>Send </a:t>
            </a:r>
            <a:r>
              <a:rPr kumimoji="1" lang="en-US" sz="2800" kern="1200" dirty="0" smtClean="0">
                <a:latin typeface="Times New Roman" panose="02020603050405020304" pitchFamily="18" charset="0"/>
              </a:rPr>
              <a:t>time</a:t>
            </a:r>
            <a:r>
              <a:rPr kumimoji="1" lang="en-US" sz="2800" kern="1200" dirty="0">
                <a:latin typeface="Times New Roman" panose="02020603050405020304" pitchFamily="18" charset="0"/>
              </a:rPr>
              <a:t>: time spent at the sender to construct the</a:t>
            </a:r>
          </a:p>
          <a:p>
            <a:pPr marL="0" indent="0">
              <a:buFont typeface="Wingdings 2" pitchFamily="18" charset="2"/>
              <a:buNone/>
              <a:defRPr/>
            </a:pPr>
            <a:r>
              <a:rPr kumimoji="1" lang="en-US" sz="2800" kern="1200" dirty="0" smtClean="0">
                <a:latin typeface="Times New Roman" panose="02020603050405020304" pitchFamily="18" charset="0"/>
              </a:rPr>
              <a:t>   message</a:t>
            </a:r>
            <a:r>
              <a:rPr kumimoji="1" lang="en-US" sz="2800" kern="1200" dirty="0">
                <a:latin typeface="Times New Roman" panose="02020603050405020304" pitchFamily="18" charset="0"/>
              </a:rPr>
              <a:t>.</a:t>
            </a:r>
          </a:p>
          <a:p>
            <a:pPr>
              <a:defRPr/>
            </a:pPr>
            <a:r>
              <a:rPr kumimoji="1" lang="en-US" sz="2800" kern="1200" dirty="0">
                <a:latin typeface="Times New Roman" panose="02020603050405020304" pitchFamily="18" charset="0"/>
              </a:rPr>
              <a:t>Access time: delay </a:t>
            </a:r>
            <a:r>
              <a:rPr kumimoji="1" lang="en-US" sz="2800" kern="1200" dirty="0" smtClean="0">
                <a:latin typeface="Times New Roman" panose="02020603050405020304" pitchFamily="18" charset="0"/>
              </a:rPr>
              <a:t>incurred waiting </a:t>
            </a:r>
            <a:r>
              <a:rPr kumimoji="1" lang="en-US" sz="2800" kern="1200" dirty="0">
                <a:latin typeface="Times New Roman" panose="02020603050405020304" pitchFamily="18" charset="0"/>
              </a:rPr>
              <a:t>for access to the transmit channel</a:t>
            </a:r>
          </a:p>
          <a:p>
            <a:pPr>
              <a:defRPr/>
            </a:pPr>
            <a:r>
              <a:rPr kumimoji="1" lang="en-US" sz="2800" kern="1200" dirty="0">
                <a:latin typeface="Times New Roman" panose="02020603050405020304" pitchFamily="18" charset="0"/>
              </a:rPr>
              <a:t>Propagation </a:t>
            </a:r>
            <a:r>
              <a:rPr kumimoji="1" lang="en-US" sz="2800" kern="1200" dirty="0" smtClean="0">
                <a:latin typeface="Times New Roman" panose="02020603050405020304" pitchFamily="18" charset="0"/>
              </a:rPr>
              <a:t>time: </a:t>
            </a:r>
            <a:r>
              <a:rPr kumimoji="1" lang="en-US" sz="2800" kern="1200" dirty="0">
                <a:latin typeface="Times New Roman" panose="02020603050405020304" pitchFamily="18" charset="0"/>
              </a:rPr>
              <a:t>time needed for the </a:t>
            </a:r>
            <a:r>
              <a:rPr kumimoji="1" lang="en-US" sz="2800" kern="1200" dirty="0" smtClean="0">
                <a:latin typeface="Times New Roman" panose="02020603050405020304" pitchFamily="18" charset="0"/>
              </a:rPr>
              <a:t>message to </a:t>
            </a:r>
            <a:r>
              <a:rPr kumimoji="1" lang="en-US" sz="2800" kern="1200" dirty="0">
                <a:latin typeface="Times New Roman" panose="02020603050405020304" pitchFamily="18" charset="0"/>
              </a:rPr>
              <a:t>transit from sender to receivers once it has left </a:t>
            </a:r>
            <a:r>
              <a:rPr kumimoji="1" lang="en-US" sz="2800" kern="1200" dirty="0" smtClean="0">
                <a:latin typeface="Times New Roman" panose="02020603050405020304" pitchFamily="18" charset="0"/>
              </a:rPr>
              <a:t>the sender</a:t>
            </a:r>
            <a:r>
              <a:rPr kumimoji="1" lang="en-US" sz="2800" kern="1200" dirty="0">
                <a:latin typeface="Times New Roman" panose="02020603050405020304" pitchFamily="18" charset="0"/>
              </a:rPr>
              <a:t>.</a:t>
            </a:r>
          </a:p>
          <a:p>
            <a:pPr>
              <a:defRPr/>
            </a:pPr>
            <a:r>
              <a:rPr kumimoji="1" lang="en-US" sz="2800" kern="1200" dirty="0">
                <a:latin typeface="Times New Roman" panose="02020603050405020304" pitchFamily="18" charset="0"/>
              </a:rPr>
              <a:t>Receive </a:t>
            </a:r>
            <a:r>
              <a:rPr kumimoji="1" lang="en-US" sz="2800" kern="1200" dirty="0" smtClean="0">
                <a:latin typeface="Times New Roman" panose="02020603050405020304" pitchFamily="18" charset="0"/>
              </a:rPr>
              <a:t>time :</a:t>
            </a:r>
            <a:r>
              <a:rPr kumimoji="1" lang="en-US" sz="2800" kern="1200" dirty="0">
                <a:latin typeface="Times New Roman" panose="02020603050405020304" pitchFamily="18" charset="0"/>
              </a:rPr>
              <a:t>processing </a:t>
            </a:r>
            <a:r>
              <a:rPr kumimoji="1" lang="en-US" sz="2800" kern="1200" dirty="0" smtClean="0">
                <a:latin typeface="Times New Roman" panose="02020603050405020304" pitchFamily="18" charset="0"/>
              </a:rPr>
              <a:t>time required </a:t>
            </a:r>
            <a:r>
              <a:rPr kumimoji="1" lang="en-US" sz="2800" kern="1200" dirty="0">
                <a:latin typeface="Times New Roman" panose="02020603050405020304" pitchFamily="18" charset="0"/>
              </a:rPr>
              <a:t>for </a:t>
            </a:r>
            <a:r>
              <a:rPr kumimoji="1" lang="en-US" sz="2800" kern="1200" dirty="0" smtClean="0">
                <a:latin typeface="Times New Roman" panose="02020603050405020304" pitchFamily="18" charset="0"/>
              </a:rPr>
              <a:t>the receiver’s </a:t>
            </a:r>
            <a:r>
              <a:rPr kumimoji="1" lang="en-US" sz="2800" kern="1200" dirty="0">
                <a:latin typeface="Times New Roman" panose="02020603050405020304" pitchFamily="18" charset="0"/>
              </a:rPr>
              <a:t>networks interface to </a:t>
            </a:r>
            <a:r>
              <a:rPr kumimoji="1" lang="en-US" sz="2800" kern="1200" dirty="0" smtClean="0">
                <a:latin typeface="Times New Roman" panose="02020603050405020304" pitchFamily="18" charset="0"/>
              </a:rPr>
              <a:t>receive the </a:t>
            </a:r>
            <a:r>
              <a:rPr kumimoji="1" lang="en-US" sz="2800" kern="1200" dirty="0">
                <a:latin typeface="Times New Roman" panose="02020603050405020304" pitchFamily="18" charset="0"/>
              </a:rPr>
              <a:t>message from the channel and notify the host of </a:t>
            </a:r>
            <a:r>
              <a:rPr kumimoji="1" lang="en-US" sz="2800" kern="1200" dirty="0" smtClean="0">
                <a:latin typeface="Times New Roman" panose="02020603050405020304" pitchFamily="18" charset="0"/>
              </a:rPr>
              <a:t>its arrival.</a:t>
            </a:r>
            <a:endParaRPr kumimoji="1" lang="en-US" sz="2800" kern="1200" dirty="0">
              <a:latin typeface="Times New Roman" panose="02020603050405020304" pitchFamily="18" charset="0"/>
            </a:endParaRPr>
          </a:p>
          <a:p>
            <a:pPr>
              <a:defRPr/>
            </a:pPr>
            <a:endParaRPr lang="en-US" dirty="0"/>
          </a:p>
        </p:txBody>
      </p:sp>
    </p:spTree>
    <p:extLst>
      <p:ext uri="{BB962C8B-B14F-4D97-AF65-F5344CB8AC3E}">
        <p14:creationId xmlns:p14="http://schemas.microsoft.com/office/powerpoint/2010/main" val="4340237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679450"/>
          </a:xfrm>
        </p:spPr>
        <p:txBody>
          <a:bodyPr/>
          <a:lstStyle/>
          <a:p>
            <a:pPr>
              <a:defRPr/>
            </a:pPr>
            <a:r>
              <a:rPr kumimoji="1" lang="en-US" sz="2800" kern="1200" dirty="0">
                <a:solidFill>
                  <a:schemeClr val="tx1"/>
                </a:solidFill>
                <a:latin typeface="Times New Roman" panose="02020603050405020304" pitchFamily="18" charset="0"/>
                <a:cs typeface="+mn-cs"/>
              </a:rPr>
              <a:t>RBS algorithm</a:t>
            </a:r>
          </a:p>
        </p:txBody>
      </p:sp>
      <p:sp>
        <p:nvSpPr>
          <p:cNvPr id="3" name="Content Placeholder 2"/>
          <p:cNvSpPr>
            <a:spLocks noGrp="1"/>
          </p:cNvSpPr>
          <p:nvPr>
            <p:ph idx="1"/>
          </p:nvPr>
        </p:nvSpPr>
        <p:spPr>
          <a:xfrm>
            <a:off x="301625" y="938213"/>
            <a:ext cx="8540750" cy="5235575"/>
          </a:xfrm>
        </p:spPr>
        <p:txBody>
          <a:bodyPr>
            <a:normAutofit/>
          </a:bodyPr>
          <a:lstStyle/>
          <a:p>
            <a:pPr algn="ctr">
              <a:spcBef>
                <a:spcPct val="0"/>
              </a:spcBef>
              <a:defRPr/>
            </a:pPr>
            <a:r>
              <a:rPr kumimoji="1" lang="en-US" sz="2800" kern="1200" dirty="0" smtClean="0">
                <a:latin typeface="Times New Roman" panose="02020603050405020304" pitchFamily="18" charset="0"/>
              </a:rPr>
              <a:t>The traditional sources of time synchronization error</a:t>
            </a:r>
          </a:p>
          <a:p>
            <a:pPr marL="0" indent="0" algn="ctr">
              <a:spcBef>
                <a:spcPct val="0"/>
              </a:spcBef>
              <a:buFont typeface="Wingdings 2" pitchFamily="18" charset="2"/>
              <a:buNone/>
              <a:defRPr/>
            </a:pPr>
            <a:r>
              <a:rPr kumimoji="1" lang="en-US" sz="2800" kern="1200" dirty="0" smtClean="0">
                <a:latin typeface="Times New Roman" panose="02020603050405020304" pitchFamily="18" charset="0"/>
              </a:rPr>
              <a:t>characterize it as having four distinct components</a:t>
            </a:r>
            <a:r>
              <a:rPr lang="en-US" sz="2800" dirty="0" smtClean="0"/>
              <a:t>.</a:t>
            </a:r>
          </a:p>
          <a:p>
            <a:pPr marL="514350" indent="-514350" algn="ctr">
              <a:spcBef>
                <a:spcPct val="0"/>
              </a:spcBef>
              <a:buFont typeface="Wingdings 2" pitchFamily="18" charset="2"/>
              <a:buAutoNum type="arabicParenR"/>
              <a:defRPr/>
            </a:pPr>
            <a:endParaRPr lang="en-US" sz="2800" dirty="0" smtClean="0"/>
          </a:p>
          <a:p>
            <a:pPr marL="514350" indent="-514350" algn="ctr">
              <a:spcBef>
                <a:spcPct val="0"/>
              </a:spcBef>
              <a:buFont typeface="Wingdings 2" pitchFamily="18" charset="2"/>
              <a:buAutoNum type="arabicParenR"/>
              <a:defRPr/>
            </a:pPr>
            <a:endParaRPr lang="en-US" sz="2800" dirty="0" smtClean="0"/>
          </a:p>
          <a:p>
            <a:pPr marL="0" indent="0" algn="ctr">
              <a:spcBef>
                <a:spcPct val="0"/>
              </a:spcBef>
              <a:buFont typeface="Wingdings 2" pitchFamily="18" charset="2"/>
              <a:buNone/>
              <a:defRPr/>
            </a:pPr>
            <a:endParaRPr kumimoji="1" lang="en-US" sz="2800" kern="1200" dirty="0" smtClean="0">
              <a:latin typeface="Times New Roman" panose="02020603050405020304" pitchFamily="18" charset="0"/>
            </a:endParaRPr>
          </a:p>
          <a:p>
            <a:pPr marL="0" indent="0" algn="ctr">
              <a:spcBef>
                <a:spcPct val="0"/>
              </a:spcBef>
              <a:buFont typeface="Wingdings 2" pitchFamily="18" charset="2"/>
              <a:buNone/>
              <a:defRPr/>
            </a:pPr>
            <a:endParaRPr kumimoji="1" lang="en-US" sz="2800" dirty="0">
              <a:latin typeface="Times New Roman" panose="02020603050405020304" pitchFamily="18" charset="0"/>
            </a:endParaRPr>
          </a:p>
          <a:p>
            <a:pPr marL="0" indent="0" algn="ctr">
              <a:spcBef>
                <a:spcPct val="0"/>
              </a:spcBef>
              <a:buFont typeface="Wingdings 2" pitchFamily="18" charset="2"/>
              <a:buNone/>
              <a:defRPr/>
            </a:pPr>
            <a:endParaRPr kumimoji="1" lang="en-US" sz="2800" kern="1200" dirty="0" smtClean="0">
              <a:latin typeface="Times New Roman" panose="02020603050405020304" pitchFamily="18" charset="0"/>
            </a:endParaRPr>
          </a:p>
          <a:p>
            <a:pPr marL="0" indent="0" algn="ctr">
              <a:spcBef>
                <a:spcPct val="0"/>
              </a:spcBef>
              <a:buFont typeface="Wingdings 2" pitchFamily="18" charset="2"/>
              <a:buNone/>
              <a:defRPr/>
            </a:pPr>
            <a:endParaRPr kumimoji="1" lang="en-US" sz="2800" dirty="0">
              <a:latin typeface="Times New Roman" panose="02020603050405020304" pitchFamily="18" charset="0"/>
            </a:endParaRPr>
          </a:p>
          <a:p>
            <a:pPr marL="0" indent="0" algn="ctr">
              <a:spcBef>
                <a:spcPct val="0"/>
              </a:spcBef>
              <a:buFont typeface="Wingdings 2" pitchFamily="18" charset="2"/>
              <a:buNone/>
              <a:defRPr/>
            </a:pPr>
            <a:endParaRPr kumimoji="1" lang="en-US" sz="2800" kern="1200" dirty="0" smtClean="0">
              <a:latin typeface="Times New Roman" panose="02020603050405020304" pitchFamily="18" charset="0"/>
            </a:endParaRPr>
          </a:p>
          <a:p>
            <a:pPr marL="0" indent="0" algn="ctr">
              <a:spcBef>
                <a:spcPct val="0"/>
              </a:spcBef>
              <a:buFont typeface="Wingdings 2" pitchFamily="18" charset="2"/>
              <a:buNone/>
              <a:defRPr/>
            </a:pPr>
            <a:endParaRPr kumimoji="1" lang="en-US" sz="2800" dirty="0">
              <a:latin typeface="Times New Roman" panose="02020603050405020304" pitchFamily="18" charset="0"/>
            </a:endParaRPr>
          </a:p>
          <a:p>
            <a:pPr marL="0" indent="0" algn="ctr">
              <a:spcBef>
                <a:spcPct val="0"/>
              </a:spcBef>
              <a:buFont typeface="Wingdings 2" pitchFamily="18" charset="2"/>
              <a:buNone/>
              <a:defRPr/>
            </a:pPr>
            <a:r>
              <a:rPr kumimoji="1" lang="en-US" sz="1800" dirty="0">
                <a:latin typeface="Times New Roman" panose="02020603050405020304" pitchFamily="18" charset="0"/>
              </a:rPr>
              <a:t>The usual </a:t>
            </a:r>
            <a:r>
              <a:rPr kumimoji="1" lang="en-US" sz="1800" dirty="0" smtClean="0">
                <a:latin typeface="Times New Roman" panose="02020603050405020304" pitchFamily="18" charset="0"/>
              </a:rPr>
              <a:t> critical </a:t>
            </a:r>
            <a:r>
              <a:rPr kumimoji="1" lang="en-US" sz="1800" dirty="0">
                <a:latin typeface="Times New Roman" panose="02020603050405020304" pitchFamily="18" charset="0"/>
              </a:rPr>
              <a:t>path in determining </a:t>
            </a:r>
            <a:r>
              <a:rPr kumimoji="1" lang="en-US" sz="1800" dirty="0" smtClean="0">
                <a:latin typeface="Times New Roman" panose="02020603050405020304" pitchFamily="18" charset="0"/>
              </a:rPr>
              <a:t>network </a:t>
            </a:r>
            <a:r>
              <a:rPr kumimoji="1" lang="en-US" sz="1800" dirty="0">
                <a:latin typeface="Times New Roman" panose="02020603050405020304" pitchFamily="18" charset="0"/>
              </a:rPr>
              <a:t>delays</a:t>
            </a:r>
            <a:endParaRPr kumimoji="1" lang="en-US" sz="1800" kern="1200" dirty="0">
              <a:latin typeface="Times New Roman" panose="02020603050405020304" pitchFamily="18" charset="0"/>
            </a:endParaRPr>
          </a:p>
        </p:txBody>
      </p:sp>
      <p:pic>
        <p:nvPicPr>
          <p:cNvPr id="2048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4087" y="2049716"/>
            <a:ext cx="4913610" cy="26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Rectangle 6"/>
          <p:cNvSpPr>
            <a:spLocks noChangeArrowheads="1"/>
          </p:cNvSpPr>
          <p:nvPr/>
        </p:nvSpPr>
        <p:spPr bwMode="auto">
          <a:xfrm>
            <a:off x="2842930" y="5698714"/>
            <a:ext cx="34333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smtClean="0">
                <a:latin typeface="TimesNewRoman"/>
              </a:rPr>
              <a:t>Traditional Synch Error Factors </a:t>
            </a:r>
            <a:endParaRPr lang="en-US" dirty="0"/>
          </a:p>
        </p:txBody>
      </p:sp>
      <p:pic>
        <p:nvPicPr>
          <p:cNvPr id="8" name="Picture 4" descr="06-08"/>
          <p:cNvPicPr>
            <a:picLocks noChangeAspect="1" noChangeArrowheads="1"/>
          </p:cNvPicPr>
          <p:nvPr/>
        </p:nvPicPr>
        <p:blipFill>
          <a:blip r:embed="rId3">
            <a:extLst>
              <a:ext uri="{28A0092B-C50C-407E-A947-70E740481C1C}">
                <a14:useLocalDpi xmlns:a14="http://schemas.microsoft.com/office/drawing/2010/main" val="0"/>
              </a:ext>
            </a:extLst>
          </a:blip>
          <a:srcRect r="51190"/>
          <a:stretch>
            <a:fillRect/>
          </a:stretch>
        </p:blipFill>
        <p:spPr bwMode="auto">
          <a:xfrm>
            <a:off x="5436096" y="2098477"/>
            <a:ext cx="3534678" cy="3058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09478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a:defRPr/>
            </a:pPr>
            <a:r>
              <a:rPr lang="en-US" kern="1200" dirty="0">
                <a:solidFill>
                  <a:schemeClr val="tx1"/>
                </a:solidFill>
                <a:latin typeface="TimesNewRoman"/>
                <a:cs typeface="+mn-cs"/>
              </a:rPr>
              <a:t>RBS algorithm</a:t>
            </a:r>
          </a:p>
        </p:txBody>
      </p:sp>
      <p:pic>
        <p:nvPicPr>
          <p:cNvPr id="22531"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195736" y="2061568"/>
            <a:ext cx="5256212" cy="2833688"/>
          </a:xfrm>
        </p:spPr>
      </p:pic>
      <p:sp>
        <p:nvSpPr>
          <p:cNvPr id="22534" name="Rectangle 6"/>
          <p:cNvSpPr>
            <a:spLocks noChangeArrowheads="1"/>
          </p:cNvSpPr>
          <p:nvPr/>
        </p:nvSpPr>
        <p:spPr bwMode="auto">
          <a:xfrm>
            <a:off x="2985668" y="5332413"/>
            <a:ext cx="31726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smtClean="0">
                <a:latin typeface="TimesNewRoman"/>
              </a:rPr>
              <a:t>Synch Error Factors for RBS </a:t>
            </a:r>
            <a:endParaRPr lang="en-US" dirty="0"/>
          </a:p>
        </p:txBody>
      </p:sp>
      <p:sp>
        <p:nvSpPr>
          <p:cNvPr id="22535" name="Rectangle 7"/>
          <p:cNvSpPr>
            <a:spLocks noChangeArrowheads="1"/>
          </p:cNvSpPr>
          <p:nvPr/>
        </p:nvSpPr>
        <p:spPr bwMode="auto">
          <a:xfrm>
            <a:off x="591529" y="5526404"/>
            <a:ext cx="796094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dirty="0">
              <a:latin typeface="TimesNewRoman"/>
            </a:endParaRPr>
          </a:p>
          <a:p>
            <a:r>
              <a:rPr lang="en-US" dirty="0">
                <a:latin typeface="TimesNewRoman"/>
              </a:rPr>
              <a:t>RBS eliminates error introduced by the Send time </a:t>
            </a:r>
            <a:r>
              <a:rPr lang="en-US" dirty="0" smtClean="0">
                <a:latin typeface="TimesNewRoman"/>
              </a:rPr>
              <a:t>and Access </a:t>
            </a:r>
            <a:r>
              <a:rPr lang="en-US" dirty="0">
                <a:latin typeface="TimesNewRoman"/>
              </a:rPr>
              <a:t>time from critical path.</a:t>
            </a:r>
            <a:endParaRPr lang="en-US" dirty="0"/>
          </a:p>
        </p:txBody>
      </p:sp>
      <p:sp>
        <p:nvSpPr>
          <p:cNvPr id="2" name="Rectangle 1"/>
          <p:cNvSpPr/>
          <p:nvPr/>
        </p:nvSpPr>
        <p:spPr>
          <a:xfrm>
            <a:off x="4114800" y="4894701"/>
            <a:ext cx="4572000" cy="369332"/>
          </a:xfrm>
          <a:prstGeom prst="rect">
            <a:avLst/>
          </a:prstGeom>
        </p:spPr>
        <p:txBody>
          <a:bodyPr>
            <a:spAutoFit/>
          </a:bodyPr>
          <a:lstStyle/>
          <a:p>
            <a:r>
              <a:rPr lang="en-US" altLang="en-US" dirty="0"/>
              <a:t>The </a:t>
            </a:r>
            <a:r>
              <a:rPr lang="en-US" altLang="en-US" dirty="0" smtClean="0"/>
              <a:t> critical </a:t>
            </a:r>
            <a:r>
              <a:rPr lang="en-US" altLang="en-US" dirty="0"/>
              <a:t>path in </a:t>
            </a:r>
            <a:r>
              <a:rPr lang="en-US" altLang="en-US" dirty="0" smtClean="0"/>
              <a:t>the case </a:t>
            </a:r>
            <a:r>
              <a:rPr lang="en-US" altLang="en-US" dirty="0"/>
              <a:t>of RBS.</a:t>
            </a:r>
          </a:p>
        </p:txBody>
      </p:sp>
    </p:spTree>
    <p:extLst>
      <p:ext uri="{BB962C8B-B14F-4D97-AF65-F5344CB8AC3E}">
        <p14:creationId xmlns:p14="http://schemas.microsoft.com/office/powerpoint/2010/main" val="7787409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349" y="-25673"/>
            <a:ext cx="8540750" cy="608013"/>
          </a:xfrm>
        </p:spPr>
        <p:txBody>
          <a:bodyPr/>
          <a:lstStyle/>
          <a:p>
            <a:pPr>
              <a:defRPr/>
            </a:pPr>
            <a:r>
              <a:rPr kumimoji="1" lang="en-US" sz="2800" kern="1200" dirty="0">
                <a:solidFill>
                  <a:schemeClr val="tx1"/>
                </a:solidFill>
                <a:latin typeface="Times New Roman" panose="02020603050405020304" pitchFamily="18" charset="0"/>
                <a:cs typeface="+mn-cs"/>
              </a:rPr>
              <a:t>RBS </a:t>
            </a:r>
            <a:r>
              <a:rPr kumimoji="1" lang="en-US" sz="2800" kern="1200" dirty="0" smtClean="0">
                <a:solidFill>
                  <a:schemeClr val="tx1"/>
                </a:solidFill>
                <a:latin typeface="Times New Roman" panose="02020603050405020304" pitchFamily="18" charset="0"/>
                <a:cs typeface="+mn-cs"/>
              </a:rPr>
              <a:t>algorithm</a:t>
            </a:r>
            <a:endParaRPr kumimoji="1" lang="en-US" sz="2800" kern="1200" dirty="0">
              <a:solidFill>
                <a:schemeClr val="tx1"/>
              </a:solidFill>
              <a:latin typeface="Times New Roman" panose="02020603050405020304" pitchFamily="18" charset="0"/>
              <a:cs typeface="+mn-cs"/>
            </a:endParaRPr>
          </a:p>
        </p:txBody>
      </p:sp>
      <p:sp>
        <p:nvSpPr>
          <p:cNvPr id="3" name="Content Placeholder 2"/>
          <p:cNvSpPr>
            <a:spLocks noGrp="1"/>
          </p:cNvSpPr>
          <p:nvPr>
            <p:ph idx="1"/>
          </p:nvPr>
        </p:nvSpPr>
        <p:spPr>
          <a:xfrm>
            <a:off x="295349" y="547514"/>
            <a:ext cx="8540750" cy="6021387"/>
          </a:xfrm>
        </p:spPr>
        <p:txBody>
          <a:bodyPr>
            <a:noAutofit/>
          </a:bodyPr>
          <a:lstStyle/>
          <a:p>
            <a:pPr algn="just">
              <a:lnSpc>
                <a:spcPct val="150000"/>
              </a:lnSpc>
              <a:defRPr/>
            </a:pPr>
            <a:r>
              <a:rPr kumimoji="1" lang="en-US" sz="2000" kern="1200" dirty="0" smtClean="0">
                <a:latin typeface="Times New Roman" panose="02020603050405020304" pitchFamily="18" charset="0"/>
              </a:rPr>
              <a:t>Propagation </a:t>
            </a:r>
            <a:r>
              <a:rPr kumimoji="1" lang="en-US" sz="2000" kern="1200" dirty="0">
                <a:latin typeface="Times New Roman" panose="02020603050405020304" pitchFamily="18" charset="0"/>
              </a:rPr>
              <a:t>time is considered from the movement that a message leaves the network interface of the </a:t>
            </a:r>
            <a:r>
              <a:rPr kumimoji="1" lang="en-US" sz="2000" kern="1200" dirty="0" smtClean="0">
                <a:latin typeface="Times New Roman" panose="02020603050405020304" pitchFamily="18" charset="0"/>
              </a:rPr>
              <a:t>sender. If</a:t>
            </a:r>
            <a:r>
              <a:rPr kumimoji="1" lang="en-US" sz="2000" kern="1200" dirty="0">
                <a:latin typeface="Times New Roman" panose="02020603050405020304" pitchFamily="18" charset="0"/>
              </a:rPr>
              <a:t>, however, the transmission range is relatively small, then we can eliminate the propagation time </a:t>
            </a:r>
            <a:r>
              <a:rPr kumimoji="1" lang="en-US" sz="2000" kern="1200" dirty="0" smtClean="0">
                <a:latin typeface="Times New Roman" panose="02020603050405020304" pitchFamily="18" charset="0"/>
              </a:rPr>
              <a:t>.</a:t>
            </a:r>
          </a:p>
          <a:p>
            <a:pPr algn="just">
              <a:lnSpc>
                <a:spcPct val="150000"/>
              </a:lnSpc>
              <a:defRPr/>
            </a:pPr>
            <a:r>
              <a:rPr kumimoji="1" lang="en-US" sz="2000" kern="1200" dirty="0" smtClean="0">
                <a:latin typeface="Times New Roman" panose="02020603050405020304" pitchFamily="18" charset="0"/>
              </a:rPr>
              <a:t>The </a:t>
            </a:r>
            <a:r>
              <a:rPr kumimoji="1" lang="en-US" sz="2000" kern="1200" dirty="0">
                <a:latin typeface="Times New Roman" panose="02020603050405020304" pitchFamily="18" charset="0"/>
              </a:rPr>
              <a:t>largest sources of </a:t>
            </a:r>
            <a:r>
              <a:rPr kumimoji="1" lang="en-US" sz="2000" kern="1200" dirty="0" smtClean="0">
                <a:latin typeface="Times New Roman" panose="02020603050405020304" pitchFamily="18" charset="0"/>
              </a:rPr>
              <a:t>nondeterministic latency </a:t>
            </a:r>
            <a:r>
              <a:rPr kumimoji="1" lang="en-US" sz="2000" kern="1200" dirty="0">
                <a:latin typeface="Times New Roman" panose="02020603050405020304" pitchFamily="18" charset="0"/>
              </a:rPr>
              <a:t>can be removed from the critical </a:t>
            </a:r>
            <a:r>
              <a:rPr kumimoji="1" lang="en-US" sz="2000" kern="1200" dirty="0" smtClean="0">
                <a:latin typeface="Times New Roman" panose="02020603050405020304" pitchFamily="18" charset="0"/>
              </a:rPr>
              <a:t>path.</a:t>
            </a:r>
          </a:p>
          <a:p>
            <a:pPr algn="just">
              <a:lnSpc>
                <a:spcPct val="150000"/>
              </a:lnSpc>
              <a:defRPr/>
            </a:pPr>
            <a:r>
              <a:rPr kumimoji="1" lang="en-US" sz="2000" b="1" kern="1200" dirty="0" smtClean="0">
                <a:latin typeface="Times New Roman" panose="02020603050405020304" pitchFamily="18" charset="0"/>
              </a:rPr>
              <a:t>Idea of RBS</a:t>
            </a:r>
            <a:r>
              <a:rPr kumimoji="1" lang="en-US" sz="2000" kern="1200" dirty="0" smtClean="0">
                <a:latin typeface="Times New Roman" panose="02020603050405020304" pitchFamily="18" charset="0"/>
              </a:rPr>
              <a:t>: When a node broadcast a reference message </a:t>
            </a:r>
            <a:r>
              <a:rPr kumimoji="1" lang="en-US" sz="2000" i="1" kern="1200" dirty="0" smtClean="0">
                <a:latin typeface="Times New Roman" panose="02020603050405020304" pitchFamily="18" charset="0"/>
              </a:rPr>
              <a:t>m</a:t>
            </a:r>
            <a:r>
              <a:rPr kumimoji="1" lang="en-US" sz="2000" kern="1200" dirty="0" smtClean="0">
                <a:latin typeface="Times New Roman" panose="02020603050405020304" pitchFamily="18" charset="0"/>
              </a:rPr>
              <a:t>, each node </a:t>
            </a:r>
            <a:r>
              <a:rPr kumimoji="1" lang="en-US" sz="2000" i="1" kern="1200" dirty="0" smtClean="0">
                <a:latin typeface="Times New Roman" panose="02020603050405020304" pitchFamily="18" charset="0"/>
              </a:rPr>
              <a:t>p </a:t>
            </a:r>
            <a:r>
              <a:rPr kumimoji="1" lang="en-US" sz="2000" kern="1200" dirty="0" smtClean="0">
                <a:latin typeface="Times New Roman" panose="02020603050405020304" pitchFamily="18" charset="0"/>
              </a:rPr>
              <a:t>simply records the time </a:t>
            </a:r>
            <a:r>
              <a:rPr kumimoji="1" lang="en-US" sz="2000" kern="1200" dirty="0" err="1" smtClean="0">
                <a:latin typeface="Times New Roman" panose="02020603050405020304" pitchFamily="18" charset="0"/>
              </a:rPr>
              <a:t>T</a:t>
            </a:r>
            <a:r>
              <a:rPr kumimoji="1" lang="en-US" sz="2000" i="1" kern="1200" dirty="0" err="1" smtClean="0">
                <a:latin typeface="Times New Roman" panose="02020603050405020304" pitchFamily="18" charset="0"/>
              </a:rPr>
              <a:t>p</a:t>
            </a:r>
            <a:r>
              <a:rPr kumimoji="1" lang="en-US" sz="2000" kern="1200" dirty="0" err="1" smtClean="0">
                <a:latin typeface="Times New Roman" panose="02020603050405020304" pitchFamily="18" charset="0"/>
              </a:rPr>
              <a:t>,</a:t>
            </a:r>
            <a:r>
              <a:rPr kumimoji="1" lang="en-US" sz="2000" i="1" kern="1200" dirty="0" err="1" smtClean="0">
                <a:latin typeface="Times New Roman" panose="02020603050405020304" pitchFamily="18" charset="0"/>
              </a:rPr>
              <a:t>m</a:t>
            </a:r>
            <a:r>
              <a:rPr kumimoji="1" lang="en-US" sz="2000" i="1" kern="1200" dirty="0" smtClean="0">
                <a:latin typeface="Times New Roman" panose="02020603050405020304" pitchFamily="18" charset="0"/>
              </a:rPr>
              <a:t> </a:t>
            </a:r>
            <a:r>
              <a:rPr kumimoji="1" lang="en-US" sz="2000" kern="1200" dirty="0" smtClean="0">
                <a:latin typeface="Times New Roman" panose="02020603050405020304" pitchFamily="18" charset="0"/>
              </a:rPr>
              <a:t>that it received </a:t>
            </a:r>
            <a:r>
              <a:rPr kumimoji="1" lang="en-US" sz="2000" i="1" kern="1200" dirty="0">
                <a:latin typeface="Times New Roman" panose="02020603050405020304" pitchFamily="18" charset="0"/>
              </a:rPr>
              <a:t>m</a:t>
            </a:r>
          </a:p>
          <a:p>
            <a:pPr algn="just">
              <a:lnSpc>
                <a:spcPct val="150000"/>
              </a:lnSpc>
              <a:defRPr/>
            </a:pPr>
            <a:r>
              <a:rPr kumimoji="1" lang="en-US" sz="2000" kern="1200" dirty="0" smtClean="0">
                <a:latin typeface="Times New Roman" panose="02020603050405020304" pitchFamily="18" charset="0"/>
              </a:rPr>
              <a:t>Two nodes </a:t>
            </a:r>
            <a:r>
              <a:rPr kumimoji="1" lang="en-US" sz="2000" i="1" kern="1200" dirty="0" smtClean="0">
                <a:latin typeface="Times New Roman" panose="02020603050405020304" pitchFamily="18" charset="0"/>
              </a:rPr>
              <a:t>p </a:t>
            </a:r>
            <a:r>
              <a:rPr kumimoji="1" lang="en-US" sz="2000" kern="1200" dirty="0" smtClean="0">
                <a:latin typeface="Times New Roman" panose="02020603050405020304" pitchFamily="18" charset="0"/>
              </a:rPr>
              <a:t>and </a:t>
            </a:r>
            <a:r>
              <a:rPr kumimoji="1" lang="en-US" sz="2000" i="1" kern="1200" dirty="0" smtClean="0">
                <a:latin typeface="Times New Roman" panose="02020603050405020304" pitchFamily="18" charset="0"/>
              </a:rPr>
              <a:t>q </a:t>
            </a:r>
            <a:r>
              <a:rPr kumimoji="1" lang="en-US" sz="2000" kern="1200" dirty="0" smtClean="0">
                <a:latin typeface="Times New Roman" panose="02020603050405020304" pitchFamily="18" charset="0"/>
              </a:rPr>
              <a:t>can</a:t>
            </a:r>
            <a:r>
              <a:rPr kumimoji="1" lang="en-US" sz="2000" i="1" kern="1200" dirty="0" smtClean="0">
                <a:latin typeface="Times New Roman" panose="02020603050405020304" pitchFamily="18" charset="0"/>
              </a:rPr>
              <a:t> </a:t>
            </a:r>
            <a:r>
              <a:rPr kumimoji="1" lang="en-US" sz="2000" kern="1200" dirty="0" smtClean="0">
                <a:latin typeface="Times New Roman" panose="02020603050405020304" pitchFamily="18" charset="0"/>
              </a:rPr>
              <a:t>exchange message to each others delivery time to estimate relative offset</a:t>
            </a:r>
            <a:r>
              <a:rPr kumimoji="1" lang="en-US" sz="2000" kern="1200" dirty="0" smtClean="0">
                <a:latin typeface="Times New Roman" panose="02020603050405020304" pitchFamily="18" charset="0"/>
              </a:rPr>
              <a:t>. </a:t>
            </a:r>
          </a:p>
          <a:p>
            <a:pPr algn="just">
              <a:lnSpc>
                <a:spcPct val="150000"/>
              </a:lnSpc>
              <a:defRPr/>
            </a:pPr>
            <a:r>
              <a:rPr kumimoji="1" lang="en-US" sz="2400" kern="1200" dirty="0" smtClean="0">
                <a:latin typeface="Times New Roman" panose="02020603050405020304" pitchFamily="18" charset="0"/>
              </a:rPr>
              <a:t>Offset[</a:t>
            </a:r>
            <a:r>
              <a:rPr kumimoji="1" lang="en-US" sz="2400" i="1" kern="1200" dirty="0" err="1" smtClean="0">
                <a:latin typeface="Times New Roman" panose="02020603050405020304" pitchFamily="18" charset="0"/>
              </a:rPr>
              <a:t>p,q</a:t>
            </a:r>
            <a:r>
              <a:rPr kumimoji="1" lang="en-US" sz="2400" kern="1200" dirty="0" smtClean="0">
                <a:latin typeface="Times New Roman" panose="02020603050405020304" pitchFamily="18" charset="0"/>
              </a:rPr>
              <a:t>]=∑ </a:t>
            </a:r>
            <a:r>
              <a:rPr kumimoji="1" lang="en-US" sz="2400" kern="1200" dirty="0" smtClean="0">
                <a:latin typeface="Times New Roman" panose="02020603050405020304" pitchFamily="18" charset="0"/>
              </a:rPr>
              <a:t> </a:t>
            </a:r>
            <a:r>
              <a:rPr kumimoji="1" lang="en-US" sz="2400" kern="1200" baseline="-25000" dirty="0" smtClean="0">
                <a:latin typeface="Times New Roman" panose="02020603050405020304" pitchFamily="18" charset="0"/>
              </a:rPr>
              <a:t>k=1</a:t>
            </a:r>
            <a:r>
              <a:rPr kumimoji="1" lang="en-US" sz="2400" kern="1200" baseline="30000" dirty="0" smtClean="0">
                <a:latin typeface="Times New Roman" panose="02020603050405020304" pitchFamily="18" charset="0"/>
              </a:rPr>
              <a:t>M      </a:t>
            </a:r>
            <a:r>
              <a:rPr kumimoji="1" lang="en-US" sz="2400" kern="1200" dirty="0" smtClean="0">
                <a:latin typeface="Times New Roman" panose="02020603050405020304" pitchFamily="18" charset="0"/>
              </a:rPr>
              <a:t>(</a:t>
            </a:r>
            <a:r>
              <a:rPr kumimoji="1" lang="en-US" sz="2400" kern="1200" dirty="0" err="1" smtClean="0">
                <a:latin typeface="Times New Roman" panose="02020603050405020304" pitchFamily="18" charset="0"/>
              </a:rPr>
              <a:t>T</a:t>
            </a:r>
            <a:r>
              <a:rPr kumimoji="1" lang="en-US" sz="2400" i="1" kern="1200" dirty="0" err="1" smtClean="0">
                <a:latin typeface="Times New Roman" panose="02020603050405020304" pitchFamily="18" charset="0"/>
              </a:rPr>
              <a:t>p,k</a:t>
            </a:r>
            <a:r>
              <a:rPr kumimoji="1" lang="en-US" sz="2400" kern="1200" dirty="0" err="1" smtClean="0">
                <a:latin typeface="Times New Roman" panose="02020603050405020304" pitchFamily="18" charset="0"/>
              </a:rPr>
              <a:t>-T</a:t>
            </a:r>
            <a:r>
              <a:rPr kumimoji="1" lang="en-US" sz="2400" i="1" kern="1200" dirty="0" err="1" smtClean="0">
                <a:latin typeface="Times New Roman" panose="02020603050405020304" pitchFamily="18" charset="0"/>
              </a:rPr>
              <a:t>q,k</a:t>
            </a:r>
            <a:r>
              <a:rPr kumimoji="1" lang="en-US" sz="2400" kern="1200" dirty="0" smtClean="0">
                <a:latin typeface="Times New Roman" panose="02020603050405020304" pitchFamily="18" charset="0"/>
              </a:rPr>
              <a:t>)/M</a:t>
            </a:r>
          </a:p>
          <a:p>
            <a:pPr algn="just">
              <a:lnSpc>
                <a:spcPct val="150000"/>
              </a:lnSpc>
              <a:defRPr/>
            </a:pPr>
            <a:r>
              <a:rPr kumimoji="1" lang="en-US" sz="2400" kern="1200" dirty="0" smtClean="0">
                <a:latin typeface="Times New Roman" panose="02020603050405020304" pitchFamily="18" charset="0"/>
              </a:rPr>
              <a:t>M-&gt; total number of reference message sent.</a:t>
            </a:r>
            <a:endParaRPr kumimoji="1" lang="en-US" sz="2400" kern="1200" dirty="0">
              <a:latin typeface="Times New Roman" panose="02020603050405020304" pitchFamily="18" charset="0"/>
            </a:endParaRPr>
          </a:p>
        </p:txBody>
      </p:sp>
    </p:spTree>
    <p:extLst>
      <p:ext uri="{BB962C8B-B14F-4D97-AF65-F5344CB8AC3E}">
        <p14:creationId xmlns:p14="http://schemas.microsoft.com/office/powerpoint/2010/main" val="24014557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475"/>
          </a:xfrm>
        </p:spPr>
        <p:txBody>
          <a:bodyPr>
            <a:normAutofit fontScale="90000"/>
          </a:bodyPr>
          <a:lstStyle/>
          <a:p>
            <a:pPr>
              <a:defRPr/>
            </a:pPr>
            <a:r>
              <a:rPr kumimoji="1" lang="en-US" kern="1200" dirty="0">
                <a:solidFill>
                  <a:schemeClr val="tx1"/>
                </a:solidFill>
                <a:latin typeface="Times New Roman" panose="02020603050405020304" pitchFamily="18" charset="0"/>
                <a:ea typeface="+mj-ea"/>
              </a:rPr>
              <a:t>RBS </a:t>
            </a:r>
            <a:r>
              <a:rPr kumimoji="1" lang="en-US" kern="1200" dirty="0" smtClean="0">
                <a:solidFill>
                  <a:schemeClr val="tx1"/>
                </a:solidFill>
                <a:latin typeface="Times New Roman" panose="02020603050405020304" pitchFamily="18" charset="0"/>
                <a:ea typeface="+mj-ea"/>
              </a:rPr>
              <a:t>algorithm</a:t>
            </a:r>
            <a:endParaRPr lang="en-US" dirty="0">
              <a:ea typeface="+mj-ea"/>
            </a:endParaRPr>
          </a:p>
        </p:txBody>
      </p:sp>
      <p:sp>
        <p:nvSpPr>
          <p:cNvPr id="3" name="Content Placeholder 2"/>
          <p:cNvSpPr>
            <a:spLocks noGrp="1"/>
          </p:cNvSpPr>
          <p:nvPr>
            <p:ph idx="1"/>
          </p:nvPr>
        </p:nvSpPr>
        <p:spPr>
          <a:xfrm>
            <a:off x="179388" y="1220788"/>
            <a:ext cx="8540750" cy="4830762"/>
          </a:xfrm>
        </p:spPr>
        <p:txBody>
          <a:bodyPr/>
          <a:lstStyle/>
          <a:p>
            <a:pPr>
              <a:lnSpc>
                <a:spcPct val="150000"/>
              </a:lnSpc>
            </a:pPr>
            <a:r>
              <a:rPr lang="en-US" sz="2400" dirty="0" smtClean="0"/>
              <a:t>Instead of computing average, standard linear regression can be used</a:t>
            </a:r>
          </a:p>
          <a:p>
            <a:pPr>
              <a:lnSpc>
                <a:spcPct val="150000"/>
              </a:lnSpc>
            </a:pPr>
            <a:r>
              <a:rPr lang="en-US" sz="2400" dirty="0" smtClean="0"/>
              <a:t>Standard linear regression: to compute offset  given by following function</a:t>
            </a:r>
          </a:p>
          <a:p>
            <a:pPr>
              <a:lnSpc>
                <a:spcPct val="150000"/>
              </a:lnSpc>
            </a:pPr>
            <a:r>
              <a:rPr kumimoji="1" lang="en-US" sz="2400" dirty="0" smtClean="0">
                <a:latin typeface="Times New Roman" panose="02020603050405020304" pitchFamily="18" charset="0"/>
              </a:rPr>
              <a:t>Offset[</a:t>
            </a:r>
            <a:r>
              <a:rPr kumimoji="1" lang="en-US" sz="2400" i="1" dirty="0" err="1" smtClean="0">
                <a:latin typeface="Times New Roman" panose="02020603050405020304" pitchFamily="18" charset="0"/>
              </a:rPr>
              <a:t>p,q</a:t>
            </a:r>
            <a:r>
              <a:rPr kumimoji="1" lang="en-US" sz="2400" dirty="0" smtClean="0">
                <a:latin typeface="Times New Roman" panose="02020603050405020304" pitchFamily="18" charset="0"/>
              </a:rPr>
              <a:t>](</a:t>
            </a:r>
            <a:r>
              <a:rPr kumimoji="1" lang="en-US" sz="2400" i="1" dirty="0" smtClean="0">
                <a:latin typeface="Times New Roman" panose="02020603050405020304" pitchFamily="18" charset="0"/>
              </a:rPr>
              <a:t>t</a:t>
            </a:r>
            <a:r>
              <a:rPr kumimoji="1" lang="en-US" sz="2400" dirty="0" smtClean="0">
                <a:latin typeface="Times New Roman" panose="02020603050405020304" pitchFamily="18" charset="0"/>
              </a:rPr>
              <a:t>)=</a:t>
            </a:r>
            <a:r>
              <a:rPr kumimoji="1" lang="el-GR" sz="2400" dirty="0" smtClean="0">
                <a:latin typeface="Times New Roman" panose="02020603050405020304" pitchFamily="18" charset="0"/>
              </a:rPr>
              <a:t>α</a:t>
            </a:r>
            <a:r>
              <a:rPr kumimoji="1" lang="en-US" sz="2400" dirty="0" smtClean="0">
                <a:latin typeface="Times New Roman" panose="02020603050405020304" pitchFamily="18" charset="0"/>
              </a:rPr>
              <a:t>t+</a:t>
            </a:r>
            <a:r>
              <a:rPr kumimoji="1" lang="el-GR" sz="2400" dirty="0" smtClean="0">
                <a:latin typeface="Times New Roman" panose="02020603050405020304" pitchFamily="18" charset="0"/>
              </a:rPr>
              <a:t>β</a:t>
            </a:r>
            <a:endParaRPr kumimoji="1" lang="en-US" sz="2400" dirty="0" smtClean="0">
              <a:latin typeface="Times New Roman" panose="02020603050405020304" pitchFamily="18" charset="0"/>
            </a:endParaRPr>
          </a:p>
          <a:p>
            <a:pPr>
              <a:lnSpc>
                <a:spcPct val="150000"/>
              </a:lnSpc>
            </a:pPr>
            <a:r>
              <a:rPr kumimoji="1" lang="en-US" sz="2400" dirty="0" smtClean="0">
                <a:latin typeface="Times New Roman" panose="02020603050405020304" pitchFamily="18" charset="0"/>
              </a:rPr>
              <a:t>Constants </a:t>
            </a:r>
            <a:r>
              <a:rPr kumimoji="1" lang="el-GR" sz="2400" dirty="0" smtClean="0">
                <a:latin typeface="Times New Roman" panose="02020603050405020304" pitchFamily="18" charset="0"/>
              </a:rPr>
              <a:t>α</a:t>
            </a:r>
            <a:r>
              <a:rPr kumimoji="1" lang="en-US" sz="2400" dirty="0" smtClean="0">
                <a:latin typeface="Times New Roman" panose="02020603050405020304" pitchFamily="18" charset="0"/>
              </a:rPr>
              <a:t>,</a:t>
            </a:r>
            <a:r>
              <a:rPr kumimoji="1" lang="el-GR" sz="2400" dirty="0" smtClean="0">
                <a:latin typeface="Times New Roman" panose="02020603050405020304" pitchFamily="18" charset="0"/>
              </a:rPr>
              <a:t>β</a:t>
            </a:r>
            <a:r>
              <a:rPr kumimoji="1" lang="en-US" sz="2400" dirty="0" smtClean="0">
                <a:latin typeface="Times New Roman" panose="02020603050405020304" pitchFamily="18" charset="0"/>
              </a:rPr>
              <a:t> are computed from pairs  </a:t>
            </a:r>
            <a:r>
              <a:rPr kumimoji="1" lang="en-US" sz="2000" dirty="0" smtClean="0">
                <a:latin typeface="Times New Roman" panose="02020603050405020304" pitchFamily="18" charset="0"/>
              </a:rPr>
              <a:t>(</a:t>
            </a:r>
            <a:r>
              <a:rPr kumimoji="1" lang="en-US" sz="2000" dirty="0" err="1" smtClean="0">
                <a:latin typeface="Times New Roman" panose="02020603050405020304" pitchFamily="18" charset="0"/>
              </a:rPr>
              <a:t>T</a:t>
            </a:r>
            <a:r>
              <a:rPr kumimoji="1" lang="en-US" sz="2000" i="1" dirty="0" err="1" smtClean="0">
                <a:latin typeface="Times New Roman" panose="02020603050405020304" pitchFamily="18" charset="0"/>
              </a:rPr>
              <a:t>p,k</a:t>
            </a:r>
            <a:r>
              <a:rPr kumimoji="1" lang="en-US" sz="2000" dirty="0">
                <a:latin typeface="Times New Roman" panose="02020603050405020304" pitchFamily="18" charset="0"/>
              </a:rPr>
              <a:t> </a:t>
            </a:r>
            <a:r>
              <a:rPr kumimoji="1" lang="en-US" sz="2000" dirty="0" smtClean="0">
                <a:latin typeface="Times New Roman" panose="02020603050405020304" pitchFamily="18" charset="0"/>
              </a:rPr>
              <a:t> , </a:t>
            </a:r>
            <a:r>
              <a:rPr kumimoji="1" lang="en-US" sz="2000" dirty="0" err="1" smtClean="0">
                <a:latin typeface="Times New Roman" panose="02020603050405020304" pitchFamily="18" charset="0"/>
              </a:rPr>
              <a:t>T</a:t>
            </a:r>
            <a:r>
              <a:rPr kumimoji="1" lang="en-US" sz="2000" i="1" dirty="0" err="1" smtClean="0">
                <a:latin typeface="Times New Roman" panose="02020603050405020304" pitchFamily="18" charset="0"/>
              </a:rPr>
              <a:t>q,k</a:t>
            </a:r>
            <a:r>
              <a:rPr kumimoji="1" lang="en-US" sz="2000" dirty="0" smtClean="0">
                <a:latin typeface="Times New Roman" panose="02020603050405020304" pitchFamily="18" charset="0"/>
              </a:rPr>
              <a:t>).</a:t>
            </a:r>
          </a:p>
          <a:p>
            <a:pPr marL="457200" lvl="1" indent="0">
              <a:lnSpc>
                <a:spcPct val="150000"/>
              </a:lnSpc>
              <a:buFont typeface="Wingdings" panose="05000000000000000000" pitchFamily="2" charset="2"/>
              <a:buNone/>
            </a:pPr>
            <a:r>
              <a:rPr kumimoji="1" lang="en-US" sz="2000" dirty="0" smtClean="0">
                <a:latin typeface="Times New Roman" panose="02020603050405020304" pitchFamily="18" charset="0"/>
              </a:rPr>
              <a:t>This allows much more accurate computation of </a:t>
            </a:r>
            <a:r>
              <a:rPr kumimoji="1" lang="en-US" sz="2000" i="1" dirty="0" smtClean="0">
                <a:latin typeface="Times New Roman" panose="02020603050405020304" pitchFamily="18" charset="0"/>
              </a:rPr>
              <a:t>q</a:t>
            </a:r>
            <a:r>
              <a:rPr kumimoji="1" lang="en-US" sz="2000" dirty="0" smtClean="0">
                <a:latin typeface="Times New Roman" panose="02020603050405020304" pitchFamily="18" charset="0"/>
              </a:rPr>
              <a:t>’s clock value by </a:t>
            </a:r>
            <a:r>
              <a:rPr kumimoji="1" lang="en-US" sz="2000" i="1" dirty="0" smtClean="0">
                <a:latin typeface="Times New Roman" panose="02020603050405020304" pitchFamily="18" charset="0"/>
              </a:rPr>
              <a:t>p</a:t>
            </a:r>
            <a:r>
              <a:rPr kumimoji="1" lang="en-US" sz="2000" dirty="0" smtClean="0">
                <a:latin typeface="Times New Roman" panose="02020603050405020304" pitchFamily="18" charset="0"/>
              </a:rPr>
              <a:t> and vice versa</a:t>
            </a:r>
          </a:p>
          <a:p>
            <a:endParaRPr lang="en-US" dirty="0" smtClean="0"/>
          </a:p>
        </p:txBody>
      </p:sp>
    </p:spTree>
    <p:extLst>
      <p:ext uri="{BB962C8B-B14F-4D97-AF65-F5344CB8AC3E}">
        <p14:creationId xmlns:p14="http://schemas.microsoft.com/office/powerpoint/2010/main" val="13149468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Logical Time and Logical Clocks</a:t>
            </a:r>
            <a:endParaRPr lang="en-IN" u="sng" dirty="0"/>
          </a:p>
        </p:txBody>
      </p:sp>
      <p:sp>
        <p:nvSpPr>
          <p:cNvPr id="3" name="Content Placeholder 2"/>
          <p:cNvSpPr>
            <a:spLocks noGrp="1"/>
          </p:cNvSpPr>
          <p:nvPr>
            <p:ph idx="1"/>
          </p:nvPr>
        </p:nvSpPr>
        <p:spPr/>
        <p:txBody>
          <a:bodyPr>
            <a:normAutofit lnSpcReduction="10000"/>
          </a:bodyPr>
          <a:lstStyle/>
          <a:p>
            <a:pPr algn="just">
              <a:lnSpc>
                <a:spcPct val="150000"/>
              </a:lnSpc>
            </a:pPr>
            <a:r>
              <a:rPr lang="en-US" sz="2400" dirty="0" smtClean="0"/>
              <a:t>If 2 events occurred at same process Pi(i=1,2,..N) then they occurred in the order in which Pi observes them – this is the order </a:t>
            </a:r>
            <a:r>
              <a:rPr lang="en-US" sz="2400" dirty="0" smtClean="0">
                <a:sym typeface="Wingdings" pitchFamily="2" charset="2"/>
              </a:rPr>
              <a:t> i</a:t>
            </a:r>
          </a:p>
          <a:p>
            <a:pPr algn="just">
              <a:lnSpc>
                <a:spcPct val="150000"/>
              </a:lnSpc>
            </a:pPr>
            <a:r>
              <a:rPr lang="en-US" sz="2400" dirty="0" smtClean="0">
                <a:sym typeface="Wingdings" pitchFamily="2" charset="2"/>
              </a:rPr>
              <a:t>Whenever </a:t>
            </a:r>
            <a:r>
              <a:rPr lang="en-US" sz="2400" dirty="0" err="1" smtClean="0">
                <a:sym typeface="Wingdings" pitchFamily="2" charset="2"/>
              </a:rPr>
              <a:t>msg</a:t>
            </a:r>
            <a:r>
              <a:rPr lang="en-US" sz="2400" dirty="0" smtClean="0">
                <a:sym typeface="Wingdings" pitchFamily="2" charset="2"/>
              </a:rPr>
              <a:t> sent b/w processes, the event  of sending the </a:t>
            </a:r>
            <a:r>
              <a:rPr lang="en-US" sz="2400" dirty="0" err="1" smtClean="0">
                <a:sym typeface="Wingdings" pitchFamily="2" charset="2"/>
              </a:rPr>
              <a:t>msg</a:t>
            </a:r>
            <a:r>
              <a:rPr lang="en-US" sz="2400" dirty="0" smtClean="0">
                <a:sym typeface="Wingdings" pitchFamily="2" charset="2"/>
              </a:rPr>
              <a:t> occurred before the event of receiving the msg. So this is happened before relationship.</a:t>
            </a:r>
          </a:p>
          <a:p>
            <a:pPr algn="just">
              <a:lnSpc>
                <a:spcPct val="150000"/>
              </a:lnSpc>
            </a:pPr>
            <a:r>
              <a:rPr lang="en-US" sz="2400" dirty="0" smtClean="0">
                <a:sym typeface="Wingdings" pitchFamily="2" charset="2"/>
              </a:rPr>
              <a:t>It is also known as the relation of causal ordering or potential causal ordering.</a:t>
            </a:r>
            <a:endParaRPr lang="en-IN" sz="2400" dirty="0"/>
          </a:p>
        </p:txBody>
      </p:sp>
    </p:spTree>
    <p:extLst>
      <p:ext uri="{BB962C8B-B14F-4D97-AF65-F5344CB8AC3E}">
        <p14:creationId xmlns:p14="http://schemas.microsoft.com/office/powerpoint/2010/main" val="16640779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387350" y="0"/>
            <a:ext cx="8229600" cy="1143000"/>
          </a:xfrm>
        </p:spPr>
        <p:txBody>
          <a:bodyPr/>
          <a:lstStyle/>
          <a:p>
            <a:pPr eaLnBrk="1" hangingPunct="1"/>
            <a:r>
              <a:rPr lang="en-US" altLang="en-US" dirty="0" err="1" smtClean="0"/>
              <a:t>Lamport’s</a:t>
            </a:r>
            <a:r>
              <a:rPr lang="en-US" altLang="en-US" dirty="0" smtClean="0"/>
              <a:t> Logical Clocks </a:t>
            </a:r>
          </a:p>
        </p:txBody>
      </p:sp>
      <p:sp>
        <p:nvSpPr>
          <p:cNvPr id="20485" name="Rectangle 3"/>
          <p:cNvSpPr>
            <a:spLocks noGrp="1" noChangeArrowheads="1"/>
          </p:cNvSpPr>
          <p:nvPr>
            <p:ph type="body" idx="1"/>
          </p:nvPr>
        </p:nvSpPr>
        <p:spPr>
          <a:xfrm>
            <a:off x="387350" y="1089025"/>
            <a:ext cx="8756650" cy="5364311"/>
          </a:xfrm>
        </p:spPr>
        <p:txBody>
          <a:bodyPr>
            <a:normAutofit fontScale="92500"/>
          </a:bodyPr>
          <a:lstStyle/>
          <a:p>
            <a:pPr algn="l" eaLnBrk="1" hangingPunct="1">
              <a:lnSpc>
                <a:spcPct val="150000"/>
              </a:lnSpc>
              <a:defRPr/>
            </a:pPr>
            <a:r>
              <a:rPr lang="en-US" altLang="en-US" sz="2400" dirty="0" smtClean="0"/>
              <a:t>The "happens-before" relation   </a:t>
            </a:r>
            <a:r>
              <a:rPr lang="en-US" altLang="en-US" sz="2400" i="1" dirty="0" smtClean="0"/>
              <a:t>→</a:t>
            </a:r>
            <a:r>
              <a:rPr lang="en-US" altLang="en-US" sz="2400" dirty="0" smtClean="0"/>
              <a:t>   can be observed directly in two situations:</a:t>
            </a:r>
          </a:p>
          <a:p>
            <a:pPr algn="l" eaLnBrk="1" hangingPunct="1">
              <a:lnSpc>
                <a:spcPct val="150000"/>
              </a:lnSpc>
              <a:defRPr/>
            </a:pPr>
            <a:r>
              <a:rPr lang="en-US" altLang="en-US" sz="2400" dirty="0" smtClean="0"/>
              <a:t>If </a:t>
            </a:r>
            <a:r>
              <a:rPr lang="en-US" altLang="en-US" sz="2400" i="1" dirty="0" smtClean="0"/>
              <a:t>a</a:t>
            </a:r>
            <a:r>
              <a:rPr lang="en-US" altLang="en-US" sz="2400" dirty="0" smtClean="0"/>
              <a:t> and </a:t>
            </a:r>
            <a:r>
              <a:rPr lang="en-US" altLang="en-US" sz="2400" i="1" dirty="0" smtClean="0"/>
              <a:t>b</a:t>
            </a:r>
            <a:r>
              <a:rPr lang="en-US" altLang="en-US" sz="2400" dirty="0" smtClean="0"/>
              <a:t> are events in the same process, and </a:t>
            </a:r>
            <a:r>
              <a:rPr lang="en-US" altLang="en-US" sz="2400" i="1" dirty="0" smtClean="0"/>
              <a:t>a</a:t>
            </a:r>
            <a:r>
              <a:rPr lang="en-US" altLang="en-US" sz="2400" dirty="0" smtClean="0"/>
              <a:t> occurs before </a:t>
            </a:r>
            <a:r>
              <a:rPr lang="en-US" altLang="en-US" sz="2400" i="1" dirty="0" smtClean="0"/>
              <a:t>b</a:t>
            </a:r>
            <a:r>
              <a:rPr lang="en-US" altLang="en-US" sz="2400" dirty="0" smtClean="0"/>
              <a:t>, then </a:t>
            </a:r>
            <a:r>
              <a:rPr lang="en-US" altLang="en-US" sz="2400" i="1" dirty="0" smtClean="0"/>
              <a:t>a → b</a:t>
            </a:r>
            <a:r>
              <a:rPr lang="en-US" altLang="en-US" sz="2400" dirty="0" smtClean="0"/>
              <a:t> is true.</a:t>
            </a:r>
          </a:p>
          <a:p>
            <a:pPr algn="l" eaLnBrk="1" hangingPunct="1">
              <a:lnSpc>
                <a:spcPct val="150000"/>
              </a:lnSpc>
              <a:defRPr/>
            </a:pPr>
            <a:r>
              <a:rPr lang="en-US" altLang="en-US" sz="2400" dirty="0" smtClean="0"/>
              <a:t>If a is the event of a message being sent by one process, and </a:t>
            </a:r>
            <a:r>
              <a:rPr lang="en-US" altLang="en-US" sz="2400" i="1" dirty="0" smtClean="0"/>
              <a:t>b</a:t>
            </a:r>
            <a:r>
              <a:rPr lang="en-US" altLang="en-US" sz="2400" dirty="0" smtClean="0"/>
              <a:t> is the event of the message being received by another process, then </a:t>
            </a:r>
            <a:r>
              <a:rPr lang="en-US" altLang="en-US" sz="2400" i="1" dirty="0" smtClean="0"/>
              <a:t>a → b</a:t>
            </a:r>
          </a:p>
          <a:p>
            <a:pPr algn="l" eaLnBrk="1" hangingPunct="1">
              <a:lnSpc>
                <a:spcPct val="150000"/>
              </a:lnSpc>
              <a:defRPr/>
            </a:pPr>
            <a:r>
              <a:rPr lang="en-US" sz="2400" dirty="0"/>
              <a:t>Happens-before is a transitive </a:t>
            </a:r>
            <a:r>
              <a:rPr lang="en-US" sz="2400" dirty="0" smtClean="0"/>
              <a:t>relation. </a:t>
            </a:r>
            <a:r>
              <a:rPr lang="en-US" sz="2400" dirty="0" err="1" smtClean="0"/>
              <a:t>i.e</a:t>
            </a:r>
            <a:r>
              <a:rPr lang="en-US" sz="2400" dirty="0" smtClean="0"/>
              <a:t> if </a:t>
            </a:r>
            <a:r>
              <a:rPr lang="en-US" sz="2400" dirty="0" smtClean="0"/>
              <a:t>a</a:t>
            </a:r>
            <a:r>
              <a:rPr lang="en-US" sz="2400" dirty="0" smtClean="0">
                <a:sym typeface="Wingdings" panose="05000000000000000000" pitchFamily="2" charset="2"/>
              </a:rPr>
              <a:t> b, &amp;  b c, then a c</a:t>
            </a:r>
          </a:p>
          <a:p>
            <a:pPr marL="0" indent="0" algn="l" eaLnBrk="1" hangingPunct="1">
              <a:lnSpc>
                <a:spcPct val="150000"/>
              </a:lnSpc>
              <a:defRPr/>
            </a:pPr>
            <a:r>
              <a:rPr lang="en-US" sz="2400" dirty="0" smtClean="0">
                <a:sym typeface="Wingdings" panose="05000000000000000000" pitchFamily="2" charset="2"/>
              </a:rPr>
              <a:t> If x y is not true &amp; y x is also not true then they are said to be concurrent.</a:t>
            </a:r>
          </a:p>
          <a:p>
            <a:pPr marL="0" indent="0" algn="l" eaLnBrk="1" hangingPunct="1">
              <a:defRPr/>
            </a:pPr>
            <a:endParaRPr lang="en-US" dirty="0" smtClean="0"/>
          </a:p>
          <a:p>
            <a:pPr algn="l" eaLnBrk="1" hangingPunct="1">
              <a:defRPr/>
            </a:pPr>
            <a:endParaRPr lang="en-US" altLang="en-US" i="1" dirty="0" smtClean="0"/>
          </a:p>
        </p:txBody>
      </p:sp>
    </p:spTree>
    <p:extLst>
      <p:ext uri="{BB962C8B-B14F-4D97-AF65-F5344CB8AC3E}">
        <p14:creationId xmlns:p14="http://schemas.microsoft.com/office/powerpoint/2010/main" val="329339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457200" lvl="1" indent="0">
              <a:lnSpc>
                <a:spcPct val="90000"/>
              </a:lnSpc>
              <a:buNone/>
            </a:pPr>
            <a:endParaRPr lang="en-GB" dirty="0"/>
          </a:p>
          <a:p>
            <a:r>
              <a:rPr lang="en-GB" dirty="0" smtClean="0"/>
              <a:t>Even </a:t>
            </a:r>
            <a:r>
              <a:rPr lang="en-GB" dirty="0"/>
              <a:t>if clocks on all computers in a DS are set to the same time, their clocks will eventually vary quite significantly unless corrections are applied</a:t>
            </a:r>
          </a:p>
          <a:p>
            <a:pPr marL="0" indent="0">
              <a:buNone/>
            </a:pPr>
            <a:endParaRPr lang="en-IN" dirty="0"/>
          </a:p>
        </p:txBody>
      </p:sp>
    </p:spTree>
    <p:extLst>
      <p:ext uri="{BB962C8B-B14F-4D97-AF65-F5344CB8AC3E}">
        <p14:creationId xmlns:p14="http://schemas.microsoft.com/office/powerpoint/2010/main" val="5974860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mtClean="0"/>
              <a:t>Distributed Systems</a:t>
            </a:r>
          </a:p>
        </p:txBody>
      </p:sp>
      <p:sp>
        <p:nvSpPr>
          <p:cNvPr id="2662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06FF3D69-EAB8-4D11-8CCB-4C4B04A16302}" type="slidenum">
              <a:rPr lang="en-US" altLang="zh-CN" smtClean="0"/>
              <a:pPr/>
              <a:t>30</a:t>
            </a:fld>
            <a:endParaRPr lang="en-US" altLang="zh-CN" smtClean="0"/>
          </a:p>
        </p:txBody>
      </p:sp>
      <p:sp>
        <p:nvSpPr>
          <p:cNvPr id="26628" name="Rectangle 2"/>
          <p:cNvSpPr>
            <a:spLocks noChangeArrowheads="1"/>
          </p:cNvSpPr>
          <p:nvPr/>
        </p:nvSpPr>
        <p:spPr bwMode="auto">
          <a:xfrm>
            <a:off x="1447800" y="304800"/>
            <a:ext cx="6858000" cy="6858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kumimoji="1" lang="en-CA" sz="4000">
                <a:solidFill>
                  <a:schemeClr val="tx2"/>
                </a:solidFill>
                <a:latin typeface="Times New Roman" pitchFamily="18" charset="0"/>
              </a:rPr>
              <a:t>Conditions of Happens Before</a:t>
            </a:r>
          </a:p>
        </p:txBody>
      </p:sp>
      <p:sp>
        <p:nvSpPr>
          <p:cNvPr id="26629" name="Rectangle 3"/>
          <p:cNvSpPr>
            <a:spLocks noChangeArrowheads="1"/>
          </p:cNvSpPr>
          <p:nvPr/>
        </p:nvSpPr>
        <p:spPr bwMode="auto">
          <a:xfrm>
            <a:off x="381000" y="1268413"/>
            <a:ext cx="8382000" cy="376078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chemeClr val="folHlink"/>
              </a:buClr>
              <a:buSzPct val="60000"/>
              <a:buFont typeface="Wingdings" pitchFamily="2" charset="2"/>
              <a:buChar char="§"/>
            </a:pPr>
            <a:r>
              <a:rPr kumimoji="1" lang="en-CA" sz="3200">
                <a:latin typeface="Times New Roman" pitchFamily="18" charset="0"/>
              </a:rPr>
              <a:t>If </a:t>
            </a:r>
            <a:r>
              <a:rPr kumimoji="1" lang="en-CA" sz="3200" b="1">
                <a:latin typeface="Times New Roman" pitchFamily="18" charset="0"/>
              </a:rPr>
              <a:t>a</a:t>
            </a:r>
            <a:r>
              <a:rPr kumimoji="1" lang="en-CA" sz="3200">
                <a:latin typeface="Times New Roman" pitchFamily="18" charset="0"/>
              </a:rPr>
              <a:t> and </a:t>
            </a:r>
            <a:r>
              <a:rPr kumimoji="1" lang="en-CA" sz="3200" b="1">
                <a:latin typeface="Times New Roman" pitchFamily="18" charset="0"/>
              </a:rPr>
              <a:t>b </a:t>
            </a:r>
            <a:r>
              <a:rPr kumimoji="1" lang="en-CA" sz="3200">
                <a:latin typeface="Times New Roman" pitchFamily="18" charset="0"/>
              </a:rPr>
              <a:t>are events in the same process, and </a:t>
            </a:r>
            <a:r>
              <a:rPr kumimoji="1" lang="en-CA" sz="3200" b="1">
                <a:latin typeface="Times New Roman" pitchFamily="18" charset="0"/>
              </a:rPr>
              <a:t>a </a:t>
            </a:r>
            <a:r>
              <a:rPr kumimoji="1" lang="en-CA" sz="3200">
                <a:latin typeface="Times New Roman" pitchFamily="18" charset="0"/>
              </a:rPr>
              <a:t>comes before </a:t>
            </a:r>
            <a:r>
              <a:rPr kumimoji="1" lang="en-CA" sz="3200" b="1">
                <a:latin typeface="Times New Roman" pitchFamily="18" charset="0"/>
              </a:rPr>
              <a:t>b</a:t>
            </a:r>
            <a:r>
              <a:rPr kumimoji="1" lang="en-CA" sz="3200">
                <a:latin typeface="Times New Roman" pitchFamily="18" charset="0"/>
              </a:rPr>
              <a:t>, then </a:t>
            </a:r>
            <a:r>
              <a:rPr kumimoji="1" lang="en-CA" sz="3200" b="1">
                <a:latin typeface="Times New Roman" pitchFamily="18" charset="0"/>
              </a:rPr>
              <a:t>a </a:t>
            </a:r>
            <a:r>
              <a:rPr kumimoji="1" lang="en-CA" sz="3200" b="1">
                <a:latin typeface="Times New Roman" pitchFamily="18" charset="0"/>
                <a:sym typeface="Symbol" pitchFamily="18" charset="2"/>
              </a:rPr>
              <a:t></a:t>
            </a:r>
            <a:r>
              <a:rPr kumimoji="1" lang="en-CA" sz="3200" b="1">
                <a:latin typeface="Times New Roman" pitchFamily="18" charset="0"/>
              </a:rPr>
              <a:t> b</a:t>
            </a:r>
            <a:r>
              <a:rPr kumimoji="1" lang="en-CA" sz="3200">
                <a:latin typeface="Times New Roman" pitchFamily="18" charset="0"/>
              </a:rPr>
              <a:t>.</a:t>
            </a:r>
          </a:p>
          <a:p>
            <a:pPr marL="342900" indent="-342900" eaLnBrk="1" hangingPunct="1">
              <a:spcBef>
                <a:spcPct val="20000"/>
              </a:spcBef>
              <a:buClr>
                <a:schemeClr val="folHlink"/>
              </a:buClr>
              <a:buSzPct val="60000"/>
              <a:buFont typeface="Wingdings" pitchFamily="2" charset="2"/>
              <a:buChar char="§"/>
            </a:pPr>
            <a:r>
              <a:rPr kumimoji="1" lang="en-CA" sz="3200">
                <a:latin typeface="Times New Roman" pitchFamily="18" charset="0"/>
              </a:rPr>
              <a:t>If </a:t>
            </a:r>
            <a:r>
              <a:rPr kumimoji="1" lang="en-CA" sz="3200" b="1">
                <a:latin typeface="Times New Roman" pitchFamily="18" charset="0"/>
              </a:rPr>
              <a:t>a</a:t>
            </a:r>
            <a:r>
              <a:rPr kumimoji="1" lang="en-CA" sz="3200">
                <a:latin typeface="Times New Roman" pitchFamily="18" charset="0"/>
              </a:rPr>
              <a:t> is the sending event of a message </a:t>
            </a:r>
            <a:r>
              <a:rPr kumimoji="1" lang="en-CA" sz="3200" b="1">
                <a:latin typeface="Times New Roman" pitchFamily="18" charset="0"/>
              </a:rPr>
              <a:t>msg</a:t>
            </a:r>
            <a:r>
              <a:rPr kumimoji="1" lang="en-CA" sz="3200">
                <a:latin typeface="Times New Roman" pitchFamily="18" charset="0"/>
              </a:rPr>
              <a:t> by one process, and </a:t>
            </a:r>
            <a:r>
              <a:rPr kumimoji="1" lang="en-CA" sz="3200" b="1">
                <a:latin typeface="Times New Roman" pitchFamily="18" charset="0"/>
              </a:rPr>
              <a:t>b</a:t>
            </a:r>
            <a:r>
              <a:rPr kumimoji="1" lang="en-CA" sz="3200">
                <a:latin typeface="Times New Roman" pitchFamily="18" charset="0"/>
              </a:rPr>
              <a:t> is the receipt event of </a:t>
            </a:r>
            <a:r>
              <a:rPr kumimoji="1" lang="en-CA" sz="3200" b="1">
                <a:latin typeface="Times New Roman" pitchFamily="18" charset="0"/>
              </a:rPr>
              <a:t>msg</a:t>
            </a:r>
            <a:r>
              <a:rPr kumimoji="1" lang="en-CA" sz="3200">
                <a:latin typeface="Times New Roman" pitchFamily="18" charset="0"/>
              </a:rPr>
              <a:t>, then </a:t>
            </a:r>
            <a:r>
              <a:rPr kumimoji="1" lang="en-CA" sz="3200" b="1">
                <a:latin typeface="Times New Roman" pitchFamily="18" charset="0"/>
              </a:rPr>
              <a:t>a </a:t>
            </a:r>
            <a:r>
              <a:rPr kumimoji="1" lang="en-CA" sz="3200" b="1">
                <a:latin typeface="Times New Roman" pitchFamily="18" charset="0"/>
                <a:sym typeface="Symbol" pitchFamily="18" charset="2"/>
              </a:rPr>
              <a:t></a:t>
            </a:r>
            <a:r>
              <a:rPr kumimoji="1" lang="en-CA" sz="3200" b="1">
                <a:latin typeface="Times New Roman" pitchFamily="18" charset="0"/>
              </a:rPr>
              <a:t> b</a:t>
            </a:r>
            <a:r>
              <a:rPr kumimoji="1" lang="en-CA" sz="3200">
                <a:latin typeface="Times New Roman" pitchFamily="18" charset="0"/>
              </a:rPr>
              <a:t>.</a:t>
            </a:r>
          </a:p>
          <a:p>
            <a:pPr marL="342900" indent="-342900" eaLnBrk="1" hangingPunct="1">
              <a:spcBef>
                <a:spcPct val="20000"/>
              </a:spcBef>
              <a:buClr>
                <a:schemeClr val="folHlink"/>
              </a:buClr>
              <a:buSzPct val="60000"/>
              <a:buFont typeface="Wingdings" pitchFamily="2" charset="2"/>
              <a:buChar char="§"/>
            </a:pPr>
            <a:r>
              <a:rPr kumimoji="1" lang="en-CA" sz="3200">
                <a:latin typeface="Times New Roman" pitchFamily="18" charset="0"/>
              </a:rPr>
              <a:t>If </a:t>
            </a:r>
            <a:r>
              <a:rPr kumimoji="1" lang="en-CA" sz="3200" b="1">
                <a:latin typeface="Times New Roman" pitchFamily="18" charset="0"/>
              </a:rPr>
              <a:t>a </a:t>
            </a:r>
            <a:r>
              <a:rPr kumimoji="1" lang="en-CA" sz="3200" b="1">
                <a:latin typeface="Times New Roman" pitchFamily="18" charset="0"/>
                <a:sym typeface="Symbol" pitchFamily="18" charset="2"/>
              </a:rPr>
              <a:t></a:t>
            </a:r>
            <a:r>
              <a:rPr kumimoji="1" lang="en-CA" sz="3200" b="1">
                <a:latin typeface="Times New Roman" pitchFamily="18" charset="0"/>
              </a:rPr>
              <a:t> b</a:t>
            </a:r>
            <a:r>
              <a:rPr kumimoji="1" lang="en-CA" sz="3200">
                <a:latin typeface="Times New Roman" pitchFamily="18" charset="0"/>
              </a:rPr>
              <a:t>, </a:t>
            </a:r>
            <a:r>
              <a:rPr kumimoji="1" lang="en-CA" sz="3200" b="1">
                <a:latin typeface="Times New Roman" pitchFamily="18" charset="0"/>
              </a:rPr>
              <a:t>b</a:t>
            </a:r>
            <a:r>
              <a:rPr kumimoji="1" lang="en-CA" sz="3200">
                <a:latin typeface="Times New Roman" pitchFamily="18" charset="0"/>
              </a:rPr>
              <a:t> </a:t>
            </a:r>
            <a:r>
              <a:rPr kumimoji="1" lang="en-CA" sz="3200">
                <a:latin typeface="Times New Roman" pitchFamily="18" charset="0"/>
                <a:sym typeface="Symbol" pitchFamily="18" charset="2"/>
              </a:rPr>
              <a:t></a:t>
            </a:r>
            <a:r>
              <a:rPr kumimoji="1" lang="en-CA" sz="3200">
                <a:latin typeface="Times New Roman" pitchFamily="18" charset="0"/>
              </a:rPr>
              <a:t> </a:t>
            </a:r>
            <a:r>
              <a:rPr kumimoji="1" lang="en-CA" sz="3200" b="1">
                <a:latin typeface="Times New Roman" pitchFamily="18" charset="0"/>
              </a:rPr>
              <a:t>c</a:t>
            </a:r>
            <a:r>
              <a:rPr kumimoji="1" lang="en-CA" sz="3200">
                <a:latin typeface="Times New Roman" pitchFamily="18" charset="0"/>
              </a:rPr>
              <a:t>, then </a:t>
            </a:r>
            <a:r>
              <a:rPr kumimoji="1" lang="en-CA" sz="3200" b="1">
                <a:latin typeface="Times New Roman" pitchFamily="18" charset="0"/>
              </a:rPr>
              <a:t>a</a:t>
            </a:r>
            <a:r>
              <a:rPr kumimoji="1" lang="en-CA" sz="3200">
                <a:latin typeface="Times New Roman" pitchFamily="18" charset="0"/>
              </a:rPr>
              <a:t> </a:t>
            </a:r>
            <a:r>
              <a:rPr kumimoji="1" lang="en-CA" sz="3200">
                <a:latin typeface="Times New Roman" pitchFamily="18" charset="0"/>
                <a:sym typeface="Symbol" pitchFamily="18" charset="2"/>
              </a:rPr>
              <a:t></a:t>
            </a:r>
            <a:r>
              <a:rPr kumimoji="1" lang="en-CA" sz="3200">
                <a:latin typeface="Times New Roman" pitchFamily="18" charset="0"/>
              </a:rPr>
              <a:t> </a:t>
            </a:r>
            <a:r>
              <a:rPr kumimoji="1" lang="en-CA" sz="3200" b="1">
                <a:latin typeface="Times New Roman" pitchFamily="18" charset="0"/>
              </a:rPr>
              <a:t>c . Transitive relation</a:t>
            </a:r>
          </a:p>
        </p:txBody>
      </p:sp>
      <p:sp>
        <p:nvSpPr>
          <p:cNvPr id="26630" name="Text Box 4"/>
          <p:cNvSpPr txBox="1">
            <a:spLocks noChangeArrowheads="1"/>
          </p:cNvSpPr>
          <p:nvPr/>
        </p:nvSpPr>
        <p:spPr bwMode="auto">
          <a:xfrm>
            <a:off x="620713" y="5245100"/>
            <a:ext cx="8142287" cy="13843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chemeClr val="accent2"/>
              </a:buClr>
              <a:buFont typeface="Wingdings" pitchFamily="2" charset="2"/>
              <a:buChar char="Ø"/>
            </a:pPr>
            <a:r>
              <a:rPr lang="en-CA" sz="2800">
                <a:latin typeface="Times New Roman" pitchFamily="18" charset="0"/>
              </a:rPr>
              <a:t>Two distinct events </a:t>
            </a:r>
            <a:r>
              <a:rPr lang="en-CA" sz="2800" b="1">
                <a:latin typeface="Times New Roman" pitchFamily="18" charset="0"/>
              </a:rPr>
              <a:t>a</a:t>
            </a:r>
            <a:r>
              <a:rPr lang="en-CA" sz="2800">
                <a:latin typeface="Times New Roman" pitchFamily="18" charset="0"/>
              </a:rPr>
              <a:t> and </a:t>
            </a:r>
            <a:r>
              <a:rPr lang="en-CA" sz="2800" b="1">
                <a:latin typeface="Times New Roman" pitchFamily="18" charset="0"/>
              </a:rPr>
              <a:t>b</a:t>
            </a:r>
            <a:r>
              <a:rPr lang="en-CA" sz="2800">
                <a:latin typeface="Times New Roman" pitchFamily="18" charset="0"/>
              </a:rPr>
              <a:t> in different processes are concurrent if  </a:t>
            </a:r>
            <a:r>
              <a:rPr lang="en-CA" sz="2800" b="1">
                <a:latin typeface="Times New Roman" pitchFamily="18" charset="0"/>
              </a:rPr>
              <a:t>a  </a:t>
            </a:r>
            <a:r>
              <a:rPr lang="en-CA" sz="2800" b="1">
                <a:latin typeface="Times New Roman" pitchFamily="18" charset="0"/>
                <a:ea typeface="MS Gothic" pitchFamily="49" charset="-128"/>
                <a:sym typeface="Symbol" pitchFamily="18" charset="2"/>
              </a:rPr>
              <a:t>↛</a:t>
            </a:r>
            <a:r>
              <a:rPr lang="en-CA" sz="2800" b="1">
                <a:latin typeface="Times New Roman" pitchFamily="18" charset="0"/>
              </a:rPr>
              <a:t> b   and b </a:t>
            </a:r>
            <a:r>
              <a:rPr lang="en-CA" sz="2800" b="1">
                <a:latin typeface="Times New Roman" pitchFamily="18" charset="0"/>
                <a:ea typeface="MS Gothic" pitchFamily="49" charset="-128"/>
                <a:sym typeface="Symbol" pitchFamily="18" charset="2"/>
              </a:rPr>
              <a:t>↛</a:t>
            </a:r>
            <a:r>
              <a:rPr lang="en-CA" sz="2800" b="1">
                <a:latin typeface="Times New Roman" pitchFamily="18" charset="0"/>
              </a:rPr>
              <a:t> a. They do not exchange messages</a:t>
            </a:r>
          </a:p>
        </p:txBody>
      </p:sp>
    </p:spTree>
    <p:extLst>
      <p:ext uri="{BB962C8B-B14F-4D97-AF65-F5344CB8AC3E}">
        <p14:creationId xmlns:p14="http://schemas.microsoft.com/office/powerpoint/2010/main" val="4168484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Events Occurring at Three Processes</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1536" y="1196752"/>
            <a:ext cx="7080928"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79512" y="4509120"/>
            <a:ext cx="8712968" cy="1754326"/>
          </a:xfrm>
          <a:prstGeom prst="rect">
            <a:avLst/>
          </a:prstGeom>
          <a:noFill/>
        </p:spPr>
        <p:txBody>
          <a:bodyPr wrap="square" rtlCol="0">
            <a:spAutoFit/>
          </a:bodyPr>
          <a:lstStyle/>
          <a:p>
            <a:r>
              <a:rPr lang="en-US" dirty="0"/>
              <a:t>a</a:t>
            </a:r>
            <a:r>
              <a:rPr lang="en-US" dirty="0">
                <a:sym typeface="Wingdings" pitchFamily="2" charset="2"/>
              </a:rPr>
              <a:t></a:t>
            </a:r>
            <a:r>
              <a:rPr lang="en-US" dirty="0"/>
              <a:t> b (</a:t>
            </a:r>
            <a:r>
              <a:rPr lang="en-US" dirty="0" err="1"/>
              <a:t>ie</a:t>
            </a:r>
            <a:r>
              <a:rPr lang="en-US" dirty="0"/>
              <a:t>) a happened before b.</a:t>
            </a:r>
          </a:p>
          <a:p>
            <a:r>
              <a:rPr lang="en-US" dirty="0">
                <a:sym typeface="Wingdings" pitchFamily="2" charset="2"/>
              </a:rPr>
              <a:t>c d (</a:t>
            </a:r>
            <a:r>
              <a:rPr lang="en-US" dirty="0" err="1">
                <a:sym typeface="Wingdings" pitchFamily="2" charset="2"/>
              </a:rPr>
              <a:t>ie</a:t>
            </a:r>
            <a:r>
              <a:rPr lang="en-US" dirty="0">
                <a:sym typeface="Wingdings" pitchFamily="2" charset="2"/>
              </a:rPr>
              <a:t>) c happened before d.</a:t>
            </a:r>
          </a:p>
          <a:p>
            <a:r>
              <a:rPr lang="en-US" dirty="0">
                <a:sym typeface="Wingdings" pitchFamily="2" charset="2"/>
              </a:rPr>
              <a:t>So that we say b  c and d  f and finally we say a  f</a:t>
            </a:r>
          </a:p>
          <a:p>
            <a:r>
              <a:rPr lang="en-US" dirty="0">
                <a:sym typeface="Wingdings" pitchFamily="2" charset="2"/>
              </a:rPr>
              <a:t>But we can tell a  e and e a, since they are at different processes </a:t>
            </a:r>
            <a:r>
              <a:rPr lang="en-US" dirty="0" smtClean="0">
                <a:sym typeface="Wingdings" pitchFamily="2" charset="2"/>
              </a:rPr>
              <a:t>and no </a:t>
            </a:r>
            <a:r>
              <a:rPr lang="en-US" dirty="0">
                <a:sym typeface="Wingdings" pitchFamily="2" charset="2"/>
              </a:rPr>
              <a:t>chain of </a:t>
            </a:r>
            <a:r>
              <a:rPr lang="en-US" dirty="0" err="1">
                <a:sym typeface="Wingdings" pitchFamily="2" charset="2"/>
              </a:rPr>
              <a:t>msg</a:t>
            </a:r>
            <a:r>
              <a:rPr lang="en-US" dirty="0">
                <a:sym typeface="Wingdings" pitchFamily="2" charset="2"/>
              </a:rPr>
              <a:t> intervening b/w them.</a:t>
            </a:r>
          </a:p>
          <a:p>
            <a:endParaRPr lang="en-US" dirty="0"/>
          </a:p>
        </p:txBody>
      </p:sp>
      <p:cxnSp>
        <p:nvCxnSpPr>
          <p:cNvPr id="6" name="Straight Connector 5"/>
          <p:cNvCxnSpPr/>
          <p:nvPr/>
        </p:nvCxnSpPr>
        <p:spPr>
          <a:xfrm flipH="1">
            <a:off x="1835696" y="5386282"/>
            <a:ext cx="144016" cy="274965"/>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H="1">
            <a:off x="2843808" y="5386282"/>
            <a:ext cx="144016" cy="27496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79965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395536" y="0"/>
            <a:ext cx="8229600" cy="1143000"/>
          </a:xfrm>
        </p:spPr>
        <p:txBody>
          <a:bodyPr/>
          <a:lstStyle/>
          <a:p>
            <a:r>
              <a:rPr lang="en-US" smtClean="0"/>
              <a:t>Logical clock</a:t>
            </a:r>
          </a:p>
        </p:txBody>
      </p:sp>
      <p:sp>
        <p:nvSpPr>
          <p:cNvPr id="3" name="Content Placeholder 2"/>
          <p:cNvSpPr>
            <a:spLocks noGrp="1"/>
          </p:cNvSpPr>
          <p:nvPr>
            <p:ph idx="1"/>
          </p:nvPr>
        </p:nvSpPr>
        <p:spPr>
          <a:xfrm>
            <a:off x="457200" y="1052736"/>
            <a:ext cx="8229600" cy="5073427"/>
          </a:xfrm>
        </p:spPr>
        <p:txBody>
          <a:bodyPr>
            <a:normAutofit lnSpcReduction="10000"/>
          </a:bodyPr>
          <a:lstStyle/>
          <a:p>
            <a:pPr>
              <a:defRPr/>
            </a:pPr>
            <a:endParaRPr kumimoji="1" lang="en-US" sz="2400" kern="1200" dirty="0" smtClean="0">
              <a:latin typeface="Times New Roman" panose="02020603050405020304" pitchFamily="18" charset="0"/>
            </a:endParaRPr>
          </a:p>
          <a:p>
            <a:pPr>
              <a:defRPr/>
            </a:pPr>
            <a:r>
              <a:rPr kumimoji="1" lang="en-US" sz="2400" kern="1200" dirty="0" err="1" smtClean="0">
                <a:latin typeface="Times New Roman" panose="02020603050405020304" pitchFamily="18" charset="0"/>
              </a:rPr>
              <a:t>Lamport</a:t>
            </a:r>
            <a:r>
              <a:rPr kumimoji="1" lang="en-US" sz="2400" kern="1200" dirty="0" smtClean="0">
                <a:latin typeface="Times New Roman" panose="02020603050405020304" pitchFamily="18" charset="0"/>
              </a:rPr>
              <a:t> </a:t>
            </a:r>
            <a:r>
              <a:rPr kumimoji="1" lang="en-US" sz="2400" kern="1200" dirty="0">
                <a:latin typeface="Times New Roman" panose="02020603050405020304" pitchFamily="18" charset="0"/>
              </a:rPr>
              <a:t>invented a simple </a:t>
            </a:r>
            <a:r>
              <a:rPr kumimoji="1" lang="en-US" sz="2400" kern="1200" dirty="0" smtClean="0">
                <a:latin typeface="Times New Roman" panose="02020603050405020304" pitchFamily="18" charset="0"/>
              </a:rPr>
              <a:t>mechanism by which the happen before ordering can be captured numerically called logical clock.</a:t>
            </a:r>
          </a:p>
          <a:p>
            <a:pPr marL="0" indent="0">
              <a:buNone/>
              <a:defRPr/>
            </a:pPr>
            <a:endParaRPr kumimoji="1" lang="en-US" sz="2400" kern="1200" dirty="0" smtClean="0">
              <a:latin typeface="Times New Roman" panose="02020603050405020304" pitchFamily="18" charset="0"/>
            </a:endParaRPr>
          </a:p>
          <a:p>
            <a:pPr>
              <a:defRPr/>
            </a:pPr>
            <a:r>
              <a:rPr kumimoji="1" lang="en-US" sz="2400" kern="1200" dirty="0" err="1" smtClean="0">
                <a:latin typeface="Times New Roman" panose="02020603050405020304" pitchFamily="18" charset="0"/>
              </a:rPr>
              <a:t>Lamport</a:t>
            </a:r>
            <a:r>
              <a:rPr kumimoji="1" lang="en-US" sz="2400" kern="1200" dirty="0" smtClean="0">
                <a:latin typeface="Times New Roman" panose="02020603050405020304" pitchFamily="18" charset="0"/>
              </a:rPr>
              <a:t> Logical clock is a monotonically increasing software counter, whose value need not bear any particular relationship with any physical clock.</a:t>
            </a:r>
          </a:p>
          <a:p>
            <a:pPr marL="0" indent="0">
              <a:buNone/>
              <a:defRPr/>
            </a:pPr>
            <a:r>
              <a:rPr kumimoji="1" lang="en-US" sz="2400" kern="1200" dirty="0" smtClean="0">
                <a:latin typeface="Times New Roman" panose="02020603050405020304" pitchFamily="18" charset="0"/>
              </a:rPr>
              <a:t> </a:t>
            </a:r>
          </a:p>
          <a:p>
            <a:pPr>
              <a:defRPr/>
            </a:pPr>
            <a:r>
              <a:rPr kumimoji="1" lang="en-US" sz="2400" kern="1200" dirty="0" smtClean="0">
                <a:latin typeface="Times New Roman" panose="02020603050405020304" pitchFamily="18" charset="0"/>
              </a:rPr>
              <a:t>Each process </a:t>
            </a:r>
            <a:r>
              <a:rPr kumimoji="1" lang="en-US" sz="2400" kern="1200" dirty="0" err="1" smtClean="0">
                <a:latin typeface="Times New Roman" panose="02020603050405020304" pitchFamily="18" charset="0"/>
              </a:rPr>
              <a:t>P</a:t>
            </a:r>
            <a:r>
              <a:rPr kumimoji="1" lang="en-US" sz="2400" i="1" kern="1200" dirty="0" err="1" smtClean="0">
                <a:latin typeface="Times New Roman" panose="02020603050405020304" pitchFamily="18" charset="0"/>
              </a:rPr>
              <a:t>j</a:t>
            </a:r>
            <a:r>
              <a:rPr kumimoji="1" lang="en-US" sz="2400" kern="1200" dirty="0" smtClean="0">
                <a:latin typeface="Times New Roman" panose="02020603050405020304" pitchFamily="18" charset="0"/>
              </a:rPr>
              <a:t> keeps is whose logical clock L</a:t>
            </a:r>
            <a:r>
              <a:rPr kumimoji="1" lang="en-US" sz="2400" i="1" kern="1200" dirty="0" smtClean="0">
                <a:latin typeface="Times New Roman" panose="02020603050405020304" pitchFamily="18" charset="0"/>
              </a:rPr>
              <a:t>i</a:t>
            </a:r>
            <a:r>
              <a:rPr kumimoji="1" lang="en-US" sz="2400" kern="1200" dirty="0" smtClean="0">
                <a:latin typeface="Times New Roman" panose="02020603050405020304" pitchFamily="18" charset="0"/>
              </a:rPr>
              <a:t>, which is used to apply </a:t>
            </a:r>
            <a:r>
              <a:rPr kumimoji="1" lang="en-US" sz="2400" kern="1200" dirty="0" err="1" smtClean="0">
                <a:latin typeface="Times New Roman" panose="02020603050405020304" pitchFamily="18" charset="0"/>
              </a:rPr>
              <a:t>lamports</a:t>
            </a:r>
            <a:r>
              <a:rPr kumimoji="1" lang="en-US" sz="2400" kern="1200" dirty="0" smtClean="0">
                <a:latin typeface="Times New Roman" panose="02020603050405020304" pitchFamily="18" charset="0"/>
              </a:rPr>
              <a:t> timestamps to events.</a:t>
            </a:r>
          </a:p>
          <a:p>
            <a:pPr marL="0" indent="0">
              <a:buNone/>
              <a:defRPr/>
            </a:pPr>
            <a:endParaRPr kumimoji="1" lang="en-US" sz="2400" kern="1200" dirty="0" smtClean="0">
              <a:latin typeface="Times New Roman" panose="02020603050405020304" pitchFamily="18" charset="0"/>
            </a:endParaRPr>
          </a:p>
          <a:p>
            <a:pPr>
              <a:defRPr/>
            </a:pPr>
            <a:r>
              <a:rPr kumimoji="1" lang="en-US" sz="2400" kern="1200" dirty="0" smtClean="0">
                <a:latin typeface="Times New Roman" panose="02020603050405020304" pitchFamily="18" charset="0"/>
              </a:rPr>
              <a:t>Timestamp of event </a:t>
            </a:r>
            <a:r>
              <a:rPr kumimoji="1" lang="en-US" sz="2400" i="1" kern="1200" dirty="0" smtClean="0">
                <a:latin typeface="Times New Roman" panose="02020603050405020304" pitchFamily="18" charset="0"/>
              </a:rPr>
              <a:t>e </a:t>
            </a:r>
            <a:r>
              <a:rPr kumimoji="1" lang="en-US" sz="2400" kern="1200" dirty="0" smtClean="0">
                <a:latin typeface="Times New Roman" panose="02020603050405020304" pitchFamily="18" charset="0"/>
              </a:rPr>
              <a:t>at p</a:t>
            </a:r>
            <a:r>
              <a:rPr kumimoji="1" lang="en-US" sz="2400" i="1" kern="1200" dirty="0" smtClean="0">
                <a:latin typeface="Times New Roman" panose="02020603050405020304" pitchFamily="18" charset="0"/>
              </a:rPr>
              <a:t>i</a:t>
            </a:r>
            <a:r>
              <a:rPr kumimoji="1" lang="en-US" sz="2400" kern="1200" dirty="0" smtClean="0">
                <a:latin typeface="Times New Roman" panose="02020603050405020304" pitchFamily="18" charset="0"/>
              </a:rPr>
              <a:t> is given by L</a:t>
            </a:r>
            <a:r>
              <a:rPr kumimoji="1" lang="en-US" sz="2400" i="1" kern="1200" dirty="0" smtClean="0">
                <a:latin typeface="Times New Roman" panose="02020603050405020304" pitchFamily="18" charset="0"/>
              </a:rPr>
              <a:t>i</a:t>
            </a:r>
            <a:r>
              <a:rPr kumimoji="1" lang="en-US" sz="2400" kern="1200" dirty="0" smtClean="0">
                <a:latin typeface="Times New Roman" panose="02020603050405020304" pitchFamily="18" charset="0"/>
              </a:rPr>
              <a:t>(</a:t>
            </a:r>
            <a:r>
              <a:rPr kumimoji="1" lang="en-US" sz="2400" i="1" kern="1200" dirty="0" smtClean="0">
                <a:latin typeface="Times New Roman" panose="02020603050405020304" pitchFamily="18" charset="0"/>
              </a:rPr>
              <a:t>e</a:t>
            </a:r>
            <a:r>
              <a:rPr kumimoji="1" lang="en-US" sz="2400" kern="1200" dirty="0" smtClean="0">
                <a:latin typeface="Times New Roman" panose="02020603050405020304" pitchFamily="18" charset="0"/>
              </a:rPr>
              <a:t>)</a:t>
            </a:r>
            <a:endParaRPr kumimoji="1" lang="en-US" sz="2400" kern="1200" dirty="0">
              <a:latin typeface="Times New Roman" panose="02020603050405020304" pitchFamily="18" charset="0"/>
            </a:endParaRPr>
          </a:p>
        </p:txBody>
      </p:sp>
      <p:sp>
        <p:nvSpPr>
          <p:cNvPr id="2867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mtClean="0"/>
              <a:t>Distributed Systems</a:t>
            </a:r>
          </a:p>
        </p:txBody>
      </p:sp>
      <p:sp>
        <p:nvSpPr>
          <p:cNvPr id="2867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4BD47163-A034-4792-A3CA-B51CDF365556}" type="slidenum">
              <a:rPr lang="en-US" altLang="zh-CN" smtClean="0"/>
              <a:pPr/>
              <a:t>32</a:t>
            </a:fld>
            <a:endParaRPr lang="en-US" altLang="zh-CN" smtClean="0"/>
          </a:p>
        </p:txBody>
      </p:sp>
    </p:spTree>
    <p:extLst>
      <p:ext uri="{BB962C8B-B14F-4D97-AF65-F5344CB8AC3E}">
        <p14:creationId xmlns:p14="http://schemas.microsoft.com/office/powerpoint/2010/main" val="32500190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mtClean="0"/>
              <a:t>Distributed Systems</a:t>
            </a:r>
          </a:p>
        </p:txBody>
      </p:sp>
      <p:sp>
        <p:nvSpPr>
          <p:cNvPr id="2969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5672B782-D8C4-4DA7-AB6D-7C904E3F56A4}" type="slidenum">
              <a:rPr lang="en-US" altLang="zh-CN" smtClean="0"/>
              <a:pPr/>
              <a:t>33</a:t>
            </a:fld>
            <a:endParaRPr lang="en-US" altLang="zh-CN" smtClean="0"/>
          </a:p>
        </p:txBody>
      </p:sp>
      <p:sp>
        <p:nvSpPr>
          <p:cNvPr id="29700" name="Rectangle 2"/>
          <p:cNvSpPr>
            <a:spLocks noChangeArrowheads="1"/>
          </p:cNvSpPr>
          <p:nvPr/>
        </p:nvSpPr>
        <p:spPr bwMode="auto">
          <a:xfrm>
            <a:off x="1828800" y="381000"/>
            <a:ext cx="6096000" cy="6858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kumimoji="1" lang="en-CA" sz="4000">
                <a:latin typeface="Times New Roman" pitchFamily="18" charset="0"/>
              </a:rPr>
              <a:t>Logical Clock Condition</a:t>
            </a:r>
          </a:p>
        </p:txBody>
      </p:sp>
      <p:sp>
        <p:nvSpPr>
          <p:cNvPr id="29701" name="Rectangle 3"/>
          <p:cNvSpPr>
            <a:spLocks noChangeArrowheads="1"/>
          </p:cNvSpPr>
          <p:nvPr/>
        </p:nvSpPr>
        <p:spPr bwMode="auto">
          <a:xfrm>
            <a:off x="838200" y="1371600"/>
            <a:ext cx="7696200" cy="50292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chemeClr val="folHlink"/>
              </a:buClr>
              <a:buSzPct val="60000"/>
              <a:buFont typeface="Wingdings" pitchFamily="2" charset="2"/>
              <a:buChar char="v"/>
            </a:pPr>
            <a:r>
              <a:rPr kumimoji="1" lang="en-CA" sz="3200">
                <a:latin typeface="Times New Roman" pitchFamily="18" charset="0"/>
              </a:rPr>
              <a:t> </a:t>
            </a:r>
            <a:r>
              <a:rPr kumimoji="1" lang="en-CA" sz="2800">
                <a:latin typeface="Times New Roman" pitchFamily="18" charset="0"/>
              </a:rPr>
              <a:t>For any events </a:t>
            </a:r>
            <a:r>
              <a:rPr kumimoji="1" lang="en-CA" sz="2800" b="1">
                <a:latin typeface="Times New Roman" pitchFamily="18" charset="0"/>
              </a:rPr>
              <a:t>a</a:t>
            </a:r>
            <a:r>
              <a:rPr kumimoji="1" lang="en-CA" sz="2800">
                <a:latin typeface="Times New Roman" pitchFamily="18" charset="0"/>
              </a:rPr>
              <a:t> and </a:t>
            </a:r>
            <a:r>
              <a:rPr kumimoji="1" lang="en-CA" sz="2800" b="1">
                <a:latin typeface="Times New Roman" pitchFamily="18" charset="0"/>
              </a:rPr>
              <a:t>b</a:t>
            </a:r>
            <a:r>
              <a:rPr kumimoji="1" lang="en-CA" sz="2800">
                <a:latin typeface="Times New Roman" pitchFamily="18" charset="0"/>
              </a:rPr>
              <a:t>, if </a:t>
            </a:r>
            <a:r>
              <a:rPr kumimoji="1" lang="en-CA" sz="2800" b="1">
                <a:latin typeface="Times New Roman" pitchFamily="18" charset="0"/>
              </a:rPr>
              <a:t>a </a:t>
            </a:r>
            <a:r>
              <a:rPr kumimoji="1" lang="en-CA" sz="2800" b="1">
                <a:latin typeface="Times New Roman" pitchFamily="18" charset="0"/>
                <a:sym typeface="Symbol" pitchFamily="18" charset="2"/>
              </a:rPr>
              <a:t></a:t>
            </a:r>
            <a:r>
              <a:rPr kumimoji="1" lang="en-CA" sz="2800" b="1">
                <a:latin typeface="Times New Roman" pitchFamily="18" charset="0"/>
              </a:rPr>
              <a:t> b</a:t>
            </a:r>
            <a:r>
              <a:rPr kumimoji="1" lang="en-CA" sz="2800">
                <a:latin typeface="Times New Roman" pitchFamily="18" charset="0"/>
              </a:rPr>
              <a:t> then </a:t>
            </a:r>
          </a:p>
          <a:p>
            <a:pPr marL="342900" indent="-342900" eaLnBrk="1" hangingPunct="1">
              <a:spcBef>
                <a:spcPct val="20000"/>
              </a:spcBef>
              <a:buClr>
                <a:schemeClr val="folHlink"/>
              </a:buClr>
              <a:buSzPct val="60000"/>
              <a:buFont typeface="Wingdings" pitchFamily="2" charset="2"/>
              <a:buChar char="v"/>
            </a:pPr>
            <a:r>
              <a:rPr kumimoji="1" lang="en-CA" sz="2800" b="1">
                <a:latin typeface="Times New Roman" pitchFamily="18" charset="0"/>
              </a:rPr>
              <a:t>C(a) &lt; C(b)[ C(a) is a time value agreed by all processes]</a:t>
            </a:r>
          </a:p>
          <a:p>
            <a:pPr marL="342900" indent="-342900" eaLnBrk="1" hangingPunct="1">
              <a:spcBef>
                <a:spcPct val="20000"/>
              </a:spcBef>
              <a:buClr>
                <a:schemeClr val="folHlink"/>
              </a:buClr>
              <a:buSzPct val="60000"/>
              <a:buFont typeface="Wingdings" pitchFamily="2" charset="2"/>
              <a:buChar char="v"/>
            </a:pPr>
            <a:r>
              <a:rPr kumimoji="1" lang="en-CA" sz="2800">
                <a:latin typeface="Times New Roman" pitchFamily="18" charset="0"/>
              </a:rPr>
              <a:t> From the definition of </a:t>
            </a:r>
            <a:r>
              <a:rPr kumimoji="1" lang="en-CA" sz="2800" b="1">
                <a:latin typeface="Times New Roman" pitchFamily="18" charset="0"/>
                <a:sym typeface="Symbol" pitchFamily="18" charset="2"/>
              </a:rPr>
              <a:t></a:t>
            </a:r>
            <a:r>
              <a:rPr kumimoji="1" lang="en-CA" sz="2800">
                <a:latin typeface="Times New Roman" pitchFamily="18" charset="0"/>
              </a:rPr>
              <a:t>, the Clock Condition is satisfied if the following two conditions hold:</a:t>
            </a:r>
          </a:p>
          <a:p>
            <a:pPr marL="342900" indent="-342900" eaLnBrk="1" hangingPunct="1">
              <a:spcBef>
                <a:spcPct val="20000"/>
              </a:spcBef>
              <a:buClr>
                <a:schemeClr val="folHlink"/>
              </a:buClr>
              <a:buSzPct val="60000"/>
              <a:buFont typeface="Wingdings" pitchFamily="2" charset="2"/>
              <a:buChar char="v"/>
            </a:pPr>
            <a:r>
              <a:rPr kumimoji="1" lang="en-CA" sz="2800">
                <a:latin typeface="Times New Roman" pitchFamily="18" charset="0"/>
              </a:rPr>
              <a:t>    </a:t>
            </a:r>
            <a:r>
              <a:rPr kumimoji="1" lang="en-CA" sz="2800">
                <a:solidFill>
                  <a:schemeClr val="hlink"/>
                </a:solidFill>
                <a:latin typeface="Times New Roman" pitchFamily="18" charset="0"/>
              </a:rPr>
              <a:t>Condition 1:</a:t>
            </a:r>
            <a:r>
              <a:rPr kumimoji="1" lang="en-CA" sz="2800">
                <a:latin typeface="Times New Roman" pitchFamily="18" charset="0"/>
              </a:rPr>
              <a:t> if </a:t>
            </a:r>
            <a:r>
              <a:rPr kumimoji="1" lang="en-CA" sz="2800" b="1">
                <a:latin typeface="Times New Roman" pitchFamily="18" charset="0"/>
              </a:rPr>
              <a:t>a</a:t>
            </a:r>
            <a:r>
              <a:rPr kumimoji="1" lang="en-CA" sz="2800">
                <a:latin typeface="Times New Roman" pitchFamily="18" charset="0"/>
              </a:rPr>
              <a:t> and </a:t>
            </a:r>
            <a:r>
              <a:rPr kumimoji="1" lang="en-CA" sz="2800" b="1">
                <a:latin typeface="Times New Roman" pitchFamily="18" charset="0"/>
              </a:rPr>
              <a:t>b </a:t>
            </a:r>
            <a:r>
              <a:rPr kumimoji="1" lang="en-CA" sz="2800">
                <a:latin typeface="Times New Roman" pitchFamily="18" charset="0"/>
              </a:rPr>
              <a:t>are events in P</a:t>
            </a:r>
            <a:r>
              <a:rPr kumimoji="1" lang="en-CA" sz="2800" baseline="-25000">
                <a:latin typeface="Times New Roman" pitchFamily="18" charset="0"/>
              </a:rPr>
              <a:t>i</a:t>
            </a:r>
            <a:r>
              <a:rPr kumimoji="1" lang="en-CA" sz="2800">
                <a:latin typeface="Times New Roman" pitchFamily="18" charset="0"/>
              </a:rPr>
              <a:t>, and </a:t>
            </a:r>
            <a:r>
              <a:rPr kumimoji="1" lang="en-CA" sz="2800" b="1">
                <a:latin typeface="Times New Roman" pitchFamily="18" charset="0"/>
              </a:rPr>
              <a:t>a</a:t>
            </a:r>
            <a:r>
              <a:rPr kumimoji="1" lang="en-CA" sz="2800">
                <a:latin typeface="Times New Roman" pitchFamily="18" charset="0"/>
              </a:rPr>
              <a:t> comes before </a:t>
            </a:r>
            <a:r>
              <a:rPr kumimoji="1" lang="en-CA" sz="2800" b="1">
                <a:latin typeface="Times New Roman" pitchFamily="18" charset="0"/>
              </a:rPr>
              <a:t>b</a:t>
            </a:r>
            <a:r>
              <a:rPr kumimoji="1" lang="en-CA" sz="2800">
                <a:latin typeface="Times New Roman" pitchFamily="18" charset="0"/>
              </a:rPr>
              <a:t>, then   </a:t>
            </a:r>
            <a:r>
              <a:rPr kumimoji="1" lang="en-CA" sz="2800" b="1">
                <a:latin typeface="Times New Roman" pitchFamily="18" charset="0"/>
              </a:rPr>
              <a:t>C</a:t>
            </a:r>
            <a:r>
              <a:rPr kumimoji="1" lang="en-CA" sz="2800" b="1" baseline="-25000">
                <a:latin typeface="Times New Roman" pitchFamily="18" charset="0"/>
              </a:rPr>
              <a:t>i</a:t>
            </a:r>
            <a:r>
              <a:rPr kumimoji="1" lang="en-CA" sz="2800" b="1">
                <a:latin typeface="Times New Roman" pitchFamily="18" charset="0"/>
              </a:rPr>
              <a:t>(a) &lt; C</a:t>
            </a:r>
            <a:r>
              <a:rPr kumimoji="1" lang="en-CA" sz="2800" b="1" baseline="-25000">
                <a:latin typeface="Times New Roman" pitchFamily="18" charset="0"/>
              </a:rPr>
              <a:t>i</a:t>
            </a:r>
            <a:r>
              <a:rPr kumimoji="1" lang="en-CA" sz="2800" b="1">
                <a:latin typeface="Times New Roman" pitchFamily="18" charset="0"/>
              </a:rPr>
              <a:t>(b).</a:t>
            </a:r>
            <a:r>
              <a:rPr kumimoji="1" lang="en-CA" sz="2800">
                <a:latin typeface="Times New Roman" pitchFamily="18" charset="0"/>
              </a:rPr>
              <a:t> </a:t>
            </a:r>
          </a:p>
          <a:p>
            <a:pPr marL="342900" indent="-342900" eaLnBrk="1" hangingPunct="1">
              <a:spcBef>
                <a:spcPct val="20000"/>
              </a:spcBef>
              <a:buClr>
                <a:schemeClr val="folHlink"/>
              </a:buClr>
              <a:buSzPct val="60000"/>
              <a:buFont typeface="Wingdings" pitchFamily="2" charset="2"/>
              <a:buChar char="v"/>
            </a:pPr>
            <a:r>
              <a:rPr kumimoji="1" lang="en-CA" sz="2800">
                <a:latin typeface="Times New Roman" pitchFamily="18" charset="0"/>
              </a:rPr>
              <a:t>    </a:t>
            </a:r>
            <a:r>
              <a:rPr kumimoji="1" lang="en-CA" sz="2800">
                <a:solidFill>
                  <a:schemeClr val="hlink"/>
                </a:solidFill>
                <a:latin typeface="Times New Roman" pitchFamily="18" charset="0"/>
              </a:rPr>
              <a:t>Condition 2:</a:t>
            </a:r>
            <a:r>
              <a:rPr kumimoji="1" lang="en-CA" sz="2800">
                <a:latin typeface="Times New Roman" pitchFamily="18" charset="0"/>
              </a:rPr>
              <a:t> if </a:t>
            </a:r>
            <a:r>
              <a:rPr kumimoji="1" lang="en-CA" sz="2800" b="1">
                <a:latin typeface="Times New Roman" pitchFamily="18" charset="0"/>
              </a:rPr>
              <a:t>a</a:t>
            </a:r>
            <a:r>
              <a:rPr kumimoji="1" lang="en-CA" sz="2800">
                <a:latin typeface="Times New Roman" pitchFamily="18" charset="0"/>
              </a:rPr>
              <a:t> is the sending of a </a:t>
            </a:r>
            <a:r>
              <a:rPr kumimoji="1" lang="en-CA" sz="2800" b="1">
                <a:latin typeface="Times New Roman" pitchFamily="18" charset="0"/>
              </a:rPr>
              <a:t>msg</a:t>
            </a:r>
            <a:r>
              <a:rPr kumimoji="1" lang="en-CA" sz="2800">
                <a:latin typeface="Times New Roman" pitchFamily="18" charset="0"/>
              </a:rPr>
              <a:t> by P</a:t>
            </a:r>
            <a:r>
              <a:rPr kumimoji="1" lang="en-CA" sz="2800" baseline="-25000">
                <a:latin typeface="Times New Roman" pitchFamily="18" charset="0"/>
              </a:rPr>
              <a:t>i</a:t>
            </a:r>
            <a:r>
              <a:rPr kumimoji="1" lang="en-CA" sz="2800">
                <a:latin typeface="Times New Roman" pitchFamily="18" charset="0"/>
              </a:rPr>
              <a:t> and </a:t>
            </a:r>
            <a:r>
              <a:rPr kumimoji="1" lang="en-CA" sz="2800" b="1">
                <a:latin typeface="Times New Roman" pitchFamily="18" charset="0"/>
              </a:rPr>
              <a:t>b</a:t>
            </a:r>
            <a:r>
              <a:rPr kumimoji="1" lang="en-CA" sz="2800">
                <a:latin typeface="Times New Roman" pitchFamily="18" charset="0"/>
              </a:rPr>
              <a:t> is the receipt of the </a:t>
            </a:r>
            <a:r>
              <a:rPr kumimoji="1" lang="en-CA" sz="2800" b="1">
                <a:latin typeface="Times New Roman" pitchFamily="18" charset="0"/>
              </a:rPr>
              <a:t>msg </a:t>
            </a:r>
            <a:r>
              <a:rPr kumimoji="1" lang="en-CA" sz="2800">
                <a:latin typeface="Times New Roman" pitchFamily="18" charset="0"/>
              </a:rPr>
              <a:t>by P</a:t>
            </a:r>
            <a:r>
              <a:rPr kumimoji="1" lang="en-CA" sz="2800" baseline="-25000">
                <a:latin typeface="Times New Roman" pitchFamily="18" charset="0"/>
              </a:rPr>
              <a:t>j</a:t>
            </a:r>
            <a:r>
              <a:rPr kumimoji="1" lang="en-CA" sz="2800">
                <a:latin typeface="Times New Roman" pitchFamily="18" charset="0"/>
              </a:rPr>
              <a:t>, then</a:t>
            </a:r>
          </a:p>
          <a:p>
            <a:pPr marL="342900" indent="-342900" eaLnBrk="1" hangingPunct="1">
              <a:spcBef>
                <a:spcPct val="20000"/>
              </a:spcBef>
              <a:buClr>
                <a:schemeClr val="folHlink"/>
              </a:buClr>
              <a:buSzPct val="60000"/>
              <a:buFont typeface="Wingdings" pitchFamily="2" charset="2"/>
              <a:buNone/>
            </a:pPr>
            <a:r>
              <a:rPr kumimoji="1" lang="en-CA" sz="2800">
                <a:latin typeface="Times New Roman" pitchFamily="18" charset="0"/>
              </a:rPr>
              <a:t>                            	</a:t>
            </a:r>
            <a:r>
              <a:rPr kumimoji="1" lang="en-CA" sz="2800" b="1">
                <a:latin typeface="Times New Roman" pitchFamily="18" charset="0"/>
              </a:rPr>
              <a:t>C</a:t>
            </a:r>
            <a:r>
              <a:rPr kumimoji="1" lang="en-CA" sz="2800" b="1" baseline="-25000">
                <a:latin typeface="Times New Roman" pitchFamily="18" charset="0"/>
              </a:rPr>
              <a:t>i</a:t>
            </a:r>
            <a:r>
              <a:rPr kumimoji="1" lang="en-CA" sz="2800" b="1">
                <a:latin typeface="Times New Roman" pitchFamily="18" charset="0"/>
              </a:rPr>
              <a:t>(a) &lt; C</a:t>
            </a:r>
            <a:r>
              <a:rPr kumimoji="1" lang="en-CA" sz="2800" b="1" baseline="-25000">
                <a:latin typeface="Times New Roman" pitchFamily="18" charset="0"/>
              </a:rPr>
              <a:t>j</a:t>
            </a:r>
            <a:r>
              <a:rPr kumimoji="1" lang="en-CA" sz="2800" b="1">
                <a:latin typeface="Times New Roman" pitchFamily="18" charset="0"/>
              </a:rPr>
              <a:t>(b).</a:t>
            </a:r>
          </a:p>
        </p:txBody>
      </p:sp>
    </p:spTree>
    <p:extLst>
      <p:ext uri="{BB962C8B-B14F-4D97-AF65-F5344CB8AC3E}">
        <p14:creationId xmlns:p14="http://schemas.microsoft.com/office/powerpoint/2010/main" val="27649801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mtClean="0"/>
              <a:t>Distributed Systems</a:t>
            </a:r>
          </a:p>
        </p:txBody>
      </p:sp>
      <p:sp>
        <p:nvSpPr>
          <p:cNvPr id="3072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3D4D47E5-483E-400B-B1BA-E2309212F37C}" type="slidenum">
              <a:rPr lang="en-US" altLang="zh-CN" smtClean="0"/>
              <a:pPr/>
              <a:t>34</a:t>
            </a:fld>
            <a:endParaRPr lang="en-US" altLang="zh-CN" smtClean="0"/>
          </a:p>
        </p:txBody>
      </p:sp>
      <p:sp>
        <p:nvSpPr>
          <p:cNvPr id="30724" name="Rectangle 2"/>
          <p:cNvSpPr>
            <a:spLocks noChangeArrowheads="1"/>
          </p:cNvSpPr>
          <p:nvPr/>
        </p:nvSpPr>
        <p:spPr bwMode="auto">
          <a:xfrm>
            <a:off x="1828800" y="304800"/>
            <a:ext cx="5943600" cy="762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kumimoji="1" lang="en-CA" sz="2800" dirty="0">
                <a:latin typeface="Times New Roman" pitchFamily="18" charset="0"/>
              </a:rPr>
              <a:t>Implementation of </a:t>
            </a:r>
            <a:r>
              <a:rPr kumimoji="1" lang="en-CA" sz="2800" dirty="0" err="1">
                <a:latin typeface="Times New Roman" pitchFamily="18" charset="0"/>
              </a:rPr>
              <a:t>Lamports</a:t>
            </a:r>
            <a:r>
              <a:rPr kumimoji="1" lang="en-CA" sz="2800" dirty="0">
                <a:latin typeface="Times New Roman" pitchFamily="18" charset="0"/>
              </a:rPr>
              <a:t> Logical clocks</a:t>
            </a:r>
          </a:p>
        </p:txBody>
      </p:sp>
      <p:sp>
        <p:nvSpPr>
          <p:cNvPr id="33797" name="Rectangle 3"/>
          <p:cNvSpPr>
            <a:spLocks noChangeArrowheads="1"/>
          </p:cNvSpPr>
          <p:nvPr/>
        </p:nvSpPr>
        <p:spPr bwMode="auto">
          <a:xfrm>
            <a:off x="251520" y="1066800"/>
            <a:ext cx="8892480" cy="4953000"/>
          </a:xfrm>
          <a:prstGeom prst="rect">
            <a:avLst/>
          </a:prstGeom>
          <a:solidFill>
            <a:srgbClr val="CCFFCC">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indent="0">
              <a:buFont typeface="Wingdings 2" panose="05020102010507070707" pitchFamily="18" charset="2"/>
              <a:buNone/>
              <a:defRPr/>
            </a:pPr>
            <a:r>
              <a:rPr kumimoji="1" lang="en-CA" dirty="0">
                <a:latin typeface="Times New Roman" panose="02020603050405020304" pitchFamily="18" charset="0"/>
              </a:rPr>
              <a:t> </a:t>
            </a:r>
            <a:r>
              <a:rPr kumimoji="1" lang="en-CA" sz="2800" dirty="0">
                <a:latin typeface="Times New Roman" panose="02020603050405020304" pitchFamily="18" charset="0"/>
                <a:ea typeface="+mn-ea"/>
              </a:rPr>
              <a:t>Each </a:t>
            </a:r>
            <a:r>
              <a:rPr kumimoji="1" lang="en-CA" sz="2800" dirty="0" smtClean="0">
                <a:latin typeface="Times New Roman" panose="02020603050405020304" pitchFamily="18" charset="0"/>
                <a:ea typeface="+mn-ea"/>
              </a:rPr>
              <a:t>process maintains a logical counter </a:t>
            </a:r>
            <a:r>
              <a:rPr kumimoji="1" lang="en-CA" sz="2800" dirty="0" err="1" smtClean="0">
                <a:latin typeface="Times New Roman" panose="02020603050405020304" pitchFamily="18" charset="0"/>
                <a:ea typeface="+mn-ea"/>
              </a:rPr>
              <a:t>C</a:t>
            </a:r>
            <a:r>
              <a:rPr kumimoji="1" lang="en-CA" sz="2800" i="1" dirty="0" err="1" smtClean="0">
                <a:latin typeface="Times New Roman" panose="02020603050405020304" pitchFamily="18" charset="0"/>
                <a:ea typeface="+mn-ea"/>
              </a:rPr>
              <a:t>i</a:t>
            </a:r>
            <a:r>
              <a:rPr kumimoji="1" lang="en-CA" sz="2800" dirty="0" smtClean="0">
                <a:latin typeface="Times New Roman" panose="02020603050405020304" pitchFamily="18" charset="0"/>
                <a:ea typeface="+mn-ea"/>
              </a:rPr>
              <a:t>. These counters are updated as follows.</a:t>
            </a:r>
          </a:p>
          <a:p>
            <a:pPr marL="514350" indent="-514350">
              <a:buFont typeface="Wingdings 2" panose="05020102010507070707" pitchFamily="18" charset="2"/>
              <a:buAutoNum type="arabicParenR"/>
              <a:defRPr/>
            </a:pPr>
            <a:r>
              <a:rPr kumimoji="1" lang="en-CA" sz="2800" dirty="0" smtClean="0">
                <a:latin typeface="Times New Roman" panose="02020603050405020304" pitchFamily="18" charset="0"/>
                <a:ea typeface="+mn-ea"/>
              </a:rPr>
              <a:t>Before executing an event P</a:t>
            </a:r>
            <a:r>
              <a:rPr kumimoji="1" lang="en-CA" sz="2800" i="1" dirty="0" smtClean="0">
                <a:latin typeface="Times New Roman" panose="02020603050405020304" pitchFamily="18" charset="0"/>
                <a:ea typeface="+mn-ea"/>
              </a:rPr>
              <a:t>i</a:t>
            </a:r>
            <a:r>
              <a:rPr kumimoji="1" lang="en-CA" sz="2800" dirty="0" smtClean="0">
                <a:latin typeface="Times New Roman" panose="02020603050405020304" pitchFamily="18" charset="0"/>
                <a:ea typeface="+mn-ea"/>
              </a:rPr>
              <a:t> executes C</a:t>
            </a:r>
            <a:r>
              <a:rPr kumimoji="1" lang="en-CA" sz="2800" i="1" dirty="0" smtClean="0">
                <a:latin typeface="Times New Roman" panose="02020603050405020304" pitchFamily="18" charset="0"/>
                <a:ea typeface="+mn-ea"/>
              </a:rPr>
              <a:t>i</a:t>
            </a:r>
            <a:r>
              <a:rPr kumimoji="1" lang="en-CA" sz="2800" dirty="0" smtClean="0">
                <a:latin typeface="Times New Roman" panose="02020603050405020304" pitchFamily="18" charset="0"/>
                <a:ea typeface="+mn-ea"/>
              </a:rPr>
              <a:t>←C</a:t>
            </a:r>
            <a:r>
              <a:rPr kumimoji="1" lang="en-CA" sz="2800" i="1" dirty="0" smtClean="0">
                <a:latin typeface="Times New Roman" panose="02020603050405020304" pitchFamily="18" charset="0"/>
                <a:ea typeface="+mn-ea"/>
              </a:rPr>
              <a:t>i</a:t>
            </a:r>
            <a:r>
              <a:rPr kumimoji="1" lang="en-CA" sz="2800" dirty="0" smtClean="0">
                <a:latin typeface="Times New Roman" panose="02020603050405020304" pitchFamily="18" charset="0"/>
                <a:ea typeface="+mn-ea"/>
              </a:rPr>
              <a:t>+1</a:t>
            </a:r>
          </a:p>
          <a:p>
            <a:pPr marL="514350" indent="-514350">
              <a:buFont typeface="Wingdings 2" panose="05020102010507070707" pitchFamily="18" charset="2"/>
              <a:buAutoNum type="arabicParenR"/>
              <a:defRPr/>
            </a:pPr>
            <a:r>
              <a:rPr kumimoji="1" lang="en-CA" sz="2800" dirty="0" smtClean="0">
                <a:latin typeface="Times New Roman" panose="02020603050405020304" pitchFamily="18" charset="0"/>
                <a:ea typeface="+mn-ea"/>
              </a:rPr>
              <a:t>When process P</a:t>
            </a:r>
            <a:r>
              <a:rPr kumimoji="1" lang="en-CA" sz="2800" i="1" dirty="0" smtClean="0">
                <a:latin typeface="Times New Roman" panose="02020603050405020304" pitchFamily="18" charset="0"/>
                <a:ea typeface="+mn-ea"/>
              </a:rPr>
              <a:t>i</a:t>
            </a:r>
            <a:r>
              <a:rPr kumimoji="1" lang="en-CA" sz="2800" dirty="0" smtClean="0">
                <a:latin typeface="Times New Roman" panose="02020603050405020304" pitchFamily="18" charset="0"/>
                <a:ea typeface="+mn-ea"/>
              </a:rPr>
              <a:t> sends a message m to </a:t>
            </a:r>
            <a:r>
              <a:rPr kumimoji="1" lang="en-CA" sz="2800" dirty="0" err="1" smtClean="0">
                <a:latin typeface="Times New Roman" panose="02020603050405020304" pitchFamily="18" charset="0"/>
                <a:ea typeface="+mn-ea"/>
              </a:rPr>
              <a:t>P</a:t>
            </a:r>
            <a:r>
              <a:rPr kumimoji="1" lang="en-CA" sz="2800" i="1" dirty="0" err="1" smtClean="0">
                <a:latin typeface="Times New Roman" panose="02020603050405020304" pitchFamily="18" charset="0"/>
                <a:ea typeface="+mn-ea"/>
              </a:rPr>
              <a:t>j</a:t>
            </a:r>
            <a:r>
              <a:rPr kumimoji="1" lang="en-CA" sz="2800" dirty="0" smtClean="0">
                <a:latin typeface="Times New Roman" panose="02020603050405020304" pitchFamily="18" charset="0"/>
                <a:ea typeface="+mn-ea"/>
              </a:rPr>
              <a:t> it sets </a:t>
            </a:r>
            <a:r>
              <a:rPr kumimoji="1" lang="en-CA" sz="2800" i="1" dirty="0" smtClean="0">
                <a:latin typeface="Times New Roman" panose="02020603050405020304" pitchFamily="18" charset="0"/>
                <a:ea typeface="+mn-ea"/>
              </a:rPr>
              <a:t>m</a:t>
            </a:r>
            <a:r>
              <a:rPr kumimoji="1" lang="en-CA" sz="2800" dirty="0" smtClean="0">
                <a:latin typeface="Times New Roman" panose="02020603050405020304" pitchFamily="18" charset="0"/>
                <a:ea typeface="+mn-ea"/>
              </a:rPr>
              <a:t>’s timestamp </a:t>
            </a:r>
            <a:r>
              <a:rPr kumimoji="1" lang="en-CA" sz="2800" dirty="0" err="1" smtClean="0">
                <a:latin typeface="Times New Roman" panose="02020603050405020304" pitchFamily="18" charset="0"/>
                <a:ea typeface="+mn-ea"/>
              </a:rPr>
              <a:t>ts</a:t>
            </a:r>
            <a:r>
              <a:rPr kumimoji="1" lang="en-CA" sz="2800" dirty="0" smtClean="0">
                <a:latin typeface="Times New Roman" panose="02020603050405020304" pitchFamily="18" charset="0"/>
                <a:ea typeface="+mn-ea"/>
              </a:rPr>
              <a:t>(</a:t>
            </a:r>
            <a:r>
              <a:rPr kumimoji="1" lang="en-CA" sz="2800" i="1" dirty="0" smtClean="0">
                <a:latin typeface="Times New Roman" panose="02020603050405020304" pitchFamily="18" charset="0"/>
                <a:ea typeface="+mn-ea"/>
              </a:rPr>
              <a:t>m</a:t>
            </a:r>
            <a:r>
              <a:rPr kumimoji="1" lang="en-CA" sz="2800" dirty="0" smtClean="0">
                <a:latin typeface="Times New Roman" panose="02020603050405020304" pitchFamily="18" charset="0"/>
                <a:ea typeface="+mn-ea"/>
              </a:rPr>
              <a:t>) equal to </a:t>
            </a:r>
            <a:r>
              <a:rPr kumimoji="1" lang="en-CA" sz="2800" dirty="0" err="1" smtClean="0">
                <a:latin typeface="Times New Roman" panose="02020603050405020304" pitchFamily="18" charset="0"/>
                <a:ea typeface="+mn-ea"/>
              </a:rPr>
              <a:t>C</a:t>
            </a:r>
            <a:r>
              <a:rPr kumimoji="1" lang="en-CA" sz="2800" i="1" dirty="0" err="1" smtClean="0">
                <a:latin typeface="Times New Roman" panose="02020603050405020304" pitchFamily="18" charset="0"/>
                <a:ea typeface="+mn-ea"/>
              </a:rPr>
              <a:t>i</a:t>
            </a:r>
            <a:r>
              <a:rPr kumimoji="1" lang="en-CA" sz="2800" dirty="0" smtClean="0">
                <a:latin typeface="Times New Roman" panose="02020603050405020304" pitchFamily="18" charset="0"/>
                <a:ea typeface="+mn-ea"/>
              </a:rPr>
              <a:t> after executing step 1</a:t>
            </a:r>
          </a:p>
          <a:p>
            <a:pPr marL="514350" indent="-514350">
              <a:buFont typeface="Wingdings 2" panose="05020102010507070707" pitchFamily="18" charset="2"/>
              <a:buAutoNum type="arabicParenR"/>
              <a:defRPr/>
            </a:pPr>
            <a:r>
              <a:rPr kumimoji="1" lang="en-CA" sz="2800" dirty="0" smtClean="0">
                <a:latin typeface="Times New Roman" panose="02020603050405020304" pitchFamily="18" charset="0"/>
                <a:ea typeface="+mn-ea"/>
              </a:rPr>
              <a:t>Upon the receipt of a message m, process </a:t>
            </a:r>
            <a:r>
              <a:rPr kumimoji="1" lang="en-CA" sz="2800" dirty="0" err="1" smtClean="0">
                <a:latin typeface="Times New Roman" panose="02020603050405020304" pitchFamily="18" charset="0"/>
                <a:ea typeface="+mn-ea"/>
              </a:rPr>
              <a:t>P</a:t>
            </a:r>
            <a:r>
              <a:rPr kumimoji="1" lang="en-CA" sz="2800" i="1" dirty="0" err="1" smtClean="0">
                <a:latin typeface="Times New Roman" panose="02020603050405020304" pitchFamily="18" charset="0"/>
                <a:ea typeface="+mn-ea"/>
              </a:rPr>
              <a:t>j</a:t>
            </a:r>
            <a:r>
              <a:rPr kumimoji="1" lang="en-CA" sz="2800" dirty="0" smtClean="0">
                <a:latin typeface="Times New Roman" panose="02020603050405020304" pitchFamily="18" charset="0"/>
                <a:ea typeface="+mn-ea"/>
              </a:rPr>
              <a:t> adjust its own local counter as </a:t>
            </a:r>
            <a:r>
              <a:rPr kumimoji="1" lang="en-CA" sz="2800" dirty="0" err="1" smtClean="0">
                <a:latin typeface="Times New Roman" panose="02020603050405020304" pitchFamily="18" charset="0"/>
                <a:ea typeface="+mn-ea"/>
              </a:rPr>
              <a:t>C</a:t>
            </a:r>
            <a:r>
              <a:rPr kumimoji="1" lang="en-CA" sz="2800" i="1" dirty="0" err="1" smtClean="0">
                <a:latin typeface="Times New Roman" panose="02020603050405020304" pitchFamily="18" charset="0"/>
                <a:ea typeface="+mn-ea"/>
              </a:rPr>
              <a:t>j</a:t>
            </a:r>
            <a:r>
              <a:rPr kumimoji="1" lang="en-CA" sz="2800" dirty="0">
                <a:latin typeface="Times New Roman" panose="02020603050405020304" pitchFamily="18" charset="0"/>
              </a:rPr>
              <a:t> </a:t>
            </a:r>
            <a:r>
              <a:rPr kumimoji="1" lang="en-CA" sz="2800" dirty="0" smtClean="0">
                <a:latin typeface="Times New Roman" panose="02020603050405020304" pitchFamily="18" charset="0"/>
              </a:rPr>
              <a:t>←max{</a:t>
            </a:r>
            <a:r>
              <a:rPr kumimoji="1" lang="en-CA" sz="2800" dirty="0" err="1" smtClean="0">
                <a:latin typeface="Times New Roman" panose="02020603050405020304" pitchFamily="18" charset="0"/>
              </a:rPr>
              <a:t>C</a:t>
            </a:r>
            <a:r>
              <a:rPr kumimoji="1" lang="en-CA" sz="2800" i="1" dirty="0" err="1" smtClean="0">
                <a:latin typeface="Times New Roman" panose="02020603050405020304" pitchFamily="18" charset="0"/>
              </a:rPr>
              <a:t>j</a:t>
            </a:r>
            <a:r>
              <a:rPr kumimoji="1" lang="en-CA" sz="2800" dirty="0" err="1" smtClean="0">
                <a:latin typeface="Times New Roman" panose="02020603050405020304" pitchFamily="18" charset="0"/>
              </a:rPr>
              <a:t>,ts</a:t>
            </a:r>
            <a:r>
              <a:rPr kumimoji="1" lang="en-CA" sz="2800" dirty="0" smtClean="0">
                <a:latin typeface="Times New Roman" panose="02020603050405020304" pitchFamily="18" charset="0"/>
              </a:rPr>
              <a:t>(</a:t>
            </a:r>
            <a:r>
              <a:rPr kumimoji="1" lang="en-CA" sz="2800" i="1" dirty="0" smtClean="0">
                <a:latin typeface="Times New Roman" panose="02020603050405020304" pitchFamily="18" charset="0"/>
              </a:rPr>
              <a:t>m</a:t>
            </a:r>
            <a:r>
              <a:rPr kumimoji="1" lang="en-CA" sz="2800" dirty="0" smtClean="0">
                <a:latin typeface="Times New Roman" panose="02020603050405020304" pitchFamily="18" charset="0"/>
              </a:rPr>
              <a:t>)} after which it then executes step 1 and delivers the message to the application.</a:t>
            </a:r>
            <a:endParaRPr kumimoji="1" lang="en-CA" sz="2800" dirty="0">
              <a:latin typeface="Times New Roman" panose="02020603050405020304" pitchFamily="18" charset="0"/>
              <a:ea typeface="+mn-ea"/>
            </a:endParaRPr>
          </a:p>
          <a:p>
            <a:pPr marL="0" indent="0">
              <a:buFont typeface="Wingdings 2" panose="05020102010507070707" pitchFamily="18" charset="2"/>
              <a:buNone/>
              <a:defRPr/>
            </a:pPr>
            <a:endParaRPr kumimoji="1" lang="en-CA" sz="2800" dirty="0">
              <a:latin typeface="Times New Roman" panose="02020603050405020304" pitchFamily="18" charset="0"/>
              <a:ea typeface="+mn-ea"/>
            </a:endParaRPr>
          </a:p>
        </p:txBody>
      </p:sp>
    </p:spTree>
    <p:extLst>
      <p:ext uri="{BB962C8B-B14F-4D97-AF65-F5344CB8AC3E}">
        <p14:creationId xmlns:p14="http://schemas.microsoft.com/office/powerpoint/2010/main" val="30652078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err="1" smtClean="0"/>
              <a:t>Lamport’s</a:t>
            </a:r>
            <a:r>
              <a:rPr lang="en-US" dirty="0" smtClean="0"/>
              <a:t> Logical Clocks </a:t>
            </a:r>
          </a:p>
        </p:txBody>
      </p:sp>
      <p:sp>
        <p:nvSpPr>
          <p:cNvPr id="10243" name="Rectangle 3"/>
          <p:cNvSpPr>
            <a:spLocks noGrp="1" noChangeArrowheads="1"/>
          </p:cNvSpPr>
          <p:nvPr>
            <p:ph type="body" idx="1"/>
          </p:nvPr>
        </p:nvSpPr>
        <p:spPr>
          <a:xfrm>
            <a:off x="0" y="5419725"/>
            <a:ext cx="9144000" cy="838200"/>
          </a:xfrm>
        </p:spPr>
        <p:txBody>
          <a:bodyPr>
            <a:normAutofit fontScale="85000" lnSpcReduction="10000"/>
          </a:bodyPr>
          <a:lstStyle/>
          <a:p>
            <a:pPr algn="l" eaLnBrk="1" hangingPunct="1"/>
            <a:r>
              <a:rPr lang="en-US" sz="2400" smtClean="0"/>
              <a:t>Figure 6-9. (a) Three processes, each with its own clock. The clocks run at different rates. (b) As messages are exchanged, the logical clocks are corrected. </a:t>
            </a:r>
          </a:p>
        </p:txBody>
      </p:sp>
      <p:pic>
        <p:nvPicPr>
          <p:cNvPr id="10244" name="Picture 4" descr="06-09"/>
          <p:cNvPicPr>
            <a:picLocks noChangeAspect="1" noChangeArrowheads="1"/>
          </p:cNvPicPr>
          <p:nvPr/>
        </p:nvPicPr>
        <p:blipFill>
          <a:blip r:embed="rId3">
            <a:extLst>
              <a:ext uri="{28A0092B-C50C-407E-A947-70E740481C1C}">
                <a14:useLocalDpi xmlns:a14="http://schemas.microsoft.com/office/drawing/2010/main" val="0"/>
              </a:ext>
            </a:extLst>
          </a:blip>
          <a:srcRect r="55637"/>
          <a:stretch>
            <a:fillRect/>
          </a:stretch>
        </p:blipFill>
        <p:spPr bwMode="auto">
          <a:xfrm>
            <a:off x="730250" y="1500188"/>
            <a:ext cx="3135313"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descr="06-09"/>
          <p:cNvPicPr>
            <a:picLocks noChangeAspect="1" noChangeArrowheads="1"/>
          </p:cNvPicPr>
          <p:nvPr/>
        </p:nvPicPr>
        <p:blipFill>
          <a:blip r:embed="rId3">
            <a:extLst>
              <a:ext uri="{28A0092B-C50C-407E-A947-70E740481C1C}">
                <a14:useLocalDpi xmlns:a14="http://schemas.microsoft.com/office/drawing/2010/main" val="0"/>
              </a:ext>
            </a:extLst>
          </a:blip>
          <a:srcRect l="55090"/>
          <a:stretch>
            <a:fillRect/>
          </a:stretch>
        </p:blipFill>
        <p:spPr bwMode="auto">
          <a:xfrm>
            <a:off x="4867275" y="1498600"/>
            <a:ext cx="3154363"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42930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Lamport’s Logical Clocks (4)</a:t>
            </a:r>
          </a:p>
        </p:txBody>
      </p:sp>
      <p:sp>
        <p:nvSpPr>
          <p:cNvPr id="11267" name="Rectangle 3"/>
          <p:cNvSpPr>
            <a:spLocks noGrp="1" noChangeArrowheads="1"/>
          </p:cNvSpPr>
          <p:nvPr>
            <p:ph type="body" idx="1"/>
          </p:nvPr>
        </p:nvSpPr>
        <p:spPr>
          <a:xfrm>
            <a:off x="0" y="5438775"/>
            <a:ext cx="9144000" cy="838200"/>
          </a:xfrm>
        </p:spPr>
        <p:txBody>
          <a:bodyPr>
            <a:normAutofit fontScale="92500" lnSpcReduction="10000"/>
          </a:bodyPr>
          <a:lstStyle/>
          <a:p>
            <a:pPr algn="l" eaLnBrk="1" hangingPunct="1"/>
            <a:r>
              <a:rPr lang="en-US" sz="2800" smtClean="0"/>
              <a:t>Figure 6-10. The positioning of Lamport’s logical </a:t>
            </a:r>
            <a:br>
              <a:rPr lang="en-US" sz="2800" smtClean="0"/>
            </a:br>
            <a:r>
              <a:rPr lang="en-US" sz="2800" smtClean="0"/>
              <a:t>clocks in distributed systems.</a:t>
            </a:r>
          </a:p>
        </p:txBody>
      </p:sp>
      <p:pic>
        <p:nvPicPr>
          <p:cNvPr id="11268" name="Picture 4" descr="06-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725" y="1495425"/>
            <a:ext cx="8550275" cy="361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93090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hangingPunct="1"/>
            <a:r>
              <a:rPr lang="en-US" smtClean="0"/>
              <a:t>Example: Totally-Ordered Multicasting</a:t>
            </a:r>
          </a:p>
        </p:txBody>
      </p:sp>
      <p:sp>
        <p:nvSpPr>
          <p:cNvPr id="13315" name="Rectangle 3"/>
          <p:cNvSpPr>
            <a:spLocks noGrp="1" noChangeArrowheads="1"/>
          </p:cNvSpPr>
          <p:nvPr>
            <p:ph type="body" idx="1"/>
          </p:nvPr>
        </p:nvSpPr>
        <p:spPr>
          <a:xfrm>
            <a:off x="549275" y="4983163"/>
            <a:ext cx="8102600" cy="1570037"/>
          </a:xfrm>
        </p:spPr>
        <p:txBody>
          <a:bodyPr/>
          <a:lstStyle/>
          <a:p>
            <a:pPr algn="l" eaLnBrk="1" hangingPunct="1">
              <a:lnSpc>
                <a:spcPct val="80000"/>
              </a:lnSpc>
            </a:pPr>
            <a:r>
              <a:rPr lang="en-US" sz="2800" smtClean="0"/>
              <a:t>Fig 6-11.  Updating a replicated database and leaving it in an inconsistent state. Need a way to ensure that the two updates are performed in the same order at each database.</a:t>
            </a:r>
          </a:p>
        </p:txBody>
      </p:sp>
      <p:pic>
        <p:nvPicPr>
          <p:cNvPr id="13316" name="Picture 5"/>
          <p:cNvPicPr>
            <a:picLocks noChangeAspect="1" noChangeArrowheads="1"/>
          </p:cNvPicPr>
          <p:nvPr/>
        </p:nvPicPr>
        <p:blipFill>
          <a:blip r:embed="rId3">
            <a:extLst>
              <a:ext uri="{28A0092B-C50C-407E-A947-70E740481C1C}">
                <a14:useLocalDpi xmlns:a14="http://schemas.microsoft.com/office/drawing/2010/main" val="0"/>
              </a:ext>
            </a:extLst>
          </a:blip>
          <a:srcRect l="27792" t="45770" r="24345" b="40936"/>
          <a:stretch>
            <a:fillRect/>
          </a:stretch>
        </p:blipFill>
        <p:spPr bwMode="auto">
          <a:xfrm>
            <a:off x="347663" y="1524000"/>
            <a:ext cx="8529637"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5072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1028" y="0"/>
            <a:ext cx="8748464" cy="5688632"/>
          </a:xfrm>
          <a:prstGeom prst="rect">
            <a:avLst/>
          </a:prstGeom>
        </p:spPr>
      </p:pic>
      <p:sp>
        <p:nvSpPr>
          <p:cNvPr id="5" name="Rectangle 3"/>
          <p:cNvSpPr txBox="1">
            <a:spLocks noChangeArrowheads="1"/>
          </p:cNvSpPr>
          <p:nvPr/>
        </p:nvSpPr>
        <p:spPr>
          <a:xfrm>
            <a:off x="3923928" y="4499272"/>
            <a:ext cx="5073576" cy="23364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80000"/>
              </a:lnSpc>
            </a:pPr>
            <a:r>
              <a:rPr lang="en-US" altLang="zh-CN" sz="2000" dirty="0" smtClean="0">
                <a:ea typeface="SimSun" panose="02010600030101010101" pitchFamily="2" charset="-122"/>
              </a:rPr>
              <a:t>Replicated accounts in New York(NY) and San Francisco(SF)</a:t>
            </a:r>
          </a:p>
          <a:p>
            <a:pPr lvl="1">
              <a:lnSpc>
                <a:spcPct val="80000"/>
              </a:lnSpc>
            </a:pPr>
            <a:r>
              <a:rPr lang="en-US" altLang="zh-CN" sz="2000" dirty="0" smtClean="0">
                <a:ea typeface="SimSun" panose="02010600030101010101" pitchFamily="2" charset="-122"/>
              </a:rPr>
              <a:t>Two updates occur at the same time </a:t>
            </a:r>
          </a:p>
          <a:p>
            <a:pPr lvl="2">
              <a:lnSpc>
                <a:spcPct val="80000"/>
              </a:lnSpc>
            </a:pPr>
            <a:r>
              <a:rPr lang="en-US" altLang="zh-CN" sz="2000" dirty="0" smtClean="0">
                <a:ea typeface="SimSun" panose="02010600030101010101" pitchFamily="2" charset="-122"/>
              </a:rPr>
              <a:t>Current balance: $1,000</a:t>
            </a:r>
          </a:p>
          <a:p>
            <a:pPr lvl="2">
              <a:lnSpc>
                <a:spcPct val="80000"/>
              </a:lnSpc>
            </a:pPr>
            <a:r>
              <a:rPr lang="en-US" altLang="zh-CN" sz="2000" dirty="0" smtClean="0">
                <a:ea typeface="SimSun" panose="02010600030101010101" pitchFamily="2" charset="-122"/>
              </a:rPr>
              <a:t>Update1: Add $100 at SF;  Update2: Add interest of 1% at NY</a:t>
            </a:r>
          </a:p>
          <a:p>
            <a:pPr lvl="2">
              <a:lnSpc>
                <a:spcPct val="80000"/>
              </a:lnSpc>
            </a:pPr>
            <a:r>
              <a:rPr lang="en-US" altLang="zh-CN" sz="2000" dirty="0" smtClean="0">
                <a:ea typeface="SimSun" panose="02010600030101010101" pitchFamily="2" charset="-122"/>
              </a:rPr>
              <a:t>Whoops, inconsistent states!</a:t>
            </a:r>
            <a:endParaRPr lang="en-US" altLang="zh-CN" sz="2000" dirty="0" smtClean="0">
              <a:ea typeface="SimSun" panose="02010600030101010101" pitchFamily="2" charset="-122"/>
            </a:endParaRPr>
          </a:p>
        </p:txBody>
      </p:sp>
    </p:spTree>
    <p:extLst>
      <p:ext uri="{BB962C8B-B14F-4D97-AF65-F5344CB8AC3E}">
        <p14:creationId xmlns:p14="http://schemas.microsoft.com/office/powerpoint/2010/main" val="4891071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8520" y="188640"/>
            <a:ext cx="6203032" cy="346050"/>
          </a:xfrm>
        </p:spPr>
        <p:txBody>
          <a:bodyPr>
            <a:normAutofit fontScale="90000"/>
          </a:bodyPr>
          <a:lstStyle/>
          <a:p>
            <a:pPr eaLnBrk="1" hangingPunct="1"/>
            <a:r>
              <a:rPr lang="en-US" sz="3600" dirty="0" smtClean="0"/>
              <a:t>Totally-Ordered </a:t>
            </a:r>
            <a:r>
              <a:rPr lang="en-US" sz="3600" dirty="0" smtClean="0"/>
              <a:t>Multicast</a:t>
            </a:r>
            <a:endParaRPr lang="en-US" sz="3600" dirty="0" smtClean="0"/>
          </a:p>
        </p:txBody>
      </p:sp>
      <p:sp>
        <p:nvSpPr>
          <p:cNvPr id="14339" name="Rectangle 3"/>
          <p:cNvSpPr>
            <a:spLocks noGrp="1" noChangeArrowheads="1"/>
          </p:cNvSpPr>
          <p:nvPr>
            <p:ph type="body" idx="1"/>
          </p:nvPr>
        </p:nvSpPr>
        <p:spPr>
          <a:xfrm>
            <a:off x="542924" y="692697"/>
            <a:ext cx="8601075" cy="5860504"/>
          </a:xfrm>
        </p:spPr>
        <p:txBody>
          <a:bodyPr>
            <a:normAutofit/>
          </a:bodyPr>
          <a:lstStyle/>
          <a:p>
            <a:pPr algn="l" eaLnBrk="1" hangingPunct="1">
              <a:lnSpc>
                <a:spcPct val="90000"/>
              </a:lnSpc>
            </a:pPr>
            <a:r>
              <a:rPr lang="en-US" sz="2000" dirty="0" err="1" smtClean="0"/>
              <a:t>Lamport</a:t>
            </a:r>
            <a:r>
              <a:rPr lang="en-US" sz="2000" dirty="0" smtClean="0"/>
              <a:t> Logical </a:t>
            </a:r>
            <a:r>
              <a:rPr lang="en-US" sz="2000" dirty="0" smtClean="0"/>
              <a:t>Clock </a:t>
            </a:r>
            <a:r>
              <a:rPr lang="en-US" sz="2000" dirty="0" smtClean="0"/>
              <a:t>algorithm can be used to </a:t>
            </a:r>
            <a:r>
              <a:rPr lang="en-US" sz="2000" dirty="0" err="1" smtClean="0"/>
              <a:t>to</a:t>
            </a:r>
            <a:r>
              <a:rPr lang="en-US" sz="2000" dirty="0" smtClean="0"/>
              <a:t> implement totally ordered multicast in distributed manner:</a:t>
            </a:r>
            <a:endParaRPr lang="en-US" sz="2000" dirty="0" smtClean="0"/>
          </a:p>
          <a:p>
            <a:pPr>
              <a:lnSpc>
                <a:spcPct val="90000"/>
              </a:lnSpc>
              <a:buFontTx/>
              <a:buChar char="•"/>
            </a:pPr>
            <a:r>
              <a:rPr lang="en-US" sz="2000" dirty="0" smtClean="0"/>
              <a:t>Each </a:t>
            </a:r>
            <a:r>
              <a:rPr lang="en-US" sz="2000" dirty="0" smtClean="0"/>
              <a:t>message multicast is </a:t>
            </a:r>
            <a:r>
              <a:rPr lang="en-US" sz="2000" dirty="0" err="1" smtClean="0"/>
              <a:t>timestamped</a:t>
            </a:r>
            <a:r>
              <a:rPr lang="en-US" sz="2000" dirty="0" smtClean="0"/>
              <a:t> with the current logical time of sender.  All members of the group receive a copy of any message sent, including the sender</a:t>
            </a:r>
            <a:r>
              <a:rPr lang="en-US" sz="2000" dirty="0"/>
              <a:t>. Assume messages from the same sender are received in order sent and no messages are lost .</a:t>
            </a:r>
            <a:endParaRPr lang="en-US" sz="2000" dirty="0" smtClean="0"/>
          </a:p>
          <a:p>
            <a:pPr marL="0" indent="0" algn="l" eaLnBrk="1" hangingPunct="1">
              <a:lnSpc>
                <a:spcPct val="90000"/>
              </a:lnSpc>
              <a:buNone/>
            </a:pPr>
            <a:endParaRPr lang="en-US" sz="2000" dirty="0" smtClean="0"/>
          </a:p>
          <a:p>
            <a:pPr algn="l" eaLnBrk="1" hangingPunct="1">
              <a:lnSpc>
                <a:spcPct val="90000"/>
              </a:lnSpc>
              <a:buFontTx/>
              <a:buChar char="•"/>
            </a:pPr>
            <a:r>
              <a:rPr lang="en-US" sz="2000" dirty="0" smtClean="0"/>
              <a:t>When a process receives a message, it puts it into a local queue ordered by timestamp.  The receiver multicasts an acknowledgement to other processes (with larger timestamp).</a:t>
            </a:r>
          </a:p>
          <a:p>
            <a:pPr marL="0" indent="0" algn="l" eaLnBrk="1" hangingPunct="1">
              <a:lnSpc>
                <a:spcPct val="90000"/>
              </a:lnSpc>
              <a:buNone/>
            </a:pPr>
            <a:endParaRPr lang="en-US" sz="2000" dirty="0" smtClean="0"/>
          </a:p>
          <a:p>
            <a:pPr algn="l" eaLnBrk="1" hangingPunct="1">
              <a:lnSpc>
                <a:spcPct val="90000"/>
              </a:lnSpc>
              <a:buFontTx/>
              <a:buChar char="•"/>
            </a:pPr>
            <a:r>
              <a:rPr lang="en-US" sz="2000" dirty="0" smtClean="0"/>
              <a:t>A process can deliver a queued message with timestamp </a:t>
            </a:r>
            <a:r>
              <a:rPr lang="en-US" sz="2000" i="1" dirty="0" smtClean="0"/>
              <a:t>t</a:t>
            </a:r>
            <a:r>
              <a:rPr lang="en-US" sz="2000" dirty="0" smtClean="0"/>
              <a:t> to the </a:t>
            </a:r>
            <a:r>
              <a:rPr lang="en-US" sz="2000" dirty="0" smtClean="0"/>
              <a:t>application it is running only when that </a:t>
            </a:r>
            <a:r>
              <a:rPr lang="en-US" sz="2000" dirty="0" err="1" smtClean="0"/>
              <a:t>msg</a:t>
            </a:r>
            <a:r>
              <a:rPr lang="en-US" sz="2000" dirty="0" smtClean="0"/>
              <a:t> is at the head of the queue and has been acknowledged by each other process.</a:t>
            </a:r>
          </a:p>
          <a:p>
            <a:pPr algn="l" eaLnBrk="1" hangingPunct="1">
              <a:lnSpc>
                <a:spcPct val="90000"/>
              </a:lnSpc>
              <a:buFontTx/>
              <a:buChar char="•"/>
            </a:pPr>
            <a:r>
              <a:rPr lang="en-US" sz="2000" dirty="0" smtClean="0"/>
              <a:t>At that point </a:t>
            </a:r>
            <a:r>
              <a:rPr lang="en-US" sz="2000" dirty="0" err="1" smtClean="0"/>
              <a:t>msg</a:t>
            </a:r>
            <a:r>
              <a:rPr lang="en-US" sz="2000" dirty="0" smtClean="0"/>
              <a:t> is removed from the queue and associated acknowledgements can also be removed.</a:t>
            </a:r>
          </a:p>
          <a:p>
            <a:pPr algn="l" eaLnBrk="1" hangingPunct="1">
              <a:lnSpc>
                <a:spcPct val="90000"/>
              </a:lnSpc>
              <a:buFontTx/>
              <a:buChar char="•"/>
            </a:pPr>
            <a:r>
              <a:rPr lang="en-US" sz="2000" dirty="0" smtClean="0"/>
              <a:t>Totally ordered is important for replicated services where replicas are kept consistent by executing the operation in same order everywhere.</a:t>
            </a:r>
            <a:endParaRPr lang="en-US" sz="2000" dirty="0" smtClean="0"/>
          </a:p>
        </p:txBody>
      </p:sp>
    </p:spTree>
    <p:extLst>
      <p:ext uri="{BB962C8B-B14F-4D97-AF65-F5344CB8AC3E}">
        <p14:creationId xmlns:p14="http://schemas.microsoft.com/office/powerpoint/2010/main" val="29635174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r>
              <a:rPr lang="en-US" dirty="0" smtClean="0"/>
              <a:t>In DS if there is no global agreement, Here </a:t>
            </a:r>
            <a:r>
              <a:rPr lang="en-US" dirty="0" err="1" smtClean="0"/>
              <a:t>output.o</a:t>
            </a:r>
            <a:r>
              <a:rPr lang="en-US" dirty="0" smtClean="0"/>
              <a:t> is having 2144 and thereafter it is modified and given time 2143 </a:t>
            </a:r>
            <a:r>
              <a:rPr lang="en-US" dirty="0" err="1" smtClean="0"/>
              <a:t>bcos</a:t>
            </a:r>
            <a:r>
              <a:rPr lang="en-US" dirty="0" smtClean="0"/>
              <a:t> clock is slightly behind in this m/c.</a:t>
            </a:r>
          </a:p>
          <a:p>
            <a:endParaRPr lang="en-IN"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l="24345" t="46375" r="20924" b="41692"/>
          <a:stretch>
            <a:fillRect/>
          </a:stretch>
        </p:blipFill>
        <p:spPr bwMode="auto">
          <a:xfrm>
            <a:off x="827584" y="2708920"/>
            <a:ext cx="7469187" cy="3169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53427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95536" y="0"/>
            <a:ext cx="8229600" cy="692696"/>
          </a:xfrm>
        </p:spPr>
        <p:txBody>
          <a:bodyPr>
            <a:normAutofit fontScale="90000"/>
          </a:bodyPr>
          <a:lstStyle/>
          <a:p>
            <a:pPr eaLnBrk="1" hangingPunct="1"/>
            <a:r>
              <a:rPr lang="en-US" dirty="0" smtClean="0"/>
              <a:t>Vector Clocks </a:t>
            </a:r>
          </a:p>
        </p:txBody>
      </p:sp>
      <p:sp>
        <p:nvSpPr>
          <p:cNvPr id="17411" name="Rectangle 3"/>
          <p:cNvSpPr>
            <a:spLocks noGrp="1" noChangeArrowheads="1"/>
          </p:cNvSpPr>
          <p:nvPr>
            <p:ph type="body" idx="1"/>
          </p:nvPr>
        </p:nvSpPr>
        <p:spPr>
          <a:xfrm>
            <a:off x="142875" y="1592263"/>
            <a:ext cx="5449888" cy="4960937"/>
          </a:xfrm>
        </p:spPr>
        <p:txBody>
          <a:bodyPr/>
          <a:lstStyle/>
          <a:p>
            <a:pPr algn="l" eaLnBrk="1" hangingPunct="1"/>
            <a:r>
              <a:rPr lang="en-US" sz="2800" smtClean="0"/>
              <a:t>Logical clocks assign a time C(a) to events; however, C(a) &lt; C(b) does not imply that a really happened before b.</a:t>
            </a:r>
          </a:p>
          <a:p>
            <a:pPr algn="l" eaLnBrk="1" hangingPunct="1"/>
            <a:r>
              <a:rPr lang="en-US" sz="2800" smtClean="0"/>
              <a:t>Vector clocks can capture </a:t>
            </a:r>
            <a:r>
              <a:rPr lang="en-US" sz="2800" i="1" smtClean="0"/>
              <a:t>causality</a:t>
            </a:r>
            <a:r>
              <a:rPr lang="en-US" sz="2800" smtClean="0"/>
              <a:t>; VC(a) &lt; VC(b) means that event a </a:t>
            </a:r>
            <a:r>
              <a:rPr lang="en-US" sz="2800" i="1" smtClean="0"/>
              <a:t>causally</a:t>
            </a:r>
            <a:r>
              <a:rPr lang="en-US" sz="2800" smtClean="0"/>
              <a:t> preceeds event b.</a:t>
            </a:r>
          </a:p>
        </p:txBody>
      </p:sp>
      <p:pic>
        <p:nvPicPr>
          <p:cNvPr id="17412" name="Picture 4" descr="06-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1525" y="979488"/>
            <a:ext cx="2943225" cy="311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Rectangle 6"/>
          <p:cNvSpPr>
            <a:spLocks noChangeArrowheads="1"/>
          </p:cNvSpPr>
          <p:nvPr/>
        </p:nvSpPr>
        <p:spPr bwMode="auto">
          <a:xfrm>
            <a:off x="5532438" y="4298950"/>
            <a:ext cx="3611562" cy="241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2"/>
              </a:buClr>
            </a:pPr>
            <a:r>
              <a:rPr lang="en-US" sz="2000" dirty="0"/>
              <a:t>Assume </a:t>
            </a:r>
            <a:r>
              <a:rPr lang="en-US" sz="2000" dirty="0" err="1"/>
              <a:t>T</a:t>
            </a:r>
            <a:r>
              <a:rPr lang="en-US" sz="2000" baseline="-25000" dirty="0" err="1"/>
              <a:t>snd</a:t>
            </a:r>
            <a:r>
              <a:rPr lang="en-US" sz="2000" dirty="0"/>
              <a:t>(m</a:t>
            </a:r>
            <a:r>
              <a:rPr lang="en-US" sz="2000" baseline="-25000" dirty="0"/>
              <a:t>i</a:t>
            </a:r>
            <a:r>
              <a:rPr lang="en-US" sz="2000" dirty="0"/>
              <a:t>) is the logical time that message m</a:t>
            </a:r>
            <a:r>
              <a:rPr lang="en-US" sz="2000" baseline="-25000" dirty="0"/>
              <a:t>i</a:t>
            </a:r>
            <a:r>
              <a:rPr lang="en-US" sz="2000" dirty="0"/>
              <a:t> was </a:t>
            </a:r>
            <a:r>
              <a:rPr lang="en-US" sz="2000" dirty="0" err="1"/>
              <a:t>sent;T</a:t>
            </a:r>
            <a:r>
              <a:rPr lang="en-US" sz="2000" baseline="-25000" dirty="0" err="1"/>
              <a:t>rcv</a:t>
            </a:r>
            <a:r>
              <a:rPr lang="en-US" sz="2000" dirty="0"/>
              <a:t> is defined similarly. Above, </a:t>
            </a:r>
            <a:r>
              <a:rPr lang="en-US" sz="2000" dirty="0" err="1"/>
              <a:t>T</a:t>
            </a:r>
            <a:r>
              <a:rPr lang="en-US" sz="2000" baseline="-25000" dirty="0" err="1"/>
              <a:t>rcv</a:t>
            </a:r>
            <a:r>
              <a:rPr lang="en-US" sz="2000" dirty="0"/>
              <a:t> (m</a:t>
            </a:r>
            <a:r>
              <a:rPr lang="en-US" sz="2000" baseline="-25000" dirty="0"/>
              <a:t>1</a:t>
            </a:r>
            <a:r>
              <a:rPr lang="en-US" sz="2000" dirty="0"/>
              <a:t>) &lt; </a:t>
            </a:r>
            <a:r>
              <a:rPr lang="en-US" sz="2000" dirty="0" err="1"/>
              <a:t>T</a:t>
            </a:r>
            <a:r>
              <a:rPr lang="en-US" sz="2000" baseline="-25000" dirty="0" err="1"/>
              <a:t>snd</a:t>
            </a:r>
            <a:r>
              <a:rPr lang="en-US" sz="2000" dirty="0"/>
              <a:t>(m</a:t>
            </a:r>
            <a:r>
              <a:rPr lang="en-US" sz="2000" baseline="-25000" dirty="0"/>
              <a:t>3</a:t>
            </a:r>
            <a:r>
              <a:rPr lang="en-US" sz="2000" dirty="0"/>
              <a:t>) is probably </a:t>
            </a:r>
            <a:r>
              <a:rPr lang="en-US" sz="2000" dirty="0" err="1"/>
              <a:t>meanful</a:t>
            </a:r>
            <a:r>
              <a:rPr lang="en-US" sz="2000" dirty="0"/>
              <a:t>; </a:t>
            </a:r>
            <a:r>
              <a:rPr lang="en-US" sz="2000" dirty="0" err="1"/>
              <a:t>T</a:t>
            </a:r>
            <a:r>
              <a:rPr lang="en-US" sz="2000" baseline="-25000" dirty="0" err="1"/>
              <a:t>rcv</a:t>
            </a:r>
            <a:r>
              <a:rPr lang="en-US" sz="2000" dirty="0"/>
              <a:t> (m</a:t>
            </a:r>
            <a:r>
              <a:rPr lang="en-US" sz="2000" baseline="-25000" dirty="0"/>
              <a:t>1</a:t>
            </a:r>
            <a:r>
              <a:rPr lang="en-US" sz="2000" dirty="0"/>
              <a:t>) &lt; </a:t>
            </a:r>
            <a:r>
              <a:rPr lang="en-US" sz="2000" dirty="0" err="1"/>
              <a:t>T</a:t>
            </a:r>
            <a:r>
              <a:rPr lang="en-US" sz="2000" baseline="-25000" dirty="0" err="1"/>
              <a:t>snd</a:t>
            </a:r>
            <a:r>
              <a:rPr lang="en-US" sz="2000" dirty="0"/>
              <a:t>(m</a:t>
            </a:r>
            <a:r>
              <a:rPr lang="en-US" sz="2000" baseline="-25000" dirty="0"/>
              <a:t>2</a:t>
            </a:r>
            <a:r>
              <a:rPr lang="en-US" sz="2000" dirty="0"/>
              <a:t>) is </a:t>
            </a:r>
            <a:r>
              <a:rPr lang="en-US" sz="2000" dirty="0"/>
              <a:t>not </a:t>
            </a:r>
            <a:r>
              <a:rPr lang="en-US" sz="2000" dirty="0" err="1"/>
              <a:t>meanful</a:t>
            </a:r>
            <a:r>
              <a:rPr lang="en-US" sz="2000" dirty="0"/>
              <a:t>.</a:t>
            </a:r>
            <a:endParaRPr lang="en-US" sz="2000" dirty="0"/>
          </a:p>
        </p:txBody>
      </p:sp>
    </p:spTree>
    <p:extLst>
      <p:ext uri="{BB962C8B-B14F-4D97-AF65-F5344CB8AC3E}">
        <p14:creationId xmlns:p14="http://schemas.microsoft.com/office/powerpoint/2010/main" val="17912570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08720" y="241145"/>
            <a:ext cx="7704856" cy="451551"/>
          </a:xfrm>
        </p:spPr>
        <p:txBody>
          <a:bodyPr>
            <a:normAutofit fontScale="90000"/>
          </a:bodyPr>
          <a:lstStyle/>
          <a:p>
            <a:pPr eaLnBrk="1" hangingPunct="1"/>
            <a:r>
              <a:rPr lang="en-US" dirty="0" smtClean="0"/>
              <a:t>Vector Clocks </a:t>
            </a:r>
            <a:br>
              <a:rPr lang="en-US" dirty="0" smtClean="0"/>
            </a:br>
            <a:endParaRPr lang="en-US" dirty="0" smtClean="0"/>
          </a:p>
        </p:txBody>
      </p:sp>
      <p:sp>
        <p:nvSpPr>
          <p:cNvPr id="18435" name="Rectangle 3"/>
          <p:cNvSpPr>
            <a:spLocks noGrp="1" noChangeArrowheads="1"/>
          </p:cNvSpPr>
          <p:nvPr>
            <p:ph type="body" idx="1"/>
          </p:nvPr>
        </p:nvSpPr>
        <p:spPr>
          <a:xfrm>
            <a:off x="588963" y="692696"/>
            <a:ext cx="8555037" cy="5412829"/>
          </a:xfrm>
        </p:spPr>
        <p:txBody>
          <a:bodyPr>
            <a:noAutofit/>
          </a:bodyPr>
          <a:lstStyle/>
          <a:p>
            <a:pPr algn="l" eaLnBrk="1" hangingPunct="1">
              <a:lnSpc>
                <a:spcPct val="150000"/>
              </a:lnSpc>
            </a:pPr>
            <a:r>
              <a:rPr lang="en-US" sz="2400" dirty="0" err="1" smtClean="0"/>
              <a:t>Lamport</a:t>
            </a:r>
            <a:r>
              <a:rPr lang="en-US" sz="2400" dirty="0" smtClean="0"/>
              <a:t> clock do not capture causality. Causality can be captured by vector clock. A vector clock VC(a)  and if VC(a) &lt; VC(b) , then event a is causally precede event b.</a:t>
            </a:r>
            <a:endParaRPr lang="en-US" sz="2400" dirty="0"/>
          </a:p>
          <a:p>
            <a:pPr algn="l" eaLnBrk="1" hangingPunct="1">
              <a:lnSpc>
                <a:spcPct val="150000"/>
              </a:lnSpc>
            </a:pPr>
            <a:r>
              <a:rPr lang="en-US" sz="2400" dirty="0" smtClean="0"/>
              <a:t>Vector </a:t>
            </a:r>
            <a:r>
              <a:rPr lang="en-US" sz="2400" dirty="0" smtClean="0"/>
              <a:t>clocks are constructed by letting each process P</a:t>
            </a:r>
            <a:r>
              <a:rPr lang="en-US" sz="2400" i="1" baseline="-25000" dirty="0" smtClean="0"/>
              <a:t>i</a:t>
            </a:r>
            <a:r>
              <a:rPr lang="en-US" sz="2400" dirty="0" smtClean="0"/>
              <a:t> maintain a vector </a:t>
            </a:r>
            <a:r>
              <a:rPr lang="en-US" sz="2400" dirty="0" err="1" smtClean="0"/>
              <a:t>VC</a:t>
            </a:r>
            <a:r>
              <a:rPr lang="en-US" sz="2400" i="1" baseline="-25000" dirty="0" err="1" smtClean="0"/>
              <a:t>i</a:t>
            </a:r>
            <a:r>
              <a:rPr lang="en-US" sz="2400" dirty="0" smtClean="0"/>
              <a:t> with the following two properties:</a:t>
            </a:r>
          </a:p>
          <a:p>
            <a:pPr algn="l" eaLnBrk="1" hangingPunct="1">
              <a:lnSpc>
                <a:spcPct val="150000"/>
              </a:lnSpc>
              <a:buFontTx/>
              <a:buAutoNum type="arabicPeriod"/>
            </a:pPr>
            <a:r>
              <a:rPr lang="en-US" sz="2400" dirty="0" err="1" smtClean="0"/>
              <a:t>VC</a:t>
            </a:r>
            <a:r>
              <a:rPr lang="en-US" sz="2400" i="1" baseline="-25000" dirty="0" err="1" smtClean="0"/>
              <a:t>i</a:t>
            </a:r>
            <a:r>
              <a:rPr lang="en-US" sz="2400" dirty="0" smtClean="0"/>
              <a:t> [ </a:t>
            </a:r>
            <a:r>
              <a:rPr lang="en-US" sz="2400" i="1" dirty="0" err="1" smtClean="0"/>
              <a:t>i</a:t>
            </a:r>
            <a:r>
              <a:rPr lang="en-US" sz="2400" i="1" dirty="0" smtClean="0"/>
              <a:t> </a:t>
            </a:r>
            <a:r>
              <a:rPr lang="en-US" sz="2400" dirty="0" smtClean="0"/>
              <a:t>] is the number of events that have occurred so far at P</a:t>
            </a:r>
            <a:r>
              <a:rPr lang="en-US" sz="2400" i="1" baseline="-25000" dirty="0" smtClean="0"/>
              <a:t>i</a:t>
            </a:r>
            <a:r>
              <a:rPr lang="en-US" sz="2400" dirty="0" smtClean="0"/>
              <a:t>. In other words, </a:t>
            </a:r>
            <a:r>
              <a:rPr lang="en-US" sz="2400" dirty="0" err="1" smtClean="0"/>
              <a:t>VC</a:t>
            </a:r>
            <a:r>
              <a:rPr lang="en-US" sz="2400" i="1" baseline="-25000" dirty="0" err="1" smtClean="0"/>
              <a:t>i</a:t>
            </a:r>
            <a:r>
              <a:rPr lang="en-US" sz="2400" dirty="0" smtClean="0"/>
              <a:t> [ </a:t>
            </a:r>
            <a:r>
              <a:rPr lang="en-US" sz="2400" i="1" dirty="0" err="1" smtClean="0"/>
              <a:t>i</a:t>
            </a:r>
            <a:r>
              <a:rPr lang="en-US" sz="2400" dirty="0" smtClean="0"/>
              <a:t> ] is the local logical clock at process P</a:t>
            </a:r>
            <a:r>
              <a:rPr lang="en-US" sz="2400" i="1" baseline="-25000" dirty="0" smtClean="0"/>
              <a:t>i</a:t>
            </a:r>
            <a:r>
              <a:rPr lang="en-US" sz="2400" dirty="0" smtClean="0"/>
              <a:t> . </a:t>
            </a:r>
          </a:p>
          <a:p>
            <a:pPr algn="l" eaLnBrk="1" hangingPunct="1">
              <a:lnSpc>
                <a:spcPct val="150000"/>
              </a:lnSpc>
              <a:buFontTx/>
              <a:buAutoNum type="arabicPeriod"/>
            </a:pPr>
            <a:r>
              <a:rPr lang="en-US" sz="2400" dirty="0" smtClean="0"/>
              <a:t>If </a:t>
            </a:r>
            <a:r>
              <a:rPr lang="en-US" sz="2400" dirty="0" err="1" smtClean="0"/>
              <a:t>VC</a:t>
            </a:r>
            <a:r>
              <a:rPr lang="en-US" sz="2400" i="1" baseline="-25000" dirty="0" err="1" smtClean="0"/>
              <a:t>i</a:t>
            </a:r>
            <a:r>
              <a:rPr lang="en-US" sz="2400" dirty="0" smtClean="0"/>
              <a:t> [ </a:t>
            </a:r>
            <a:r>
              <a:rPr lang="en-US" sz="2400" i="1" dirty="0" smtClean="0"/>
              <a:t>j </a:t>
            </a:r>
            <a:r>
              <a:rPr lang="en-US" sz="2400" dirty="0" smtClean="0"/>
              <a:t>] = k then P</a:t>
            </a:r>
            <a:r>
              <a:rPr lang="en-US" sz="2400" i="1" baseline="-25000" dirty="0" smtClean="0"/>
              <a:t>i</a:t>
            </a:r>
            <a:r>
              <a:rPr lang="en-US" sz="2400" dirty="0" smtClean="0"/>
              <a:t> knows that k events have occurred at </a:t>
            </a:r>
            <a:r>
              <a:rPr lang="en-US" sz="2400" dirty="0" err="1" smtClean="0"/>
              <a:t>P</a:t>
            </a:r>
            <a:r>
              <a:rPr lang="en-US" sz="2400" i="1" baseline="-25000" dirty="0" err="1" smtClean="0"/>
              <a:t>j</a:t>
            </a:r>
            <a:r>
              <a:rPr lang="en-US" sz="2400" dirty="0" smtClean="0"/>
              <a:t>. It is thus P</a:t>
            </a:r>
            <a:r>
              <a:rPr lang="en-US" sz="2400" i="1" baseline="-25000" dirty="0" smtClean="0"/>
              <a:t>i</a:t>
            </a:r>
            <a:r>
              <a:rPr lang="en-US" sz="2400" dirty="0" smtClean="0"/>
              <a:t>’s knowledge of the local time at </a:t>
            </a:r>
            <a:r>
              <a:rPr lang="en-US" sz="2400" dirty="0" err="1" smtClean="0"/>
              <a:t>P</a:t>
            </a:r>
            <a:r>
              <a:rPr lang="en-US" sz="2400" i="1" baseline="-25000" dirty="0" err="1" smtClean="0"/>
              <a:t>j</a:t>
            </a:r>
            <a:r>
              <a:rPr lang="en-US" sz="2400" dirty="0" smtClean="0"/>
              <a:t> .</a:t>
            </a:r>
          </a:p>
        </p:txBody>
      </p:sp>
    </p:spTree>
    <p:extLst>
      <p:ext uri="{BB962C8B-B14F-4D97-AF65-F5344CB8AC3E}">
        <p14:creationId xmlns:p14="http://schemas.microsoft.com/office/powerpoint/2010/main" val="29847644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sz="4000" smtClean="0">
                <a:ea typeface="宋体" panose="02010600030101010101" pitchFamily="2" charset="-122"/>
              </a:rPr>
              <a:t>Concurrent Events</a:t>
            </a:r>
          </a:p>
        </p:txBody>
      </p:sp>
      <p:sp>
        <p:nvSpPr>
          <p:cNvPr id="23555" name="Rectangle 3"/>
          <p:cNvSpPr>
            <a:spLocks noGrp="1" noChangeArrowheads="1"/>
          </p:cNvSpPr>
          <p:nvPr>
            <p:ph type="body" idx="1"/>
          </p:nvPr>
        </p:nvSpPr>
        <p:spPr>
          <a:xfrm>
            <a:off x="703263" y="1492250"/>
            <a:ext cx="7858125" cy="1655763"/>
          </a:xfrm>
        </p:spPr>
        <p:txBody>
          <a:bodyPr/>
          <a:lstStyle/>
          <a:p>
            <a:pPr marL="609600" indent="-609600" algn="l"/>
            <a:r>
              <a:rPr lang="en-US" altLang="zh-CN" smtClean="0">
                <a:ea typeface="宋体" panose="02010600030101010101" pitchFamily="2" charset="-122"/>
              </a:rPr>
              <a:t>Given two events e &amp; e’:</a:t>
            </a:r>
          </a:p>
          <a:p>
            <a:pPr marL="609600" indent="-609600" algn="l"/>
            <a:r>
              <a:rPr lang="en-US" altLang="zh-CN" smtClean="0">
                <a:ea typeface="宋体" panose="02010600030101010101" pitchFamily="2" charset="-122"/>
              </a:rPr>
              <a:t>If neither e &lt; e’ nor e’&lt; e, then e || e’</a:t>
            </a:r>
          </a:p>
        </p:txBody>
      </p:sp>
      <p:sp>
        <p:nvSpPr>
          <p:cNvPr id="23556" name="Line 4"/>
          <p:cNvSpPr>
            <a:spLocks noChangeShapeType="1"/>
          </p:cNvSpPr>
          <p:nvPr/>
        </p:nvSpPr>
        <p:spPr bwMode="auto">
          <a:xfrm>
            <a:off x="1543050" y="3954463"/>
            <a:ext cx="635476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7" name="Line 5"/>
          <p:cNvSpPr>
            <a:spLocks noChangeShapeType="1"/>
          </p:cNvSpPr>
          <p:nvPr/>
        </p:nvSpPr>
        <p:spPr bwMode="auto">
          <a:xfrm>
            <a:off x="1543050" y="4927600"/>
            <a:ext cx="635476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8" name="Line 6"/>
          <p:cNvSpPr>
            <a:spLocks noChangeShapeType="1"/>
          </p:cNvSpPr>
          <p:nvPr/>
        </p:nvSpPr>
        <p:spPr bwMode="auto">
          <a:xfrm>
            <a:off x="1543050" y="5995988"/>
            <a:ext cx="635476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9" name="Text Box 7"/>
          <p:cNvSpPr txBox="1">
            <a:spLocks noChangeArrowheads="1"/>
          </p:cNvSpPr>
          <p:nvPr/>
        </p:nvSpPr>
        <p:spPr bwMode="auto">
          <a:xfrm>
            <a:off x="989013" y="3649663"/>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P</a:t>
            </a:r>
            <a:r>
              <a:rPr lang="en-US" altLang="zh-CN" sz="2400" b="1" baseline="-25000">
                <a:ea typeface="宋体" panose="02010600030101010101" pitchFamily="2" charset="-122"/>
              </a:rPr>
              <a:t>1</a:t>
            </a:r>
          </a:p>
        </p:txBody>
      </p:sp>
      <p:sp>
        <p:nvSpPr>
          <p:cNvPr id="23560" name="Text Box 8"/>
          <p:cNvSpPr txBox="1">
            <a:spLocks noChangeArrowheads="1"/>
          </p:cNvSpPr>
          <p:nvPr/>
        </p:nvSpPr>
        <p:spPr bwMode="auto">
          <a:xfrm>
            <a:off x="989013" y="4683125"/>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P</a:t>
            </a:r>
            <a:r>
              <a:rPr lang="en-US" altLang="zh-CN" sz="2400" b="1" baseline="-25000">
                <a:ea typeface="宋体" panose="02010600030101010101" pitchFamily="2" charset="-122"/>
              </a:rPr>
              <a:t>2</a:t>
            </a:r>
          </a:p>
        </p:txBody>
      </p:sp>
      <p:sp>
        <p:nvSpPr>
          <p:cNvPr id="23561" name="Text Box 9"/>
          <p:cNvSpPr txBox="1">
            <a:spLocks noChangeArrowheads="1"/>
          </p:cNvSpPr>
          <p:nvPr/>
        </p:nvSpPr>
        <p:spPr bwMode="auto">
          <a:xfrm>
            <a:off x="989013" y="5727700"/>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P</a:t>
            </a:r>
            <a:r>
              <a:rPr lang="en-US" altLang="zh-CN" sz="2400" b="1" baseline="-25000">
                <a:ea typeface="宋体" panose="02010600030101010101" pitchFamily="2" charset="-122"/>
              </a:rPr>
              <a:t>3</a:t>
            </a:r>
          </a:p>
        </p:txBody>
      </p:sp>
      <p:sp>
        <p:nvSpPr>
          <p:cNvPr id="23562" name="Line 10"/>
          <p:cNvSpPr>
            <a:spLocks noChangeShapeType="1"/>
          </p:cNvSpPr>
          <p:nvPr/>
        </p:nvSpPr>
        <p:spPr bwMode="auto">
          <a:xfrm>
            <a:off x="6246813" y="3254375"/>
            <a:ext cx="1958975"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3" name="Text Box 11"/>
          <p:cNvSpPr txBox="1">
            <a:spLocks noChangeArrowheads="1"/>
          </p:cNvSpPr>
          <p:nvPr/>
        </p:nvSpPr>
        <p:spPr bwMode="auto">
          <a:xfrm>
            <a:off x="6332538" y="2863850"/>
            <a:ext cx="157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a:latin typeface="Arial" panose="020B0604020202020204" pitchFamily="34" charset="0"/>
                <a:ea typeface="宋体" panose="02010600030101010101" pitchFamily="2" charset="-122"/>
              </a:rPr>
              <a:t>Real Time</a:t>
            </a:r>
          </a:p>
        </p:txBody>
      </p:sp>
      <p:sp>
        <p:nvSpPr>
          <p:cNvPr id="23564" name="Oval 12"/>
          <p:cNvSpPr>
            <a:spLocks noChangeArrowheads="1"/>
          </p:cNvSpPr>
          <p:nvPr/>
        </p:nvSpPr>
        <p:spPr bwMode="auto">
          <a:xfrm>
            <a:off x="2160588" y="3787775"/>
            <a:ext cx="296862" cy="309563"/>
          </a:xfrm>
          <a:prstGeom prst="ellipse">
            <a:avLst/>
          </a:prstGeom>
          <a:solidFill>
            <a:srgbClr val="FF0000"/>
          </a:solidFill>
          <a:ln w="9525">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23565" name="Oval 13"/>
          <p:cNvSpPr>
            <a:spLocks noChangeArrowheads="1"/>
          </p:cNvSpPr>
          <p:nvPr/>
        </p:nvSpPr>
        <p:spPr bwMode="auto">
          <a:xfrm>
            <a:off x="3586163" y="3798888"/>
            <a:ext cx="296862" cy="309562"/>
          </a:xfrm>
          <a:prstGeom prst="ellipse">
            <a:avLst/>
          </a:prstGeom>
          <a:solidFill>
            <a:srgbClr val="FF0000"/>
          </a:solidFill>
          <a:ln w="9525">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23566" name="Oval 14"/>
          <p:cNvSpPr>
            <a:spLocks noChangeArrowheads="1"/>
          </p:cNvSpPr>
          <p:nvPr/>
        </p:nvSpPr>
        <p:spPr bwMode="auto">
          <a:xfrm>
            <a:off x="2743200" y="5865813"/>
            <a:ext cx="296863" cy="309562"/>
          </a:xfrm>
          <a:prstGeom prst="ellipse">
            <a:avLst/>
          </a:prstGeom>
          <a:solidFill>
            <a:srgbClr val="FF0000"/>
          </a:solidFill>
          <a:ln w="9525">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23567" name="Oval 15"/>
          <p:cNvSpPr>
            <a:spLocks noChangeArrowheads="1"/>
          </p:cNvSpPr>
          <p:nvPr/>
        </p:nvSpPr>
        <p:spPr bwMode="auto">
          <a:xfrm>
            <a:off x="4773613" y="4737100"/>
            <a:ext cx="296862" cy="309563"/>
          </a:xfrm>
          <a:prstGeom prst="ellipse">
            <a:avLst/>
          </a:prstGeom>
          <a:solidFill>
            <a:srgbClr val="FF0000"/>
          </a:solidFill>
          <a:ln w="9525">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23568" name="Oval 16"/>
          <p:cNvSpPr>
            <a:spLocks noChangeArrowheads="1"/>
          </p:cNvSpPr>
          <p:nvPr/>
        </p:nvSpPr>
        <p:spPr bwMode="auto">
          <a:xfrm>
            <a:off x="6983413" y="5842000"/>
            <a:ext cx="296862" cy="309563"/>
          </a:xfrm>
          <a:prstGeom prst="ellipse">
            <a:avLst/>
          </a:prstGeom>
          <a:solidFill>
            <a:srgbClr val="FF0000"/>
          </a:solidFill>
          <a:ln w="9525">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23569" name="Line 17"/>
          <p:cNvSpPr>
            <a:spLocks noChangeShapeType="1"/>
          </p:cNvSpPr>
          <p:nvPr/>
        </p:nvSpPr>
        <p:spPr bwMode="auto">
          <a:xfrm>
            <a:off x="3883025" y="4097338"/>
            <a:ext cx="927100" cy="665162"/>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70" name="Line 18"/>
          <p:cNvSpPr>
            <a:spLocks noChangeShapeType="1"/>
          </p:cNvSpPr>
          <p:nvPr/>
        </p:nvSpPr>
        <p:spPr bwMode="auto">
          <a:xfrm>
            <a:off x="6280150" y="5083175"/>
            <a:ext cx="701675" cy="796925"/>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71" name="Text Box 19"/>
          <p:cNvSpPr txBox="1">
            <a:spLocks noChangeArrowheads="1"/>
          </p:cNvSpPr>
          <p:nvPr/>
        </p:nvSpPr>
        <p:spPr bwMode="auto">
          <a:xfrm>
            <a:off x="2159000" y="3389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a</a:t>
            </a:r>
          </a:p>
        </p:txBody>
      </p:sp>
      <p:sp>
        <p:nvSpPr>
          <p:cNvPr id="23572" name="Text Box 20"/>
          <p:cNvSpPr txBox="1">
            <a:spLocks noChangeArrowheads="1"/>
          </p:cNvSpPr>
          <p:nvPr/>
        </p:nvSpPr>
        <p:spPr bwMode="auto">
          <a:xfrm>
            <a:off x="3541713" y="337661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b</a:t>
            </a:r>
          </a:p>
        </p:txBody>
      </p:sp>
      <p:sp>
        <p:nvSpPr>
          <p:cNvPr id="23573" name="Text Box 21"/>
          <p:cNvSpPr txBox="1">
            <a:spLocks noChangeArrowheads="1"/>
          </p:cNvSpPr>
          <p:nvPr/>
        </p:nvSpPr>
        <p:spPr bwMode="auto">
          <a:xfrm>
            <a:off x="4889500" y="4338638"/>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c</a:t>
            </a:r>
          </a:p>
        </p:txBody>
      </p:sp>
      <p:sp>
        <p:nvSpPr>
          <p:cNvPr id="23574" name="Text Box 22"/>
          <p:cNvSpPr txBox="1">
            <a:spLocks noChangeArrowheads="1"/>
          </p:cNvSpPr>
          <p:nvPr/>
        </p:nvSpPr>
        <p:spPr bwMode="auto">
          <a:xfrm>
            <a:off x="7137400" y="5419725"/>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f</a:t>
            </a:r>
          </a:p>
        </p:txBody>
      </p:sp>
      <p:sp>
        <p:nvSpPr>
          <p:cNvPr id="23575" name="Oval 23"/>
          <p:cNvSpPr>
            <a:spLocks noChangeArrowheads="1"/>
          </p:cNvSpPr>
          <p:nvPr/>
        </p:nvSpPr>
        <p:spPr bwMode="auto">
          <a:xfrm>
            <a:off x="5973763" y="4772025"/>
            <a:ext cx="296862" cy="309563"/>
          </a:xfrm>
          <a:prstGeom prst="ellipse">
            <a:avLst/>
          </a:prstGeom>
          <a:solidFill>
            <a:srgbClr val="FF0000"/>
          </a:solidFill>
          <a:ln w="9525">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23576" name="Text Box 24"/>
          <p:cNvSpPr txBox="1">
            <a:spLocks noChangeArrowheads="1"/>
          </p:cNvSpPr>
          <p:nvPr/>
        </p:nvSpPr>
        <p:spPr bwMode="auto">
          <a:xfrm>
            <a:off x="6154738" y="443388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d</a:t>
            </a:r>
          </a:p>
        </p:txBody>
      </p:sp>
      <p:sp>
        <p:nvSpPr>
          <p:cNvPr id="23577" name="Text Box 25"/>
          <p:cNvSpPr txBox="1">
            <a:spLocks noChangeArrowheads="1"/>
          </p:cNvSpPr>
          <p:nvPr/>
        </p:nvSpPr>
        <p:spPr bwMode="auto">
          <a:xfrm>
            <a:off x="2965450" y="5526088"/>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e</a:t>
            </a:r>
          </a:p>
        </p:txBody>
      </p:sp>
      <p:sp>
        <p:nvSpPr>
          <p:cNvPr id="23578" name="Text Box 26"/>
          <p:cNvSpPr txBox="1">
            <a:spLocks noChangeArrowheads="1"/>
          </p:cNvSpPr>
          <p:nvPr/>
        </p:nvSpPr>
        <p:spPr bwMode="auto">
          <a:xfrm>
            <a:off x="4149725" y="400685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m</a:t>
            </a:r>
            <a:r>
              <a:rPr lang="en-US" altLang="zh-CN" sz="2400" b="1" baseline="-25000">
                <a:solidFill>
                  <a:srgbClr val="FF0000"/>
                </a:solidFill>
                <a:ea typeface="宋体" panose="02010600030101010101" pitchFamily="2" charset="-122"/>
              </a:rPr>
              <a:t>1</a:t>
            </a:r>
          </a:p>
        </p:txBody>
      </p:sp>
      <p:sp>
        <p:nvSpPr>
          <p:cNvPr id="23579" name="Text Box 27"/>
          <p:cNvSpPr txBox="1">
            <a:spLocks noChangeArrowheads="1"/>
          </p:cNvSpPr>
          <p:nvPr/>
        </p:nvSpPr>
        <p:spPr bwMode="auto">
          <a:xfrm>
            <a:off x="6537325" y="5062538"/>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m</a:t>
            </a:r>
            <a:r>
              <a:rPr lang="en-US" altLang="zh-CN" sz="2400" b="1" baseline="-25000">
                <a:solidFill>
                  <a:srgbClr val="FF0000"/>
                </a:solidFill>
                <a:ea typeface="宋体" panose="02010600030101010101" pitchFamily="2" charset="-122"/>
              </a:rPr>
              <a:t>2</a:t>
            </a:r>
          </a:p>
        </p:txBody>
      </p:sp>
    </p:spTree>
    <p:extLst>
      <p:ext uri="{BB962C8B-B14F-4D97-AF65-F5344CB8AC3E}">
        <p14:creationId xmlns:p14="http://schemas.microsoft.com/office/powerpoint/2010/main" val="31050827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sz="4000" dirty="0" err="1" smtClean="0">
                <a:ea typeface="宋体" panose="02010600030101010101" pitchFamily="2" charset="-122"/>
              </a:rPr>
              <a:t>Lamport’s</a:t>
            </a:r>
            <a:r>
              <a:rPr lang="en-US" altLang="zh-CN" sz="4000" dirty="0" smtClean="0">
                <a:ea typeface="宋体" panose="02010600030101010101" pitchFamily="2" charset="-122"/>
              </a:rPr>
              <a:t>  Algorithm Analysis </a:t>
            </a:r>
            <a:r>
              <a:rPr lang="en-US" altLang="zh-CN" sz="4000" dirty="0" smtClean="0">
                <a:ea typeface="宋体" panose="02010600030101010101" pitchFamily="2" charset="-122"/>
              </a:rPr>
              <a:t>(1)</a:t>
            </a:r>
            <a:endParaRPr lang="en-US" altLang="zh-CN" sz="4000" dirty="0" smtClean="0">
              <a:ea typeface="宋体" panose="02010600030101010101" pitchFamily="2" charset="-122"/>
            </a:endParaRPr>
          </a:p>
        </p:txBody>
      </p:sp>
      <p:sp>
        <p:nvSpPr>
          <p:cNvPr id="27651" name="Rectangle 3"/>
          <p:cNvSpPr>
            <a:spLocks noGrp="1" noChangeArrowheads="1"/>
          </p:cNvSpPr>
          <p:nvPr>
            <p:ph type="body" idx="1"/>
          </p:nvPr>
        </p:nvSpPr>
        <p:spPr>
          <a:xfrm>
            <a:off x="703263" y="1492250"/>
            <a:ext cx="7858125" cy="2024063"/>
          </a:xfrm>
        </p:spPr>
        <p:txBody>
          <a:bodyPr/>
          <a:lstStyle/>
          <a:p>
            <a:pPr marL="609600" indent="-609600" algn="l"/>
            <a:r>
              <a:rPr lang="en-US" altLang="zh-CN" dirty="0" smtClean="0">
                <a:ea typeface="宋体" panose="02010600030101010101" pitchFamily="2" charset="-122"/>
              </a:rPr>
              <a:t>Claim: </a:t>
            </a:r>
            <a:r>
              <a:rPr lang="en-US" altLang="zh-CN" dirty="0" err="1" smtClean="0">
                <a:solidFill>
                  <a:srgbClr val="FF0000"/>
                </a:solidFill>
                <a:ea typeface="宋体" panose="02010600030101010101" pitchFamily="2" charset="-122"/>
              </a:rPr>
              <a:t>e</a:t>
            </a:r>
            <a:r>
              <a:rPr lang="en-US" altLang="zh-CN" baseline="-25000" dirty="0" err="1" smtClean="0">
                <a:solidFill>
                  <a:srgbClr val="FF0000"/>
                </a:solidFill>
                <a:ea typeface="宋体" panose="02010600030101010101" pitchFamily="2" charset="-122"/>
              </a:rPr>
              <a:t>i</a:t>
            </a:r>
            <a:r>
              <a:rPr lang="en-US" altLang="zh-CN" dirty="0" smtClean="0">
                <a:solidFill>
                  <a:srgbClr val="FF0000"/>
                </a:solidFill>
                <a:ea typeface="宋体" panose="02010600030101010101" pitchFamily="2" charset="-122"/>
              </a:rPr>
              <a:t> </a:t>
            </a:r>
            <a:r>
              <a:rPr lang="en-US" altLang="zh-CN" dirty="0" smtClean="0">
                <a:solidFill>
                  <a:srgbClr val="FF0000"/>
                </a:solidFill>
                <a:ea typeface="宋体" panose="02010600030101010101" pitchFamily="2" charset="-122"/>
                <a:sym typeface="Symbol" panose="05050102010706020507" pitchFamily="18" charset="2"/>
              </a:rPr>
              <a:t>&lt; </a:t>
            </a:r>
            <a:r>
              <a:rPr lang="en-US" altLang="zh-CN" dirty="0" err="1" smtClean="0">
                <a:solidFill>
                  <a:srgbClr val="FF0000"/>
                </a:solidFill>
                <a:ea typeface="宋体" panose="02010600030101010101" pitchFamily="2" charset="-122"/>
                <a:sym typeface="Symbol" panose="05050102010706020507" pitchFamily="18" charset="2"/>
              </a:rPr>
              <a:t>e</a:t>
            </a:r>
            <a:r>
              <a:rPr lang="en-US" altLang="zh-CN" baseline="-25000" dirty="0" err="1" smtClean="0">
                <a:solidFill>
                  <a:srgbClr val="FF0000"/>
                </a:solidFill>
                <a:ea typeface="宋体" panose="02010600030101010101" pitchFamily="2" charset="-122"/>
                <a:sym typeface="Symbol" panose="05050102010706020507" pitchFamily="18" charset="2"/>
              </a:rPr>
              <a:t>j</a:t>
            </a:r>
            <a:r>
              <a:rPr lang="en-US" altLang="zh-CN" dirty="0" smtClean="0">
                <a:solidFill>
                  <a:srgbClr val="FF0000"/>
                </a:solidFill>
                <a:ea typeface="宋体" panose="02010600030101010101" pitchFamily="2" charset="-122"/>
                <a:sym typeface="Symbol" panose="05050102010706020507" pitchFamily="18" charset="2"/>
              </a:rPr>
              <a:t>  LC(</a:t>
            </a:r>
            <a:r>
              <a:rPr lang="en-US" altLang="zh-CN" dirty="0" err="1" smtClean="0">
                <a:solidFill>
                  <a:srgbClr val="FF0000"/>
                </a:solidFill>
                <a:ea typeface="宋体" panose="02010600030101010101" pitchFamily="2" charset="-122"/>
                <a:sym typeface="Symbol" panose="05050102010706020507" pitchFamily="18" charset="2"/>
              </a:rPr>
              <a:t>e</a:t>
            </a:r>
            <a:r>
              <a:rPr lang="en-US" altLang="zh-CN" baseline="-25000" dirty="0" err="1" smtClean="0">
                <a:solidFill>
                  <a:srgbClr val="FF0000"/>
                </a:solidFill>
                <a:ea typeface="宋体" panose="02010600030101010101" pitchFamily="2" charset="-122"/>
                <a:sym typeface="Symbol" panose="05050102010706020507" pitchFamily="18" charset="2"/>
              </a:rPr>
              <a:t>i</a:t>
            </a:r>
            <a:r>
              <a:rPr lang="en-US" altLang="zh-CN" dirty="0" smtClean="0">
                <a:solidFill>
                  <a:srgbClr val="FF0000"/>
                </a:solidFill>
                <a:ea typeface="宋体" panose="02010600030101010101" pitchFamily="2" charset="-122"/>
                <a:sym typeface="Symbol" panose="05050102010706020507" pitchFamily="18" charset="2"/>
              </a:rPr>
              <a:t>) &lt; LC(</a:t>
            </a:r>
            <a:r>
              <a:rPr lang="en-US" altLang="zh-CN" dirty="0" err="1" smtClean="0">
                <a:solidFill>
                  <a:srgbClr val="FF0000"/>
                </a:solidFill>
                <a:ea typeface="宋体" panose="02010600030101010101" pitchFamily="2" charset="-122"/>
                <a:sym typeface="Symbol" panose="05050102010706020507" pitchFamily="18" charset="2"/>
              </a:rPr>
              <a:t>e</a:t>
            </a:r>
            <a:r>
              <a:rPr lang="en-US" altLang="zh-CN" baseline="-25000" dirty="0" err="1" smtClean="0">
                <a:solidFill>
                  <a:srgbClr val="FF0000"/>
                </a:solidFill>
                <a:ea typeface="宋体" panose="02010600030101010101" pitchFamily="2" charset="-122"/>
                <a:sym typeface="Symbol" panose="05050102010706020507" pitchFamily="18" charset="2"/>
              </a:rPr>
              <a:t>j</a:t>
            </a:r>
            <a:r>
              <a:rPr lang="en-US" altLang="zh-CN" dirty="0" smtClean="0">
                <a:solidFill>
                  <a:srgbClr val="FF0000"/>
                </a:solidFill>
                <a:ea typeface="宋体" panose="02010600030101010101" pitchFamily="2" charset="-122"/>
                <a:sym typeface="Symbol" panose="05050102010706020507" pitchFamily="18" charset="2"/>
              </a:rPr>
              <a:t>)</a:t>
            </a:r>
          </a:p>
        </p:txBody>
      </p:sp>
      <p:sp>
        <p:nvSpPr>
          <p:cNvPr id="27652" name="Line 4"/>
          <p:cNvSpPr>
            <a:spLocks noChangeShapeType="1"/>
          </p:cNvSpPr>
          <p:nvPr/>
        </p:nvSpPr>
        <p:spPr bwMode="auto">
          <a:xfrm>
            <a:off x="1543050" y="3998913"/>
            <a:ext cx="635476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3" name="Line 5"/>
          <p:cNvSpPr>
            <a:spLocks noChangeShapeType="1"/>
          </p:cNvSpPr>
          <p:nvPr/>
        </p:nvSpPr>
        <p:spPr bwMode="auto">
          <a:xfrm>
            <a:off x="1543050" y="4972050"/>
            <a:ext cx="635476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4" name="Line 6"/>
          <p:cNvSpPr>
            <a:spLocks noChangeShapeType="1"/>
          </p:cNvSpPr>
          <p:nvPr/>
        </p:nvSpPr>
        <p:spPr bwMode="auto">
          <a:xfrm>
            <a:off x="1543050" y="6040438"/>
            <a:ext cx="635476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5" name="Text Box 7"/>
          <p:cNvSpPr txBox="1">
            <a:spLocks noChangeArrowheads="1"/>
          </p:cNvSpPr>
          <p:nvPr/>
        </p:nvSpPr>
        <p:spPr bwMode="auto">
          <a:xfrm>
            <a:off x="989013" y="3694113"/>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P</a:t>
            </a:r>
            <a:r>
              <a:rPr lang="en-US" altLang="zh-CN" sz="2400" b="1" baseline="-25000">
                <a:ea typeface="宋体" panose="02010600030101010101" pitchFamily="2" charset="-122"/>
              </a:rPr>
              <a:t>1</a:t>
            </a:r>
          </a:p>
        </p:txBody>
      </p:sp>
      <p:sp>
        <p:nvSpPr>
          <p:cNvPr id="27656" name="Text Box 8"/>
          <p:cNvSpPr txBox="1">
            <a:spLocks noChangeArrowheads="1"/>
          </p:cNvSpPr>
          <p:nvPr/>
        </p:nvSpPr>
        <p:spPr bwMode="auto">
          <a:xfrm>
            <a:off x="989013" y="4727575"/>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P</a:t>
            </a:r>
            <a:r>
              <a:rPr lang="en-US" altLang="zh-CN" sz="2400" b="1" baseline="-25000">
                <a:ea typeface="宋体" panose="02010600030101010101" pitchFamily="2" charset="-122"/>
              </a:rPr>
              <a:t>2</a:t>
            </a:r>
          </a:p>
        </p:txBody>
      </p:sp>
      <p:sp>
        <p:nvSpPr>
          <p:cNvPr id="27657" name="Text Box 9"/>
          <p:cNvSpPr txBox="1">
            <a:spLocks noChangeArrowheads="1"/>
          </p:cNvSpPr>
          <p:nvPr/>
        </p:nvSpPr>
        <p:spPr bwMode="auto">
          <a:xfrm>
            <a:off x="989013" y="5772150"/>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P</a:t>
            </a:r>
            <a:r>
              <a:rPr lang="en-US" altLang="zh-CN" sz="2400" b="1" baseline="-25000">
                <a:ea typeface="宋体" panose="02010600030101010101" pitchFamily="2" charset="-122"/>
              </a:rPr>
              <a:t>3</a:t>
            </a:r>
          </a:p>
        </p:txBody>
      </p:sp>
      <p:sp>
        <p:nvSpPr>
          <p:cNvPr id="27658" name="Line 10"/>
          <p:cNvSpPr>
            <a:spLocks noChangeShapeType="1"/>
          </p:cNvSpPr>
          <p:nvPr/>
        </p:nvSpPr>
        <p:spPr bwMode="auto">
          <a:xfrm>
            <a:off x="6710363" y="3738563"/>
            <a:ext cx="1958975"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9" name="Text Box 11"/>
          <p:cNvSpPr txBox="1">
            <a:spLocks noChangeArrowheads="1"/>
          </p:cNvSpPr>
          <p:nvPr/>
        </p:nvSpPr>
        <p:spPr bwMode="auto">
          <a:xfrm>
            <a:off x="6796088" y="3348038"/>
            <a:ext cx="157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a:latin typeface="Arial" panose="020B0604020202020204" pitchFamily="34" charset="0"/>
                <a:ea typeface="宋体" panose="02010600030101010101" pitchFamily="2" charset="-122"/>
              </a:rPr>
              <a:t>Real Time</a:t>
            </a:r>
          </a:p>
        </p:txBody>
      </p:sp>
      <p:sp>
        <p:nvSpPr>
          <p:cNvPr id="27660" name="Oval 12"/>
          <p:cNvSpPr>
            <a:spLocks noChangeArrowheads="1"/>
          </p:cNvSpPr>
          <p:nvPr/>
        </p:nvSpPr>
        <p:spPr bwMode="auto">
          <a:xfrm>
            <a:off x="2160588" y="3832225"/>
            <a:ext cx="296862" cy="309563"/>
          </a:xfrm>
          <a:prstGeom prst="ellipse">
            <a:avLst/>
          </a:prstGeom>
          <a:solidFill>
            <a:srgbClr val="FF0000"/>
          </a:solidFill>
          <a:ln w="9525">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27661" name="Oval 13"/>
          <p:cNvSpPr>
            <a:spLocks noChangeArrowheads="1"/>
          </p:cNvSpPr>
          <p:nvPr/>
        </p:nvSpPr>
        <p:spPr bwMode="auto">
          <a:xfrm>
            <a:off x="3586163" y="3843338"/>
            <a:ext cx="296862" cy="309562"/>
          </a:xfrm>
          <a:prstGeom prst="ellipse">
            <a:avLst/>
          </a:prstGeom>
          <a:solidFill>
            <a:srgbClr val="FF0000"/>
          </a:solidFill>
          <a:ln w="9525">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27662" name="Oval 14"/>
          <p:cNvSpPr>
            <a:spLocks noChangeArrowheads="1"/>
          </p:cNvSpPr>
          <p:nvPr/>
        </p:nvSpPr>
        <p:spPr bwMode="auto">
          <a:xfrm>
            <a:off x="2743200" y="5910263"/>
            <a:ext cx="296863" cy="309562"/>
          </a:xfrm>
          <a:prstGeom prst="ellipse">
            <a:avLst/>
          </a:prstGeom>
          <a:solidFill>
            <a:srgbClr val="FF0000"/>
          </a:solidFill>
          <a:ln w="9525">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27663" name="Oval 15"/>
          <p:cNvSpPr>
            <a:spLocks noChangeArrowheads="1"/>
          </p:cNvSpPr>
          <p:nvPr/>
        </p:nvSpPr>
        <p:spPr bwMode="auto">
          <a:xfrm>
            <a:off x="4773613" y="4781550"/>
            <a:ext cx="296862" cy="309563"/>
          </a:xfrm>
          <a:prstGeom prst="ellipse">
            <a:avLst/>
          </a:prstGeom>
          <a:solidFill>
            <a:srgbClr val="FF0000"/>
          </a:solidFill>
          <a:ln w="9525">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27664" name="Oval 16"/>
          <p:cNvSpPr>
            <a:spLocks noChangeArrowheads="1"/>
          </p:cNvSpPr>
          <p:nvPr/>
        </p:nvSpPr>
        <p:spPr bwMode="auto">
          <a:xfrm>
            <a:off x="6983413" y="5886450"/>
            <a:ext cx="296862" cy="309563"/>
          </a:xfrm>
          <a:prstGeom prst="ellipse">
            <a:avLst/>
          </a:prstGeom>
          <a:solidFill>
            <a:srgbClr val="FF0000"/>
          </a:solidFill>
          <a:ln w="9525">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27665" name="Line 17"/>
          <p:cNvSpPr>
            <a:spLocks noChangeShapeType="1"/>
          </p:cNvSpPr>
          <p:nvPr/>
        </p:nvSpPr>
        <p:spPr bwMode="auto">
          <a:xfrm>
            <a:off x="3883025" y="4141788"/>
            <a:ext cx="927100" cy="665162"/>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6" name="Line 18"/>
          <p:cNvSpPr>
            <a:spLocks noChangeShapeType="1"/>
          </p:cNvSpPr>
          <p:nvPr/>
        </p:nvSpPr>
        <p:spPr bwMode="auto">
          <a:xfrm>
            <a:off x="6280150" y="5127625"/>
            <a:ext cx="701675" cy="796925"/>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7" name="Text Box 19"/>
          <p:cNvSpPr txBox="1">
            <a:spLocks noChangeArrowheads="1"/>
          </p:cNvSpPr>
          <p:nvPr/>
        </p:nvSpPr>
        <p:spPr bwMode="auto">
          <a:xfrm>
            <a:off x="2159000" y="34337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a</a:t>
            </a:r>
          </a:p>
        </p:txBody>
      </p:sp>
      <p:sp>
        <p:nvSpPr>
          <p:cNvPr id="27668" name="Text Box 20"/>
          <p:cNvSpPr txBox="1">
            <a:spLocks noChangeArrowheads="1"/>
          </p:cNvSpPr>
          <p:nvPr/>
        </p:nvSpPr>
        <p:spPr bwMode="auto">
          <a:xfrm>
            <a:off x="3541713" y="342106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b</a:t>
            </a:r>
          </a:p>
        </p:txBody>
      </p:sp>
      <p:sp>
        <p:nvSpPr>
          <p:cNvPr id="27669" name="Text Box 21"/>
          <p:cNvSpPr txBox="1">
            <a:spLocks noChangeArrowheads="1"/>
          </p:cNvSpPr>
          <p:nvPr/>
        </p:nvSpPr>
        <p:spPr bwMode="auto">
          <a:xfrm>
            <a:off x="4889500" y="4383088"/>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c</a:t>
            </a:r>
          </a:p>
        </p:txBody>
      </p:sp>
      <p:sp>
        <p:nvSpPr>
          <p:cNvPr id="27670" name="Text Box 22"/>
          <p:cNvSpPr txBox="1">
            <a:spLocks noChangeArrowheads="1"/>
          </p:cNvSpPr>
          <p:nvPr/>
        </p:nvSpPr>
        <p:spPr bwMode="auto">
          <a:xfrm>
            <a:off x="7137400" y="5464175"/>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f</a:t>
            </a:r>
          </a:p>
        </p:txBody>
      </p:sp>
      <p:sp>
        <p:nvSpPr>
          <p:cNvPr id="27671" name="Oval 23"/>
          <p:cNvSpPr>
            <a:spLocks noChangeArrowheads="1"/>
          </p:cNvSpPr>
          <p:nvPr/>
        </p:nvSpPr>
        <p:spPr bwMode="auto">
          <a:xfrm>
            <a:off x="5973763" y="4816475"/>
            <a:ext cx="296862" cy="309563"/>
          </a:xfrm>
          <a:prstGeom prst="ellipse">
            <a:avLst/>
          </a:prstGeom>
          <a:solidFill>
            <a:srgbClr val="FF0000"/>
          </a:solidFill>
          <a:ln w="9525">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27672" name="Text Box 24"/>
          <p:cNvSpPr txBox="1">
            <a:spLocks noChangeArrowheads="1"/>
          </p:cNvSpPr>
          <p:nvPr/>
        </p:nvSpPr>
        <p:spPr bwMode="auto">
          <a:xfrm>
            <a:off x="6154738" y="44783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d</a:t>
            </a:r>
          </a:p>
        </p:txBody>
      </p:sp>
      <p:sp>
        <p:nvSpPr>
          <p:cNvPr id="27673" name="Text Box 25"/>
          <p:cNvSpPr txBox="1">
            <a:spLocks noChangeArrowheads="1"/>
          </p:cNvSpPr>
          <p:nvPr/>
        </p:nvSpPr>
        <p:spPr bwMode="auto">
          <a:xfrm>
            <a:off x="2965450" y="5570538"/>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e</a:t>
            </a:r>
          </a:p>
        </p:txBody>
      </p:sp>
      <p:sp>
        <p:nvSpPr>
          <p:cNvPr id="27674" name="Text Box 26"/>
          <p:cNvSpPr txBox="1">
            <a:spLocks noChangeArrowheads="1"/>
          </p:cNvSpPr>
          <p:nvPr/>
        </p:nvSpPr>
        <p:spPr bwMode="auto">
          <a:xfrm>
            <a:off x="4149725" y="40513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m</a:t>
            </a:r>
            <a:r>
              <a:rPr lang="en-US" altLang="zh-CN" sz="2400" b="1" baseline="-25000">
                <a:solidFill>
                  <a:srgbClr val="FF0000"/>
                </a:solidFill>
                <a:ea typeface="宋体" panose="02010600030101010101" pitchFamily="2" charset="-122"/>
              </a:rPr>
              <a:t>1</a:t>
            </a:r>
          </a:p>
        </p:txBody>
      </p:sp>
      <p:sp>
        <p:nvSpPr>
          <p:cNvPr id="27675" name="Text Box 27"/>
          <p:cNvSpPr txBox="1">
            <a:spLocks noChangeArrowheads="1"/>
          </p:cNvSpPr>
          <p:nvPr/>
        </p:nvSpPr>
        <p:spPr bwMode="auto">
          <a:xfrm>
            <a:off x="6537325" y="5106988"/>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m</a:t>
            </a:r>
            <a:r>
              <a:rPr lang="en-US" altLang="zh-CN" sz="2400" b="1" baseline="-25000">
                <a:solidFill>
                  <a:srgbClr val="FF0000"/>
                </a:solidFill>
                <a:ea typeface="宋体" panose="02010600030101010101" pitchFamily="2" charset="-122"/>
              </a:rPr>
              <a:t>2</a:t>
            </a:r>
          </a:p>
        </p:txBody>
      </p:sp>
      <p:sp>
        <p:nvSpPr>
          <p:cNvPr id="40988" name="Text Box 28"/>
          <p:cNvSpPr txBox="1">
            <a:spLocks noChangeArrowheads="1"/>
          </p:cNvSpPr>
          <p:nvPr/>
        </p:nvSpPr>
        <p:spPr bwMode="auto">
          <a:xfrm>
            <a:off x="2028825" y="40862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1</a:t>
            </a:r>
          </a:p>
        </p:txBody>
      </p:sp>
      <p:sp>
        <p:nvSpPr>
          <p:cNvPr id="40989" name="Text Box 29"/>
          <p:cNvSpPr txBox="1">
            <a:spLocks noChangeArrowheads="1"/>
          </p:cNvSpPr>
          <p:nvPr/>
        </p:nvSpPr>
        <p:spPr bwMode="auto">
          <a:xfrm>
            <a:off x="3357563" y="40624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2</a:t>
            </a:r>
          </a:p>
        </p:txBody>
      </p:sp>
      <p:sp>
        <p:nvSpPr>
          <p:cNvPr id="40990" name="Text Box 30"/>
          <p:cNvSpPr txBox="1">
            <a:spLocks noChangeArrowheads="1"/>
          </p:cNvSpPr>
          <p:nvPr/>
        </p:nvSpPr>
        <p:spPr bwMode="auto">
          <a:xfrm>
            <a:off x="4545013" y="49291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3</a:t>
            </a:r>
          </a:p>
        </p:txBody>
      </p:sp>
      <p:sp>
        <p:nvSpPr>
          <p:cNvPr id="40991" name="Text Box 31"/>
          <p:cNvSpPr txBox="1">
            <a:spLocks noChangeArrowheads="1"/>
          </p:cNvSpPr>
          <p:nvPr/>
        </p:nvSpPr>
        <p:spPr bwMode="auto">
          <a:xfrm>
            <a:off x="6657975" y="60579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5</a:t>
            </a:r>
          </a:p>
        </p:txBody>
      </p:sp>
      <p:sp>
        <p:nvSpPr>
          <p:cNvPr id="40992" name="Text Box 32"/>
          <p:cNvSpPr txBox="1">
            <a:spLocks noChangeArrowheads="1"/>
          </p:cNvSpPr>
          <p:nvPr/>
        </p:nvSpPr>
        <p:spPr bwMode="auto">
          <a:xfrm>
            <a:off x="5791200" y="4953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4</a:t>
            </a:r>
          </a:p>
        </p:txBody>
      </p:sp>
      <p:sp>
        <p:nvSpPr>
          <p:cNvPr id="40993" name="Text Box 33"/>
          <p:cNvSpPr txBox="1">
            <a:spLocks noChangeArrowheads="1"/>
          </p:cNvSpPr>
          <p:nvPr/>
        </p:nvSpPr>
        <p:spPr bwMode="auto">
          <a:xfrm>
            <a:off x="3000375" y="61055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1</a:t>
            </a:r>
          </a:p>
        </p:txBody>
      </p:sp>
      <p:sp>
        <p:nvSpPr>
          <p:cNvPr id="27682" name="Oval 34"/>
          <p:cNvSpPr>
            <a:spLocks noChangeArrowheads="1"/>
          </p:cNvSpPr>
          <p:nvPr/>
        </p:nvSpPr>
        <p:spPr bwMode="auto">
          <a:xfrm>
            <a:off x="7280275" y="4829175"/>
            <a:ext cx="296863" cy="309563"/>
          </a:xfrm>
          <a:prstGeom prst="ellipse">
            <a:avLst/>
          </a:prstGeom>
          <a:solidFill>
            <a:srgbClr val="FF0000"/>
          </a:solidFill>
          <a:ln w="9525">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27683" name="Text Box 35"/>
          <p:cNvSpPr txBox="1">
            <a:spLocks noChangeArrowheads="1"/>
          </p:cNvSpPr>
          <p:nvPr/>
        </p:nvSpPr>
        <p:spPr bwMode="auto">
          <a:xfrm>
            <a:off x="7494588" y="44894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g</a:t>
            </a:r>
          </a:p>
        </p:txBody>
      </p:sp>
      <p:sp>
        <p:nvSpPr>
          <p:cNvPr id="40996" name="Text Box 36"/>
          <p:cNvSpPr txBox="1">
            <a:spLocks noChangeArrowheads="1"/>
          </p:cNvSpPr>
          <p:nvPr/>
        </p:nvSpPr>
        <p:spPr bwMode="auto">
          <a:xfrm>
            <a:off x="7537450" y="50244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5</a:t>
            </a:r>
          </a:p>
        </p:txBody>
      </p:sp>
    </p:spTree>
    <p:extLst>
      <p:ext uri="{BB962C8B-B14F-4D97-AF65-F5344CB8AC3E}">
        <p14:creationId xmlns:p14="http://schemas.microsoft.com/office/powerpoint/2010/main" val="8583677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0988"/>
                                        </p:tgtEl>
                                        <p:attrNameLst>
                                          <p:attrName>style.visibility</p:attrName>
                                        </p:attrNameLst>
                                      </p:cBhvr>
                                      <p:to>
                                        <p:strVal val="visible"/>
                                      </p:to>
                                    </p:set>
                                    <p:animEffect transition="in" filter="checkerboard(across)">
                                      <p:cBhvr>
                                        <p:cTn id="7" dur="500"/>
                                        <p:tgtEl>
                                          <p:spTgt spid="409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0993"/>
                                        </p:tgtEl>
                                        <p:attrNameLst>
                                          <p:attrName>style.visibility</p:attrName>
                                        </p:attrNameLst>
                                      </p:cBhvr>
                                      <p:to>
                                        <p:strVal val="visible"/>
                                      </p:to>
                                    </p:set>
                                    <p:animEffect transition="in" filter="checkerboard(across)">
                                      <p:cBhvr>
                                        <p:cTn id="12" dur="500"/>
                                        <p:tgtEl>
                                          <p:spTgt spid="409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0989"/>
                                        </p:tgtEl>
                                        <p:attrNameLst>
                                          <p:attrName>style.visibility</p:attrName>
                                        </p:attrNameLst>
                                      </p:cBhvr>
                                      <p:to>
                                        <p:strVal val="visible"/>
                                      </p:to>
                                    </p:set>
                                    <p:animEffect transition="in" filter="checkerboard(across)">
                                      <p:cBhvr>
                                        <p:cTn id="17" dur="500"/>
                                        <p:tgtEl>
                                          <p:spTgt spid="409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0990"/>
                                        </p:tgtEl>
                                        <p:attrNameLst>
                                          <p:attrName>style.visibility</p:attrName>
                                        </p:attrNameLst>
                                      </p:cBhvr>
                                      <p:to>
                                        <p:strVal val="visible"/>
                                      </p:to>
                                    </p:set>
                                    <p:animEffect transition="in" filter="checkerboard(across)">
                                      <p:cBhvr>
                                        <p:cTn id="22" dur="500"/>
                                        <p:tgtEl>
                                          <p:spTgt spid="409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40992"/>
                                        </p:tgtEl>
                                        <p:attrNameLst>
                                          <p:attrName>style.visibility</p:attrName>
                                        </p:attrNameLst>
                                      </p:cBhvr>
                                      <p:to>
                                        <p:strVal val="visible"/>
                                      </p:to>
                                    </p:set>
                                    <p:animEffect transition="in" filter="checkerboard(across)">
                                      <p:cBhvr>
                                        <p:cTn id="27" dur="500"/>
                                        <p:tgtEl>
                                          <p:spTgt spid="4099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40991"/>
                                        </p:tgtEl>
                                        <p:attrNameLst>
                                          <p:attrName>style.visibility</p:attrName>
                                        </p:attrNameLst>
                                      </p:cBhvr>
                                      <p:to>
                                        <p:strVal val="visible"/>
                                      </p:to>
                                    </p:set>
                                    <p:animEffect transition="in" filter="checkerboard(across)">
                                      <p:cBhvr>
                                        <p:cTn id="32" dur="500"/>
                                        <p:tgtEl>
                                          <p:spTgt spid="4099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40996"/>
                                        </p:tgtEl>
                                        <p:attrNameLst>
                                          <p:attrName>style.visibility</p:attrName>
                                        </p:attrNameLst>
                                      </p:cBhvr>
                                      <p:to>
                                        <p:strVal val="visible"/>
                                      </p:to>
                                    </p:set>
                                    <p:animEffect transition="in" filter="checkerboard(across)">
                                      <p:cBhvr>
                                        <p:cTn id="37" dur="500"/>
                                        <p:tgtEl>
                                          <p:spTgt spid="40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8" grpId="0"/>
      <p:bldP spid="40989" grpId="0"/>
      <p:bldP spid="40990" grpId="0"/>
      <p:bldP spid="40991" grpId="0"/>
      <p:bldP spid="40992" grpId="0"/>
      <p:bldP spid="40993" grpId="0"/>
      <p:bldP spid="4099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sz="4000" smtClean="0">
                <a:ea typeface="宋体" panose="02010600030101010101" pitchFamily="2" charset="-122"/>
              </a:rPr>
              <a:t>Lamport’s  Algorithm Analysis (2)</a:t>
            </a:r>
          </a:p>
        </p:txBody>
      </p:sp>
      <p:sp>
        <p:nvSpPr>
          <p:cNvPr id="43011" name="Rectangle 3"/>
          <p:cNvSpPr>
            <a:spLocks noGrp="1" noChangeArrowheads="1"/>
          </p:cNvSpPr>
          <p:nvPr>
            <p:ph type="body" idx="1"/>
          </p:nvPr>
        </p:nvSpPr>
        <p:spPr>
          <a:xfrm>
            <a:off x="703263" y="1130300"/>
            <a:ext cx="7858125" cy="2197100"/>
          </a:xfrm>
        </p:spPr>
        <p:txBody>
          <a:bodyPr/>
          <a:lstStyle/>
          <a:p>
            <a:pPr marL="609600" indent="-609600" algn="l">
              <a:lnSpc>
                <a:spcPct val="90000"/>
              </a:lnSpc>
            </a:pPr>
            <a:r>
              <a:rPr lang="en-US" altLang="zh-CN" dirty="0" smtClean="0">
                <a:ea typeface="宋体" panose="02010600030101010101" pitchFamily="2" charset="-122"/>
              </a:rPr>
              <a:t>LC(</a:t>
            </a:r>
            <a:r>
              <a:rPr lang="en-US" altLang="zh-CN" dirty="0" err="1" smtClean="0">
                <a:ea typeface="宋体" panose="02010600030101010101" pitchFamily="2" charset="-122"/>
              </a:rPr>
              <a:t>e</a:t>
            </a:r>
            <a:r>
              <a:rPr lang="en-US" altLang="zh-CN" baseline="-25000" dirty="0" err="1" smtClean="0">
                <a:ea typeface="宋体" panose="02010600030101010101" pitchFamily="2" charset="-122"/>
              </a:rPr>
              <a:t>i</a:t>
            </a:r>
            <a:r>
              <a:rPr lang="en-US" altLang="zh-CN" dirty="0" smtClean="0">
                <a:ea typeface="宋体" panose="02010600030101010101" pitchFamily="2" charset="-122"/>
              </a:rPr>
              <a:t>) &lt; LC(</a:t>
            </a:r>
            <a:r>
              <a:rPr lang="en-US" altLang="zh-CN" dirty="0" err="1" smtClean="0">
                <a:ea typeface="宋体" panose="02010600030101010101" pitchFamily="2" charset="-122"/>
              </a:rPr>
              <a:t>e</a:t>
            </a:r>
            <a:r>
              <a:rPr lang="en-US" altLang="zh-CN" baseline="-25000" dirty="0" err="1" smtClean="0">
                <a:ea typeface="宋体" panose="02010600030101010101" pitchFamily="2" charset="-122"/>
              </a:rPr>
              <a:t>j</a:t>
            </a:r>
            <a:r>
              <a:rPr lang="en-US" altLang="zh-CN" dirty="0" smtClean="0">
                <a:ea typeface="宋体" panose="02010600030101010101" pitchFamily="2" charset="-122"/>
              </a:rPr>
              <a:t>) </a:t>
            </a:r>
            <a:r>
              <a:rPr lang="en-US" altLang="zh-CN" dirty="0" smtClean="0">
                <a:ea typeface="宋体" panose="02010600030101010101" pitchFamily="2" charset="-122"/>
                <a:sym typeface="Symbol" panose="05050102010706020507" pitchFamily="18" charset="2"/>
              </a:rPr>
              <a:t> </a:t>
            </a:r>
            <a:r>
              <a:rPr lang="en-US" altLang="zh-CN" dirty="0" err="1" smtClean="0">
                <a:ea typeface="宋体" panose="02010600030101010101" pitchFamily="2" charset="-122"/>
              </a:rPr>
              <a:t>e</a:t>
            </a:r>
            <a:r>
              <a:rPr lang="en-US" altLang="zh-CN" baseline="-25000" dirty="0" err="1" smtClean="0">
                <a:ea typeface="宋体" panose="02010600030101010101" pitchFamily="2" charset="-122"/>
              </a:rPr>
              <a:t>i</a:t>
            </a:r>
            <a:r>
              <a:rPr lang="en-US" altLang="zh-CN" dirty="0" smtClean="0">
                <a:ea typeface="宋体" panose="02010600030101010101" pitchFamily="2" charset="-122"/>
              </a:rPr>
              <a:t> &lt; </a:t>
            </a:r>
            <a:r>
              <a:rPr lang="en-US" altLang="zh-CN" dirty="0" err="1" smtClean="0">
                <a:ea typeface="宋体" panose="02010600030101010101" pitchFamily="2" charset="-122"/>
              </a:rPr>
              <a:t>e</a:t>
            </a:r>
            <a:r>
              <a:rPr lang="en-US" altLang="zh-CN" baseline="-25000" dirty="0" err="1" smtClean="0">
                <a:ea typeface="宋体" panose="02010600030101010101" pitchFamily="2" charset="-122"/>
              </a:rPr>
              <a:t>j</a:t>
            </a:r>
            <a:r>
              <a:rPr lang="en-US" altLang="zh-CN" baseline="-25000" dirty="0" smtClean="0">
                <a:ea typeface="宋体" panose="02010600030101010101" pitchFamily="2" charset="-122"/>
              </a:rPr>
              <a:t> </a:t>
            </a:r>
            <a:r>
              <a:rPr lang="en-US" altLang="zh-CN" dirty="0" smtClean="0">
                <a:ea typeface="宋体" panose="02010600030101010101" pitchFamily="2" charset="-122"/>
              </a:rPr>
              <a:t>?</a:t>
            </a:r>
          </a:p>
          <a:p>
            <a:pPr marL="609600" indent="-609600" algn="l">
              <a:lnSpc>
                <a:spcPct val="90000"/>
              </a:lnSpc>
            </a:pPr>
            <a:endParaRPr lang="en-US" altLang="zh-CN" dirty="0" smtClean="0">
              <a:ea typeface="宋体" panose="02010600030101010101" pitchFamily="2" charset="-122"/>
            </a:endParaRPr>
          </a:p>
          <a:p>
            <a:pPr marL="0" indent="0" algn="l">
              <a:lnSpc>
                <a:spcPct val="90000"/>
              </a:lnSpc>
              <a:buNone/>
            </a:pPr>
            <a:endParaRPr lang="en-US" altLang="zh-CN" baseline="-25000" dirty="0" smtClean="0">
              <a:ea typeface="宋体" panose="02010600030101010101" pitchFamily="2" charset="-122"/>
            </a:endParaRPr>
          </a:p>
          <a:p>
            <a:pPr marL="609600" indent="-609600" algn="l">
              <a:lnSpc>
                <a:spcPct val="90000"/>
              </a:lnSpc>
            </a:pPr>
            <a:endParaRPr lang="en-US" altLang="zh-CN" baseline="-25000" dirty="0" smtClean="0">
              <a:ea typeface="宋体" panose="02010600030101010101" pitchFamily="2" charset="-122"/>
            </a:endParaRPr>
          </a:p>
        </p:txBody>
      </p:sp>
      <p:sp>
        <p:nvSpPr>
          <p:cNvPr id="28676" name="Line 4"/>
          <p:cNvSpPr>
            <a:spLocks noChangeShapeType="1"/>
          </p:cNvSpPr>
          <p:nvPr/>
        </p:nvSpPr>
        <p:spPr bwMode="auto">
          <a:xfrm>
            <a:off x="1543050" y="3998913"/>
            <a:ext cx="635476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7" name="Line 5"/>
          <p:cNvSpPr>
            <a:spLocks noChangeShapeType="1"/>
          </p:cNvSpPr>
          <p:nvPr/>
        </p:nvSpPr>
        <p:spPr bwMode="auto">
          <a:xfrm>
            <a:off x="1543050" y="4972050"/>
            <a:ext cx="635476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 name="Line 6"/>
          <p:cNvSpPr>
            <a:spLocks noChangeShapeType="1"/>
          </p:cNvSpPr>
          <p:nvPr/>
        </p:nvSpPr>
        <p:spPr bwMode="auto">
          <a:xfrm>
            <a:off x="1543050" y="6040438"/>
            <a:ext cx="635476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9" name="Text Box 7"/>
          <p:cNvSpPr txBox="1">
            <a:spLocks noChangeArrowheads="1"/>
          </p:cNvSpPr>
          <p:nvPr/>
        </p:nvSpPr>
        <p:spPr bwMode="auto">
          <a:xfrm>
            <a:off x="989013" y="3694113"/>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P</a:t>
            </a:r>
            <a:r>
              <a:rPr lang="en-US" altLang="zh-CN" sz="2400" b="1" baseline="-25000">
                <a:ea typeface="宋体" panose="02010600030101010101" pitchFamily="2" charset="-122"/>
              </a:rPr>
              <a:t>1</a:t>
            </a:r>
          </a:p>
        </p:txBody>
      </p:sp>
      <p:sp>
        <p:nvSpPr>
          <p:cNvPr id="28680" name="Text Box 8"/>
          <p:cNvSpPr txBox="1">
            <a:spLocks noChangeArrowheads="1"/>
          </p:cNvSpPr>
          <p:nvPr/>
        </p:nvSpPr>
        <p:spPr bwMode="auto">
          <a:xfrm>
            <a:off x="989013" y="4727575"/>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P</a:t>
            </a:r>
            <a:r>
              <a:rPr lang="en-US" altLang="zh-CN" sz="2400" b="1" baseline="-25000">
                <a:ea typeface="宋体" panose="02010600030101010101" pitchFamily="2" charset="-122"/>
              </a:rPr>
              <a:t>2</a:t>
            </a:r>
          </a:p>
        </p:txBody>
      </p:sp>
      <p:sp>
        <p:nvSpPr>
          <p:cNvPr id="28681" name="Text Box 9"/>
          <p:cNvSpPr txBox="1">
            <a:spLocks noChangeArrowheads="1"/>
          </p:cNvSpPr>
          <p:nvPr/>
        </p:nvSpPr>
        <p:spPr bwMode="auto">
          <a:xfrm>
            <a:off x="989013" y="5772150"/>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P</a:t>
            </a:r>
            <a:r>
              <a:rPr lang="en-US" altLang="zh-CN" sz="2400" b="1" baseline="-25000">
                <a:ea typeface="宋体" panose="02010600030101010101" pitchFamily="2" charset="-122"/>
              </a:rPr>
              <a:t>3</a:t>
            </a:r>
          </a:p>
        </p:txBody>
      </p:sp>
      <p:sp>
        <p:nvSpPr>
          <p:cNvPr id="28682" name="Line 10"/>
          <p:cNvSpPr>
            <a:spLocks noChangeShapeType="1"/>
          </p:cNvSpPr>
          <p:nvPr/>
        </p:nvSpPr>
        <p:spPr bwMode="auto">
          <a:xfrm>
            <a:off x="6710363" y="3738563"/>
            <a:ext cx="1958975"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3" name="Text Box 11"/>
          <p:cNvSpPr txBox="1">
            <a:spLocks noChangeArrowheads="1"/>
          </p:cNvSpPr>
          <p:nvPr/>
        </p:nvSpPr>
        <p:spPr bwMode="auto">
          <a:xfrm>
            <a:off x="6796088" y="3348038"/>
            <a:ext cx="157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a:latin typeface="Arial" panose="020B0604020202020204" pitchFamily="34" charset="0"/>
                <a:ea typeface="宋体" panose="02010600030101010101" pitchFamily="2" charset="-122"/>
              </a:rPr>
              <a:t>Real Time</a:t>
            </a:r>
          </a:p>
        </p:txBody>
      </p:sp>
      <p:sp>
        <p:nvSpPr>
          <p:cNvPr id="28684" name="Oval 12"/>
          <p:cNvSpPr>
            <a:spLocks noChangeArrowheads="1"/>
          </p:cNvSpPr>
          <p:nvPr/>
        </p:nvSpPr>
        <p:spPr bwMode="auto">
          <a:xfrm>
            <a:off x="2160588" y="3832225"/>
            <a:ext cx="296862" cy="309563"/>
          </a:xfrm>
          <a:prstGeom prst="ellipse">
            <a:avLst/>
          </a:prstGeom>
          <a:solidFill>
            <a:srgbClr val="FF0000"/>
          </a:solidFill>
          <a:ln w="9525">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28685" name="Oval 13"/>
          <p:cNvSpPr>
            <a:spLocks noChangeArrowheads="1"/>
          </p:cNvSpPr>
          <p:nvPr/>
        </p:nvSpPr>
        <p:spPr bwMode="auto">
          <a:xfrm>
            <a:off x="3586163" y="3843338"/>
            <a:ext cx="296862" cy="309562"/>
          </a:xfrm>
          <a:prstGeom prst="ellipse">
            <a:avLst/>
          </a:prstGeom>
          <a:solidFill>
            <a:srgbClr val="FF0000"/>
          </a:solidFill>
          <a:ln w="9525">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28686" name="Oval 14"/>
          <p:cNvSpPr>
            <a:spLocks noChangeArrowheads="1"/>
          </p:cNvSpPr>
          <p:nvPr/>
        </p:nvSpPr>
        <p:spPr bwMode="auto">
          <a:xfrm>
            <a:off x="2743200" y="5910263"/>
            <a:ext cx="296863" cy="309562"/>
          </a:xfrm>
          <a:prstGeom prst="ellipse">
            <a:avLst/>
          </a:prstGeom>
          <a:solidFill>
            <a:srgbClr val="FF0000"/>
          </a:solidFill>
          <a:ln w="9525">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28687" name="Oval 15"/>
          <p:cNvSpPr>
            <a:spLocks noChangeArrowheads="1"/>
          </p:cNvSpPr>
          <p:nvPr/>
        </p:nvSpPr>
        <p:spPr bwMode="auto">
          <a:xfrm>
            <a:off x="4773613" y="4781550"/>
            <a:ext cx="296862" cy="309563"/>
          </a:xfrm>
          <a:prstGeom prst="ellipse">
            <a:avLst/>
          </a:prstGeom>
          <a:solidFill>
            <a:srgbClr val="FF0000"/>
          </a:solidFill>
          <a:ln w="9525">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28688" name="Oval 16"/>
          <p:cNvSpPr>
            <a:spLocks noChangeArrowheads="1"/>
          </p:cNvSpPr>
          <p:nvPr/>
        </p:nvSpPr>
        <p:spPr bwMode="auto">
          <a:xfrm>
            <a:off x="6983413" y="5886450"/>
            <a:ext cx="296862" cy="309563"/>
          </a:xfrm>
          <a:prstGeom prst="ellipse">
            <a:avLst/>
          </a:prstGeom>
          <a:solidFill>
            <a:srgbClr val="FF0000"/>
          </a:solidFill>
          <a:ln w="9525">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28689" name="Line 17"/>
          <p:cNvSpPr>
            <a:spLocks noChangeShapeType="1"/>
          </p:cNvSpPr>
          <p:nvPr/>
        </p:nvSpPr>
        <p:spPr bwMode="auto">
          <a:xfrm>
            <a:off x="3883025" y="4141788"/>
            <a:ext cx="927100" cy="665162"/>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0" name="Line 18"/>
          <p:cNvSpPr>
            <a:spLocks noChangeShapeType="1"/>
          </p:cNvSpPr>
          <p:nvPr/>
        </p:nvSpPr>
        <p:spPr bwMode="auto">
          <a:xfrm>
            <a:off x="6280150" y="5127625"/>
            <a:ext cx="701675" cy="796925"/>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1" name="Text Box 19"/>
          <p:cNvSpPr txBox="1">
            <a:spLocks noChangeArrowheads="1"/>
          </p:cNvSpPr>
          <p:nvPr/>
        </p:nvSpPr>
        <p:spPr bwMode="auto">
          <a:xfrm>
            <a:off x="2159000" y="34337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a</a:t>
            </a:r>
          </a:p>
        </p:txBody>
      </p:sp>
      <p:sp>
        <p:nvSpPr>
          <p:cNvPr id="28692" name="Text Box 20"/>
          <p:cNvSpPr txBox="1">
            <a:spLocks noChangeArrowheads="1"/>
          </p:cNvSpPr>
          <p:nvPr/>
        </p:nvSpPr>
        <p:spPr bwMode="auto">
          <a:xfrm>
            <a:off x="3541713" y="342106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b</a:t>
            </a:r>
          </a:p>
        </p:txBody>
      </p:sp>
      <p:sp>
        <p:nvSpPr>
          <p:cNvPr id="28693" name="Text Box 21"/>
          <p:cNvSpPr txBox="1">
            <a:spLocks noChangeArrowheads="1"/>
          </p:cNvSpPr>
          <p:nvPr/>
        </p:nvSpPr>
        <p:spPr bwMode="auto">
          <a:xfrm>
            <a:off x="4889500" y="4383088"/>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c</a:t>
            </a:r>
          </a:p>
        </p:txBody>
      </p:sp>
      <p:sp>
        <p:nvSpPr>
          <p:cNvPr id="28694" name="Text Box 22"/>
          <p:cNvSpPr txBox="1">
            <a:spLocks noChangeArrowheads="1"/>
          </p:cNvSpPr>
          <p:nvPr/>
        </p:nvSpPr>
        <p:spPr bwMode="auto">
          <a:xfrm>
            <a:off x="7137400" y="5464175"/>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f</a:t>
            </a:r>
          </a:p>
        </p:txBody>
      </p:sp>
      <p:sp>
        <p:nvSpPr>
          <p:cNvPr id="28695" name="Oval 23"/>
          <p:cNvSpPr>
            <a:spLocks noChangeArrowheads="1"/>
          </p:cNvSpPr>
          <p:nvPr/>
        </p:nvSpPr>
        <p:spPr bwMode="auto">
          <a:xfrm>
            <a:off x="5973763" y="4816475"/>
            <a:ext cx="296862" cy="309563"/>
          </a:xfrm>
          <a:prstGeom prst="ellipse">
            <a:avLst/>
          </a:prstGeom>
          <a:solidFill>
            <a:srgbClr val="FF0000"/>
          </a:solidFill>
          <a:ln w="9525">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28696" name="Text Box 24"/>
          <p:cNvSpPr txBox="1">
            <a:spLocks noChangeArrowheads="1"/>
          </p:cNvSpPr>
          <p:nvPr/>
        </p:nvSpPr>
        <p:spPr bwMode="auto">
          <a:xfrm>
            <a:off x="6154738" y="44783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d</a:t>
            </a:r>
          </a:p>
        </p:txBody>
      </p:sp>
      <p:sp>
        <p:nvSpPr>
          <p:cNvPr id="28697" name="Text Box 25"/>
          <p:cNvSpPr txBox="1">
            <a:spLocks noChangeArrowheads="1"/>
          </p:cNvSpPr>
          <p:nvPr/>
        </p:nvSpPr>
        <p:spPr bwMode="auto">
          <a:xfrm>
            <a:off x="2965450" y="5570538"/>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e</a:t>
            </a:r>
          </a:p>
        </p:txBody>
      </p:sp>
      <p:sp>
        <p:nvSpPr>
          <p:cNvPr id="28698" name="Text Box 26"/>
          <p:cNvSpPr txBox="1">
            <a:spLocks noChangeArrowheads="1"/>
          </p:cNvSpPr>
          <p:nvPr/>
        </p:nvSpPr>
        <p:spPr bwMode="auto">
          <a:xfrm>
            <a:off x="4149725" y="40513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m</a:t>
            </a:r>
            <a:r>
              <a:rPr lang="en-US" altLang="zh-CN" sz="2400" b="1" baseline="-25000">
                <a:solidFill>
                  <a:srgbClr val="FF0000"/>
                </a:solidFill>
                <a:ea typeface="宋体" panose="02010600030101010101" pitchFamily="2" charset="-122"/>
              </a:rPr>
              <a:t>1</a:t>
            </a:r>
          </a:p>
        </p:txBody>
      </p:sp>
      <p:sp>
        <p:nvSpPr>
          <p:cNvPr id="28699" name="Text Box 27"/>
          <p:cNvSpPr txBox="1">
            <a:spLocks noChangeArrowheads="1"/>
          </p:cNvSpPr>
          <p:nvPr/>
        </p:nvSpPr>
        <p:spPr bwMode="auto">
          <a:xfrm>
            <a:off x="6537325" y="5106988"/>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m</a:t>
            </a:r>
            <a:r>
              <a:rPr lang="en-US" altLang="zh-CN" sz="2400" b="1" baseline="-25000">
                <a:solidFill>
                  <a:srgbClr val="FF0000"/>
                </a:solidFill>
                <a:ea typeface="宋体" panose="02010600030101010101" pitchFamily="2" charset="-122"/>
              </a:rPr>
              <a:t>2</a:t>
            </a:r>
          </a:p>
        </p:txBody>
      </p:sp>
      <p:sp>
        <p:nvSpPr>
          <p:cNvPr id="28700" name="Text Box 28"/>
          <p:cNvSpPr txBox="1">
            <a:spLocks noChangeArrowheads="1"/>
          </p:cNvSpPr>
          <p:nvPr/>
        </p:nvSpPr>
        <p:spPr bwMode="auto">
          <a:xfrm>
            <a:off x="2028825" y="40862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1</a:t>
            </a:r>
          </a:p>
        </p:txBody>
      </p:sp>
      <p:sp>
        <p:nvSpPr>
          <p:cNvPr id="28701" name="Text Box 29"/>
          <p:cNvSpPr txBox="1">
            <a:spLocks noChangeArrowheads="1"/>
          </p:cNvSpPr>
          <p:nvPr/>
        </p:nvSpPr>
        <p:spPr bwMode="auto">
          <a:xfrm>
            <a:off x="3357563" y="40624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2</a:t>
            </a:r>
          </a:p>
        </p:txBody>
      </p:sp>
      <p:sp>
        <p:nvSpPr>
          <p:cNvPr id="28702" name="Text Box 30"/>
          <p:cNvSpPr txBox="1">
            <a:spLocks noChangeArrowheads="1"/>
          </p:cNvSpPr>
          <p:nvPr/>
        </p:nvSpPr>
        <p:spPr bwMode="auto">
          <a:xfrm>
            <a:off x="4545013" y="49291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3</a:t>
            </a:r>
          </a:p>
        </p:txBody>
      </p:sp>
      <p:sp>
        <p:nvSpPr>
          <p:cNvPr id="28703" name="Text Box 31"/>
          <p:cNvSpPr txBox="1">
            <a:spLocks noChangeArrowheads="1"/>
          </p:cNvSpPr>
          <p:nvPr/>
        </p:nvSpPr>
        <p:spPr bwMode="auto">
          <a:xfrm>
            <a:off x="6657975" y="60579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5</a:t>
            </a:r>
          </a:p>
        </p:txBody>
      </p:sp>
      <p:sp>
        <p:nvSpPr>
          <p:cNvPr id="28704" name="Text Box 32"/>
          <p:cNvSpPr txBox="1">
            <a:spLocks noChangeArrowheads="1"/>
          </p:cNvSpPr>
          <p:nvPr/>
        </p:nvSpPr>
        <p:spPr bwMode="auto">
          <a:xfrm>
            <a:off x="5791200" y="4953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4</a:t>
            </a:r>
          </a:p>
        </p:txBody>
      </p:sp>
      <p:sp>
        <p:nvSpPr>
          <p:cNvPr id="28705" name="Text Box 33"/>
          <p:cNvSpPr txBox="1">
            <a:spLocks noChangeArrowheads="1"/>
          </p:cNvSpPr>
          <p:nvPr/>
        </p:nvSpPr>
        <p:spPr bwMode="auto">
          <a:xfrm>
            <a:off x="3000375" y="61055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1</a:t>
            </a:r>
          </a:p>
        </p:txBody>
      </p:sp>
      <p:sp>
        <p:nvSpPr>
          <p:cNvPr id="28706" name="Oval 34"/>
          <p:cNvSpPr>
            <a:spLocks noChangeArrowheads="1"/>
          </p:cNvSpPr>
          <p:nvPr/>
        </p:nvSpPr>
        <p:spPr bwMode="auto">
          <a:xfrm>
            <a:off x="5545138" y="5910263"/>
            <a:ext cx="296862" cy="309562"/>
          </a:xfrm>
          <a:prstGeom prst="ellipse">
            <a:avLst/>
          </a:prstGeom>
          <a:solidFill>
            <a:srgbClr val="FF0000"/>
          </a:solidFill>
          <a:ln w="9525">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28707" name="Text Box 35"/>
          <p:cNvSpPr txBox="1">
            <a:spLocks noChangeArrowheads="1"/>
          </p:cNvSpPr>
          <p:nvPr/>
        </p:nvSpPr>
        <p:spPr bwMode="auto">
          <a:xfrm>
            <a:off x="5416550" y="5476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g</a:t>
            </a:r>
          </a:p>
        </p:txBody>
      </p:sp>
      <p:sp>
        <p:nvSpPr>
          <p:cNvPr id="28708" name="Text Box 36"/>
          <p:cNvSpPr txBox="1">
            <a:spLocks noChangeArrowheads="1"/>
          </p:cNvSpPr>
          <p:nvPr/>
        </p:nvSpPr>
        <p:spPr bwMode="auto">
          <a:xfrm>
            <a:off x="5327650" y="60944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2</a:t>
            </a:r>
          </a:p>
        </p:txBody>
      </p:sp>
    </p:spTree>
    <p:extLst>
      <p:ext uri="{BB962C8B-B14F-4D97-AF65-F5344CB8AC3E}">
        <p14:creationId xmlns:p14="http://schemas.microsoft.com/office/powerpoint/2010/main" val="39080491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sz="4000" smtClean="0">
                <a:ea typeface="宋体" panose="02010600030101010101" pitchFamily="2" charset="-122"/>
              </a:rPr>
              <a:t>Limitation of Lamport’s Algorithm</a:t>
            </a:r>
          </a:p>
        </p:txBody>
      </p:sp>
      <p:sp>
        <p:nvSpPr>
          <p:cNvPr id="32771" name="Rectangle 3"/>
          <p:cNvSpPr>
            <a:spLocks noGrp="1" noChangeArrowheads="1"/>
          </p:cNvSpPr>
          <p:nvPr>
            <p:ph type="body" idx="1"/>
          </p:nvPr>
        </p:nvSpPr>
        <p:spPr>
          <a:xfrm>
            <a:off x="703263" y="1492250"/>
            <a:ext cx="7858125" cy="1560513"/>
          </a:xfrm>
        </p:spPr>
        <p:txBody>
          <a:bodyPr/>
          <a:lstStyle/>
          <a:p>
            <a:pPr marL="609600" indent="-609600" algn="l">
              <a:lnSpc>
                <a:spcPct val="80000"/>
              </a:lnSpc>
            </a:pPr>
            <a:r>
              <a:rPr lang="en-US" altLang="zh-CN" sz="2800" dirty="0" err="1" smtClean="0">
                <a:ea typeface="宋体" panose="02010600030101010101" pitchFamily="2" charset="-122"/>
              </a:rPr>
              <a:t>e</a:t>
            </a:r>
            <a:r>
              <a:rPr lang="en-US" altLang="zh-CN" sz="2800" baseline="-25000" dirty="0" err="1" smtClean="0">
                <a:ea typeface="宋体" panose="02010600030101010101" pitchFamily="2" charset="-122"/>
              </a:rPr>
              <a:t>i</a:t>
            </a:r>
            <a:r>
              <a:rPr lang="en-US" altLang="zh-CN" sz="2800" dirty="0" smtClean="0">
                <a:ea typeface="宋体" panose="02010600030101010101" pitchFamily="2" charset="-122"/>
              </a:rPr>
              <a:t> </a:t>
            </a:r>
            <a:r>
              <a:rPr lang="en-US" altLang="zh-CN" sz="2800" dirty="0" smtClean="0">
                <a:ea typeface="宋体" panose="02010600030101010101" pitchFamily="2" charset="-122"/>
                <a:sym typeface="Symbol" panose="05050102010706020507" pitchFamily="18" charset="2"/>
              </a:rPr>
              <a:t>&lt; </a:t>
            </a:r>
            <a:r>
              <a:rPr lang="en-US" altLang="zh-CN" sz="2800" dirty="0" err="1" smtClean="0">
                <a:ea typeface="宋体" panose="02010600030101010101" pitchFamily="2" charset="-122"/>
                <a:sym typeface="Symbol" panose="05050102010706020507" pitchFamily="18" charset="2"/>
              </a:rPr>
              <a:t>e</a:t>
            </a:r>
            <a:r>
              <a:rPr lang="en-US" altLang="zh-CN" sz="2800" baseline="-25000" dirty="0" err="1" smtClean="0">
                <a:ea typeface="宋体" panose="02010600030101010101" pitchFamily="2" charset="-122"/>
                <a:sym typeface="Symbol" panose="05050102010706020507" pitchFamily="18" charset="2"/>
              </a:rPr>
              <a:t>j</a:t>
            </a:r>
            <a:r>
              <a:rPr lang="en-US" altLang="zh-CN" sz="2800" dirty="0" smtClean="0">
                <a:ea typeface="宋体" panose="02010600030101010101" pitchFamily="2" charset="-122"/>
                <a:sym typeface="Symbol" panose="05050102010706020507" pitchFamily="18" charset="2"/>
              </a:rPr>
              <a:t>  LC(</a:t>
            </a:r>
            <a:r>
              <a:rPr lang="en-US" altLang="zh-CN" sz="2800" dirty="0" err="1" smtClean="0">
                <a:ea typeface="宋体" panose="02010600030101010101" pitchFamily="2" charset="-122"/>
                <a:sym typeface="Symbol" panose="05050102010706020507" pitchFamily="18" charset="2"/>
              </a:rPr>
              <a:t>e</a:t>
            </a:r>
            <a:r>
              <a:rPr lang="en-US" altLang="zh-CN" sz="2800" baseline="-25000" dirty="0" err="1" smtClean="0">
                <a:ea typeface="宋体" panose="02010600030101010101" pitchFamily="2" charset="-122"/>
                <a:sym typeface="Symbol" panose="05050102010706020507" pitchFamily="18" charset="2"/>
              </a:rPr>
              <a:t>i</a:t>
            </a:r>
            <a:r>
              <a:rPr lang="en-US" altLang="zh-CN" sz="2800" dirty="0" smtClean="0">
                <a:ea typeface="宋体" panose="02010600030101010101" pitchFamily="2" charset="-122"/>
                <a:sym typeface="Symbol" panose="05050102010706020507" pitchFamily="18" charset="2"/>
              </a:rPr>
              <a:t>) &lt; LC(</a:t>
            </a:r>
            <a:r>
              <a:rPr lang="en-US" altLang="zh-CN" sz="2800" dirty="0" err="1" smtClean="0">
                <a:ea typeface="宋体" panose="02010600030101010101" pitchFamily="2" charset="-122"/>
                <a:sym typeface="Symbol" panose="05050102010706020507" pitchFamily="18" charset="2"/>
              </a:rPr>
              <a:t>e</a:t>
            </a:r>
            <a:r>
              <a:rPr lang="en-US" altLang="zh-CN" sz="2800" baseline="-25000" dirty="0" err="1" smtClean="0">
                <a:ea typeface="宋体" panose="02010600030101010101" pitchFamily="2" charset="-122"/>
                <a:sym typeface="Symbol" panose="05050102010706020507" pitchFamily="18" charset="2"/>
              </a:rPr>
              <a:t>j</a:t>
            </a:r>
            <a:r>
              <a:rPr lang="en-US" altLang="zh-CN" sz="2800" dirty="0" smtClean="0">
                <a:ea typeface="宋体" panose="02010600030101010101" pitchFamily="2" charset="-122"/>
                <a:sym typeface="Symbol" panose="05050102010706020507" pitchFamily="18" charset="2"/>
              </a:rPr>
              <a:t>)</a:t>
            </a:r>
            <a:endParaRPr lang="en-US" altLang="zh-CN" sz="2800" dirty="0" smtClean="0">
              <a:ea typeface="宋体" panose="02010600030101010101" pitchFamily="2" charset="-122"/>
            </a:endParaRPr>
          </a:p>
          <a:p>
            <a:pPr marL="609600" indent="-609600" algn="l">
              <a:lnSpc>
                <a:spcPct val="80000"/>
              </a:lnSpc>
            </a:pPr>
            <a:r>
              <a:rPr lang="en-US" altLang="zh-CN" sz="2800" dirty="0" smtClean="0">
                <a:ea typeface="宋体" panose="02010600030101010101" pitchFamily="2" charset="-122"/>
              </a:rPr>
              <a:t>However, </a:t>
            </a:r>
            <a:r>
              <a:rPr lang="en-US" altLang="zh-CN" sz="2800" dirty="0" smtClean="0">
                <a:solidFill>
                  <a:srgbClr val="FF0000"/>
                </a:solidFill>
                <a:ea typeface="宋体" panose="02010600030101010101" pitchFamily="2" charset="-122"/>
              </a:rPr>
              <a:t>LC(</a:t>
            </a:r>
            <a:r>
              <a:rPr lang="en-US" altLang="zh-CN" sz="2800" dirty="0" err="1" smtClean="0">
                <a:solidFill>
                  <a:srgbClr val="FF0000"/>
                </a:solidFill>
                <a:ea typeface="宋体" panose="02010600030101010101" pitchFamily="2" charset="-122"/>
              </a:rPr>
              <a:t>e</a:t>
            </a:r>
            <a:r>
              <a:rPr lang="en-US" altLang="zh-CN" sz="2800" baseline="-25000" dirty="0" err="1" smtClean="0">
                <a:solidFill>
                  <a:srgbClr val="FF0000"/>
                </a:solidFill>
                <a:ea typeface="宋体" panose="02010600030101010101" pitchFamily="2" charset="-122"/>
              </a:rPr>
              <a:t>i</a:t>
            </a:r>
            <a:r>
              <a:rPr lang="en-US" altLang="zh-CN" sz="2800" dirty="0" smtClean="0">
                <a:solidFill>
                  <a:srgbClr val="FF0000"/>
                </a:solidFill>
                <a:ea typeface="宋体" panose="02010600030101010101" pitchFamily="2" charset="-122"/>
              </a:rPr>
              <a:t>) &lt; LC(</a:t>
            </a:r>
            <a:r>
              <a:rPr lang="en-US" altLang="zh-CN" sz="2800" dirty="0" err="1" smtClean="0">
                <a:solidFill>
                  <a:srgbClr val="FF0000"/>
                </a:solidFill>
                <a:ea typeface="宋体" panose="02010600030101010101" pitchFamily="2" charset="-122"/>
              </a:rPr>
              <a:t>e</a:t>
            </a:r>
            <a:r>
              <a:rPr lang="en-US" altLang="zh-CN" sz="2800" baseline="-25000" dirty="0" err="1" smtClean="0">
                <a:solidFill>
                  <a:srgbClr val="FF0000"/>
                </a:solidFill>
                <a:ea typeface="宋体" panose="02010600030101010101" pitchFamily="2" charset="-122"/>
              </a:rPr>
              <a:t>j</a:t>
            </a:r>
            <a:r>
              <a:rPr lang="en-US" altLang="zh-CN" sz="2800" dirty="0" smtClean="0">
                <a:solidFill>
                  <a:srgbClr val="FF0000"/>
                </a:solidFill>
                <a:ea typeface="宋体" panose="02010600030101010101" pitchFamily="2" charset="-122"/>
              </a:rPr>
              <a:t>) does not imply</a:t>
            </a:r>
            <a:r>
              <a:rPr lang="en-US" altLang="zh-CN" sz="2800" dirty="0" smtClean="0">
                <a:solidFill>
                  <a:srgbClr val="FF0000"/>
                </a:solidFill>
                <a:ea typeface="宋体" panose="02010600030101010101" pitchFamily="2" charset="-122"/>
                <a:sym typeface="Symbol" panose="05050102010706020507" pitchFamily="18" charset="2"/>
              </a:rPr>
              <a:t> </a:t>
            </a:r>
            <a:r>
              <a:rPr lang="en-US" altLang="zh-CN" sz="2800" dirty="0" err="1" smtClean="0">
                <a:solidFill>
                  <a:srgbClr val="FF0000"/>
                </a:solidFill>
                <a:ea typeface="宋体" panose="02010600030101010101" pitchFamily="2" charset="-122"/>
              </a:rPr>
              <a:t>e</a:t>
            </a:r>
            <a:r>
              <a:rPr lang="en-US" altLang="zh-CN" sz="2800" baseline="-25000" dirty="0" err="1" smtClean="0">
                <a:solidFill>
                  <a:srgbClr val="FF0000"/>
                </a:solidFill>
                <a:ea typeface="宋体" panose="02010600030101010101" pitchFamily="2" charset="-122"/>
              </a:rPr>
              <a:t>i</a:t>
            </a:r>
            <a:r>
              <a:rPr lang="en-US" altLang="zh-CN" sz="2800" dirty="0" smtClean="0">
                <a:solidFill>
                  <a:srgbClr val="FF0000"/>
                </a:solidFill>
                <a:ea typeface="宋体" panose="02010600030101010101" pitchFamily="2" charset="-122"/>
              </a:rPr>
              <a:t> &lt; </a:t>
            </a:r>
            <a:r>
              <a:rPr lang="en-US" altLang="zh-CN" sz="2800" dirty="0" err="1" smtClean="0">
                <a:solidFill>
                  <a:srgbClr val="FF0000"/>
                </a:solidFill>
                <a:ea typeface="宋体" panose="02010600030101010101" pitchFamily="2" charset="-122"/>
              </a:rPr>
              <a:t>e</a:t>
            </a:r>
            <a:r>
              <a:rPr lang="en-US" altLang="zh-CN" sz="2800" baseline="-25000" dirty="0" err="1" smtClean="0">
                <a:solidFill>
                  <a:srgbClr val="FF0000"/>
                </a:solidFill>
                <a:ea typeface="宋体" panose="02010600030101010101" pitchFamily="2" charset="-122"/>
              </a:rPr>
              <a:t>j</a:t>
            </a:r>
            <a:endParaRPr lang="en-US" altLang="zh-CN" sz="2800" baseline="-25000" dirty="0" smtClean="0">
              <a:solidFill>
                <a:srgbClr val="FF0000"/>
              </a:solidFill>
              <a:ea typeface="宋体" panose="02010600030101010101" pitchFamily="2" charset="-122"/>
            </a:endParaRPr>
          </a:p>
          <a:p>
            <a:pPr marL="990600" lvl="1" indent="-533400">
              <a:lnSpc>
                <a:spcPct val="80000"/>
              </a:lnSpc>
            </a:pPr>
            <a:r>
              <a:rPr lang="en-US" altLang="zh-CN" sz="2400" dirty="0" smtClean="0">
                <a:ea typeface="宋体" panose="02010600030101010101" pitchFamily="2" charset="-122"/>
              </a:rPr>
              <a:t>for instance, (1,1) &lt; (1,3), but events a and e are concurrent</a:t>
            </a:r>
          </a:p>
        </p:txBody>
      </p:sp>
      <p:sp>
        <p:nvSpPr>
          <p:cNvPr id="32772" name="Line 4"/>
          <p:cNvSpPr>
            <a:spLocks noChangeShapeType="1"/>
          </p:cNvSpPr>
          <p:nvPr/>
        </p:nvSpPr>
        <p:spPr bwMode="auto">
          <a:xfrm>
            <a:off x="1530350" y="3732213"/>
            <a:ext cx="635476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3" name="Line 5"/>
          <p:cNvSpPr>
            <a:spLocks noChangeShapeType="1"/>
          </p:cNvSpPr>
          <p:nvPr/>
        </p:nvSpPr>
        <p:spPr bwMode="auto">
          <a:xfrm>
            <a:off x="1530350" y="4705350"/>
            <a:ext cx="635476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4" name="Line 6"/>
          <p:cNvSpPr>
            <a:spLocks noChangeShapeType="1"/>
          </p:cNvSpPr>
          <p:nvPr/>
        </p:nvSpPr>
        <p:spPr bwMode="auto">
          <a:xfrm>
            <a:off x="1530350" y="5773738"/>
            <a:ext cx="635476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5" name="Text Box 7"/>
          <p:cNvSpPr txBox="1">
            <a:spLocks noChangeArrowheads="1"/>
          </p:cNvSpPr>
          <p:nvPr/>
        </p:nvSpPr>
        <p:spPr bwMode="auto">
          <a:xfrm>
            <a:off x="976313" y="3427413"/>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P</a:t>
            </a:r>
            <a:r>
              <a:rPr lang="en-US" altLang="zh-CN" sz="2400" b="1" baseline="-25000">
                <a:ea typeface="宋体" panose="02010600030101010101" pitchFamily="2" charset="-122"/>
              </a:rPr>
              <a:t>1</a:t>
            </a:r>
          </a:p>
        </p:txBody>
      </p:sp>
      <p:sp>
        <p:nvSpPr>
          <p:cNvPr id="32776" name="Text Box 8"/>
          <p:cNvSpPr txBox="1">
            <a:spLocks noChangeArrowheads="1"/>
          </p:cNvSpPr>
          <p:nvPr/>
        </p:nvSpPr>
        <p:spPr bwMode="auto">
          <a:xfrm>
            <a:off x="976313" y="4460875"/>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P</a:t>
            </a:r>
            <a:r>
              <a:rPr lang="en-US" altLang="zh-CN" sz="2400" b="1" baseline="-25000">
                <a:ea typeface="宋体" panose="02010600030101010101" pitchFamily="2" charset="-122"/>
              </a:rPr>
              <a:t>2</a:t>
            </a:r>
          </a:p>
        </p:txBody>
      </p:sp>
      <p:sp>
        <p:nvSpPr>
          <p:cNvPr id="32777" name="Text Box 9"/>
          <p:cNvSpPr txBox="1">
            <a:spLocks noChangeArrowheads="1"/>
          </p:cNvSpPr>
          <p:nvPr/>
        </p:nvSpPr>
        <p:spPr bwMode="auto">
          <a:xfrm>
            <a:off x="976313" y="5505450"/>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P</a:t>
            </a:r>
            <a:r>
              <a:rPr lang="en-US" altLang="zh-CN" sz="2400" b="1" baseline="-25000">
                <a:ea typeface="宋体" panose="02010600030101010101" pitchFamily="2" charset="-122"/>
              </a:rPr>
              <a:t>3</a:t>
            </a:r>
          </a:p>
        </p:txBody>
      </p:sp>
      <p:sp>
        <p:nvSpPr>
          <p:cNvPr id="32778" name="Line 10"/>
          <p:cNvSpPr>
            <a:spLocks noChangeShapeType="1"/>
          </p:cNvSpPr>
          <p:nvPr/>
        </p:nvSpPr>
        <p:spPr bwMode="auto">
          <a:xfrm>
            <a:off x="6697663" y="3471863"/>
            <a:ext cx="1958975"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79" name="Text Box 11"/>
          <p:cNvSpPr txBox="1">
            <a:spLocks noChangeArrowheads="1"/>
          </p:cNvSpPr>
          <p:nvPr/>
        </p:nvSpPr>
        <p:spPr bwMode="auto">
          <a:xfrm>
            <a:off x="6783388" y="3081338"/>
            <a:ext cx="157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a:latin typeface="Arial" panose="020B0604020202020204" pitchFamily="34" charset="0"/>
                <a:ea typeface="宋体" panose="02010600030101010101" pitchFamily="2" charset="-122"/>
              </a:rPr>
              <a:t>Real Time</a:t>
            </a:r>
          </a:p>
        </p:txBody>
      </p:sp>
      <p:sp>
        <p:nvSpPr>
          <p:cNvPr id="32780" name="Oval 12"/>
          <p:cNvSpPr>
            <a:spLocks noChangeArrowheads="1"/>
          </p:cNvSpPr>
          <p:nvPr/>
        </p:nvSpPr>
        <p:spPr bwMode="auto">
          <a:xfrm>
            <a:off x="2147888" y="3565525"/>
            <a:ext cx="296862" cy="309563"/>
          </a:xfrm>
          <a:prstGeom prst="ellipse">
            <a:avLst/>
          </a:prstGeom>
          <a:solidFill>
            <a:srgbClr val="FF0000"/>
          </a:solidFill>
          <a:ln w="9525">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32781" name="Oval 13"/>
          <p:cNvSpPr>
            <a:spLocks noChangeArrowheads="1"/>
          </p:cNvSpPr>
          <p:nvPr/>
        </p:nvSpPr>
        <p:spPr bwMode="auto">
          <a:xfrm>
            <a:off x="3573463" y="3576638"/>
            <a:ext cx="296862" cy="309562"/>
          </a:xfrm>
          <a:prstGeom prst="ellipse">
            <a:avLst/>
          </a:prstGeom>
          <a:solidFill>
            <a:srgbClr val="FF0000"/>
          </a:solidFill>
          <a:ln w="9525">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32782" name="Oval 14"/>
          <p:cNvSpPr>
            <a:spLocks noChangeArrowheads="1"/>
          </p:cNvSpPr>
          <p:nvPr/>
        </p:nvSpPr>
        <p:spPr bwMode="auto">
          <a:xfrm>
            <a:off x="2730500" y="5643563"/>
            <a:ext cx="296863" cy="309562"/>
          </a:xfrm>
          <a:prstGeom prst="ellipse">
            <a:avLst/>
          </a:prstGeom>
          <a:solidFill>
            <a:srgbClr val="FF0000"/>
          </a:solidFill>
          <a:ln w="9525">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32783" name="Oval 15"/>
          <p:cNvSpPr>
            <a:spLocks noChangeArrowheads="1"/>
          </p:cNvSpPr>
          <p:nvPr/>
        </p:nvSpPr>
        <p:spPr bwMode="auto">
          <a:xfrm>
            <a:off x="4760913" y="4514850"/>
            <a:ext cx="296862" cy="309563"/>
          </a:xfrm>
          <a:prstGeom prst="ellipse">
            <a:avLst/>
          </a:prstGeom>
          <a:solidFill>
            <a:srgbClr val="FF0000"/>
          </a:solidFill>
          <a:ln w="9525">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32784" name="Oval 16"/>
          <p:cNvSpPr>
            <a:spLocks noChangeArrowheads="1"/>
          </p:cNvSpPr>
          <p:nvPr/>
        </p:nvSpPr>
        <p:spPr bwMode="auto">
          <a:xfrm>
            <a:off x="6970713" y="5619750"/>
            <a:ext cx="296862" cy="309563"/>
          </a:xfrm>
          <a:prstGeom prst="ellipse">
            <a:avLst/>
          </a:prstGeom>
          <a:solidFill>
            <a:srgbClr val="FF0000"/>
          </a:solidFill>
          <a:ln w="9525">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32785" name="Line 17"/>
          <p:cNvSpPr>
            <a:spLocks noChangeShapeType="1"/>
          </p:cNvSpPr>
          <p:nvPr/>
        </p:nvSpPr>
        <p:spPr bwMode="auto">
          <a:xfrm>
            <a:off x="3870325" y="3875088"/>
            <a:ext cx="927100" cy="665162"/>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6" name="Line 18"/>
          <p:cNvSpPr>
            <a:spLocks noChangeShapeType="1"/>
          </p:cNvSpPr>
          <p:nvPr/>
        </p:nvSpPr>
        <p:spPr bwMode="auto">
          <a:xfrm>
            <a:off x="6267450" y="4860925"/>
            <a:ext cx="701675" cy="796925"/>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7" name="Text Box 19"/>
          <p:cNvSpPr txBox="1">
            <a:spLocks noChangeArrowheads="1"/>
          </p:cNvSpPr>
          <p:nvPr/>
        </p:nvSpPr>
        <p:spPr bwMode="auto">
          <a:xfrm>
            <a:off x="2146300" y="31670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a</a:t>
            </a:r>
          </a:p>
        </p:txBody>
      </p:sp>
      <p:sp>
        <p:nvSpPr>
          <p:cNvPr id="32788" name="Text Box 20"/>
          <p:cNvSpPr txBox="1">
            <a:spLocks noChangeArrowheads="1"/>
          </p:cNvSpPr>
          <p:nvPr/>
        </p:nvSpPr>
        <p:spPr bwMode="auto">
          <a:xfrm>
            <a:off x="3529013" y="315436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b</a:t>
            </a:r>
          </a:p>
        </p:txBody>
      </p:sp>
      <p:sp>
        <p:nvSpPr>
          <p:cNvPr id="32789" name="Text Box 21"/>
          <p:cNvSpPr txBox="1">
            <a:spLocks noChangeArrowheads="1"/>
          </p:cNvSpPr>
          <p:nvPr/>
        </p:nvSpPr>
        <p:spPr bwMode="auto">
          <a:xfrm>
            <a:off x="4876800" y="4116388"/>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c</a:t>
            </a:r>
          </a:p>
        </p:txBody>
      </p:sp>
      <p:sp>
        <p:nvSpPr>
          <p:cNvPr id="32790" name="Text Box 22"/>
          <p:cNvSpPr txBox="1">
            <a:spLocks noChangeArrowheads="1"/>
          </p:cNvSpPr>
          <p:nvPr/>
        </p:nvSpPr>
        <p:spPr bwMode="auto">
          <a:xfrm>
            <a:off x="7124700" y="5197475"/>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f</a:t>
            </a:r>
          </a:p>
        </p:txBody>
      </p:sp>
      <p:sp>
        <p:nvSpPr>
          <p:cNvPr id="32791" name="Oval 23"/>
          <p:cNvSpPr>
            <a:spLocks noChangeArrowheads="1"/>
          </p:cNvSpPr>
          <p:nvPr/>
        </p:nvSpPr>
        <p:spPr bwMode="auto">
          <a:xfrm>
            <a:off x="5961063" y="4549775"/>
            <a:ext cx="296862" cy="309563"/>
          </a:xfrm>
          <a:prstGeom prst="ellipse">
            <a:avLst/>
          </a:prstGeom>
          <a:solidFill>
            <a:srgbClr val="FF0000"/>
          </a:solidFill>
          <a:ln w="9525">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32792" name="Text Box 24"/>
          <p:cNvSpPr txBox="1">
            <a:spLocks noChangeArrowheads="1"/>
          </p:cNvSpPr>
          <p:nvPr/>
        </p:nvSpPr>
        <p:spPr bwMode="auto">
          <a:xfrm>
            <a:off x="6142038" y="42116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d</a:t>
            </a:r>
          </a:p>
        </p:txBody>
      </p:sp>
      <p:sp>
        <p:nvSpPr>
          <p:cNvPr id="32793" name="Text Box 25"/>
          <p:cNvSpPr txBox="1">
            <a:spLocks noChangeArrowheads="1"/>
          </p:cNvSpPr>
          <p:nvPr/>
        </p:nvSpPr>
        <p:spPr bwMode="auto">
          <a:xfrm>
            <a:off x="2952750" y="5303838"/>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e</a:t>
            </a:r>
          </a:p>
        </p:txBody>
      </p:sp>
      <p:sp>
        <p:nvSpPr>
          <p:cNvPr id="32794" name="Text Box 26"/>
          <p:cNvSpPr txBox="1">
            <a:spLocks noChangeArrowheads="1"/>
          </p:cNvSpPr>
          <p:nvPr/>
        </p:nvSpPr>
        <p:spPr bwMode="auto">
          <a:xfrm>
            <a:off x="4137025" y="37846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m</a:t>
            </a:r>
            <a:r>
              <a:rPr lang="en-US" altLang="zh-CN" sz="2400" b="1" baseline="-25000">
                <a:solidFill>
                  <a:srgbClr val="FF0000"/>
                </a:solidFill>
                <a:ea typeface="宋体" panose="02010600030101010101" pitchFamily="2" charset="-122"/>
              </a:rPr>
              <a:t>1</a:t>
            </a:r>
          </a:p>
        </p:txBody>
      </p:sp>
      <p:sp>
        <p:nvSpPr>
          <p:cNvPr id="32795" name="Text Box 27"/>
          <p:cNvSpPr txBox="1">
            <a:spLocks noChangeArrowheads="1"/>
          </p:cNvSpPr>
          <p:nvPr/>
        </p:nvSpPr>
        <p:spPr bwMode="auto">
          <a:xfrm>
            <a:off x="6524625" y="4840288"/>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m</a:t>
            </a:r>
            <a:r>
              <a:rPr lang="en-US" altLang="zh-CN" sz="2400" b="1" baseline="-25000">
                <a:solidFill>
                  <a:srgbClr val="FF0000"/>
                </a:solidFill>
                <a:ea typeface="宋体" panose="02010600030101010101" pitchFamily="2" charset="-122"/>
              </a:rPr>
              <a:t>2</a:t>
            </a:r>
          </a:p>
        </p:txBody>
      </p:sp>
      <p:sp>
        <p:nvSpPr>
          <p:cNvPr id="32796" name="Text Box 28"/>
          <p:cNvSpPr txBox="1">
            <a:spLocks noChangeArrowheads="1"/>
          </p:cNvSpPr>
          <p:nvPr/>
        </p:nvSpPr>
        <p:spPr bwMode="auto">
          <a:xfrm>
            <a:off x="1800225" y="3819525"/>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chemeClr val="accent2"/>
                </a:solidFill>
                <a:ea typeface="宋体" panose="02010600030101010101" pitchFamily="2" charset="-122"/>
              </a:rPr>
              <a:t>(1,1)</a:t>
            </a:r>
          </a:p>
        </p:txBody>
      </p:sp>
      <p:sp>
        <p:nvSpPr>
          <p:cNvPr id="32797" name="Text Box 29"/>
          <p:cNvSpPr txBox="1">
            <a:spLocks noChangeArrowheads="1"/>
          </p:cNvSpPr>
          <p:nvPr/>
        </p:nvSpPr>
        <p:spPr bwMode="auto">
          <a:xfrm>
            <a:off x="3128963" y="3795713"/>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(2,1)</a:t>
            </a:r>
          </a:p>
        </p:txBody>
      </p:sp>
      <p:sp>
        <p:nvSpPr>
          <p:cNvPr id="32798" name="Text Box 30"/>
          <p:cNvSpPr txBox="1">
            <a:spLocks noChangeArrowheads="1"/>
          </p:cNvSpPr>
          <p:nvPr/>
        </p:nvSpPr>
        <p:spPr bwMode="auto">
          <a:xfrm>
            <a:off x="4316413" y="4662488"/>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(3,2)</a:t>
            </a:r>
          </a:p>
        </p:txBody>
      </p:sp>
      <p:sp>
        <p:nvSpPr>
          <p:cNvPr id="32799" name="Text Box 31"/>
          <p:cNvSpPr txBox="1">
            <a:spLocks noChangeArrowheads="1"/>
          </p:cNvSpPr>
          <p:nvPr/>
        </p:nvSpPr>
        <p:spPr bwMode="auto">
          <a:xfrm>
            <a:off x="6429375" y="57912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(5,3)</a:t>
            </a:r>
          </a:p>
        </p:txBody>
      </p:sp>
      <p:sp>
        <p:nvSpPr>
          <p:cNvPr id="32800" name="Text Box 32"/>
          <p:cNvSpPr txBox="1">
            <a:spLocks noChangeArrowheads="1"/>
          </p:cNvSpPr>
          <p:nvPr/>
        </p:nvSpPr>
        <p:spPr bwMode="auto">
          <a:xfrm>
            <a:off x="5562600" y="46863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(4,2)</a:t>
            </a:r>
          </a:p>
        </p:txBody>
      </p:sp>
      <p:sp>
        <p:nvSpPr>
          <p:cNvPr id="32801" name="Text Box 33"/>
          <p:cNvSpPr txBox="1">
            <a:spLocks noChangeArrowheads="1"/>
          </p:cNvSpPr>
          <p:nvPr/>
        </p:nvSpPr>
        <p:spPr bwMode="auto">
          <a:xfrm>
            <a:off x="2771775" y="5838825"/>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chemeClr val="accent2"/>
                </a:solidFill>
                <a:ea typeface="宋体" panose="02010600030101010101" pitchFamily="2" charset="-122"/>
              </a:rPr>
              <a:t>(1,3)</a:t>
            </a:r>
          </a:p>
        </p:txBody>
      </p:sp>
      <p:sp>
        <p:nvSpPr>
          <p:cNvPr id="32802" name="Oval 34"/>
          <p:cNvSpPr>
            <a:spLocks noChangeArrowheads="1"/>
          </p:cNvSpPr>
          <p:nvPr/>
        </p:nvSpPr>
        <p:spPr bwMode="auto">
          <a:xfrm>
            <a:off x="5532438" y="5643563"/>
            <a:ext cx="296862" cy="309562"/>
          </a:xfrm>
          <a:prstGeom prst="ellipse">
            <a:avLst/>
          </a:prstGeom>
          <a:solidFill>
            <a:srgbClr val="FF0000"/>
          </a:solidFill>
          <a:ln w="9525">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32803" name="Text Box 35"/>
          <p:cNvSpPr txBox="1">
            <a:spLocks noChangeArrowheads="1"/>
          </p:cNvSpPr>
          <p:nvPr/>
        </p:nvSpPr>
        <p:spPr bwMode="auto">
          <a:xfrm>
            <a:off x="5403850" y="52101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g</a:t>
            </a:r>
          </a:p>
        </p:txBody>
      </p:sp>
      <p:sp>
        <p:nvSpPr>
          <p:cNvPr id="32804" name="Text Box 36"/>
          <p:cNvSpPr txBox="1">
            <a:spLocks noChangeArrowheads="1"/>
          </p:cNvSpPr>
          <p:nvPr/>
        </p:nvSpPr>
        <p:spPr bwMode="auto">
          <a:xfrm>
            <a:off x="5099050" y="5827713"/>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(2,3)</a:t>
            </a:r>
          </a:p>
        </p:txBody>
      </p:sp>
    </p:spTree>
    <p:extLst>
      <p:ext uri="{BB962C8B-B14F-4D97-AF65-F5344CB8AC3E}">
        <p14:creationId xmlns:p14="http://schemas.microsoft.com/office/powerpoint/2010/main" val="9600835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sz="4000" smtClean="0">
                <a:ea typeface="宋体" panose="02010600030101010101" pitchFamily="2" charset="-122"/>
              </a:rPr>
              <a:t>Vector Timestamp Analysis</a:t>
            </a:r>
          </a:p>
        </p:txBody>
      </p:sp>
      <p:sp>
        <p:nvSpPr>
          <p:cNvPr id="37891" name="Rectangle 3"/>
          <p:cNvSpPr>
            <a:spLocks noGrp="1" noChangeArrowheads="1"/>
          </p:cNvSpPr>
          <p:nvPr>
            <p:ph type="body" idx="1"/>
          </p:nvPr>
        </p:nvSpPr>
        <p:spPr>
          <a:xfrm>
            <a:off x="714375" y="1479550"/>
            <a:ext cx="7858125" cy="1192213"/>
          </a:xfrm>
        </p:spPr>
        <p:txBody>
          <a:bodyPr/>
          <a:lstStyle/>
          <a:p>
            <a:pPr marL="609600" indent="-609600" algn="l"/>
            <a:r>
              <a:rPr lang="en-US" altLang="zh-CN" smtClean="0">
                <a:ea typeface="宋体" panose="02010600030101010101" pitchFamily="2" charset="-122"/>
                <a:sym typeface="Symbol" panose="05050102010706020507" pitchFamily="18" charset="2"/>
              </a:rPr>
              <a:t>Claim: </a:t>
            </a:r>
            <a:r>
              <a:rPr lang="en-US" altLang="zh-CN" smtClean="0">
                <a:ea typeface="宋体" panose="02010600030101010101" pitchFamily="2" charset="-122"/>
              </a:rPr>
              <a:t>e &lt; e’ </a:t>
            </a:r>
            <a:r>
              <a:rPr lang="en-US" altLang="zh-CN" b="1" smtClean="0">
                <a:ea typeface="宋体" panose="02010600030101010101" pitchFamily="2" charset="-122"/>
              </a:rPr>
              <a:t>iff</a:t>
            </a:r>
            <a:r>
              <a:rPr lang="en-US" altLang="zh-CN" smtClean="0">
                <a:ea typeface="宋体" panose="02010600030101010101" pitchFamily="2" charset="-122"/>
              </a:rPr>
              <a:t> e.VT &lt; e’.VT</a:t>
            </a:r>
          </a:p>
          <a:p>
            <a:pPr marL="609600" indent="-609600" algn="l"/>
            <a:endParaRPr lang="zh-CN" altLang="en-US" smtClean="0">
              <a:ea typeface="宋体" panose="02010600030101010101" pitchFamily="2" charset="-122"/>
            </a:endParaRPr>
          </a:p>
        </p:txBody>
      </p:sp>
      <p:sp>
        <p:nvSpPr>
          <p:cNvPr id="37892" name="Line 4"/>
          <p:cNvSpPr>
            <a:spLocks noChangeShapeType="1"/>
          </p:cNvSpPr>
          <p:nvPr/>
        </p:nvSpPr>
        <p:spPr bwMode="auto">
          <a:xfrm>
            <a:off x="1339850" y="3086100"/>
            <a:ext cx="635476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3" name="Line 5"/>
          <p:cNvSpPr>
            <a:spLocks noChangeShapeType="1"/>
          </p:cNvSpPr>
          <p:nvPr/>
        </p:nvSpPr>
        <p:spPr bwMode="auto">
          <a:xfrm>
            <a:off x="1339850" y="4059238"/>
            <a:ext cx="635476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4" name="Line 6"/>
          <p:cNvSpPr>
            <a:spLocks noChangeShapeType="1"/>
          </p:cNvSpPr>
          <p:nvPr/>
        </p:nvSpPr>
        <p:spPr bwMode="auto">
          <a:xfrm>
            <a:off x="1339850" y="5127625"/>
            <a:ext cx="635476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5" name="Text Box 7"/>
          <p:cNvSpPr txBox="1">
            <a:spLocks noChangeArrowheads="1"/>
          </p:cNvSpPr>
          <p:nvPr/>
        </p:nvSpPr>
        <p:spPr bwMode="auto">
          <a:xfrm>
            <a:off x="785813" y="2781300"/>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P</a:t>
            </a:r>
            <a:r>
              <a:rPr lang="en-US" altLang="zh-CN" sz="2400" b="1" baseline="-25000">
                <a:ea typeface="宋体" panose="02010600030101010101" pitchFamily="2" charset="-122"/>
              </a:rPr>
              <a:t>1</a:t>
            </a:r>
          </a:p>
        </p:txBody>
      </p:sp>
      <p:sp>
        <p:nvSpPr>
          <p:cNvPr id="37896" name="Text Box 8"/>
          <p:cNvSpPr txBox="1">
            <a:spLocks noChangeArrowheads="1"/>
          </p:cNvSpPr>
          <p:nvPr/>
        </p:nvSpPr>
        <p:spPr bwMode="auto">
          <a:xfrm>
            <a:off x="785813" y="3814763"/>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P</a:t>
            </a:r>
            <a:r>
              <a:rPr lang="en-US" altLang="zh-CN" sz="2400" b="1" baseline="-25000">
                <a:ea typeface="宋体" panose="02010600030101010101" pitchFamily="2" charset="-122"/>
              </a:rPr>
              <a:t>2</a:t>
            </a:r>
          </a:p>
        </p:txBody>
      </p:sp>
      <p:sp>
        <p:nvSpPr>
          <p:cNvPr id="37897" name="Text Box 9"/>
          <p:cNvSpPr txBox="1">
            <a:spLocks noChangeArrowheads="1"/>
          </p:cNvSpPr>
          <p:nvPr/>
        </p:nvSpPr>
        <p:spPr bwMode="auto">
          <a:xfrm>
            <a:off x="785813" y="4859338"/>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P</a:t>
            </a:r>
            <a:r>
              <a:rPr lang="en-US" altLang="zh-CN" sz="2400" b="1" baseline="-25000">
                <a:ea typeface="宋体" panose="02010600030101010101" pitchFamily="2" charset="-122"/>
              </a:rPr>
              <a:t>3</a:t>
            </a:r>
          </a:p>
        </p:txBody>
      </p:sp>
      <p:sp>
        <p:nvSpPr>
          <p:cNvPr id="37898" name="Line 10"/>
          <p:cNvSpPr>
            <a:spLocks noChangeShapeType="1"/>
          </p:cNvSpPr>
          <p:nvPr/>
        </p:nvSpPr>
        <p:spPr bwMode="auto">
          <a:xfrm>
            <a:off x="6507163" y="2825750"/>
            <a:ext cx="1958975"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899" name="Text Box 11"/>
          <p:cNvSpPr txBox="1">
            <a:spLocks noChangeArrowheads="1"/>
          </p:cNvSpPr>
          <p:nvPr/>
        </p:nvSpPr>
        <p:spPr bwMode="auto">
          <a:xfrm>
            <a:off x="6592888" y="2435225"/>
            <a:ext cx="157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a:latin typeface="Arial" panose="020B0604020202020204" pitchFamily="34" charset="0"/>
                <a:ea typeface="宋体" panose="02010600030101010101" pitchFamily="2" charset="-122"/>
              </a:rPr>
              <a:t>Real Time</a:t>
            </a:r>
          </a:p>
        </p:txBody>
      </p:sp>
      <p:sp>
        <p:nvSpPr>
          <p:cNvPr id="37900" name="Oval 12"/>
          <p:cNvSpPr>
            <a:spLocks noChangeArrowheads="1"/>
          </p:cNvSpPr>
          <p:nvPr/>
        </p:nvSpPr>
        <p:spPr bwMode="auto">
          <a:xfrm>
            <a:off x="1957388" y="2919413"/>
            <a:ext cx="296862" cy="309562"/>
          </a:xfrm>
          <a:prstGeom prst="ellipse">
            <a:avLst/>
          </a:prstGeom>
          <a:solidFill>
            <a:srgbClr val="FF0000"/>
          </a:solidFill>
          <a:ln w="9525">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37901" name="Oval 13"/>
          <p:cNvSpPr>
            <a:spLocks noChangeArrowheads="1"/>
          </p:cNvSpPr>
          <p:nvPr/>
        </p:nvSpPr>
        <p:spPr bwMode="auto">
          <a:xfrm>
            <a:off x="3382963" y="2930525"/>
            <a:ext cx="296862" cy="309563"/>
          </a:xfrm>
          <a:prstGeom prst="ellipse">
            <a:avLst/>
          </a:prstGeom>
          <a:solidFill>
            <a:srgbClr val="FF0000"/>
          </a:solidFill>
          <a:ln w="9525">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37902" name="Oval 14"/>
          <p:cNvSpPr>
            <a:spLocks noChangeArrowheads="1"/>
          </p:cNvSpPr>
          <p:nvPr/>
        </p:nvSpPr>
        <p:spPr bwMode="auto">
          <a:xfrm>
            <a:off x="2540000" y="4997450"/>
            <a:ext cx="296863" cy="309563"/>
          </a:xfrm>
          <a:prstGeom prst="ellipse">
            <a:avLst/>
          </a:prstGeom>
          <a:solidFill>
            <a:srgbClr val="FF0000"/>
          </a:solidFill>
          <a:ln w="9525">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37903" name="Oval 15"/>
          <p:cNvSpPr>
            <a:spLocks noChangeArrowheads="1"/>
          </p:cNvSpPr>
          <p:nvPr/>
        </p:nvSpPr>
        <p:spPr bwMode="auto">
          <a:xfrm>
            <a:off x="4570413" y="3868738"/>
            <a:ext cx="296862" cy="309562"/>
          </a:xfrm>
          <a:prstGeom prst="ellipse">
            <a:avLst/>
          </a:prstGeom>
          <a:solidFill>
            <a:srgbClr val="FF0000"/>
          </a:solidFill>
          <a:ln w="9525">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37904" name="Oval 16"/>
          <p:cNvSpPr>
            <a:spLocks noChangeArrowheads="1"/>
          </p:cNvSpPr>
          <p:nvPr/>
        </p:nvSpPr>
        <p:spPr bwMode="auto">
          <a:xfrm>
            <a:off x="6780213" y="4973638"/>
            <a:ext cx="296862" cy="309562"/>
          </a:xfrm>
          <a:prstGeom prst="ellipse">
            <a:avLst/>
          </a:prstGeom>
          <a:solidFill>
            <a:srgbClr val="FF0000"/>
          </a:solidFill>
          <a:ln w="9525">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37905" name="Line 17"/>
          <p:cNvSpPr>
            <a:spLocks noChangeShapeType="1"/>
          </p:cNvSpPr>
          <p:nvPr/>
        </p:nvSpPr>
        <p:spPr bwMode="auto">
          <a:xfrm>
            <a:off x="3679825" y="3228975"/>
            <a:ext cx="927100" cy="665163"/>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6" name="Line 18"/>
          <p:cNvSpPr>
            <a:spLocks noChangeShapeType="1"/>
          </p:cNvSpPr>
          <p:nvPr/>
        </p:nvSpPr>
        <p:spPr bwMode="auto">
          <a:xfrm>
            <a:off x="6076950" y="4214813"/>
            <a:ext cx="701675" cy="796925"/>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7" name="Text Box 19"/>
          <p:cNvSpPr txBox="1">
            <a:spLocks noChangeArrowheads="1"/>
          </p:cNvSpPr>
          <p:nvPr/>
        </p:nvSpPr>
        <p:spPr bwMode="auto">
          <a:xfrm>
            <a:off x="1955800" y="25209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a</a:t>
            </a:r>
          </a:p>
        </p:txBody>
      </p:sp>
      <p:sp>
        <p:nvSpPr>
          <p:cNvPr id="37908" name="Text Box 20"/>
          <p:cNvSpPr txBox="1">
            <a:spLocks noChangeArrowheads="1"/>
          </p:cNvSpPr>
          <p:nvPr/>
        </p:nvSpPr>
        <p:spPr bwMode="auto">
          <a:xfrm>
            <a:off x="3338513" y="25082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b</a:t>
            </a:r>
          </a:p>
        </p:txBody>
      </p:sp>
      <p:sp>
        <p:nvSpPr>
          <p:cNvPr id="37909" name="Text Box 21"/>
          <p:cNvSpPr txBox="1">
            <a:spLocks noChangeArrowheads="1"/>
          </p:cNvSpPr>
          <p:nvPr/>
        </p:nvSpPr>
        <p:spPr bwMode="auto">
          <a:xfrm>
            <a:off x="4686300" y="3470275"/>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c</a:t>
            </a:r>
          </a:p>
        </p:txBody>
      </p:sp>
      <p:sp>
        <p:nvSpPr>
          <p:cNvPr id="37910" name="Text Box 22"/>
          <p:cNvSpPr txBox="1">
            <a:spLocks noChangeArrowheads="1"/>
          </p:cNvSpPr>
          <p:nvPr/>
        </p:nvSpPr>
        <p:spPr bwMode="auto">
          <a:xfrm>
            <a:off x="6934200" y="4551363"/>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f</a:t>
            </a:r>
          </a:p>
        </p:txBody>
      </p:sp>
      <p:sp>
        <p:nvSpPr>
          <p:cNvPr id="37911" name="Oval 23"/>
          <p:cNvSpPr>
            <a:spLocks noChangeArrowheads="1"/>
          </p:cNvSpPr>
          <p:nvPr/>
        </p:nvSpPr>
        <p:spPr bwMode="auto">
          <a:xfrm>
            <a:off x="5770563" y="3903663"/>
            <a:ext cx="296862" cy="309562"/>
          </a:xfrm>
          <a:prstGeom prst="ellipse">
            <a:avLst/>
          </a:prstGeom>
          <a:solidFill>
            <a:srgbClr val="FF0000"/>
          </a:solidFill>
          <a:ln w="9525">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37912" name="Text Box 24"/>
          <p:cNvSpPr txBox="1">
            <a:spLocks noChangeArrowheads="1"/>
          </p:cNvSpPr>
          <p:nvPr/>
        </p:nvSpPr>
        <p:spPr bwMode="auto">
          <a:xfrm>
            <a:off x="5951538" y="356552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d</a:t>
            </a:r>
          </a:p>
        </p:txBody>
      </p:sp>
      <p:sp>
        <p:nvSpPr>
          <p:cNvPr id="37913" name="Text Box 25"/>
          <p:cNvSpPr txBox="1">
            <a:spLocks noChangeArrowheads="1"/>
          </p:cNvSpPr>
          <p:nvPr/>
        </p:nvSpPr>
        <p:spPr bwMode="auto">
          <a:xfrm>
            <a:off x="2762250" y="4657725"/>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e</a:t>
            </a:r>
          </a:p>
        </p:txBody>
      </p:sp>
      <p:sp>
        <p:nvSpPr>
          <p:cNvPr id="37914" name="Text Box 26"/>
          <p:cNvSpPr txBox="1">
            <a:spLocks noChangeArrowheads="1"/>
          </p:cNvSpPr>
          <p:nvPr/>
        </p:nvSpPr>
        <p:spPr bwMode="auto">
          <a:xfrm>
            <a:off x="3946525" y="3138488"/>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m</a:t>
            </a:r>
            <a:r>
              <a:rPr lang="en-US" altLang="zh-CN" sz="2400" b="1" baseline="-25000">
                <a:solidFill>
                  <a:srgbClr val="FF0000"/>
                </a:solidFill>
                <a:ea typeface="宋体" panose="02010600030101010101" pitchFamily="2" charset="-122"/>
              </a:rPr>
              <a:t>1</a:t>
            </a:r>
          </a:p>
        </p:txBody>
      </p:sp>
      <p:sp>
        <p:nvSpPr>
          <p:cNvPr id="37915" name="Text Box 27"/>
          <p:cNvSpPr txBox="1">
            <a:spLocks noChangeArrowheads="1"/>
          </p:cNvSpPr>
          <p:nvPr/>
        </p:nvSpPr>
        <p:spPr bwMode="auto">
          <a:xfrm>
            <a:off x="6334125" y="4194175"/>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m</a:t>
            </a:r>
            <a:r>
              <a:rPr lang="en-US" altLang="zh-CN" sz="2400" b="1" baseline="-25000">
                <a:solidFill>
                  <a:srgbClr val="FF0000"/>
                </a:solidFill>
                <a:ea typeface="宋体" panose="02010600030101010101" pitchFamily="2" charset="-122"/>
              </a:rPr>
              <a:t>2</a:t>
            </a:r>
          </a:p>
        </p:txBody>
      </p:sp>
      <p:sp>
        <p:nvSpPr>
          <p:cNvPr id="355356" name="Text Box 28"/>
          <p:cNvSpPr txBox="1">
            <a:spLocks noChangeArrowheads="1"/>
          </p:cNvSpPr>
          <p:nvPr/>
        </p:nvSpPr>
        <p:spPr bwMode="auto">
          <a:xfrm>
            <a:off x="1495425" y="3173413"/>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[1,0,0]</a:t>
            </a:r>
          </a:p>
        </p:txBody>
      </p:sp>
      <p:sp>
        <p:nvSpPr>
          <p:cNvPr id="355357" name="Text Box 29"/>
          <p:cNvSpPr txBox="1">
            <a:spLocks noChangeArrowheads="1"/>
          </p:cNvSpPr>
          <p:nvPr/>
        </p:nvSpPr>
        <p:spPr bwMode="auto">
          <a:xfrm>
            <a:off x="3702050" y="2557463"/>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[2,0,0]</a:t>
            </a:r>
          </a:p>
        </p:txBody>
      </p:sp>
      <p:sp>
        <p:nvSpPr>
          <p:cNvPr id="355358" name="Text Box 30"/>
          <p:cNvSpPr txBox="1">
            <a:spLocks noChangeArrowheads="1"/>
          </p:cNvSpPr>
          <p:nvPr/>
        </p:nvSpPr>
        <p:spPr bwMode="auto">
          <a:xfrm>
            <a:off x="3810000" y="4064000"/>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[2,1,0]</a:t>
            </a:r>
          </a:p>
        </p:txBody>
      </p:sp>
      <p:sp>
        <p:nvSpPr>
          <p:cNvPr id="355359" name="Text Box 31"/>
          <p:cNvSpPr txBox="1">
            <a:spLocks noChangeArrowheads="1"/>
          </p:cNvSpPr>
          <p:nvPr/>
        </p:nvSpPr>
        <p:spPr bwMode="auto">
          <a:xfrm>
            <a:off x="7156450" y="4610100"/>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[2,2,3]</a:t>
            </a:r>
          </a:p>
        </p:txBody>
      </p:sp>
      <p:sp>
        <p:nvSpPr>
          <p:cNvPr id="355360" name="Text Box 32"/>
          <p:cNvSpPr txBox="1">
            <a:spLocks noChangeArrowheads="1"/>
          </p:cNvSpPr>
          <p:nvPr/>
        </p:nvSpPr>
        <p:spPr bwMode="auto">
          <a:xfrm>
            <a:off x="6267450" y="3565525"/>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[2,2,0]</a:t>
            </a:r>
          </a:p>
        </p:txBody>
      </p:sp>
      <p:sp>
        <p:nvSpPr>
          <p:cNvPr id="355361" name="Text Box 33"/>
          <p:cNvSpPr txBox="1">
            <a:spLocks noChangeArrowheads="1"/>
          </p:cNvSpPr>
          <p:nvPr/>
        </p:nvSpPr>
        <p:spPr bwMode="auto">
          <a:xfrm>
            <a:off x="2466975" y="5192713"/>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[0,0,1]</a:t>
            </a:r>
          </a:p>
        </p:txBody>
      </p:sp>
      <p:sp>
        <p:nvSpPr>
          <p:cNvPr id="37922" name="Oval 34"/>
          <p:cNvSpPr>
            <a:spLocks noChangeArrowheads="1"/>
          </p:cNvSpPr>
          <p:nvPr/>
        </p:nvSpPr>
        <p:spPr bwMode="auto">
          <a:xfrm>
            <a:off x="5341938" y="4997450"/>
            <a:ext cx="296862" cy="309563"/>
          </a:xfrm>
          <a:prstGeom prst="ellipse">
            <a:avLst/>
          </a:prstGeom>
          <a:solidFill>
            <a:srgbClr val="FF0000"/>
          </a:solidFill>
          <a:ln w="9525">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37923" name="Text Box 35"/>
          <p:cNvSpPr txBox="1">
            <a:spLocks noChangeArrowheads="1"/>
          </p:cNvSpPr>
          <p:nvPr/>
        </p:nvSpPr>
        <p:spPr bwMode="auto">
          <a:xfrm>
            <a:off x="5213350" y="45640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solidFill>
                  <a:srgbClr val="FF0000"/>
                </a:solidFill>
                <a:ea typeface="宋体" panose="02010600030101010101" pitchFamily="2" charset="-122"/>
              </a:rPr>
              <a:t>g</a:t>
            </a:r>
          </a:p>
        </p:txBody>
      </p:sp>
      <p:sp>
        <p:nvSpPr>
          <p:cNvPr id="355364" name="Text Box 36"/>
          <p:cNvSpPr txBox="1">
            <a:spLocks noChangeArrowheads="1"/>
          </p:cNvSpPr>
          <p:nvPr/>
        </p:nvSpPr>
        <p:spPr bwMode="auto">
          <a:xfrm>
            <a:off x="4521200" y="5170488"/>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400" b="1">
                <a:ea typeface="宋体" panose="02010600030101010101" pitchFamily="2" charset="-122"/>
              </a:rPr>
              <a:t>[0,0,2]</a:t>
            </a:r>
          </a:p>
        </p:txBody>
      </p:sp>
    </p:spTree>
    <p:extLst>
      <p:ext uri="{BB962C8B-B14F-4D97-AF65-F5344CB8AC3E}">
        <p14:creationId xmlns:p14="http://schemas.microsoft.com/office/powerpoint/2010/main" val="1211633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55356">
                                            <p:txEl>
                                              <p:pRg st="0" end="0"/>
                                            </p:txEl>
                                          </p:spTgt>
                                        </p:tgtEl>
                                        <p:attrNameLst>
                                          <p:attrName>style.visibility</p:attrName>
                                        </p:attrNameLst>
                                      </p:cBhvr>
                                      <p:to>
                                        <p:strVal val="visible"/>
                                      </p:to>
                                    </p:set>
                                    <p:animEffect transition="in" filter="checkerboard(across)">
                                      <p:cBhvr>
                                        <p:cTn id="7" dur="500"/>
                                        <p:tgtEl>
                                          <p:spTgt spid="3553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55361"/>
                                        </p:tgtEl>
                                        <p:attrNameLst>
                                          <p:attrName>style.visibility</p:attrName>
                                        </p:attrNameLst>
                                      </p:cBhvr>
                                      <p:to>
                                        <p:strVal val="visible"/>
                                      </p:to>
                                    </p:set>
                                    <p:animEffect transition="in" filter="checkerboard(across)">
                                      <p:cBhvr>
                                        <p:cTn id="12" dur="500"/>
                                        <p:tgtEl>
                                          <p:spTgt spid="3553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55357"/>
                                        </p:tgtEl>
                                        <p:attrNameLst>
                                          <p:attrName>style.visibility</p:attrName>
                                        </p:attrNameLst>
                                      </p:cBhvr>
                                      <p:to>
                                        <p:strVal val="visible"/>
                                      </p:to>
                                    </p:set>
                                    <p:animEffect transition="in" filter="checkerboard(across)">
                                      <p:cBhvr>
                                        <p:cTn id="17" dur="500"/>
                                        <p:tgtEl>
                                          <p:spTgt spid="3553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55358"/>
                                        </p:tgtEl>
                                        <p:attrNameLst>
                                          <p:attrName>style.visibility</p:attrName>
                                        </p:attrNameLst>
                                      </p:cBhvr>
                                      <p:to>
                                        <p:strVal val="visible"/>
                                      </p:to>
                                    </p:set>
                                    <p:animEffect transition="in" filter="checkerboard(across)">
                                      <p:cBhvr>
                                        <p:cTn id="22" dur="500"/>
                                        <p:tgtEl>
                                          <p:spTgt spid="3553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55364"/>
                                        </p:tgtEl>
                                        <p:attrNameLst>
                                          <p:attrName>style.visibility</p:attrName>
                                        </p:attrNameLst>
                                      </p:cBhvr>
                                      <p:to>
                                        <p:strVal val="visible"/>
                                      </p:to>
                                    </p:set>
                                    <p:animEffect transition="in" filter="checkerboard(across)">
                                      <p:cBhvr>
                                        <p:cTn id="27" dur="500"/>
                                        <p:tgtEl>
                                          <p:spTgt spid="3553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55360"/>
                                        </p:tgtEl>
                                        <p:attrNameLst>
                                          <p:attrName>style.visibility</p:attrName>
                                        </p:attrNameLst>
                                      </p:cBhvr>
                                      <p:to>
                                        <p:strVal val="visible"/>
                                      </p:to>
                                    </p:set>
                                    <p:animEffect transition="in" filter="checkerboard(across)">
                                      <p:cBhvr>
                                        <p:cTn id="32" dur="500"/>
                                        <p:tgtEl>
                                          <p:spTgt spid="35536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55359"/>
                                        </p:tgtEl>
                                        <p:attrNameLst>
                                          <p:attrName>style.visibility</p:attrName>
                                        </p:attrNameLst>
                                      </p:cBhvr>
                                      <p:to>
                                        <p:strVal val="visible"/>
                                      </p:to>
                                    </p:set>
                                    <p:animEffect transition="in" filter="checkerboard(across)">
                                      <p:cBhvr>
                                        <p:cTn id="37" dur="500"/>
                                        <p:tgtEl>
                                          <p:spTgt spid="355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57" grpId="0"/>
      <p:bldP spid="355358" grpId="0"/>
      <p:bldP spid="355359" grpId="0"/>
      <p:bldP spid="355360" grpId="0"/>
      <p:bldP spid="355361" grpId="0"/>
      <p:bldP spid="35536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78036" y="476672"/>
            <a:ext cx="8229600" cy="562074"/>
          </a:xfrm>
        </p:spPr>
        <p:txBody>
          <a:bodyPr>
            <a:normAutofit fontScale="90000"/>
          </a:bodyPr>
          <a:lstStyle/>
          <a:p>
            <a:r>
              <a:rPr kumimoji="1" lang="en-CA" dirty="0">
                <a:latin typeface="Times New Roman" pitchFamily="18" charset="0"/>
              </a:rPr>
              <a:t>Implementation of </a:t>
            </a:r>
            <a:r>
              <a:rPr kumimoji="1" lang="en-CA" dirty="0" smtClean="0">
                <a:latin typeface="Times New Roman" pitchFamily="18" charset="0"/>
              </a:rPr>
              <a:t>Vector clock</a:t>
            </a:r>
            <a:endParaRPr lang="en-US" dirty="0" smtClean="0"/>
          </a:p>
        </p:txBody>
      </p:sp>
      <p:sp>
        <p:nvSpPr>
          <p:cNvPr id="19459" name="Rectangle 3"/>
          <p:cNvSpPr>
            <a:spLocks noGrp="1" noChangeArrowheads="1"/>
          </p:cNvSpPr>
          <p:nvPr>
            <p:ph type="body" idx="1"/>
          </p:nvPr>
        </p:nvSpPr>
        <p:spPr>
          <a:xfrm>
            <a:off x="495300" y="1284288"/>
            <a:ext cx="8469188" cy="5169048"/>
          </a:xfrm>
        </p:spPr>
        <p:txBody>
          <a:bodyPr>
            <a:normAutofit/>
          </a:bodyPr>
          <a:lstStyle/>
          <a:p>
            <a:pPr marL="0" indent="0" algn="l" eaLnBrk="1" hangingPunct="1">
              <a:lnSpc>
                <a:spcPct val="90000"/>
              </a:lnSpc>
              <a:buNone/>
            </a:pPr>
            <a:endParaRPr lang="en-US" sz="2400" dirty="0" smtClean="0"/>
          </a:p>
          <a:p>
            <a:pPr eaLnBrk="1" hangingPunct="1">
              <a:lnSpc>
                <a:spcPct val="150000"/>
              </a:lnSpc>
              <a:buFontTx/>
              <a:buChar char="•"/>
            </a:pPr>
            <a:r>
              <a:rPr lang="en-US" sz="2400" dirty="0" smtClean="0"/>
              <a:t>Before executing </a:t>
            </a:r>
            <a:r>
              <a:rPr lang="en-US" sz="2400" dirty="0" smtClean="0"/>
              <a:t>an event P</a:t>
            </a:r>
            <a:r>
              <a:rPr lang="en-US" sz="2400" i="1" baseline="-25000" dirty="0" smtClean="0"/>
              <a:t>i</a:t>
            </a:r>
            <a:r>
              <a:rPr lang="en-US" sz="2400" dirty="0" smtClean="0"/>
              <a:t> executes </a:t>
            </a:r>
            <a:r>
              <a:rPr lang="en-US" sz="2400" dirty="0" smtClean="0"/>
              <a:t> </a:t>
            </a:r>
            <a:r>
              <a:rPr lang="en-US" sz="2400" dirty="0" err="1" smtClean="0"/>
              <a:t>VC</a:t>
            </a:r>
            <a:r>
              <a:rPr lang="en-US" sz="2400" i="1" baseline="-25000" dirty="0" err="1" smtClean="0"/>
              <a:t>i</a:t>
            </a:r>
            <a:r>
              <a:rPr lang="en-US" sz="2400" i="1" baseline="-25000" dirty="0" smtClean="0"/>
              <a:t> </a:t>
            </a:r>
            <a:r>
              <a:rPr lang="en-US" sz="2400" dirty="0" smtClean="0"/>
              <a:t>[ </a:t>
            </a:r>
            <a:r>
              <a:rPr lang="en-US" sz="2400" i="1" dirty="0" err="1" smtClean="0"/>
              <a:t>i</a:t>
            </a:r>
            <a:r>
              <a:rPr lang="en-US" sz="2400" dirty="0" smtClean="0"/>
              <a:t> ] ← </a:t>
            </a:r>
            <a:r>
              <a:rPr lang="en-US" sz="2400" dirty="0" err="1" smtClean="0"/>
              <a:t>VC</a:t>
            </a:r>
            <a:r>
              <a:rPr lang="en-US" sz="2400" i="1" baseline="-25000" dirty="0" err="1" smtClean="0"/>
              <a:t>i</a:t>
            </a:r>
            <a:r>
              <a:rPr lang="en-US" sz="2400" dirty="0" smtClean="0"/>
              <a:t> [</a:t>
            </a:r>
            <a:r>
              <a:rPr lang="en-US" sz="2400" i="1" dirty="0" err="1" smtClean="0"/>
              <a:t>i</a:t>
            </a:r>
            <a:r>
              <a:rPr lang="en-US" sz="2400" dirty="0" smtClean="0"/>
              <a:t> ] + 1.</a:t>
            </a:r>
          </a:p>
          <a:p>
            <a:pPr algn="just" eaLnBrk="1" hangingPunct="1">
              <a:lnSpc>
                <a:spcPct val="150000"/>
              </a:lnSpc>
              <a:buFontTx/>
              <a:buChar char="•"/>
            </a:pPr>
            <a:r>
              <a:rPr lang="en-US" sz="2400" dirty="0" smtClean="0"/>
              <a:t>When process P</a:t>
            </a:r>
            <a:r>
              <a:rPr lang="en-US" sz="2400" i="1" baseline="-25000" dirty="0" smtClean="0"/>
              <a:t>i</a:t>
            </a:r>
            <a:r>
              <a:rPr lang="en-US" sz="2400" dirty="0" smtClean="0"/>
              <a:t> sends a message m to </a:t>
            </a:r>
            <a:r>
              <a:rPr lang="en-US" sz="2400" dirty="0" err="1" smtClean="0"/>
              <a:t>P</a:t>
            </a:r>
            <a:r>
              <a:rPr lang="en-US" sz="2400" i="1" baseline="-25000" dirty="0" err="1" smtClean="0"/>
              <a:t>j</a:t>
            </a:r>
            <a:r>
              <a:rPr lang="en-US" sz="2400" dirty="0" smtClean="0"/>
              <a:t>, it sets </a:t>
            </a:r>
            <a:r>
              <a:rPr lang="en-US" sz="2400" i="1" dirty="0" smtClean="0"/>
              <a:t>m</a:t>
            </a:r>
            <a:r>
              <a:rPr lang="en-US" sz="2400" dirty="0" smtClean="0"/>
              <a:t>’s (vector) timestamp </a:t>
            </a:r>
            <a:r>
              <a:rPr lang="en-US" sz="2400" i="1" dirty="0" err="1" smtClean="0"/>
              <a:t>ts</a:t>
            </a:r>
            <a:r>
              <a:rPr lang="en-US" sz="2400" i="1" dirty="0" smtClean="0"/>
              <a:t> (m)</a:t>
            </a:r>
            <a:r>
              <a:rPr lang="en-US" sz="2400" dirty="0" smtClean="0"/>
              <a:t> equal to </a:t>
            </a:r>
            <a:r>
              <a:rPr lang="en-US" sz="2400" dirty="0" err="1" smtClean="0"/>
              <a:t>VC</a:t>
            </a:r>
            <a:r>
              <a:rPr lang="en-US" sz="2400" i="1" baseline="-25000" dirty="0" err="1" smtClean="0"/>
              <a:t>i</a:t>
            </a:r>
            <a:r>
              <a:rPr lang="en-US" sz="2400" dirty="0" smtClean="0"/>
              <a:t> after having executed the previous step.</a:t>
            </a:r>
          </a:p>
          <a:p>
            <a:pPr eaLnBrk="1" hangingPunct="1">
              <a:lnSpc>
                <a:spcPct val="150000"/>
              </a:lnSpc>
              <a:buFontTx/>
              <a:buChar char="•"/>
            </a:pPr>
            <a:r>
              <a:rPr lang="en-US" sz="2400" dirty="0" smtClean="0"/>
              <a:t>Upon the receipt of a message m, process </a:t>
            </a:r>
            <a:r>
              <a:rPr lang="en-US" sz="2400" dirty="0" err="1" smtClean="0"/>
              <a:t>P</a:t>
            </a:r>
            <a:r>
              <a:rPr lang="en-US" sz="2400" i="1" baseline="-25000" dirty="0" err="1" smtClean="0"/>
              <a:t>j</a:t>
            </a:r>
            <a:r>
              <a:rPr lang="en-US" sz="2400" dirty="0" smtClean="0"/>
              <a:t> adjusts its own vector </a:t>
            </a:r>
            <a:r>
              <a:rPr lang="en-US" sz="2400" dirty="0" smtClean="0"/>
              <a:t>by setting </a:t>
            </a:r>
            <a:r>
              <a:rPr lang="en-US" sz="2400" dirty="0" err="1" smtClean="0"/>
              <a:t>VC</a:t>
            </a:r>
            <a:r>
              <a:rPr lang="en-US" sz="2400" i="1" baseline="-25000" dirty="0" err="1" smtClean="0"/>
              <a:t>j</a:t>
            </a:r>
            <a:r>
              <a:rPr lang="en-US" sz="2400" dirty="0" smtClean="0"/>
              <a:t> </a:t>
            </a:r>
            <a:r>
              <a:rPr lang="en-US" sz="2400" dirty="0" smtClean="0"/>
              <a:t>[</a:t>
            </a:r>
            <a:r>
              <a:rPr lang="en-US" sz="2400" i="1" dirty="0" smtClean="0"/>
              <a:t>k</a:t>
            </a:r>
            <a:r>
              <a:rPr lang="en-US" sz="2400" dirty="0" smtClean="0"/>
              <a:t> ] ← max{</a:t>
            </a:r>
            <a:r>
              <a:rPr lang="en-US" sz="2400" dirty="0" err="1" smtClean="0"/>
              <a:t>VC</a:t>
            </a:r>
            <a:r>
              <a:rPr lang="en-US" sz="2400" i="1" baseline="-25000" dirty="0" err="1" smtClean="0"/>
              <a:t>j</a:t>
            </a:r>
            <a:r>
              <a:rPr lang="en-US" sz="2400" dirty="0" smtClean="0"/>
              <a:t> [</a:t>
            </a:r>
            <a:r>
              <a:rPr lang="en-US" sz="2400" i="1" dirty="0" smtClean="0"/>
              <a:t>k</a:t>
            </a:r>
            <a:r>
              <a:rPr lang="en-US" sz="2400" dirty="0" smtClean="0"/>
              <a:t> ], </a:t>
            </a:r>
            <a:r>
              <a:rPr lang="en-US" sz="2400" i="1" dirty="0" err="1" smtClean="0"/>
              <a:t>ts</a:t>
            </a:r>
            <a:r>
              <a:rPr lang="en-US" sz="2400" i="1" dirty="0" smtClean="0"/>
              <a:t> (m)</a:t>
            </a:r>
            <a:r>
              <a:rPr lang="en-US" sz="2400" dirty="0" smtClean="0"/>
              <a:t>[</a:t>
            </a:r>
            <a:r>
              <a:rPr lang="en-US" sz="2400" i="1" dirty="0" smtClean="0"/>
              <a:t>k</a:t>
            </a:r>
            <a:r>
              <a:rPr lang="en-US" sz="2400" dirty="0" smtClean="0"/>
              <a:t> ]} for each </a:t>
            </a:r>
            <a:r>
              <a:rPr lang="en-US" sz="2400" i="1" dirty="0" smtClean="0"/>
              <a:t>k</a:t>
            </a:r>
            <a:r>
              <a:rPr lang="en-US" sz="2400" dirty="0" smtClean="0"/>
              <a:t>, after which it executes the first step and delivers the message to the application.</a:t>
            </a:r>
          </a:p>
        </p:txBody>
      </p:sp>
    </p:spTree>
    <p:extLst>
      <p:ext uri="{BB962C8B-B14F-4D97-AF65-F5344CB8AC3E}">
        <p14:creationId xmlns:p14="http://schemas.microsoft.com/office/powerpoint/2010/main" val="37922103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0" y="0"/>
            <a:ext cx="6995120" cy="634082"/>
          </a:xfrm>
        </p:spPr>
        <p:txBody>
          <a:bodyPr>
            <a:normAutofit/>
          </a:bodyPr>
          <a:lstStyle/>
          <a:p>
            <a:r>
              <a:rPr lang="en-US" altLang="zh-CN" sz="2800" dirty="0" smtClean="0">
                <a:ea typeface="SimSun" panose="02010600030101010101" pitchFamily="2" charset="-122"/>
              </a:rPr>
              <a:t>Application: </a:t>
            </a:r>
            <a:r>
              <a:rPr lang="en-US" altLang="zh-CN" sz="3200" dirty="0" smtClean="0">
                <a:ea typeface="SimSun" panose="02010600030101010101" pitchFamily="2" charset="-122"/>
              </a:rPr>
              <a:t>Causally-Ordered Multicasting</a:t>
            </a:r>
          </a:p>
        </p:txBody>
      </p:sp>
      <p:sp>
        <p:nvSpPr>
          <p:cNvPr id="390147" name="Rectangle 3"/>
          <p:cNvSpPr>
            <a:spLocks noGrp="1" noChangeArrowheads="1"/>
          </p:cNvSpPr>
          <p:nvPr>
            <p:ph type="body" idx="1"/>
          </p:nvPr>
        </p:nvSpPr>
        <p:spPr>
          <a:xfrm>
            <a:off x="431800" y="634082"/>
            <a:ext cx="8369300" cy="5588918"/>
          </a:xfrm>
        </p:spPr>
        <p:txBody>
          <a:bodyPr/>
          <a:lstStyle/>
          <a:p>
            <a:pPr algn="just"/>
            <a:r>
              <a:rPr lang="en-US" altLang="zh-CN" sz="2400" dirty="0" smtClean="0">
                <a:ea typeface="SimSun" panose="02010600030101010101" pitchFamily="2" charset="-122"/>
              </a:rPr>
              <a:t>For ordered delivery of related messages</a:t>
            </a:r>
            <a:endParaRPr lang="en-US" altLang="zh-CN" sz="2800" dirty="0" smtClean="0">
              <a:ea typeface="SimSun" panose="02010600030101010101" pitchFamily="2" charset="-122"/>
            </a:endParaRPr>
          </a:p>
          <a:p>
            <a:pPr lvl="1" algn="just"/>
            <a:r>
              <a:rPr lang="en-US" altLang="zh-CN" sz="2400" dirty="0" smtClean="0">
                <a:ea typeface="SimSun" panose="02010600030101010101" pitchFamily="2" charset="-122"/>
              </a:rPr>
              <a:t>V</a:t>
            </a:r>
            <a:r>
              <a:rPr lang="en-US" altLang="zh-CN" sz="2400" baseline="-25000" dirty="0" smtClean="0">
                <a:ea typeface="SimSun" panose="02010600030101010101" pitchFamily="2" charset="-122"/>
              </a:rPr>
              <a:t>i</a:t>
            </a:r>
            <a:r>
              <a:rPr lang="en-US" altLang="zh-CN" sz="2400" dirty="0" smtClean="0">
                <a:ea typeface="SimSun" panose="02010600030101010101" pitchFamily="2" charset="-122"/>
              </a:rPr>
              <a:t>[</a:t>
            </a:r>
            <a:r>
              <a:rPr lang="en-US" altLang="zh-CN" sz="2400" dirty="0" err="1" smtClean="0">
                <a:ea typeface="SimSun" panose="02010600030101010101" pitchFamily="2" charset="-122"/>
              </a:rPr>
              <a:t>i</a:t>
            </a:r>
            <a:r>
              <a:rPr lang="en-US" altLang="zh-CN" sz="2400" dirty="0" smtClean="0">
                <a:ea typeface="SimSun" panose="02010600030101010101" pitchFamily="2" charset="-122"/>
              </a:rPr>
              <a:t>] is only incremented when </a:t>
            </a:r>
            <a:r>
              <a:rPr lang="en-US" altLang="zh-CN" sz="2400" dirty="0" smtClean="0">
                <a:ea typeface="SimSun" panose="02010600030101010101" pitchFamily="2" charset="-122"/>
              </a:rPr>
              <a:t>sending</a:t>
            </a:r>
          </a:p>
          <a:p>
            <a:pPr lvl="1" algn="just"/>
            <a:r>
              <a:rPr lang="en-US" altLang="zh-CN" sz="2400" dirty="0" smtClean="0">
                <a:ea typeface="SimSun" panose="02010600030101010101" pitchFamily="2" charset="-122"/>
              </a:rPr>
              <a:t>When </a:t>
            </a:r>
            <a:r>
              <a:rPr lang="en-US" altLang="zh-CN" sz="2400" dirty="0" err="1" smtClean="0">
                <a:ea typeface="SimSun" panose="02010600030101010101" pitchFamily="2" charset="-122"/>
              </a:rPr>
              <a:t>Pj</a:t>
            </a:r>
            <a:r>
              <a:rPr lang="en-US" altLang="zh-CN" sz="2400" dirty="0" smtClean="0">
                <a:ea typeface="SimSun" panose="02010600030101010101" pitchFamily="2" charset="-122"/>
              </a:rPr>
              <a:t> receives a </a:t>
            </a:r>
            <a:r>
              <a:rPr lang="en-US" altLang="zh-CN" sz="2400" dirty="0" err="1" smtClean="0">
                <a:ea typeface="SimSun" panose="02010600030101010101" pitchFamily="2" charset="-122"/>
              </a:rPr>
              <a:t>msg</a:t>
            </a:r>
            <a:r>
              <a:rPr lang="en-US" altLang="zh-CN" sz="2400" dirty="0" smtClean="0">
                <a:ea typeface="SimSun" panose="02010600030101010101" pitchFamily="2" charset="-122"/>
              </a:rPr>
              <a:t> m from Pi with vector timestamp </a:t>
            </a:r>
            <a:r>
              <a:rPr lang="en-US" altLang="zh-CN" sz="2400" dirty="0" err="1" smtClean="0">
                <a:ea typeface="SimSun" panose="02010600030101010101" pitchFamily="2" charset="-122"/>
              </a:rPr>
              <a:t>ts</a:t>
            </a:r>
            <a:r>
              <a:rPr lang="en-US" altLang="zh-CN" sz="2400" dirty="0" smtClean="0">
                <a:ea typeface="SimSun" panose="02010600030101010101" pitchFamily="2" charset="-122"/>
              </a:rPr>
              <a:t>(m). The delivery of the </a:t>
            </a:r>
            <a:r>
              <a:rPr lang="en-US" altLang="zh-CN" sz="2400" dirty="0" err="1" smtClean="0">
                <a:ea typeface="SimSun" panose="02010600030101010101" pitchFamily="2" charset="-122"/>
              </a:rPr>
              <a:t>msg</a:t>
            </a:r>
            <a:r>
              <a:rPr lang="en-US" altLang="zh-CN" sz="2400" dirty="0" smtClean="0">
                <a:ea typeface="SimSun" panose="02010600030101010101" pitchFamily="2" charset="-122"/>
              </a:rPr>
              <a:t> to the application layer will be delayed until following condition met:</a:t>
            </a:r>
          </a:p>
          <a:p>
            <a:pPr lvl="1" algn="just"/>
            <a:endParaRPr lang="en-US" altLang="zh-CN" sz="2400" dirty="0">
              <a:ea typeface="SimSun" panose="02010600030101010101" pitchFamily="2" charset="-122"/>
            </a:endParaRPr>
          </a:p>
          <a:p>
            <a:pPr lvl="1" algn="just"/>
            <a:endParaRPr lang="en-US" altLang="zh-CN" sz="2400" dirty="0" smtClean="0">
              <a:ea typeface="SimSun" panose="02010600030101010101" pitchFamily="2" charset="-122"/>
            </a:endParaRPr>
          </a:p>
          <a:p>
            <a:pPr lvl="1" algn="just"/>
            <a:endParaRPr lang="en-US" altLang="zh-CN" sz="2400" dirty="0">
              <a:ea typeface="SimSun" panose="02010600030101010101" pitchFamily="2" charset="-122"/>
            </a:endParaRPr>
          </a:p>
          <a:p>
            <a:pPr lvl="1" algn="just"/>
            <a:r>
              <a:rPr lang="en-US" altLang="zh-CN" sz="2400" dirty="0" smtClean="0">
                <a:ea typeface="SimSun" panose="02010600030101010101" pitchFamily="2" charset="-122"/>
              </a:rPr>
              <a:t>First condition states that m is the next </a:t>
            </a:r>
            <a:r>
              <a:rPr lang="en-US" altLang="zh-CN" sz="2400" dirty="0" err="1" smtClean="0">
                <a:ea typeface="SimSun" panose="02010600030101010101" pitchFamily="2" charset="-122"/>
              </a:rPr>
              <a:t>msg</a:t>
            </a:r>
            <a:r>
              <a:rPr lang="en-US" altLang="zh-CN" sz="2400" dirty="0" smtClean="0">
                <a:ea typeface="SimSun" panose="02010600030101010101" pitchFamily="2" charset="-122"/>
              </a:rPr>
              <a:t> that </a:t>
            </a:r>
            <a:r>
              <a:rPr lang="en-US" altLang="zh-CN" sz="2400" dirty="0" err="1" smtClean="0">
                <a:ea typeface="SimSun" panose="02010600030101010101" pitchFamily="2" charset="-122"/>
              </a:rPr>
              <a:t>Pj</a:t>
            </a:r>
            <a:r>
              <a:rPr lang="en-US" altLang="zh-CN" sz="2400" dirty="0" smtClean="0">
                <a:ea typeface="SimSun" panose="02010600030101010101" pitchFamily="2" charset="-122"/>
              </a:rPr>
              <a:t> expecting from Pi. </a:t>
            </a:r>
          </a:p>
          <a:p>
            <a:pPr lvl="1" algn="just"/>
            <a:r>
              <a:rPr lang="en-US" altLang="zh-CN" sz="2400" dirty="0" smtClean="0">
                <a:ea typeface="SimSun" panose="02010600030101010101" pitchFamily="2" charset="-122"/>
              </a:rPr>
              <a:t>Second condition states that </a:t>
            </a:r>
            <a:r>
              <a:rPr lang="en-US" altLang="zh-CN" sz="2400" dirty="0" err="1" smtClean="0">
                <a:ea typeface="SimSun" panose="02010600030101010101" pitchFamily="2" charset="-122"/>
              </a:rPr>
              <a:t>Pj</a:t>
            </a:r>
            <a:r>
              <a:rPr lang="en-US" altLang="zh-CN" sz="2400" dirty="0" smtClean="0">
                <a:ea typeface="SimSun" panose="02010600030101010101" pitchFamily="2" charset="-122"/>
              </a:rPr>
              <a:t> seen all </a:t>
            </a:r>
            <a:r>
              <a:rPr lang="en-US" altLang="zh-CN" sz="2400" dirty="0" err="1" smtClean="0">
                <a:ea typeface="SimSun" panose="02010600030101010101" pitchFamily="2" charset="-122"/>
              </a:rPr>
              <a:t>msgs</a:t>
            </a:r>
            <a:r>
              <a:rPr lang="en-US" altLang="zh-CN" sz="2400" dirty="0" smtClean="0">
                <a:ea typeface="SimSun" panose="02010600030101010101" pitchFamily="2" charset="-122"/>
              </a:rPr>
              <a:t> that have seen by Pi when it sent </a:t>
            </a:r>
            <a:r>
              <a:rPr lang="en-US" altLang="zh-CN" sz="2400" dirty="0" err="1" smtClean="0">
                <a:ea typeface="SimSun" panose="02010600030101010101" pitchFamily="2" charset="-122"/>
              </a:rPr>
              <a:t>msg</a:t>
            </a:r>
            <a:r>
              <a:rPr lang="en-US" altLang="zh-CN" sz="2400" dirty="0" smtClean="0">
                <a:ea typeface="SimSun" panose="02010600030101010101" pitchFamily="2" charset="-122"/>
              </a:rPr>
              <a:t> m.</a:t>
            </a:r>
          </a:p>
          <a:p>
            <a:pPr lvl="1"/>
            <a:endParaRPr lang="en-US" altLang="zh-CN" dirty="0" smtClean="0">
              <a:ea typeface="SimSun" panose="02010600030101010101" pitchFamily="2" charset="-122"/>
            </a:endParaRPr>
          </a:p>
          <a:p>
            <a:pPr lvl="1"/>
            <a:endParaRPr lang="en-US" altLang="zh-CN" dirty="0" smtClean="0">
              <a:ea typeface="SimSun" panose="02010600030101010101" pitchFamily="2" charset="-122"/>
            </a:endParaRPr>
          </a:p>
        </p:txBody>
      </p:sp>
      <p:pic>
        <p:nvPicPr>
          <p:cNvPr id="7" name="Picture 6"/>
          <p:cNvPicPr>
            <a:picLocks noChangeAspect="1"/>
          </p:cNvPicPr>
          <p:nvPr/>
        </p:nvPicPr>
        <p:blipFill>
          <a:blip r:embed="rId3"/>
          <a:stretch>
            <a:fillRect/>
          </a:stretch>
        </p:blipFill>
        <p:spPr>
          <a:xfrm>
            <a:off x="683568" y="2780469"/>
            <a:ext cx="4752528" cy="1296144"/>
          </a:xfrm>
          <a:prstGeom prst="rect">
            <a:avLst/>
          </a:prstGeom>
        </p:spPr>
      </p:pic>
    </p:spTree>
    <p:extLst>
      <p:ext uri="{BB962C8B-B14F-4D97-AF65-F5344CB8AC3E}">
        <p14:creationId xmlns:p14="http://schemas.microsoft.com/office/powerpoint/2010/main" val="10544989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90147">
                                            <p:txEl>
                                              <p:pRg st="0" end="0"/>
                                            </p:txEl>
                                          </p:spTgt>
                                        </p:tgtEl>
                                        <p:attrNameLst>
                                          <p:attrName>style.visibility</p:attrName>
                                        </p:attrNameLst>
                                      </p:cBhvr>
                                      <p:to>
                                        <p:strVal val="visible"/>
                                      </p:to>
                                    </p:set>
                                    <p:animEffect transition="in" filter="checkerboard(across)">
                                      <p:cBhvr>
                                        <p:cTn id="7" dur="500"/>
                                        <p:tgtEl>
                                          <p:spTgt spid="390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90147">
                                            <p:txEl>
                                              <p:pRg st="1" end="1"/>
                                            </p:txEl>
                                          </p:spTgt>
                                        </p:tgtEl>
                                        <p:attrNameLst>
                                          <p:attrName>style.visibility</p:attrName>
                                        </p:attrNameLst>
                                      </p:cBhvr>
                                      <p:to>
                                        <p:strVal val="visible"/>
                                      </p:to>
                                    </p:set>
                                    <p:animEffect transition="in" filter="checkerboard(across)">
                                      <p:cBhvr>
                                        <p:cTn id="12" dur="500"/>
                                        <p:tgtEl>
                                          <p:spTgt spid="390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90147">
                                            <p:txEl>
                                              <p:pRg st="2" end="2"/>
                                            </p:txEl>
                                          </p:spTgt>
                                        </p:tgtEl>
                                        <p:attrNameLst>
                                          <p:attrName>style.visibility</p:attrName>
                                        </p:attrNameLst>
                                      </p:cBhvr>
                                      <p:to>
                                        <p:strVal val="visible"/>
                                      </p:to>
                                    </p:set>
                                    <p:animEffect transition="in" filter="checkerboard(across)">
                                      <p:cBhvr>
                                        <p:cTn id="17" dur="500"/>
                                        <p:tgtEl>
                                          <p:spTgt spid="390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90147">
                                            <p:txEl>
                                              <p:pRg st="6" end="6"/>
                                            </p:txEl>
                                          </p:spTgt>
                                        </p:tgtEl>
                                        <p:attrNameLst>
                                          <p:attrName>style.visibility</p:attrName>
                                        </p:attrNameLst>
                                      </p:cBhvr>
                                      <p:to>
                                        <p:strVal val="visible"/>
                                      </p:to>
                                    </p:set>
                                    <p:animEffect transition="in" filter="checkerboard(across)">
                                      <p:cBhvr>
                                        <p:cTn id="22" dur="500"/>
                                        <p:tgtEl>
                                          <p:spTgt spid="39014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90147">
                                            <p:txEl>
                                              <p:pRg st="7" end="7"/>
                                            </p:txEl>
                                          </p:spTgt>
                                        </p:tgtEl>
                                        <p:attrNameLst>
                                          <p:attrName>style.visibility</p:attrName>
                                        </p:attrNameLst>
                                      </p:cBhvr>
                                      <p:to>
                                        <p:strVal val="visible"/>
                                      </p:to>
                                    </p:set>
                                    <p:animEffect transition="in" filter="checkerboard(across)">
                                      <p:cBhvr>
                                        <p:cTn id="27" dur="500"/>
                                        <p:tgtEl>
                                          <p:spTgt spid="3901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4025" y="0"/>
            <a:ext cx="8229600" cy="1143000"/>
          </a:xfrm>
        </p:spPr>
        <p:txBody>
          <a:bodyPr>
            <a:normAutofit fontScale="90000"/>
          </a:bodyPr>
          <a:lstStyle/>
          <a:p>
            <a:r>
              <a:rPr lang="en-US" dirty="0" smtClean="0"/>
              <a:t>Vector Clocks (4)</a:t>
            </a:r>
            <a:br>
              <a:rPr lang="en-US" dirty="0" smtClean="0"/>
            </a:br>
            <a:r>
              <a:rPr lang="en-US" dirty="0"/>
              <a:t>Enforcing Causal Communication</a:t>
            </a:r>
            <a:endParaRPr lang="en-US" dirty="0" smtClean="0"/>
          </a:p>
        </p:txBody>
      </p:sp>
      <p:pic>
        <p:nvPicPr>
          <p:cNvPr id="20483" name="Picture 4" descr="06-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3013" y="1490663"/>
            <a:ext cx="6791325" cy="290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5"/>
          <p:cNvSpPr>
            <a:spLocks noChangeArrowheads="1"/>
          </p:cNvSpPr>
          <p:nvPr/>
        </p:nvSpPr>
        <p:spPr bwMode="auto">
          <a:xfrm>
            <a:off x="1497013" y="1438275"/>
            <a:ext cx="2070100" cy="419100"/>
          </a:xfrm>
          <a:prstGeom prst="rect">
            <a:avLst/>
          </a:prstGeom>
          <a:noFill/>
          <a:ln w="57150">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85" name="Text Box 6"/>
          <p:cNvSpPr txBox="1">
            <a:spLocks noChangeArrowheads="1"/>
          </p:cNvSpPr>
          <p:nvPr/>
        </p:nvSpPr>
        <p:spPr bwMode="auto">
          <a:xfrm>
            <a:off x="209550" y="4268788"/>
            <a:ext cx="2311400"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1800">
                <a:solidFill>
                  <a:srgbClr val="FF3300"/>
                </a:solidFill>
              </a:rPr>
              <a:t>First, P</a:t>
            </a:r>
            <a:r>
              <a:rPr lang="en-US" sz="1800" baseline="-25000">
                <a:solidFill>
                  <a:srgbClr val="FF3300"/>
                </a:solidFill>
              </a:rPr>
              <a:t>0</a:t>
            </a:r>
            <a:r>
              <a:rPr lang="en-US" sz="1800">
                <a:solidFill>
                  <a:srgbClr val="FF3300"/>
                </a:solidFill>
              </a:rPr>
              <a:t> increments its </a:t>
            </a:r>
          </a:p>
          <a:p>
            <a:pPr algn="l" eaLnBrk="1" hangingPunct="1"/>
            <a:r>
              <a:rPr lang="en-US" sz="1800">
                <a:solidFill>
                  <a:srgbClr val="FF3300"/>
                </a:solidFill>
              </a:rPr>
              <a:t>vector from (0,0,0) </a:t>
            </a:r>
          </a:p>
          <a:p>
            <a:pPr algn="l" eaLnBrk="1" hangingPunct="1"/>
            <a:r>
              <a:rPr lang="en-US" sz="1800">
                <a:solidFill>
                  <a:srgbClr val="FF3300"/>
                </a:solidFill>
              </a:rPr>
              <a:t>to (1,0,0) </a:t>
            </a:r>
          </a:p>
          <a:p>
            <a:pPr algn="l" eaLnBrk="1" hangingPunct="1"/>
            <a:r>
              <a:rPr lang="en-US" sz="1800">
                <a:solidFill>
                  <a:srgbClr val="FF3300"/>
                </a:solidFill>
              </a:rPr>
              <a:t>then sends </a:t>
            </a:r>
          </a:p>
          <a:p>
            <a:pPr algn="l" eaLnBrk="1" hangingPunct="1"/>
            <a:r>
              <a:rPr lang="en-US" sz="1800">
                <a:solidFill>
                  <a:srgbClr val="FF3300"/>
                </a:solidFill>
              </a:rPr>
              <a:t>this to P</a:t>
            </a:r>
            <a:r>
              <a:rPr lang="en-US" sz="1800" baseline="-25000">
                <a:solidFill>
                  <a:srgbClr val="FF3300"/>
                </a:solidFill>
              </a:rPr>
              <a:t>1</a:t>
            </a:r>
            <a:r>
              <a:rPr lang="en-US" sz="1800">
                <a:solidFill>
                  <a:srgbClr val="FF3300"/>
                </a:solidFill>
              </a:rPr>
              <a:t> and P</a:t>
            </a:r>
            <a:r>
              <a:rPr lang="en-US" sz="1800" baseline="-25000">
                <a:solidFill>
                  <a:srgbClr val="FF3300"/>
                </a:solidFill>
              </a:rPr>
              <a:t>2</a:t>
            </a:r>
          </a:p>
        </p:txBody>
      </p:sp>
      <p:sp>
        <p:nvSpPr>
          <p:cNvPr id="20486" name="Rectangle 7"/>
          <p:cNvSpPr>
            <a:spLocks noChangeArrowheads="1"/>
          </p:cNvSpPr>
          <p:nvPr/>
        </p:nvSpPr>
        <p:spPr bwMode="auto">
          <a:xfrm>
            <a:off x="2498725" y="2744788"/>
            <a:ext cx="2070100" cy="885825"/>
          </a:xfrm>
          <a:prstGeom prst="rect">
            <a:avLst/>
          </a:prstGeom>
          <a:noFill/>
          <a:ln w="571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3300"/>
              </a:solidFill>
            </a:endParaRPr>
          </a:p>
        </p:txBody>
      </p:sp>
      <p:sp>
        <p:nvSpPr>
          <p:cNvPr id="20487" name="Text Box 8"/>
          <p:cNvSpPr txBox="1">
            <a:spLocks noChangeArrowheads="1"/>
          </p:cNvSpPr>
          <p:nvPr/>
        </p:nvSpPr>
        <p:spPr bwMode="auto">
          <a:xfrm>
            <a:off x="4013200" y="4994275"/>
            <a:ext cx="40386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1800">
                <a:solidFill>
                  <a:schemeClr val="accent2"/>
                </a:solidFill>
              </a:rPr>
              <a:t>Next, P</a:t>
            </a:r>
            <a:r>
              <a:rPr lang="en-US" sz="1800" baseline="-25000">
                <a:solidFill>
                  <a:schemeClr val="accent2"/>
                </a:solidFill>
              </a:rPr>
              <a:t>1</a:t>
            </a:r>
            <a:r>
              <a:rPr lang="en-US" sz="1800">
                <a:solidFill>
                  <a:schemeClr val="accent2"/>
                </a:solidFill>
              </a:rPr>
              <a:t> receives message from P</a:t>
            </a:r>
            <a:r>
              <a:rPr lang="en-US" sz="1800" baseline="-25000">
                <a:solidFill>
                  <a:schemeClr val="accent2"/>
                </a:solidFill>
              </a:rPr>
              <a:t>0</a:t>
            </a:r>
            <a:r>
              <a:rPr lang="en-US" sz="1800">
                <a:solidFill>
                  <a:schemeClr val="accent2"/>
                </a:solidFill>
              </a:rPr>
              <a:t> and</a:t>
            </a:r>
          </a:p>
          <a:p>
            <a:pPr algn="l" eaLnBrk="1" hangingPunct="1"/>
            <a:r>
              <a:rPr lang="en-US" sz="1800">
                <a:solidFill>
                  <a:schemeClr val="accent2"/>
                </a:solidFill>
              </a:rPr>
              <a:t>updates its vector from (0,0,0) to (1,1,0).</a:t>
            </a:r>
          </a:p>
          <a:p>
            <a:pPr algn="l" eaLnBrk="1" hangingPunct="1"/>
            <a:r>
              <a:rPr lang="en-US" sz="1800">
                <a:solidFill>
                  <a:schemeClr val="accent2"/>
                </a:solidFill>
              </a:rPr>
              <a:t>This is the vector it will send to P</a:t>
            </a:r>
            <a:r>
              <a:rPr lang="en-US" sz="1800" baseline="-25000">
                <a:solidFill>
                  <a:schemeClr val="accent2"/>
                </a:solidFill>
              </a:rPr>
              <a:t>0</a:t>
            </a:r>
            <a:r>
              <a:rPr lang="en-US" sz="1800">
                <a:solidFill>
                  <a:schemeClr val="accent2"/>
                </a:solidFill>
              </a:rPr>
              <a:t> and P</a:t>
            </a:r>
            <a:r>
              <a:rPr lang="en-US" sz="1800" baseline="-25000">
                <a:solidFill>
                  <a:schemeClr val="accent2"/>
                </a:solidFill>
              </a:rPr>
              <a:t>2</a:t>
            </a:r>
            <a:r>
              <a:rPr lang="en-US" sz="1800">
                <a:solidFill>
                  <a:schemeClr val="accent2"/>
                </a:solidFill>
              </a:rPr>
              <a:t>.</a:t>
            </a:r>
          </a:p>
        </p:txBody>
      </p:sp>
      <p:sp>
        <p:nvSpPr>
          <p:cNvPr id="20488" name="Line 10"/>
          <p:cNvSpPr>
            <a:spLocks noChangeShapeType="1"/>
          </p:cNvSpPr>
          <p:nvPr/>
        </p:nvSpPr>
        <p:spPr bwMode="auto">
          <a:xfrm flipV="1">
            <a:off x="619125" y="1944688"/>
            <a:ext cx="949325" cy="239395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489" name="Line 11"/>
          <p:cNvSpPr>
            <a:spLocks noChangeShapeType="1"/>
          </p:cNvSpPr>
          <p:nvPr/>
        </p:nvSpPr>
        <p:spPr bwMode="auto">
          <a:xfrm flipH="1" flipV="1">
            <a:off x="3514725" y="3640138"/>
            <a:ext cx="895350" cy="1477962"/>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4255551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pPr lvl="1">
              <a:buFont typeface="Arial" pitchFamily="34" charset="0"/>
              <a:buChar char="•"/>
            </a:pPr>
            <a:endParaRPr lang="en-GB" dirty="0" smtClean="0"/>
          </a:p>
          <a:p>
            <a:pPr lvl="1">
              <a:buFont typeface="Arial" pitchFamily="34" charset="0"/>
              <a:buChar char="•"/>
            </a:pPr>
            <a:r>
              <a:rPr lang="en-GB" dirty="0" smtClean="0"/>
              <a:t>Clock </a:t>
            </a:r>
            <a:r>
              <a:rPr lang="en-GB" dirty="0"/>
              <a:t>drift rate: the relative amount that a computer clock differs from a perfect </a:t>
            </a:r>
            <a:r>
              <a:rPr lang="en-GB" dirty="0" smtClean="0"/>
              <a:t>clock.</a:t>
            </a:r>
          </a:p>
          <a:p>
            <a:pPr marL="457200" lvl="1" indent="0">
              <a:buNone/>
            </a:pPr>
            <a:endParaRPr lang="en-GB" dirty="0"/>
          </a:p>
          <a:p>
            <a:pPr lvl="1">
              <a:buFont typeface="Arial" pitchFamily="34" charset="0"/>
              <a:buChar char="•"/>
            </a:pPr>
            <a:r>
              <a:rPr lang="en-IN" dirty="0" smtClean="0"/>
              <a:t>Clock </a:t>
            </a:r>
            <a:r>
              <a:rPr lang="en-IN" dirty="0"/>
              <a:t>Skew : The instantaneous difference b/w the readings of any two clocks is called their skew</a:t>
            </a:r>
            <a:r>
              <a:rPr lang="en-IN" dirty="0" smtClean="0"/>
              <a:t>.</a:t>
            </a:r>
          </a:p>
          <a:p>
            <a:endParaRPr lang="en-IN" dirty="0"/>
          </a:p>
          <a:p>
            <a:pPr marL="0" indent="0">
              <a:buNone/>
            </a:pPr>
            <a:endParaRPr lang="en-IN" dirty="0"/>
          </a:p>
          <a:p>
            <a:endParaRPr lang="en-IN"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717032"/>
            <a:ext cx="6700738" cy="1485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11057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65100" y="0"/>
            <a:ext cx="8559800" cy="838200"/>
          </a:xfrm>
          <a:noFill/>
        </p:spPr>
        <p:txBody>
          <a:bodyPr lIns="90487" tIns="44450" rIns="90487" bIns="44450"/>
          <a:lstStyle/>
          <a:p>
            <a:r>
              <a:rPr lang="en-US" altLang="zh-CN" sz="4000" smtClean="0">
                <a:ea typeface="宋体" panose="02010600030101010101" pitchFamily="2" charset="-122"/>
              </a:rPr>
              <a:t>Causally-Ordered Multicasting</a:t>
            </a:r>
            <a:endParaRPr lang="en-AU" altLang="en-US" sz="4000" smtClean="0">
              <a:ea typeface="宋体" panose="02010600030101010101" pitchFamily="2" charset="-122"/>
            </a:endParaRPr>
          </a:p>
        </p:txBody>
      </p:sp>
      <p:sp>
        <p:nvSpPr>
          <p:cNvPr id="39939" name="Line 3"/>
          <p:cNvSpPr>
            <a:spLocks noChangeShapeType="1"/>
          </p:cNvSpPr>
          <p:nvPr/>
        </p:nvSpPr>
        <p:spPr bwMode="auto">
          <a:xfrm>
            <a:off x="4232275" y="1336675"/>
            <a:ext cx="0" cy="3886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40" name="Oval 4"/>
          <p:cNvSpPr>
            <a:spLocks noChangeArrowheads="1"/>
          </p:cNvSpPr>
          <p:nvPr/>
        </p:nvSpPr>
        <p:spPr bwMode="auto">
          <a:xfrm>
            <a:off x="4114800" y="2327275"/>
            <a:ext cx="152400" cy="152400"/>
          </a:xfrm>
          <a:prstGeom prst="ellipse">
            <a:avLst/>
          </a:prstGeom>
          <a:solidFill>
            <a:schemeClr val="bg2"/>
          </a:solidFill>
          <a:ln w="12700">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39941" name="Text Box 5"/>
          <p:cNvSpPr txBox="1">
            <a:spLocks noChangeArrowheads="1"/>
          </p:cNvSpPr>
          <p:nvPr/>
        </p:nvSpPr>
        <p:spPr bwMode="auto">
          <a:xfrm>
            <a:off x="4098925" y="76835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P2</a:t>
            </a:r>
          </a:p>
        </p:txBody>
      </p:sp>
      <p:sp>
        <p:nvSpPr>
          <p:cNvPr id="39942" name="Oval 6"/>
          <p:cNvSpPr>
            <a:spLocks noChangeArrowheads="1"/>
          </p:cNvSpPr>
          <p:nvPr/>
        </p:nvSpPr>
        <p:spPr bwMode="auto">
          <a:xfrm>
            <a:off x="4114800" y="3851275"/>
            <a:ext cx="152400" cy="152400"/>
          </a:xfrm>
          <a:prstGeom prst="ellipse">
            <a:avLst/>
          </a:prstGeom>
          <a:solidFill>
            <a:schemeClr val="bg2"/>
          </a:solidFill>
          <a:ln w="12700">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39943" name="Line 7"/>
          <p:cNvSpPr>
            <a:spLocks noChangeShapeType="1"/>
          </p:cNvSpPr>
          <p:nvPr/>
        </p:nvSpPr>
        <p:spPr bwMode="auto">
          <a:xfrm>
            <a:off x="1630363" y="1447800"/>
            <a:ext cx="0" cy="3886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44" name="Oval 8"/>
          <p:cNvSpPr>
            <a:spLocks noChangeArrowheads="1"/>
          </p:cNvSpPr>
          <p:nvPr/>
        </p:nvSpPr>
        <p:spPr bwMode="auto">
          <a:xfrm>
            <a:off x="1554163" y="1676400"/>
            <a:ext cx="152400" cy="152400"/>
          </a:xfrm>
          <a:prstGeom prst="ellipse">
            <a:avLst/>
          </a:prstGeom>
          <a:solidFill>
            <a:schemeClr val="bg2"/>
          </a:solidFill>
          <a:ln w="12700">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39945" name="Text Box 9"/>
          <p:cNvSpPr txBox="1">
            <a:spLocks noChangeArrowheads="1"/>
          </p:cNvSpPr>
          <p:nvPr/>
        </p:nvSpPr>
        <p:spPr bwMode="auto">
          <a:xfrm>
            <a:off x="1225550" y="150177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buFontTx/>
              <a:buNone/>
            </a:pPr>
            <a:r>
              <a:rPr lang="en-AU" altLang="en-US" sz="2400">
                <a:latin typeface="Arial" panose="020B0604020202020204" pitchFamily="34" charset="0"/>
              </a:rPr>
              <a:t>a</a:t>
            </a:r>
          </a:p>
        </p:txBody>
      </p:sp>
      <p:sp>
        <p:nvSpPr>
          <p:cNvPr id="39946" name="Text Box 10"/>
          <p:cNvSpPr txBox="1">
            <a:spLocks noChangeArrowheads="1"/>
          </p:cNvSpPr>
          <p:nvPr/>
        </p:nvSpPr>
        <p:spPr bwMode="auto">
          <a:xfrm>
            <a:off x="1371600" y="879475"/>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P1</a:t>
            </a:r>
          </a:p>
        </p:txBody>
      </p:sp>
      <p:sp>
        <p:nvSpPr>
          <p:cNvPr id="39947" name="Text Box 11"/>
          <p:cNvSpPr txBox="1">
            <a:spLocks noChangeArrowheads="1"/>
          </p:cNvSpPr>
          <p:nvPr/>
        </p:nvSpPr>
        <p:spPr bwMode="auto">
          <a:xfrm>
            <a:off x="3810000" y="2479675"/>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c</a:t>
            </a:r>
          </a:p>
        </p:txBody>
      </p:sp>
      <p:sp>
        <p:nvSpPr>
          <p:cNvPr id="39948" name="Text Box 12"/>
          <p:cNvSpPr txBox="1">
            <a:spLocks noChangeArrowheads="1"/>
          </p:cNvSpPr>
          <p:nvPr/>
        </p:nvSpPr>
        <p:spPr bwMode="auto">
          <a:xfrm>
            <a:off x="3733800" y="3698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d</a:t>
            </a:r>
          </a:p>
        </p:txBody>
      </p:sp>
      <p:sp>
        <p:nvSpPr>
          <p:cNvPr id="39949" name="Text Box 13"/>
          <p:cNvSpPr txBox="1">
            <a:spLocks noChangeArrowheads="1"/>
          </p:cNvSpPr>
          <p:nvPr/>
        </p:nvSpPr>
        <p:spPr bwMode="auto">
          <a:xfrm>
            <a:off x="6400800" y="879475"/>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P3</a:t>
            </a:r>
          </a:p>
        </p:txBody>
      </p:sp>
      <p:sp>
        <p:nvSpPr>
          <p:cNvPr id="39950" name="Text Box 14"/>
          <p:cNvSpPr txBox="1">
            <a:spLocks noChangeArrowheads="1"/>
          </p:cNvSpPr>
          <p:nvPr/>
        </p:nvSpPr>
        <p:spPr bwMode="auto">
          <a:xfrm>
            <a:off x="6172200" y="2327275"/>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e</a:t>
            </a:r>
          </a:p>
        </p:txBody>
      </p:sp>
      <p:sp>
        <p:nvSpPr>
          <p:cNvPr id="39951" name="Line 15"/>
          <p:cNvSpPr>
            <a:spLocks noChangeShapeType="1"/>
          </p:cNvSpPr>
          <p:nvPr/>
        </p:nvSpPr>
        <p:spPr bwMode="auto">
          <a:xfrm>
            <a:off x="6632575" y="1412875"/>
            <a:ext cx="0" cy="3886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52" name="Oval 16"/>
          <p:cNvSpPr>
            <a:spLocks noChangeArrowheads="1"/>
          </p:cNvSpPr>
          <p:nvPr/>
        </p:nvSpPr>
        <p:spPr bwMode="auto">
          <a:xfrm>
            <a:off x="6553200" y="3165475"/>
            <a:ext cx="152400" cy="152400"/>
          </a:xfrm>
          <a:prstGeom prst="ellipse">
            <a:avLst/>
          </a:prstGeom>
          <a:solidFill>
            <a:schemeClr val="bg2"/>
          </a:solidFill>
          <a:ln w="12700">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39953" name="Oval 17"/>
          <p:cNvSpPr>
            <a:spLocks noChangeArrowheads="1"/>
          </p:cNvSpPr>
          <p:nvPr/>
        </p:nvSpPr>
        <p:spPr bwMode="auto">
          <a:xfrm>
            <a:off x="6477000" y="2479675"/>
            <a:ext cx="152400" cy="152400"/>
          </a:xfrm>
          <a:prstGeom prst="ellipse">
            <a:avLst/>
          </a:prstGeom>
          <a:solidFill>
            <a:schemeClr val="bg2"/>
          </a:solidFill>
          <a:ln w="12700">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39954" name="Text Box 18"/>
          <p:cNvSpPr txBox="1">
            <a:spLocks noChangeArrowheads="1"/>
          </p:cNvSpPr>
          <p:nvPr/>
        </p:nvSpPr>
        <p:spPr bwMode="auto">
          <a:xfrm>
            <a:off x="6248400" y="3698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g</a:t>
            </a:r>
          </a:p>
        </p:txBody>
      </p:sp>
      <p:sp>
        <p:nvSpPr>
          <p:cNvPr id="39955" name="Line 19"/>
          <p:cNvSpPr>
            <a:spLocks noChangeShapeType="1"/>
          </p:cNvSpPr>
          <p:nvPr/>
        </p:nvSpPr>
        <p:spPr bwMode="auto">
          <a:xfrm>
            <a:off x="1676400" y="1793875"/>
            <a:ext cx="2438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6" name="Line 20"/>
          <p:cNvSpPr>
            <a:spLocks noChangeShapeType="1"/>
          </p:cNvSpPr>
          <p:nvPr/>
        </p:nvSpPr>
        <p:spPr bwMode="auto">
          <a:xfrm>
            <a:off x="1676400" y="1717675"/>
            <a:ext cx="48768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2213" name="Text Box 21"/>
          <p:cNvSpPr txBox="1">
            <a:spLocks noChangeArrowheads="1"/>
          </p:cNvSpPr>
          <p:nvPr/>
        </p:nvSpPr>
        <p:spPr bwMode="auto">
          <a:xfrm>
            <a:off x="304800" y="1489075"/>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[1,0,0]</a:t>
            </a:r>
          </a:p>
        </p:txBody>
      </p:sp>
      <p:sp>
        <p:nvSpPr>
          <p:cNvPr id="392214" name="Text Box 22"/>
          <p:cNvSpPr txBox="1">
            <a:spLocks noChangeArrowheads="1"/>
          </p:cNvSpPr>
          <p:nvPr/>
        </p:nvSpPr>
        <p:spPr bwMode="auto">
          <a:xfrm>
            <a:off x="6858000" y="2327275"/>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[1,0,0]</a:t>
            </a:r>
          </a:p>
        </p:txBody>
      </p:sp>
      <p:sp>
        <p:nvSpPr>
          <p:cNvPr id="392215" name="Text Box 23"/>
          <p:cNvSpPr txBox="1">
            <a:spLocks noChangeArrowheads="1"/>
          </p:cNvSpPr>
          <p:nvPr/>
        </p:nvSpPr>
        <p:spPr bwMode="auto">
          <a:xfrm>
            <a:off x="4419600" y="2327275"/>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[1,0,0]</a:t>
            </a:r>
          </a:p>
        </p:txBody>
      </p:sp>
      <p:sp>
        <p:nvSpPr>
          <p:cNvPr id="39960" name="Line 24"/>
          <p:cNvSpPr>
            <a:spLocks noChangeShapeType="1"/>
          </p:cNvSpPr>
          <p:nvPr/>
        </p:nvSpPr>
        <p:spPr bwMode="auto">
          <a:xfrm flipH="1">
            <a:off x="4267200" y="3317875"/>
            <a:ext cx="2362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2217" name="Text Box 25"/>
          <p:cNvSpPr txBox="1">
            <a:spLocks noChangeArrowheads="1"/>
          </p:cNvSpPr>
          <p:nvPr/>
        </p:nvSpPr>
        <p:spPr bwMode="auto">
          <a:xfrm>
            <a:off x="6705600" y="3457575"/>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[1,0,1]</a:t>
            </a:r>
          </a:p>
        </p:txBody>
      </p:sp>
      <p:sp>
        <p:nvSpPr>
          <p:cNvPr id="392218" name="Text Box 26"/>
          <p:cNvSpPr txBox="1">
            <a:spLocks noChangeArrowheads="1"/>
          </p:cNvSpPr>
          <p:nvPr/>
        </p:nvSpPr>
        <p:spPr bwMode="auto">
          <a:xfrm>
            <a:off x="4495800" y="3927475"/>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[1,0,1]</a:t>
            </a:r>
          </a:p>
        </p:txBody>
      </p:sp>
      <p:sp>
        <p:nvSpPr>
          <p:cNvPr id="39963" name="Text Box 27"/>
          <p:cNvSpPr txBox="1">
            <a:spLocks noChangeArrowheads="1"/>
          </p:cNvSpPr>
          <p:nvPr/>
        </p:nvSpPr>
        <p:spPr bwMode="auto">
          <a:xfrm>
            <a:off x="441325" y="1149350"/>
            <a:ext cx="920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Post a</a:t>
            </a:r>
          </a:p>
        </p:txBody>
      </p:sp>
      <p:sp>
        <p:nvSpPr>
          <p:cNvPr id="39964" name="Text Box 28"/>
          <p:cNvSpPr txBox="1">
            <a:spLocks noChangeArrowheads="1"/>
          </p:cNvSpPr>
          <p:nvPr/>
        </p:nvSpPr>
        <p:spPr bwMode="auto">
          <a:xfrm>
            <a:off x="6740525" y="3013075"/>
            <a:ext cx="1384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r: Reply a</a:t>
            </a:r>
          </a:p>
        </p:txBody>
      </p:sp>
      <p:sp>
        <p:nvSpPr>
          <p:cNvPr id="39965" name="Text Box 29"/>
          <p:cNvSpPr txBox="1">
            <a:spLocks noChangeArrowheads="1"/>
          </p:cNvSpPr>
          <p:nvPr/>
        </p:nvSpPr>
        <p:spPr bwMode="auto">
          <a:xfrm>
            <a:off x="533400" y="5295900"/>
            <a:ext cx="695801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Two messages: </a:t>
            </a:r>
          </a:p>
          <a:p>
            <a:pPr algn="l">
              <a:spcBef>
                <a:spcPct val="0"/>
              </a:spcBef>
              <a:buClrTx/>
              <a:buFontTx/>
              <a:buNone/>
            </a:pPr>
            <a:r>
              <a:rPr lang="en-US" altLang="zh-CN" sz="2400">
                <a:ea typeface="宋体" panose="02010600030101010101" pitchFamily="2" charset="-122"/>
              </a:rPr>
              <a:t> message a from P1;</a:t>
            </a:r>
          </a:p>
          <a:p>
            <a:pPr algn="l">
              <a:spcBef>
                <a:spcPct val="0"/>
              </a:spcBef>
              <a:buClrTx/>
              <a:buFontTx/>
              <a:buNone/>
            </a:pPr>
            <a:r>
              <a:rPr lang="en-US" altLang="zh-CN" sz="2400">
                <a:ea typeface="宋体" panose="02010600030101010101" pitchFamily="2" charset="-122"/>
              </a:rPr>
              <a:t> message r from P3 replying to message a;</a:t>
            </a:r>
          </a:p>
          <a:p>
            <a:pPr algn="l">
              <a:spcBef>
                <a:spcPct val="0"/>
              </a:spcBef>
              <a:buClrTx/>
              <a:buFontTx/>
              <a:buNone/>
            </a:pPr>
            <a:r>
              <a:rPr lang="en-US" altLang="zh-CN" sz="2400">
                <a:ea typeface="宋体" panose="02010600030101010101" pitchFamily="2" charset="-122"/>
              </a:rPr>
              <a:t> Scenario1: at P2, message a arrives before the reply </a:t>
            </a:r>
            <a:r>
              <a:rPr lang="en-US" altLang="zh-CN" sz="2400" i="1">
                <a:ea typeface="宋体" panose="02010600030101010101" pitchFamily="2" charset="-122"/>
              </a:rPr>
              <a:t>r</a:t>
            </a:r>
            <a:endParaRPr lang="en-US" altLang="zh-CN" sz="2400">
              <a:ea typeface="宋体" panose="02010600030101010101" pitchFamily="2" charset="-122"/>
            </a:endParaRPr>
          </a:p>
        </p:txBody>
      </p:sp>
      <p:sp>
        <p:nvSpPr>
          <p:cNvPr id="39966" name="Oval 30"/>
          <p:cNvSpPr>
            <a:spLocks noChangeArrowheads="1"/>
          </p:cNvSpPr>
          <p:nvPr/>
        </p:nvSpPr>
        <p:spPr bwMode="auto">
          <a:xfrm>
            <a:off x="1600200" y="4079875"/>
            <a:ext cx="152400" cy="152400"/>
          </a:xfrm>
          <a:prstGeom prst="ellipse">
            <a:avLst/>
          </a:prstGeom>
          <a:solidFill>
            <a:schemeClr val="bg2"/>
          </a:solidFill>
          <a:ln w="12700">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39967" name="Line 31"/>
          <p:cNvSpPr>
            <a:spLocks noChangeShapeType="1"/>
          </p:cNvSpPr>
          <p:nvPr/>
        </p:nvSpPr>
        <p:spPr bwMode="auto">
          <a:xfrm flipH="1">
            <a:off x="1676400" y="3241675"/>
            <a:ext cx="4953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68" name="Text Box 32"/>
          <p:cNvSpPr txBox="1">
            <a:spLocks noChangeArrowheads="1"/>
          </p:cNvSpPr>
          <p:nvPr/>
        </p:nvSpPr>
        <p:spPr bwMode="auto">
          <a:xfrm>
            <a:off x="1203325" y="38925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b</a:t>
            </a:r>
          </a:p>
        </p:txBody>
      </p:sp>
      <p:sp>
        <p:nvSpPr>
          <p:cNvPr id="392225" name="Text Box 33"/>
          <p:cNvSpPr txBox="1">
            <a:spLocks noChangeArrowheads="1"/>
          </p:cNvSpPr>
          <p:nvPr/>
        </p:nvSpPr>
        <p:spPr bwMode="auto">
          <a:xfrm>
            <a:off x="533400" y="4384675"/>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[1,0,1]</a:t>
            </a:r>
          </a:p>
        </p:txBody>
      </p:sp>
      <p:sp>
        <p:nvSpPr>
          <p:cNvPr id="392226" name="Text Box 34"/>
          <p:cNvSpPr txBox="1">
            <a:spLocks noChangeArrowheads="1"/>
          </p:cNvSpPr>
          <p:nvPr/>
        </p:nvSpPr>
        <p:spPr bwMode="auto">
          <a:xfrm>
            <a:off x="1828800" y="879475"/>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[0,0,0]</a:t>
            </a:r>
          </a:p>
        </p:txBody>
      </p:sp>
      <p:sp>
        <p:nvSpPr>
          <p:cNvPr id="392227" name="Text Box 35"/>
          <p:cNvSpPr txBox="1">
            <a:spLocks noChangeArrowheads="1"/>
          </p:cNvSpPr>
          <p:nvPr/>
        </p:nvSpPr>
        <p:spPr bwMode="auto">
          <a:xfrm>
            <a:off x="4572000" y="727075"/>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[0,0,0]</a:t>
            </a:r>
          </a:p>
        </p:txBody>
      </p:sp>
      <p:sp>
        <p:nvSpPr>
          <p:cNvPr id="392228" name="Text Box 36"/>
          <p:cNvSpPr txBox="1">
            <a:spLocks noChangeArrowheads="1"/>
          </p:cNvSpPr>
          <p:nvPr/>
        </p:nvSpPr>
        <p:spPr bwMode="auto">
          <a:xfrm>
            <a:off x="6934200" y="879475"/>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[0,0,0]</a:t>
            </a:r>
          </a:p>
        </p:txBody>
      </p:sp>
    </p:spTree>
    <p:extLst>
      <p:ext uri="{BB962C8B-B14F-4D97-AF65-F5344CB8AC3E}">
        <p14:creationId xmlns:p14="http://schemas.microsoft.com/office/powerpoint/2010/main" val="23747457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222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222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2228">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2213">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92214">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92215">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92217">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92218">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922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213" grpId="0" build="p" autoUpdateAnimBg="0"/>
      <p:bldP spid="392214" grpId="0" build="p" autoUpdateAnimBg="0"/>
      <p:bldP spid="392215" grpId="0" build="p" autoUpdateAnimBg="0"/>
      <p:bldP spid="392217" grpId="0" build="p" autoUpdateAnimBg="0"/>
      <p:bldP spid="392218" grpId="0" build="p" autoUpdateAnimBg="0"/>
      <p:bldP spid="392225" grpId="0" build="p" autoUpdateAnimBg="0"/>
      <p:bldP spid="392226" grpId="0" build="p" autoUpdateAnimBg="0"/>
      <p:bldP spid="392227" grpId="0" build="p" autoUpdateAnimBg="0"/>
      <p:bldP spid="392228"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03200" y="215900"/>
            <a:ext cx="8509000" cy="838200"/>
          </a:xfrm>
          <a:noFill/>
        </p:spPr>
        <p:txBody>
          <a:bodyPr lIns="90487" tIns="44450" rIns="90487" bIns="44450"/>
          <a:lstStyle/>
          <a:p>
            <a:r>
              <a:rPr lang="en-US" altLang="zh-CN" sz="4000" smtClean="0">
                <a:ea typeface="宋体" panose="02010600030101010101" pitchFamily="2" charset="-122"/>
              </a:rPr>
              <a:t>Causally-Ordered Multicasting (cont.)</a:t>
            </a:r>
            <a:endParaRPr lang="en-AU" altLang="en-US" sz="4000" smtClean="0">
              <a:ea typeface="宋体" panose="02010600030101010101" pitchFamily="2" charset="-122"/>
            </a:endParaRPr>
          </a:p>
        </p:txBody>
      </p:sp>
      <p:sp>
        <p:nvSpPr>
          <p:cNvPr id="40963" name="Line 3"/>
          <p:cNvSpPr>
            <a:spLocks noChangeShapeType="1"/>
          </p:cNvSpPr>
          <p:nvPr/>
        </p:nvSpPr>
        <p:spPr bwMode="auto">
          <a:xfrm>
            <a:off x="4232275" y="1524000"/>
            <a:ext cx="0" cy="3886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64" name="Oval 4"/>
          <p:cNvSpPr>
            <a:spLocks noChangeArrowheads="1"/>
          </p:cNvSpPr>
          <p:nvPr/>
        </p:nvSpPr>
        <p:spPr bwMode="auto">
          <a:xfrm>
            <a:off x="4114800" y="4800600"/>
            <a:ext cx="152400" cy="152400"/>
          </a:xfrm>
          <a:prstGeom prst="ellipse">
            <a:avLst/>
          </a:prstGeom>
          <a:solidFill>
            <a:schemeClr val="bg2"/>
          </a:solidFill>
          <a:ln w="12700">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40965" name="Text Box 5"/>
          <p:cNvSpPr txBox="1">
            <a:spLocks noChangeArrowheads="1"/>
          </p:cNvSpPr>
          <p:nvPr/>
        </p:nvSpPr>
        <p:spPr bwMode="auto">
          <a:xfrm>
            <a:off x="4098925" y="955675"/>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P2</a:t>
            </a:r>
          </a:p>
        </p:txBody>
      </p:sp>
      <p:sp>
        <p:nvSpPr>
          <p:cNvPr id="40966" name="Oval 6"/>
          <p:cNvSpPr>
            <a:spLocks noChangeArrowheads="1"/>
          </p:cNvSpPr>
          <p:nvPr/>
        </p:nvSpPr>
        <p:spPr bwMode="auto">
          <a:xfrm>
            <a:off x="4191000" y="3810000"/>
            <a:ext cx="152400" cy="152400"/>
          </a:xfrm>
          <a:prstGeom prst="ellipse">
            <a:avLst/>
          </a:prstGeom>
          <a:solidFill>
            <a:schemeClr val="bg2"/>
          </a:solidFill>
          <a:ln w="12700">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40967" name="Line 7"/>
          <p:cNvSpPr>
            <a:spLocks noChangeShapeType="1"/>
          </p:cNvSpPr>
          <p:nvPr/>
        </p:nvSpPr>
        <p:spPr bwMode="auto">
          <a:xfrm>
            <a:off x="1630363" y="1635125"/>
            <a:ext cx="0" cy="3886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68" name="Oval 8"/>
          <p:cNvSpPr>
            <a:spLocks noChangeArrowheads="1"/>
          </p:cNvSpPr>
          <p:nvPr/>
        </p:nvSpPr>
        <p:spPr bwMode="auto">
          <a:xfrm>
            <a:off x="1554163" y="1863725"/>
            <a:ext cx="152400" cy="152400"/>
          </a:xfrm>
          <a:prstGeom prst="ellipse">
            <a:avLst/>
          </a:prstGeom>
          <a:solidFill>
            <a:schemeClr val="bg2"/>
          </a:solidFill>
          <a:ln w="12700">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40969" name="Text Box 9"/>
          <p:cNvSpPr txBox="1">
            <a:spLocks noChangeArrowheads="1"/>
          </p:cNvSpPr>
          <p:nvPr/>
        </p:nvSpPr>
        <p:spPr bwMode="auto">
          <a:xfrm>
            <a:off x="1225550" y="16891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buFontTx/>
              <a:buNone/>
            </a:pPr>
            <a:r>
              <a:rPr lang="en-AU" altLang="en-US" sz="2400">
                <a:latin typeface="Arial" panose="020B0604020202020204" pitchFamily="34" charset="0"/>
              </a:rPr>
              <a:t>a</a:t>
            </a:r>
          </a:p>
        </p:txBody>
      </p:sp>
      <p:sp>
        <p:nvSpPr>
          <p:cNvPr id="40970" name="Text Box 10"/>
          <p:cNvSpPr txBox="1">
            <a:spLocks noChangeArrowheads="1"/>
          </p:cNvSpPr>
          <p:nvPr/>
        </p:nvSpPr>
        <p:spPr bwMode="auto">
          <a:xfrm>
            <a:off x="1382713" y="1066800"/>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P1</a:t>
            </a:r>
          </a:p>
        </p:txBody>
      </p:sp>
      <p:sp>
        <p:nvSpPr>
          <p:cNvPr id="40971" name="Text Box 11"/>
          <p:cNvSpPr txBox="1">
            <a:spLocks noChangeArrowheads="1"/>
          </p:cNvSpPr>
          <p:nvPr/>
        </p:nvSpPr>
        <p:spPr bwMode="auto">
          <a:xfrm>
            <a:off x="6400800" y="10668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P3</a:t>
            </a:r>
          </a:p>
        </p:txBody>
      </p:sp>
      <p:sp>
        <p:nvSpPr>
          <p:cNvPr id="40972" name="Text Box 12"/>
          <p:cNvSpPr txBox="1">
            <a:spLocks noChangeArrowheads="1"/>
          </p:cNvSpPr>
          <p:nvPr/>
        </p:nvSpPr>
        <p:spPr bwMode="auto">
          <a:xfrm>
            <a:off x="61722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d</a:t>
            </a:r>
          </a:p>
        </p:txBody>
      </p:sp>
      <p:sp>
        <p:nvSpPr>
          <p:cNvPr id="40973" name="Line 13"/>
          <p:cNvSpPr>
            <a:spLocks noChangeShapeType="1"/>
          </p:cNvSpPr>
          <p:nvPr/>
        </p:nvSpPr>
        <p:spPr bwMode="auto">
          <a:xfrm>
            <a:off x="6632575" y="1600200"/>
            <a:ext cx="0" cy="3886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74" name="Oval 14"/>
          <p:cNvSpPr>
            <a:spLocks noChangeArrowheads="1"/>
          </p:cNvSpPr>
          <p:nvPr/>
        </p:nvSpPr>
        <p:spPr bwMode="auto">
          <a:xfrm>
            <a:off x="6553200" y="3352800"/>
            <a:ext cx="152400" cy="152400"/>
          </a:xfrm>
          <a:prstGeom prst="ellipse">
            <a:avLst/>
          </a:prstGeom>
          <a:solidFill>
            <a:schemeClr val="bg2"/>
          </a:solidFill>
          <a:ln w="12700">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40975" name="Oval 15"/>
          <p:cNvSpPr>
            <a:spLocks noChangeArrowheads="1"/>
          </p:cNvSpPr>
          <p:nvPr/>
        </p:nvSpPr>
        <p:spPr bwMode="auto">
          <a:xfrm>
            <a:off x="6477000" y="2667000"/>
            <a:ext cx="152400" cy="152400"/>
          </a:xfrm>
          <a:prstGeom prst="ellipse">
            <a:avLst/>
          </a:prstGeom>
          <a:solidFill>
            <a:schemeClr val="bg2"/>
          </a:solidFill>
          <a:ln w="12700">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40976" name="Text Box 16"/>
          <p:cNvSpPr txBox="1">
            <a:spLocks noChangeArrowheads="1"/>
          </p:cNvSpPr>
          <p:nvPr/>
        </p:nvSpPr>
        <p:spPr bwMode="auto">
          <a:xfrm>
            <a:off x="6172200" y="3200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g</a:t>
            </a:r>
          </a:p>
        </p:txBody>
      </p:sp>
      <p:sp>
        <p:nvSpPr>
          <p:cNvPr id="40977" name="Line 17"/>
          <p:cNvSpPr>
            <a:spLocks noChangeShapeType="1"/>
          </p:cNvSpPr>
          <p:nvPr/>
        </p:nvSpPr>
        <p:spPr bwMode="auto">
          <a:xfrm>
            <a:off x="1676400" y="1905000"/>
            <a:ext cx="48768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4258" name="Text Box 18"/>
          <p:cNvSpPr txBox="1">
            <a:spLocks noChangeArrowheads="1"/>
          </p:cNvSpPr>
          <p:nvPr/>
        </p:nvSpPr>
        <p:spPr bwMode="auto">
          <a:xfrm>
            <a:off x="304800" y="1676400"/>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[1,0,0]</a:t>
            </a:r>
          </a:p>
        </p:txBody>
      </p:sp>
      <p:sp>
        <p:nvSpPr>
          <p:cNvPr id="394259" name="Text Box 19"/>
          <p:cNvSpPr txBox="1">
            <a:spLocks noChangeArrowheads="1"/>
          </p:cNvSpPr>
          <p:nvPr/>
        </p:nvSpPr>
        <p:spPr bwMode="auto">
          <a:xfrm>
            <a:off x="6858000" y="2514600"/>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[1,0,0]</a:t>
            </a:r>
          </a:p>
        </p:txBody>
      </p:sp>
      <p:sp>
        <p:nvSpPr>
          <p:cNvPr id="394260" name="Text Box 20"/>
          <p:cNvSpPr txBox="1">
            <a:spLocks noChangeArrowheads="1"/>
          </p:cNvSpPr>
          <p:nvPr/>
        </p:nvSpPr>
        <p:spPr bwMode="auto">
          <a:xfrm>
            <a:off x="6858000" y="3200400"/>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[1,0,1]</a:t>
            </a:r>
          </a:p>
        </p:txBody>
      </p:sp>
      <p:sp>
        <p:nvSpPr>
          <p:cNvPr id="40981" name="Text Box 21"/>
          <p:cNvSpPr txBox="1">
            <a:spLocks noChangeArrowheads="1"/>
          </p:cNvSpPr>
          <p:nvPr/>
        </p:nvSpPr>
        <p:spPr bwMode="auto">
          <a:xfrm>
            <a:off x="441325" y="1336675"/>
            <a:ext cx="920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Post a</a:t>
            </a:r>
          </a:p>
        </p:txBody>
      </p:sp>
      <p:sp>
        <p:nvSpPr>
          <p:cNvPr id="40982" name="Text Box 22"/>
          <p:cNvSpPr txBox="1">
            <a:spLocks noChangeArrowheads="1"/>
          </p:cNvSpPr>
          <p:nvPr/>
        </p:nvSpPr>
        <p:spPr bwMode="auto">
          <a:xfrm>
            <a:off x="7759700" y="3200400"/>
            <a:ext cx="1384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r: Reply a</a:t>
            </a:r>
          </a:p>
        </p:txBody>
      </p:sp>
      <p:sp>
        <p:nvSpPr>
          <p:cNvPr id="40983" name="Line 23"/>
          <p:cNvSpPr>
            <a:spLocks noChangeShapeType="1"/>
          </p:cNvSpPr>
          <p:nvPr/>
        </p:nvSpPr>
        <p:spPr bwMode="auto">
          <a:xfrm flipH="1">
            <a:off x="4343400" y="3505200"/>
            <a:ext cx="2209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4264" name="Text Box 24"/>
          <p:cNvSpPr txBox="1">
            <a:spLocks noChangeArrowheads="1"/>
          </p:cNvSpPr>
          <p:nvPr/>
        </p:nvSpPr>
        <p:spPr bwMode="auto">
          <a:xfrm>
            <a:off x="4556125" y="3851275"/>
            <a:ext cx="1266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Buffered</a:t>
            </a:r>
          </a:p>
        </p:txBody>
      </p:sp>
      <p:sp>
        <p:nvSpPr>
          <p:cNvPr id="40985" name="Text Box 25"/>
          <p:cNvSpPr txBox="1">
            <a:spLocks noChangeArrowheads="1"/>
          </p:cNvSpPr>
          <p:nvPr/>
        </p:nvSpPr>
        <p:spPr bwMode="auto">
          <a:xfrm>
            <a:off x="3870325" y="4384675"/>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c</a:t>
            </a:r>
          </a:p>
        </p:txBody>
      </p:sp>
      <p:sp>
        <p:nvSpPr>
          <p:cNvPr id="40986" name="Line 26"/>
          <p:cNvSpPr>
            <a:spLocks noChangeShapeType="1"/>
          </p:cNvSpPr>
          <p:nvPr/>
        </p:nvSpPr>
        <p:spPr bwMode="auto">
          <a:xfrm>
            <a:off x="1676400" y="1981200"/>
            <a:ext cx="2438400" cy="297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4267" name="Text Box 27"/>
          <p:cNvSpPr txBox="1">
            <a:spLocks noChangeArrowheads="1"/>
          </p:cNvSpPr>
          <p:nvPr/>
        </p:nvSpPr>
        <p:spPr bwMode="auto">
          <a:xfrm>
            <a:off x="4419600" y="4724400"/>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[1,0,0]</a:t>
            </a:r>
          </a:p>
        </p:txBody>
      </p:sp>
      <p:sp>
        <p:nvSpPr>
          <p:cNvPr id="40988" name="Text Box 28"/>
          <p:cNvSpPr txBox="1">
            <a:spLocks noChangeArrowheads="1"/>
          </p:cNvSpPr>
          <p:nvPr/>
        </p:nvSpPr>
        <p:spPr bwMode="auto">
          <a:xfrm>
            <a:off x="669925" y="5908675"/>
            <a:ext cx="66817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buFontTx/>
              <a:buNone/>
            </a:pPr>
            <a:r>
              <a:rPr lang="en-US" altLang="zh-CN" sz="2400">
                <a:ea typeface="宋体" panose="02010600030101010101" pitchFamily="2" charset="-122"/>
              </a:rPr>
              <a:t>Scenario2: at P2, message </a:t>
            </a:r>
            <a:r>
              <a:rPr lang="en-US" altLang="zh-CN" sz="2400" i="1">
                <a:ea typeface="宋体" panose="02010600030101010101" pitchFamily="2" charset="-122"/>
              </a:rPr>
              <a:t>a </a:t>
            </a:r>
            <a:r>
              <a:rPr lang="en-US" altLang="zh-CN" sz="2400">
                <a:ea typeface="宋体" panose="02010600030101010101" pitchFamily="2" charset="-122"/>
              </a:rPr>
              <a:t>arrives after the reply r. </a:t>
            </a:r>
          </a:p>
          <a:p>
            <a:pPr>
              <a:spcBef>
                <a:spcPct val="0"/>
              </a:spcBef>
              <a:buClrTx/>
              <a:buFontTx/>
              <a:buNone/>
            </a:pPr>
            <a:r>
              <a:rPr lang="en-US" altLang="zh-CN" sz="2400">
                <a:ea typeface="宋体" panose="02010600030101010101" pitchFamily="2" charset="-122"/>
              </a:rPr>
              <a:t>The reply is not delivered right away. </a:t>
            </a:r>
          </a:p>
        </p:txBody>
      </p:sp>
      <p:sp>
        <p:nvSpPr>
          <p:cNvPr id="40989" name="Oval 29"/>
          <p:cNvSpPr>
            <a:spLocks noChangeArrowheads="1"/>
          </p:cNvSpPr>
          <p:nvPr/>
        </p:nvSpPr>
        <p:spPr bwMode="auto">
          <a:xfrm>
            <a:off x="1524000" y="4191000"/>
            <a:ext cx="152400" cy="152400"/>
          </a:xfrm>
          <a:prstGeom prst="ellipse">
            <a:avLst/>
          </a:prstGeom>
          <a:solidFill>
            <a:schemeClr val="bg2"/>
          </a:solidFill>
          <a:ln w="12700">
            <a:solidFill>
              <a:schemeClr val="tx1"/>
            </a:solidFill>
            <a:round/>
            <a:headEnd/>
            <a:tailEnd/>
          </a:ln>
        </p:spPr>
        <p:txBody>
          <a:bodyPr wrap="none" anchor="ct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endParaRPr lang="en-US" altLang="en-US" sz="2400"/>
          </a:p>
        </p:txBody>
      </p:sp>
      <p:sp>
        <p:nvSpPr>
          <p:cNvPr id="40990" name="Text Box 30"/>
          <p:cNvSpPr txBox="1">
            <a:spLocks noChangeArrowheads="1"/>
          </p:cNvSpPr>
          <p:nvPr/>
        </p:nvSpPr>
        <p:spPr bwMode="auto">
          <a:xfrm>
            <a:off x="1127125" y="4003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b</a:t>
            </a:r>
          </a:p>
        </p:txBody>
      </p:sp>
      <p:sp>
        <p:nvSpPr>
          <p:cNvPr id="40991" name="Line 31"/>
          <p:cNvSpPr>
            <a:spLocks noChangeShapeType="1"/>
          </p:cNvSpPr>
          <p:nvPr/>
        </p:nvSpPr>
        <p:spPr bwMode="auto">
          <a:xfrm flipH="1">
            <a:off x="1676400" y="3352800"/>
            <a:ext cx="48768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4272" name="Text Box 32"/>
          <p:cNvSpPr txBox="1">
            <a:spLocks noChangeArrowheads="1"/>
          </p:cNvSpPr>
          <p:nvPr/>
        </p:nvSpPr>
        <p:spPr bwMode="auto">
          <a:xfrm>
            <a:off x="533400" y="4495800"/>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[1,0,1]</a:t>
            </a:r>
          </a:p>
        </p:txBody>
      </p:sp>
      <p:sp>
        <p:nvSpPr>
          <p:cNvPr id="394273" name="Text Box 33"/>
          <p:cNvSpPr txBox="1">
            <a:spLocks noChangeArrowheads="1"/>
          </p:cNvSpPr>
          <p:nvPr/>
        </p:nvSpPr>
        <p:spPr bwMode="auto">
          <a:xfrm>
            <a:off x="1828800" y="1066800"/>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[0,0,0]</a:t>
            </a:r>
          </a:p>
        </p:txBody>
      </p:sp>
      <p:sp>
        <p:nvSpPr>
          <p:cNvPr id="394274" name="Text Box 34"/>
          <p:cNvSpPr txBox="1">
            <a:spLocks noChangeArrowheads="1"/>
          </p:cNvSpPr>
          <p:nvPr/>
        </p:nvSpPr>
        <p:spPr bwMode="auto">
          <a:xfrm>
            <a:off x="4572000" y="914400"/>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[0,0,0]</a:t>
            </a:r>
          </a:p>
        </p:txBody>
      </p:sp>
      <p:sp>
        <p:nvSpPr>
          <p:cNvPr id="394275" name="Text Box 35"/>
          <p:cNvSpPr txBox="1">
            <a:spLocks noChangeArrowheads="1"/>
          </p:cNvSpPr>
          <p:nvPr/>
        </p:nvSpPr>
        <p:spPr bwMode="auto">
          <a:xfrm>
            <a:off x="6858000" y="1066800"/>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[0,0,0]</a:t>
            </a:r>
          </a:p>
        </p:txBody>
      </p:sp>
      <p:sp>
        <p:nvSpPr>
          <p:cNvPr id="394276" name="Text Box 36"/>
          <p:cNvSpPr txBox="1">
            <a:spLocks noChangeArrowheads="1"/>
          </p:cNvSpPr>
          <p:nvPr/>
        </p:nvSpPr>
        <p:spPr bwMode="auto">
          <a:xfrm>
            <a:off x="4572000" y="5334000"/>
            <a:ext cx="1274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spcBef>
                <a:spcPct val="20000"/>
              </a:spcBef>
              <a:buClr>
                <a:schemeClr val="accent2"/>
              </a:buClr>
              <a:buChar char="•"/>
              <a:defRPr sz="3200">
                <a:solidFill>
                  <a:schemeClr val="tx1"/>
                </a:solidFill>
                <a:latin typeface="Times New Roman" panose="02020603050405020304" pitchFamily="18" charset="0"/>
              </a:defRPr>
            </a:lvl1pPr>
            <a:lvl2pPr marL="742950" indent="-285750" eaLnBrk="0" hangingPunct="0">
              <a:spcBef>
                <a:spcPct val="20000"/>
              </a:spcBef>
              <a:buClr>
                <a:schemeClr val="accent2"/>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a:spcBef>
                <a:spcPct val="0"/>
              </a:spcBef>
              <a:buClrTx/>
              <a:buFontTx/>
              <a:buNone/>
            </a:pPr>
            <a:r>
              <a:rPr lang="en-US" altLang="zh-CN" sz="2400">
                <a:ea typeface="宋体" panose="02010600030101010101" pitchFamily="2" charset="-122"/>
              </a:rPr>
              <a:t>Deliver r</a:t>
            </a:r>
          </a:p>
        </p:txBody>
      </p:sp>
    </p:spTree>
    <p:extLst>
      <p:ext uri="{BB962C8B-B14F-4D97-AF65-F5344CB8AC3E}">
        <p14:creationId xmlns:p14="http://schemas.microsoft.com/office/powerpoint/2010/main" val="30626832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427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427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4275">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4258">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94259">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94260">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94264"/>
                                        </p:tgtEl>
                                        <p:attrNameLst>
                                          <p:attrName>style.visibility</p:attrName>
                                        </p:attrNameLst>
                                      </p:cBhvr>
                                      <p:to>
                                        <p:strVal val="visible"/>
                                      </p:to>
                                    </p:set>
                                    <p:anim calcmode="lin" valueType="num">
                                      <p:cBhvr additive="base">
                                        <p:cTn id="31" dur="500" fill="hold"/>
                                        <p:tgtEl>
                                          <p:spTgt spid="394264"/>
                                        </p:tgtEl>
                                        <p:attrNameLst>
                                          <p:attrName>ppt_x</p:attrName>
                                        </p:attrNameLst>
                                      </p:cBhvr>
                                      <p:tavLst>
                                        <p:tav tm="0">
                                          <p:val>
                                            <p:strVal val="0-#ppt_w/2"/>
                                          </p:val>
                                        </p:tav>
                                        <p:tav tm="100000">
                                          <p:val>
                                            <p:strVal val="#ppt_x"/>
                                          </p:val>
                                        </p:tav>
                                      </p:tavLst>
                                    </p:anim>
                                    <p:anim calcmode="lin" valueType="num">
                                      <p:cBhvr additive="base">
                                        <p:cTn id="32" dur="500" fill="hold"/>
                                        <p:tgtEl>
                                          <p:spTgt spid="39426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94272">
                                            <p:txEl>
                                              <p:pRg st="0" end="0"/>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394267">
                                            <p:txEl>
                                              <p:pRg st="0" end="0"/>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39427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58" grpId="0" build="p" autoUpdateAnimBg="0"/>
      <p:bldP spid="394259" grpId="0" build="p" autoUpdateAnimBg="0"/>
      <p:bldP spid="394260" grpId="0" build="p" autoUpdateAnimBg="0"/>
      <p:bldP spid="394264" grpId="0" autoUpdateAnimBg="0"/>
      <p:bldP spid="394267" grpId="0" build="p" autoUpdateAnimBg="0"/>
      <p:bldP spid="394272" grpId="0" build="p" autoUpdateAnimBg="0"/>
      <p:bldP spid="394273" grpId="0" build="p" autoUpdateAnimBg="0"/>
      <p:bldP spid="394274" grpId="0" build="p" autoUpdateAnimBg="0"/>
      <p:bldP spid="394275" grpId="0" build="p" autoUpdateAnimBg="0"/>
      <p:bldP spid="394276"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Mutual Exclusion</a:t>
            </a:r>
          </a:p>
        </p:txBody>
      </p:sp>
      <p:sp>
        <p:nvSpPr>
          <p:cNvPr id="19459" name="Rectangle 3"/>
          <p:cNvSpPr>
            <a:spLocks noGrp="1" noChangeArrowheads="1"/>
          </p:cNvSpPr>
          <p:nvPr>
            <p:ph type="body" idx="1"/>
          </p:nvPr>
        </p:nvSpPr>
        <p:spPr>
          <a:xfrm>
            <a:off x="495300" y="1284288"/>
            <a:ext cx="7923213" cy="4713287"/>
          </a:xfrm>
        </p:spPr>
        <p:txBody>
          <a:bodyPr>
            <a:normAutofit fontScale="92500"/>
          </a:bodyPr>
          <a:lstStyle/>
          <a:p>
            <a:pPr algn="just">
              <a:lnSpc>
                <a:spcPct val="90000"/>
              </a:lnSpc>
            </a:pPr>
            <a:r>
              <a:rPr lang="en-IN" sz="2400" b="1" dirty="0" smtClean="0"/>
              <a:t>Mutual </a:t>
            </a:r>
            <a:r>
              <a:rPr lang="en-IN" sz="2400" b="1" dirty="0"/>
              <a:t>exclusion</a:t>
            </a:r>
            <a:r>
              <a:rPr lang="en-IN" sz="2400" dirty="0"/>
              <a:t> refers to the requirement of ensuring that no two </a:t>
            </a:r>
            <a:r>
              <a:rPr lang="en-IN" sz="2400" dirty="0">
                <a:hlinkClick r:id="rId3" action="ppaction://hlinkfile" tooltip="Process (computing)"/>
              </a:rPr>
              <a:t>processes</a:t>
            </a:r>
            <a:r>
              <a:rPr lang="en-IN" sz="2400" dirty="0"/>
              <a:t> </a:t>
            </a:r>
            <a:r>
              <a:rPr lang="en-IN" sz="2400" dirty="0" smtClean="0"/>
              <a:t>are </a:t>
            </a:r>
            <a:r>
              <a:rPr lang="en-IN" sz="2400" dirty="0"/>
              <a:t>in their </a:t>
            </a:r>
            <a:r>
              <a:rPr lang="en-IN" sz="2400" dirty="0">
                <a:hlinkClick r:id="rId4" action="ppaction://hlinkfile" tooltip="Critical section"/>
              </a:rPr>
              <a:t>critical section</a:t>
            </a:r>
            <a:r>
              <a:rPr lang="en-IN" sz="2400" dirty="0"/>
              <a:t> at the same </a:t>
            </a:r>
            <a:r>
              <a:rPr lang="en-IN" sz="2400" dirty="0" smtClean="0"/>
              <a:t>time.</a:t>
            </a:r>
          </a:p>
          <a:p>
            <a:pPr algn="just">
              <a:lnSpc>
                <a:spcPct val="90000"/>
              </a:lnSpc>
            </a:pPr>
            <a:r>
              <a:rPr lang="en-IN" sz="2400" dirty="0"/>
              <a:t>A critical section refers to a period of time when the process accesses a shared </a:t>
            </a:r>
            <a:r>
              <a:rPr lang="en-IN" sz="2400" dirty="0" smtClean="0"/>
              <a:t>resource.</a:t>
            </a:r>
            <a:endParaRPr lang="en-US" sz="2400" dirty="0"/>
          </a:p>
          <a:p>
            <a:pPr algn="just" eaLnBrk="1" hangingPunct="1">
              <a:lnSpc>
                <a:spcPct val="90000"/>
              </a:lnSpc>
            </a:pPr>
            <a:r>
              <a:rPr lang="en-US" sz="2400" dirty="0" smtClean="0"/>
              <a:t>Maintain concurrency and collaboration among multiple processes. How?</a:t>
            </a:r>
          </a:p>
          <a:p>
            <a:pPr algn="just" eaLnBrk="1" hangingPunct="1">
              <a:lnSpc>
                <a:spcPct val="90000"/>
              </a:lnSpc>
            </a:pPr>
            <a:r>
              <a:rPr lang="en-US" sz="2400" dirty="0" smtClean="0"/>
              <a:t>Processes simultaneously access the same resources</a:t>
            </a:r>
            <a:r>
              <a:rPr lang="en-US" sz="2400" dirty="0"/>
              <a:t> </a:t>
            </a:r>
            <a:r>
              <a:rPr lang="en-US" sz="2400" dirty="0" smtClean="0"/>
              <a:t>? What?</a:t>
            </a:r>
          </a:p>
          <a:p>
            <a:pPr algn="just" eaLnBrk="1" hangingPunct="1">
              <a:lnSpc>
                <a:spcPct val="90000"/>
              </a:lnSpc>
            </a:pPr>
            <a:r>
              <a:rPr lang="en-US" sz="2400" dirty="0" smtClean="0"/>
              <a:t>To prevent inconsistency among the resources,</a:t>
            </a:r>
          </a:p>
          <a:p>
            <a:pPr marL="0" indent="0" algn="just" eaLnBrk="1" hangingPunct="1">
              <a:lnSpc>
                <a:spcPct val="90000"/>
              </a:lnSpc>
              <a:buNone/>
            </a:pPr>
            <a:r>
              <a:rPr lang="en-US" sz="2400" dirty="0"/>
              <a:t> </a:t>
            </a:r>
            <a:r>
              <a:rPr lang="en-US" sz="2400" dirty="0" smtClean="0"/>
              <a:t>   - &gt; We need to grant mutual exclusive access by processes.</a:t>
            </a:r>
          </a:p>
          <a:p>
            <a:pPr marL="0" indent="0" algn="just" eaLnBrk="1" hangingPunct="1">
              <a:lnSpc>
                <a:spcPct val="90000"/>
              </a:lnSpc>
              <a:buNone/>
            </a:pPr>
            <a:r>
              <a:rPr lang="en-US" sz="2400" dirty="0" smtClean="0"/>
              <a:t>Algorithms used for this is….</a:t>
            </a:r>
          </a:p>
          <a:p>
            <a:pPr marL="0" indent="0" algn="just" eaLnBrk="1" hangingPunct="1">
              <a:lnSpc>
                <a:spcPct val="90000"/>
              </a:lnSpc>
              <a:buNone/>
            </a:pPr>
            <a:r>
              <a:rPr lang="en-US" sz="2400" dirty="0"/>
              <a:t> </a:t>
            </a:r>
            <a:r>
              <a:rPr lang="en-US" sz="2400" dirty="0" smtClean="0"/>
              <a:t>  Two categories of algorithm:</a:t>
            </a:r>
          </a:p>
          <a:p>
            <a:pPr marL="0" indent="0" algn="just" eaLnBrk="1" hangingPunct="1">
              <a:lnSpc>
                <a:spcPct val="90000"/>
              </a:lnSpc>
              <a:buNone/>
            </a:pPr>
            <a:r>
              <a:rPr lang="en-US" sz="2400" dirty="0"/>
              <a:t> </a:t>
            </a:r>
            <a:r>
              <a:rPr lang="en-US" sz="2400" dirty="0" smtClean="0"/>
              <a:t>   	1. Token Based</a:t>
            </a:r>
          </a:p>
          <a:p>
            <a:pPr marL="0" indent="0" algn="just" eaLnBrk="1" hangingPunct="1">
              <a:lnSpc>
                <a:spcPct val="90000"/>
              </a:lnSpc>
              <a:buNone/>
            </a:pPr>
            <a:r>
              <a:rPr lang="en-US" sz="2400" dirty="0" smtClean="0"/>
              <a:t>	2. Permission Based</a:t>
            </a:r>
          </a:p>
        </p:txBody>
      </p:sp>
    </p:spTree>
    <p:extLst>
      <p:ext uri="{BB962C8B-B14F-4D97-AF65-F5344CB8AC3E}">
        <p14:creationId xmlns:p14="http://schemas.microsoft.com/office/powerpoint/2010/main" val="33902252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err="1" smtClean="0"/>
              <a:t>Contd</a:t>
            </a:r>
            <a:r>
              <a:rPr lang="en-US" dirty="0" smtClean="0"/>
              <a:t>…</a:t>
            </a:r>
          </a:p>
        </p:txBody>
      </p:sp>
      <p:sp>
        <p:nvSpPr>
          <p:cNvPr id="19459" name="Rectangle 3"/>
          <p:cNvSpPr>
            <a:spLocks noGrp="1" noChangeArrowheads="1"/>
          </p:cNvSpPr>
          <p:nvPr>
            <p:ph type="body" idx="1"/>
          </p:nvPr>
        </p:nvSpPr>
        <p:spPr>
          <a:xfrm>
            <a:off x="495300" y="1284288"/>
            <a:ext cx="7923213" cy="4713287"/>
          </a:xfrm>
        </p:spPr>
        <p:txBody>
          <a:bodyPr>
            <a:normAutofit lnSpcReduction="10000"/>
          </a:bodyPr>
          <a:lstStyle/>
          <a:p>
            <a:pPr algn="l" eaLnBrk="1" hangingPunct="1">
              <a:lnSpc>
                <a:spcPct val="90000"/>
              </a:lnSpc>
            </a:pPr>
            <a:r>
              <a:rPr lang="en-US" sz="2400" dirty="0" smtClean="0"/>
              <a:t>In token based we pass a special </a:t>
            </a:r>
            <a:r>
              <a:rPr lang="en-US" sz="2400" dirty="0" err="1" smtClean="0"/>
              <a:t>msg</a:t>
            </a:r>
            <a:r>
              <a:rPr lang="en-US" sz="2400" dirty="0" smtClean="0"/>
              <a:t> b/w the processes known as token.</a:t>
            </a:r>
          </a:p>
          <a:p>
            <a:pPr algn="l" eaLnBrk="1" hangingPunct="1">
              <a:lnSpc>
                <a:spcPct val="90000"/>
              </a:lnSpc>
            </a:pPr>
            <a:r>
              <a:rPr lang="en-US" sz="2400" dirty="0" smtClean="0"/>
              <a:t>Only one token will be available , and whoever having that token is allowed to access the shared resource.</a:t>
            </a:r>
          </a:p>
          <a:p>
            <a:pPr algn="l" eaLnBrk="1" hangingPunct="1">
              <a:lnSpc>
                <a:spcPct val="90000"/>
              </a:lnSpc>
            </a:pPr>
            <a:r>
              <a:rPr lang="en-US" sz="2400" dirty="0" smtClean="0"/>
              <a:t>If process having the token not interested in accessing the resource, it simply pass on to the next.</a:t>
            </a:r>
          </a:p>
          <a:p>
            <a:pPr algn="l" eaLnBrk="1" hangingPunct="1">
              <a:lnSpc>
                <a:spcPct val="90000"/>
              </a:lnSpc>
            </a:pPr>
            <a:r>
              <a:rPr lang="en-US" sz="2400" dirty="0" smtClean="0"/>
              <a:t>They avoid</a:t>
            </a:r>
          </a:p>
          <a:p>
            <a:pPr marL="0" indent="0" algn="l" eaLnBrk="1" hangingPunct="1">
              <a:lnSpc>
                <a:spcPct val="90000"/>
              </a:lnSpc>
              <a:buNone/>
            </a:pPr>
            <a:r>
              <a:rPr lang="en-US" sz="2400" dirty="0" smtClean="0"/>
              <a:t>   </a:t>
            </a:r>
            <a:r>
              <a:rPr lang="en-US" sz="2400" dirty="0" smtClean="0">
                <a:sym typeface="Wingdings" pitchFamily="2" charset="2"/>
              </a:rPr>
              <a:t></a:t>
            </a:r>
            <a:r>
              <a:rPr lang="en-US" sz="2400" dirty="0" smtClean="0"/>
              <a:t> Starvation (Every process will get a chance to access the resource)</a:t>
            </a:r>
          </a:p>
          <a:p>
            <a:pPr marL="0" indent="0" algn="l" eaLnBrk="1" hangingPunct="1">
              <a:lnSpc>
                <a:spcPct val="90000"/>
              </a:lnSpc>
              <a:buNone/>
            </a:pPr>
            <a:r>
              <a:rPr lang="en-US" sz="2400" dirty="0" smtClean="0"/>
              <a:t>   </a:t>
            </a:r>
            <a:r>
              <a:rPr lang="en-US" sz="2400" dirty="0" smtClean="0">
                <a:sym typeface="Wingdings" pitchFamily="2" charset="2"/>
              </a:rPr>
              <a:t> Deadlock (Each process waiting for other process to release the resource)</a:t>
            </a:r>
            <a:endParaRPr lang="en-US" sz="2400" dirty="0">
              <a:sym typeface="Wingdings" pitchFamily="2" charset="2"/>
            </a:endParaRPr>
          </a:p>
          <a:p>
            <a:pPr marL="0" indent="0" algn="l" eaLnBrk="1" hangingPunct="1">
              <a:lnSpc>
                <a:spcPct val="90000"/>
              </a:lnSpc>
              <a:buNone/>
            </a:pPr>
            <a:r>
              <a:rPr lang="en-US" sz="2400" dirty="0" smtClean="0">
                <a:sym typeface="Wingdings" pitchFamily="2" charset="2"/>
              </a:rPr>
              <a:t>   But when token got  lost (due to crash) new token should be created and that too a singe token again.</a:t>
            </a:r>
          </a:p>
        </p:txBody>
      </p:sp>
    </p:spTree>
    <p:extLst>
      <p:ext uri="{BB962C8B-B14F-4D97-AF65-F5344CB8AC3E}">
        <p14:creationId xmlns:p14="http://schemas.microsoft.com/office/powerpoint/2010/main" val="33902252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IN" dirty="0"/>
          </a:p>
        </p:txBody>
      </p:sp>
      <p:sp>
        <p:nvSpPr>
          <p:cNvPr id="3" name="Content Placeholder 2"/>
          <p:cNvSpPr>
            <a:spLocks noGrp="1"/>
          </p:cNvSpPr>
          <p:nvPr>
            <p:ph idx="1"/>
          </p:nvPr>
        </p:nvSpPr>
        <p:spPr>
          <a:xfrm>
            <a:off x="457200" y="1196752"/>
            <a:ext cx="8229600" cy="4929411"/>
          </a:xfrm>
        </p:spPr>
        <p:txBody>
          <a:bodyPr>
            <a:normAutofit lnSpcReduction="10000"/>
          </a:bodyPr>
          <a:lstStyle/>
          <a:p>
            <a:r>
              <a:rPr lang="en-US" sz="2600" dirty="0" smtClean="0"/>
              <a:t>Another approach is Permission Based approach.</a:t>
            </a:r>
          </a:p>
          <a:p>
            <a:pPr marL="0" indent="0">
              <a:buNone/>
            </a:pPr>
            <a:r>
              <a:rPr lang="en-US" sz="2600" dirty="0"/>
              <a:t>	</a:t>
            </a:r>
            <a:r>
              <a:rPr lang="en-US" sz="2600" dirty="0" smtClean="0">
                <a:sym typeface="Wingdings" pitchFamily="2" charset="2"/>
              </a:rPr>
              <a:t> In this, process wanting to access the resource first requires the permission of other processes</a:t>
            </a:r>
            <a:r>
              <a:rPr lang="en-US" sz="2600" dirty="0" smtClean="0">
                <a:sym typeface="Wingdings" pitchFamily="2" charset="2"/>
              </a:rPr>
              <a:t>.</a:t>
            </a:r>
          </a:p>
          <a:p>
            <a:pPr marL="0" indent="0">
              <a:buNone/>
            </a:pPr>
            <a:endParaRPr lang="en-US" sz="2600" dirty="0" smtClean="0">
              <a:sym typeface="Wingdings" pitchFamily="2" charset="2"/>
            </a:endParaRPr>
          </a:p>
          <a:p>
            <a:pPr marL="0" indent="0">
              <a:buNone/>
            </a:pPr>
            <a:r>
              <a:rPr lang="en-US" dirty="0" smtClean="0">
                <a:sym typeface="Wingdings" pitchFamily="2" charset="2"/>
              </a:rPr>
              <a:t>Different </a:t>
            </a:r>
            <a:r>
              <a:rPr lang="en-US" dirty="0" smtClean="0">
                <a:sym typeface="Wingdings" pitchFamily="2" charset="2"/>
              </a:rPr>
              <a:t>Mutual exclusion algorithm includes…</a:t>
            </a:r>
          </a:p>
          <a:p>
            <a:r>
              <a:rPr lang="en-US" dirty="0" smtClean="0">
                <a:sym typeface="Wingdings" pitchFamily="2" charset="2"/>
              </a:rPr>
              <a:t>Centralized Algorithm</a:t>
            </a:r>
          </a:p>
          <a:p>
            <a:r>
              <a:rPr lang="en-US" dirty="0" smtClean="0">
                <a:sym typeface="Wingdings" pitchFamily="2" charset="2"/>
              </a:rPr>
              <a:t>Decentralized </a:t>
            </a:r>
            <a:r>
              <a:rPr lang="en-US" dirty="0">
                <a:sym typeface="Wingdings" pitchFamily="2" charset="2"/>
              </a:rPr>
              <a:t>Algorithm</a:t>
            </a:r>
          </a:p>
          <a:p>
            <a:r>
              <a:rPr lang="en-US" dirty="0" smtClean="0"/>
              <a:t>Distributed </a:t>
            </a:r>
            <a:r>
              <a:rPr lang="en-US" dirty="0">
                <a:sym typeface="Wingdings" pitchFamily="2" charset="2"/>
              </a:rPr>
              <a:t>Algorithm</a:t>
            </a:r>
          </a:p>
          <a:p>
            <a:r>
              <a:rPr lang="en-US" dirty="0" smtClean="0"/>
              <a:t>Token Ring </a:t>
            </a:r>
            <a:r>
              <a:rPr lang="en-US" dirty="0">
                <a:sym typeface="Wingdings" pitchFamily="2" charset="2"/>
              </a:rPr>
              <a:t>Algorithm</a:t>
            </a:r>
          </a:p>
          <a:p>
            <a:r>
              <a:rPr lang="en-US" dirty="0" smtClean="0"/>
              <a:t>Comparison of all</a:t>
            </a:r>
            <a:endParaRPr lang="en-IN" dirty="0"/>
          </a:p>
        </p:txBody>
      </p:sp>
    </p:spTree>
    <p:extLst>
      <p:ext uri="{BB962C8B-B14F-4D97-AF65-F5344CB8AC3E}">
        <p14:creationId xmlns:p14="http://schemas.microsoft.com/office/powerpoint/2010/main" val="31956918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hangingPunct="1"/>
            <a:r>
              <a:rPr lang="en-US" sz="4000" dirty="0" smtClean="0"/>
              <a:t>Mutual Exclusion: </a:t>
            </a:r>
            <a:br>
              <a:rPr lang="en-US" sz="4000" dirty="0" smtClean="0"/>
            </a:br>
            <a:r>
              <a:rPr lang="en-US" sz="4000" dirty="0" smtClean="0"/>
              <a:t>A Centralized Algorithm</a:t>
            </a:r>
          </a:p>
        </p:txBody>
      </p:sp>
      <p:sp>
        <p:nvSpPr>
          <p:cNvPr id="30723" name="Rectangle 3"/>
          <p:cNvSpPr>
            <a:spLocks noGrp="1" noChangeArrowheads="1"/>
          </p:cNvSpPr>
          <p:nvPr>
            <p:ph type="body" idx="1"/>
          </p:nvPr>
        </p:nvSpPr>
        <p:spPr>
          <a:xfrm>
            <a:off x="571500" y="4953000"/>
            <a:ext cx="8001000" cy="838200"/>
          </a:xfrm>
        </p:spPr>
        <p:txBody>
          <a:bodyPr>
            <a:normAutofit fontScale="85000" lnSpcReduction="20000"/>
          </a:bodyPr>
          <a:lstStyle/>
          <a:p>
            <a:pPr marL="609600" indent="-609600" algn="l" eaLnBrk="1" hangingPunct="1">
              <a:lnSpc>
                <a:spcPct val="90000"/>
              </a:lnSpc>
              <a:buFontTx/>
              <a:buAutoNum type="alphaLcParenR"/>
            </a:pPr>
            <a:r>
              <a:rPr lang="en-US" sz="1800" smtClean="0"/>
              <a:t>Process 1 asks the coordinator for permission to enter a critical region.  Permission is granted</a:t>
            </a:r>
          </a:p>
          <a:p>
            <a:pPr marL="609600" indent="-609600" algn="l" eaLnBrk="1" hangingPunct="1">
              <a:lnSpc>
                <a:spcPct val="90000"/>
              </a:lnSpc>
              <a:buFontTx/>
              <a:buAutoNum type="alphaLcParenR"/>
            </a:pPr>
            <a:r>
              <a:rPr lang="en-US" sz="1800" smtClean="0"/>
              <a:t>Process 2 then asks permission to enter the same critical region.  The coordinator does not reply.</a:t>
            </a:r>
          </a:p>
          <a:p>
            <a:pPr marL="609600" indent="-609600" algn="l" eaLnBrk="1" hangingPunct="1">
              <a:lnSpc>
                <a:spcPct val="90000"/>
              </a:lnSpc>
              <a:buFontTx/>
              <a:buAutoNum type="alphaLcParenR"/>
            </a:pPr>
            <a:r>
              <a:rPr lang="en-US" sz="1800" smtClean="0"/>
              <a:t>When process 1 exits the critical region, it tells the coordinator, when then replies to 2</a:t>
            </a:r>
          </a:p>
        </p:txBody>
      </p:sp>
      <p:pic>
        <p:nvPicPr>
          <p:cNvPr id="30724" name="Picture 5"/>
          <p:cNvPicPr>
            <a:picLocks noChangeAspect="1" noChangeArrowheads="1"/>
          </p:cNvPicPr>
          <p:nvPr/>
        </p:nvPicPr>
        <p:blipFill>
          <a:blip r:embed="rId3">
            <a:extLst>
              <a:ext uri="{28A0092B-C50C-407E-A947-70E740481C1C}">
                <a14:useLocalDpi xmlns:a14="http://schemas.microsoft.com/office/drawing/2010/main" val="0"/>
              </a:ext>
            </a:extLst>
          </a:blip>
          <a:srcRect l="24345" t="45921" r="21567" b="40634"/>
          <a:stretch>
            <a:fillRect/>
          </a:stretch>
        </p:blipFill>
        <p:spPr bwMode="auto">
          <a:xfrm>
            <a:off x="0" y="1485900"/>
            <a:ext cx="9144000" cy="321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14410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8229600" cy="1143000"/>
          </a:xfrm>
        </p:spPr>
        <p:txBody>
          <a:bodyPr/>
          <a:lstStyle/>
          <a:p>
            <a:r>
              <a:rPr lang="en-US" dirty="0" smtClean="0"/>
              <a:t>Centralized Algorithm</a:t>
            </a:r>
            <a:endParaRPr lang="en-IN" dirty="0"/>
          </a:p>
        </p:txBody>
      </p:sp>
      <p:sp>
        <p:nvSpPr>
          <p:cNvPr id="3" name="Content Placeholder 2"/>
          <p:cNvSpPr>
            <a:spLocks noGrp="1"/>
          </p:cNvSpPr>
          <p:nvPr>
            <p:ph idx="1"/>
          </p:nvPr>
        </p:nvSpPr>
        <p:spPr>
          <a:xfrm>
            <a:off x="457200" y="908720"/>
            <a:ext cx="8229600" cy="5217443"/>
          </a:xfrm>
        </p:spPr>
        <p:txBody>
          <a:bodyPr>
            <a:normAutofit lnSpcReduction="10000"/>
          </a:bodyPr>
          <a:lstStyle/>
          <a:p>
            <a:r>
              <a:rPr lang="en-US" dirty="0" smtClean="0"/>
              <a:t>When a process wants to access a shared resource, it sends a request </a:t>
            </a:r>
            <a:r>
              <a:rPr lang="en-US" dirty="0" err="1" smtClean="0"/>
              <a:t>msg</a:t>
            </a:r>
            <a:r>
              <a:rPr lang="en-US" dirty="0" smtClean="0"/>
              <a:t> to the coordinator stating which resource it want to access.</a:t>
            </a:r>
          </a:p>
          <a:p>
            <a:r>
              <a:rPr lang="en-US" dirty="0" smtClean="0"/>
              <a:t>If no other process is currently accessing that resource , the coordinator sends back a reply granting permission.</a:t>
            </a:r>
          </a:p>
          <a:p>
            <a:r>
              <a:rPr lang="en-US" dirty="0">
                <a:sym typeface="Wingdings" pitchFamily="2" charset="2"/>
              </a:rPr>
              <a:t>Coordinator allows only one process at a time to the resource</a:t>
            </a:r>
            <a:r>
              <a:rPr lang="en-US" dirty="0" smtClean="0">
                <a:sym typeface="Wingdings" pitchFamily="2" charset="2"/>
              </a:rPr>
              <a:t>.</a:t>
            </a:r>
          </a:p>
          <a:p>
            <a:r>
              <a:rPr lang="en-US" dirty="0">
                <a:sym typeface="Wingdings" pitchFamily="2" charset="2"/>
              </a:rPr>
              <a:t>Requires only 3 </a:t>
            </a:r>
            <a:r>
              <a:rPr lang="en-US" dirty="0" err="1">
                <a:sym typeface="Wingdings" pitchFamily="2" charset="2"/>
              </a:rPr>
              <a:t>msgs</a:t>
            </a:r>
            <a:r>
              <a:rPr lang="en-US" dirty="0">
                <a:sym typeface="Wingdings" pitchFamily="2" charset="2"/>
              </a:rPr>
              <a:t> (Request, Grant and Release)</a:t>
            </a:r>
            <a:endParaRPr lang="en-US" dirty="0"/>
          </a:p>
          <a:p>
            <a:pPr marL="0" indent="0">
              <a:buNone/>
            </a:pPr>
            <a:endParaRPr lang="en-US" dirty="0">
              <a:sym typeface="Wingdings" pitchFamily="2" charset="2"/>
            </a:endParaRPr>
          </a:p>
          <a:p>
            <a:endParaRPr lang="en-US" dirty="0" smtClean="0"/>
          </a:p>
          <a:p>
            <a:endParaRPr lang="en-US" dirty="0" smtClean="0"/>
          </a:p>
          <a:p>
            <a:pPr marL="0" indent="0">
              <a:buNone/>
            </a:pPr>
            <a:endParaRPr lang="en-IN" dirty="0"/>
          </a:p>
        </p:txBody>
      </p:sp>
    </p:spTree>
    <p:extLst>
      <p:ext uri="{BB962C8B-B14F-4D97-AF65-F5344CB8AC3E}">
        <p14:creationId xmlns:p14="http://schemas.microsoft.com/office/powerpoint/2010/main" val="37336343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IN" dirty="0"/>
          </a:p>
        </p:txBody>
      </p:sp>
      <p:sp>
        <p:nvSpPr>
          <p:cNvPr id="3" name="Content Placeholder 2"/>
          <p:cNvSpPr>
            <a:spLocks noGrp="1"/>
          </p:cNvSpPr>
          <p:nvPr>
            <p:ph idx="1"/>
          </p:nvPr>
        </p:nvSpPr>
        <p:spPr/>
        <p:txBody>
          <a:bodyPr/>
          <a:lstStyle/>
          <a:p>
            <a:r>
              <a:rPr lang="en-US" dirty="0" smtClean="0"/>
              <a:t>It is a single point of failure</a:t>
            </a:r>
          </a:p>
          <a:p>
            <a:r>
              <a:rPr lang="en-US" dirty="0" smtClean="0"/>
              <a:t>It cannot distinguish </a:t>
            </a:r>
            <a:r>
              <a:rPr lang="en-US" b="1" i="1" dirty="0" smtClean="0"/>
              <a:t>dead coordinator</a:t>
            </a:r>
            <a:r>
              <a:rPr lang="en-US" dirty="0" smtClean="0"/>
              <a:t> and </a:t>
            </a:r>
            <a:r>
              <a:rPr lang="en-US" b="1" i="1" dirty="0" smtClean="0"/>
              <a:t>permission denied </a:t>
            </a:r>
            <a:r>
              <a:rPr lang="en-US" i="1" dirty="0"/>
              <a:t> </a:t>
            </a:r>
            <a:r>
              <a:rPr lang="en-US" dirty="0" smtClean="0"/>
              <a:t>in both cases no </a:t>
            </a:r>
            <a:r>
              <a:rPr lang="en-US" dirty="0" err="1" smtClean="0"/>
              <a:t>msg</a:t>
            </a:r>
            <a:r>
              <a:rPr lang="en-US" dirty="0" smtClean="0"/>
              <a:t> comes back.</a:t>
            </a:r>
            <a:endParaRPr lang="en-IN" b="1" dirty="0"/>
          </a:p>
        </p:txBody>
      </p:sp>
    </p:spTree>
    <p:extLst>
      <p:ext uri="{BB962C8B-B14F-4D97-AF65-F5344CB8AC3E}">
        <p14:creationId xmlns:p14="http://schemas.microsoft.com/office/powerpoint/2010/main" val="7042843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Decentralized Algorithm</a:t>
            </a:r>
            <a:endParaRPr lang="en-IN" dirty="0"/>
          </a:p>
        </p:txBody>
      </p:sp>
      <p:sp>
        <p:nvSpPr>
          <p:cNvPr id="3" name="Content Placeholder 2"/>
          <p:cNvSpPr>
            <a:spLocks noGrp="1"/>
          </p:cNvSpPr>
          <p:nvPr>
            <p:ph idx="1"/>
          </p:nvPr>
        </p:nvSpPr>
        <p:spPr/>
        <p:txBody>
          <a:bodyPr>
            <a:normAutofit lnSpcReduction="10000"/>
          </a:bodyPr>
          <a:lstStyle/>
          <a:p>
            <a:r>
              <a:rPr lang="en-US" dirty="0" smtClean="0"/>
              <a:t>Each resource is assumed to be replicated n times.</a:t>
            </a:r>
          </a:p>
          <a:p>
            <a:r>
              <a:rPr lang="en-US" dirty="0" smtClean="0"/>
              <a:t>Every replica has it own coordinator for controlling the access.</a:t>
            </a:r>
          </a:p>
          <a:p>
            <a:r>
              <a:rPr lang="en-US" dirty="0" smtClean="0"/>
              <a:t>When a process wants to access a resource , its gets a majority vote from m &gt; n/2 coordinators.</a:t>
            </a:r>
          </a:p>
          <a:p>
            <a:r>
              <a:rPr lang="en-US" dirty="0" smtClean="0"/>
              <a:t>If coordinator does not give the permission, it will tell the requester.</a:t>
            </a:r>
            <a:endParaRPr lang="en-IN" dirty="0"/>
          </a:p>
        </p:txBody>
      </p:sp>
    </p:spTree>
    <p:extLst>
      <p:ext uri="{BB962C8B-B14F-4D97-AF65-F5344CB8AC3E}">
        <p14:creationId xmlns:p14="http://schemas.microsoft.com/office/powerpoint/2010/main" val="17411032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2776" y="260648"/>
            <a:ext cx="8229600" cy="130026"/>
          </a:xfrm>
        </p:spPr>
        <p:txBody>
          <a:bodyPr>
            <a:normAutofit fontScale="90000"/>
          </a:bodyPr>
          <a:lstStyle/>
          <a:p>
            <a:r>
              <a:rPr lang="en-US" sz="3600" dirty="0" err="1" smtClean="0"/>
              <a:t>Contd</a:t>
            </a:r>
            <a:r>
              <a:rPr lang="en-US" sz="3600" dirty="0" smtClean="0"/>
              <a:t>…</a:t>
            </a:r>
            <a:endParaRPr lang="en-IN" sz="3600" dirty="0"/>
          </a:p>
        </p:txBody>
      </p:sp>
      <p:sp>
        <p:nvSpPr>
          <p:cNvPr id="3" name="Content Placeholder 2"/>
          <p:cNvSpPr>
            <a:spLocks noGrp="1"/>
          </p:cNvSpPr>
          <p:nvPr>
            <p:ph idx="1"/>
          </p:nvPr>
        </p:nvSpPr>
        <p:spPr>
          <a:xfrm>
            <a:off x="457200" y="692696"/>
            <a:ext cx="8229600" cy="5433467"/>
          </a:xfrm>
        </p:spPr>
        <p:txBody>
          <a:bodyPr>
            <a:normAutofit fontScale="62500" lnSpcReduction="20000"/>
          </a:bodyPr>
          <a:lstStyle/>
          <a:p>
            <a:pPr algn="just">
              <a:lnSpc>
                <a:spcPct val="170000"/>
              </a:lnSpc>
            </a:pPr>
            <a:r>
              <a:rPr lang="en-US" dirty="0" smtClean="0"/>
              <a:t>When a coordinator crashes , it recovers quickly but will forgotten any vote it gave before it crashed</a:t>
            </a:r>
            <a:r>
              <a:rPr lang="en-US" dirty="0" smtClean="0"/>
              <a:t>. It </a:t>
            </a:r>
            <a:r>
              <a:rPr lang="en-US" dirty="0" smtClean="0"/>
              <a:t>may incorrectly grant this permission again to another process after its recovery</a:t>
            </a:r>
            <a:r>
              <a:rPr lang="en-US" dirty="0" smtClean="0"/>
              <a:t>.</a:t>
            </a:r>
          </a:p>
          <a:p>
            <a:pPr algn="just">
              <a:lnSpc>
                <a:spcPct val="170000"/>
              </a:lnSpc>
            </a:pPr>
            <a:r>
              <a:rPr lang="en-US" dirty="0"/>
              <a:t>If permission to access the resource is denied (i.e., a process gets less than </a:t>
            </a:r>
            <a:r>
              <a:rPr lang="en-US" i="1" dirty="0" smtClean="0"/>
              <a:t>m </a:t>
            </a:r>
            <a:r>
              <a:rPr lang="en-US" dirty="0" smtClean="0"/>
              <a:t>votes</a:t>
            </a:r>
            <a:r>
              <a:rPr lang="en-US" dirty="0"/>
              <a:t>), it is assumed that it will back off for a randomly-chosen time, and make </a:t>
            </a:r>
            <a:r>
              <a:rPr lang="en-US" dirty="0" smtClean="0"/>
              <a:t>a next </a:t>
            </a:r>
            <a:r>
              <a:rPr lang="en-US" dirty="0"/>
              <a:t>attempt later. </a:t>
            </a:r>
            <a:endParaRPr lang="en-US" dirty="0" smtClean="0"/>
          </a:p>
          <a:p>
            <a:pPr algn="just">
              <a:lnSpc>
                <a:spcPct val="170000"/>
              </a:lnSpc>
            </a:pPr>
            <a:r>
              <a:rPr lang="en-US" dirty="0" smtClean="0"/>
              <a:t>The </a:t>
            </a:r>
            <a:r>
              <a:rPr lang="en-US" dirty="0"/>
              <a:t>problem with this scheme is that if many nodes want to </a:t>
            </a:r>
            <a:r>
              <a:rPr lang="en-US" dirty="0" smtClean="0"/>
              <a:t>access the </a:t>
            </a:r>
            <a:r>
              <a:rPr lang="en-US" dirty="0"/>
              <a:t>same resource, it turns out that the utilization rapidly drops</a:t>
            </a:r>
            <a:r>
              <a:rPr lang="en-US" dirty="0" smtClean="0"/>
              <a:t>.</a:t>
            </a:r>
          </a:p>
          <a:p>
            <a:pPr algn="just">
              <a:lnSpc>
                <a:spcPct val="170000"/>
              </a:lnSpc>
            </a:pPr>
            <a:r>
              <a:rPr lang="en-US" dirty="0" smtClean="0"/>
              <a:t> </a:t>
            </a:r>
            <a:r>
              <a:rPr lang="en-US" dirty="0"/>
              <a:t>In </a:t>
            </a:r>
            <a:r>
              <a:rPr lang="en-US" dirty="0" smtClean="0"/>
              <a:t>other words</a:t>
            </a:r>
            <a:r>
              <a:rPr lang="en-US" dirty="0"/>
              <a:t>, there are so many nodes competing to get access that eventually no one </a:t>
            </a:r>
            <a:r>
              <a:rPr lang="en-US" dirty="0" smtClean="0"/>
              <a:t>is able </a:t>
            </a:r>
            <a:r>
              <a:rPr lang="en-US" dirty="0"/>
              <a:t>to get enough votes leaving the resource unused. </a:t>
            </a:r>
            <a:endParaRPr lang="en-IN" dirty="0"/>
          </a:p>
        </p:txBody>
      </p:sp>
    </p:spTree>
    <p:extLst>
      <p:ext uri="{BB962C8B-B14F-4D97-AF65-F5344CB8AC3E}">
        <p14:creationId xmlns:p14="http://schemas.microsoft.com/office/powerpoint/2010/main" val="1795454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43408"/>
            <a:ext cx="8229600" cy="1143000"/>
          </a:xfrm>
        </p:spPr>
        <p:txBody>
          <a:bodyPr/>
          <a:lstStyle/>
          <a:p>
            <a:r>
              <a:rPr lang="en-US" dirty="0" smtClean="0"/>
              <a:t>Clock Skew Problem</a:t>
            </a:r>
            <a:endParaRPr lang="en-IN" dirty="0"/>
          </a:p>
        </p:txBody>
      </p:sp>
      <p:sp>
        <p:nvSpPr>
          <p:cNvPr id="3" name="Content Placeholder 2"/>
          <p:cNvSpPr>
            <a:spLocks noGrp="1"/>
          </p:cNvSpPr>
          <p:nvPr>
            <p:ph idx="1"/>
          </p:nvPr>
        </p:nvSpPr>
        <p:spPr>
          <a:xfrm>
            <a:off x="457200" y="692696"/>
            <a:ext cx="8229600" cy="5433467"/>
          </a:xfrm>
        </p:spPr>
        <p:txBody>
          <a:bodyPr>
            <a:normAutofit fontScale="62500" lnSpcReduction="20000"/>
          </a:bodyPr>
          <a:lstStyle/>
          <a:p>
            <a:pPr>
              <a:lnSpc>
                <a:spcPct val="155000"/>
              </a:lnSpc>
              <a:buSzPct val="60000"/>
              <a:buFont typeface="Wingdings" pitchFamily="2" charset="2"/>
              <a:buChar char="n"/>
              <a:defRPr/>
            </a:pPr>
            <a:r>
              <a:rPr kumimoji="1" lang="en-US" dirty="0">
                <a:latin typeface="Times New Roman" pitchFamily="18" charset="0"/>
              </a:rPr>
              <a:t>Consider Unix make program.</a:t>
            </a:r>
          </a:p>
          <a:p>
            <a:pPr>
              <a:lnSpc>
                <a:spcPct val="155000"/>
              </a:lnSpc>
              <a:buSzPct val="60000"/>
              <a:buFont typeface="Wingdings" pitchFamily="2" charset="2"/>
              <a:buChar char="n"/>
              <a:defRPr/>
            </a:pPr>
            <a:r>
              <a:rPr kumimoji="1" lang="en-US" dirty="0">
                <a:latin typeface="Times New Roman" pitchFamily="18" charset="0"/>
              </a:rPr>
              <a:t>Normally in Unix large programs are split up into multiple source files.</a:t>
            </a:r>
          </a:p>
          <a:p>
            <a:pPr>
              <a:lnSpc>
                <a:spcPct val="155000"/>
              </a:lnSpc>
              <a:buSzPct val="60000"/>
              <a:buFont typeface="Wingdings" pitchFamily="2" charset="2"/>
              <a:buChar char="n"/>
              <a:defRPr/>
            </a:pPr>
            <a:r>
              <a:rPr kumimoji="1" lang="en-US" dirty="0">
                <a:latin typeface="Times New Roman" pitchFamily="18" charset="0"/>
              </a:rPr>
              <a:t>When a programmer has finished changing all source files, he runs </a:t>
            </a:r>
            <a:r>
              <a:rPr kumimoji="1" lang="en-US" i="1" dirty="0">
                <a:latin typeface="Times New Roman" pitchFamily="18" charset="0"/>
              </a:rPr>
              <a:t>make</a:t>
            </a:r>
            <a:r>
              <a:rPr kumimoji="1" lang="en-US" dirty="0">
                <a:latin typeface="Times New Roman" pitchFamily="18" charset="0"/>
              </a:rPr>
              <a:t>, which examines the time at which all the source and object files were last modified. </a:t>
            </a:r>
          </a:p>
          <a:p>
            <a:pPr>
              <a:lnSpc>
                <a:spcPct val="155000"/>
              </a:lnSpc>
              <a:buSzPct val="60000"/>
              <a:buFont typeface="Wingdings" pitchFamily="2" charset="2"/>
              <a:buChar char="n"/>
              <a:defRPr/>
            </a:pPr>
            <a:r>
              <a:rPr kumimoji="1" lang="en-US" dirty="0">
                <a:latin typeface="Times New Roman" pitchFamily="18" charset="0"/>
              </a:rPr>
              <a:t>If the source file </a:t>
            </a:r>
            <a:r>
              <a:rPr kumimoji="1" lang="en-US" dirty="0" err="1">
                <a:latin typeface="Times New Roman" pitchFamily="18" charset="0"/>
              </a:rPr>
              <a:t>input.c</a:t>
            </a:r>
            <a:r>
              <a:rPr kumimoji="1" lang="en-US" dirty="0">
                <a:latin typeface="Times New Roman" pitchFamily="18" charset="0"/>
              </a:rPr>
              <a:t> has time 2151 and the corresponding object file has </a:t>
            </a:r>
            <a:r>
              <a:rPr kumimoji="1" lang="en-US" dirty="0" err="1">
                <a:latin typeface="Times New Roman" pitchFamily="18" charset="0"/>
              </a:rPr>
              <a:t>input.o</a:t>
            </a:r>
            <a:r>
              <a:rPr kumimoji="1" lang="en-US" dirty="0">
                <a:latin typeface="Times New Roman" pitchFamily="18" charset="0"/>
              </a:rPr>
              <a:t> has time 2150, make knows that </a:t>
            </a:r>
            <a:r>
              <a:rPr kumimoji="1" lang="en-US" dirty="0" err="1">
                <a:latin typeface="Times New Roman" pitchFamily="18" charset="0"/>
              </a:rPr>
              <a:t>input.c</a:t>
            </a:r>
            <a:r>
              <a:rPr kumimoji="1" lang="en-US" dirty="0">
                <a:latin typeface="Times New Roman" pitchFamily="18" charset="0"/>
              </a:rPr>
              <a:t> has been changed and thus </a:t>
            </a:r>
            <a:r>
              <a:rPr kumimoji="1" lang="en-US" dirty="0" err="1">
                <a:latin typeface="Times New Roman" pitchFamily="18" charset="0"/>
              </a:rPr>
              <a:t>input.c</a:t>
            </a:r>
            <a:r>
              <a:rPr kumimoji="1" lang="en-US" dirty="0">
                <a:latin typeface="Times New Roman" pitchFamily="18" charset="0"/>
              </a:rPr>
              <a:t> must be re-compiled.</a:t>
            </a:r>
          </a:p>
          <a:p>
            <a:pPr>
              <a:lnSpc>
                <a:spcPct val="155000"/>
              </a:lnSpc>
              <a:buSzPct val="60000"/>
              <a:buFont typeface="Wingdings" pitchFamily="2" charset="2"/>
              <a:buChar char="n"/>
              <a:defRPr/>
            </a:pPr>
            <a:r>
              <a:rPr kumimoji="1" lang="en-US" dirty="0">
                <a:latin typeface="Times New Roman" pitchFamily="18" charset="0"/>
              </a:rPr>
              <a:t>If </a:t>
            </a:r>
            <a:r>
              <a:rPr kumimoji="1" lang="en-US" dirty="0" err="1">
                <a:latin typeface="Times New Roman" pitchFamily="18" charset="0"/>
              </a:rPr>
              <a:t>output.c</a:t>
            </a:r>
            <a:r>
              <a:rPr kumimoji="1" lang="en-US" dirty="0">
                <a:latin typeface="Times New Roman" pitchFamily="18" charset="0"/>
              </a:rPr>
              <a:t> has time 2144 and </a:t>
            </a:r>
            <a:r>
              <a:rPr kumimoji="1" lang="en-US" dirty="0" err="1">
                <a:latin typeface="Times New Roman" pitchFamily="18" charset="0"/>
              </a:rPr>
              <a:t>output.o</a:t>
            </a:r>
            <a:r>
              <a:rPr kumimoji="1" lang="en-US" dirty="0">
                <a:latin typeface="Times New Roman" pitchFamily="18" charset="0"/>
              </a:rPr>
              <a:t> has time 2145 , no compilation is needed. </a:t>
            </a:r>
          </a:p>
          <a:p>
            <a:pPr>
              <a:lnSpc>
                <a:spcPct val="155000"/>
              </a:lnSpc>
              <a:buSzPct val="60000"/>
              <a:buFont typeface="Wingdings" pitchFamily="2" charset="2"/>
              <a:buChar char="n"/>
              <a:defRPr/>
            </a:pPr>
            <a:r>
              <a:rPr kumimoji="1" lang="en-US" dirty="0">
                <a:latin typeface="Times New Roman" pitchFamily="18" charset="0"/>
              </a:rPr>
              <a:t>Consider if there is no global agreement on time in distributed system</a:t>
            </a:r>
          </a:p>
          <a:p>
            <a:endParaRPr lang="en-IN" dirty="0"/>
          </a:p>
        </p:txBody>
      </p:sp>
    </p:spTree>
    <p:extLst>
      <p:ext uri="{BB962C8B-B14F-4D97-AF65-F5344CB8AC3E}">
        <p14:creationId xmlns:p14="http://schemas.microsoft.com/office/powerpoint/2010/main" val="216852423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Algorithm</a:t>
            </a:r>
            <a:endParaRPr lang="en-IN" dirty="0"/>
          </a:p>
        </p:txBody>
      </p:sp>
      <p:sp>
        <p:nvSpPr>
          <p:cNvPr id="3" name="Content Placeholder 2"/>
          <p:cNvSpPr>
            <a:spLocks noGrp="1"/>
          </p:cNvSpPr>
          <p:nvPr>
            <p:ph idx="1"/>
          </p:nvPr>
        </p:nvSpPr>
        <p:spPr>
          <a:xfrm>
            <a:off x="457200" y="1268760"/>
            <a:ext cx="8229600" cy="4857403"/>
          </a:xfrm>
        </p:spPr>
        <p:txBody>
          <a:bodyPr>
            <a:normAutofit/>
          </a:bodyPr>
          <a:lstStyle/>
          <a:p>
            <a:r>
              <a:rPr lang="en-US" dirty="0" smtClean="0"/>
              <a:t>When a process wants to access a shared resource, it build a </a:t>
            </a:r>
            <a:r>
              <a:rPr lang="en-US" dirty="0" err="1" smtClean="0"/>
              <a:t>msg</a:t>
            </a:r>
            <a:r>
              <a:rPr lang="en-US" dirty="0" smtClean="0"/>
              <a:t> containing the </a:t>
            </a:r>
            <a:r>
              <a:rPr lang="en-US" b="1" dirty="0" smtClean="0"/>
              <a:t>name of the resource</a:t>
            </a:r>
            <a:r>
              <a:rPr lang="en-US" dirty="0" smtClean="0"/>
              <a:t>, its </a:t>
            </a:r>
            <a:r>
              <a:rPr lang="en-US" b="1" dirty="0" smtClean="0"/>
              <a:t>process number</a:t>
            </a:r>
            <a:r>
              <a:rPr lang="en-US" dirty="0" smtClean="0"/>
              <a:t> and </a:t>
            </a:r>
            <a:r>
              <a:rPr lang="en-US" b="1" dirty="0" smtClean="0"/>
              <a:t>current logical time</a:t>
            </a:r>
            <a:endParaRPr lang="en-US" dirty="0" smtClean="0"/>
          </a:p>
          <a:p>
            <a:endParaRPr lang="en-US" dirty="0" smtClean="0"/>
          </a:p>
          <a:p>
            <a:r>
              <a:rPr lang="en-US" dirty="0" smtClean="0"/>
              <a:t>It </a:t>
            </a:r>
            <a:r>
              <a:rPr lang="en-US" dirty="0"/>
              <a:t>sends a </a:t>
            </a:r>
            <a:r>
              <a:rPr lang="en-US" dirty="0" smtClean="0"/>
              <a:t>time stamped  </a:t>
            </a:r>
            <a:r>
              <a:rPr lang="en-US" dirty="0"/>
              <a:t>request message to all other processes and waits for an OK from all processes</a:t>
            </a:r>
            <a:endParaRPr lang="en-US" dirty="0" smtClean="0"/>
          </a:p>
        </p:txBody>
      </p:sp>
    </p:spTree>
    <p:extLst>
      <p:ext uri="{BB962C8B-B14F-4D97-AF65-F5344CB8AC3E}">
        <p14:creationId xmlns:p14="http://schemas.microsoft.com/office/powerpoint/2010/main" val="174438774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3408"/>
            <a:ext cx="8229600" cy="1143000"/>
          </a:xfrm>
        </p:spPr>
        <p:txBody>
          <a:bodyPr>
            <a:normAutofit/>
          </a:bodyPr>
          <a:lstStyle/>
          <a:p>
            <a:r>
              <a:rPr lang="en-US" sz="2800" dirty="0" err="1" smtClean="0"/>
              <a:t>Contd</a:t>
            </a:r>
            <a:r>
              <a:rPr lang="en-US" sz="2800" dirty="0" smtClean="0"/>
              <a:t>…</a:t>
            </a:r>
            <a:endParaRPr lang="en-IN" sz="2800" dirty="0"/>
          </a:p>
        </p:txBody>
      </p:sp>
      <p:sp>
        <p:nvSpPr>
          <p:cNvPr id="3" name="Content Placeholder 2"/>
          <p:cNvSpPr>
            <a:spLocks noGrp="1"/>
          </p:cNvSpPr>
          <p:nvPr>
            <p:ph idx="1"/>
          </p:nvPr>
        </p:nvSpPr>
        <p:spPr>
          <a:xfrm>
            <a:off x="457200" y="620688"/>
            <a:ext cx="8229600" cy="5505475"/>
          </a:xfrm>
        </p:spPr>
        <p:txBody>
          <a:bodyPr>
            <a:normAutofit fontScale="32500" lnSpcReduction="20000"/>
          </a:bodyPr>
          <a:lstStyle/>
          <a:p>
            <a:pPr marL="457200" indent="-457200">
              <a:lnSpc>
                <a:spcPct val="80000"/>
              </a:lnSpc>
            </a:pPr>
            <a:endParaRPr lang="en-US" dirty="0" smtClean="0"/>
          </a:p>
          <a:p>
            <a:pPr marL="0" indent="0">
              <a:lnSpc>
                <a:spcPct val="120000"/>
              </a:lnSpc>
              <a:buNone/>
            </a:pPr>
            <a:r>
              <a:rPr lang="en-US" sz="7400" dirty="0" smtClean="0"/>
              <a:t> </a:t>
            </a:r>
            <a:r>
              <a:rPr lang="en-US" sz="7400" dirty="0"/>
              <a:t>When a process receives a request, it does one of three things</a:t>
            </a:r>
            <a:r>
              <a:rPr lang="en-US" sz="7400" dirty="0" smtClean="0"/>
              <a:t>:</a:t>
            </a:r>
          </a:p>
          <a:p>
            <a:pPr marL="0" indent="0">
              <a:lnSpc>
                <a:spcPct val="120000"/>
              </a:lnSpc>
              <a:buNone/>
            </a:pPr>
            <a:endParaRPr lang="en-US" sz="7400" dirty="0"/>
          </a:p>
          <a:p>
            <a:pPr marL="457200" indent="-457200" algn="just">
              <a:lnSpc>
                <a:spcPct val="120000"/>
              </a:lnSpc>
              <a:buFontTx/>
              <a:buChar char="•"/>
            </a:pPr>
            <a:r>
              <a:rPr lang="en-US" sz="7400" dirty="0"/>
              <a:t>If the receiver not accessing the resource and does not want to access it, it sends an OK back to sender</a:t>
            </a:r>
          </a:p>
          <a:p>
            <a:pPr marL="457200" indent="-457200" algn="just">
              <a:lnSpc>
                <a:spcPct val="120000"/>
              </a:lnSpc>
              <a:buFontTx/>
              <a:buChar char="•"/>
            </a:pPr>
            <a:r>
              <a:rPr lang="en-US" sz="7400" dirty="0"/>
              <a:t>If the receiver already has access to the resource, it simply does not reply and the request is queued.</a:t>
            </a:r>
          </a:p>
          <a:p>
            <a:pPr marL="457200" indent="-457200" algn="just">
              <a:lnSpc>
                <a:spcPct val="120000"/>
              </a:lnSpc>
              <a:buFontTx/>
              <a:buChar char="•"/>
            </a:pPr>
            <a:r>
              <a:rPr lang="en-US" sz="7400" dirty="0"/>
              <a:t>If the receiver wants to access the resource as well but has not yet done so, it compares the request timestamp with the one it sent and the lowest </a:t>
            </a:r>
            <a:r>
              <a:rPr lang="en-US" sz="7400" dirty="0" smtClean="0"/>
              <a:t>wins. </a:t>
            </a:r>
            <a:r>
              <a:rPr lang="en-US" sz="7400" dirty="0" smtClean="0"/>
              <a:t>If </a:t>
            </a:r>
            <a:r>
              <a:rPr lang="en-US" sz="7400" dirty="0" smtClean="0"/>
              <a:t>the </a:t>
            </a:r>
            <a:r>
              <a:rPr lang="en-US" sz="7400" dirty="0" err="1" smtClean="0"/>
              <a:t>incomming</a:t>
            </a:r>
            <a:r>
              <a:rPr lang="en-US" sz="7400" dirty="0" smtClean="0"/>
              <a:t>  </a:t>
            </a:r>
            <a:r>
              <a:rPr lang="en-US" sz="7400" dirty="0" err="1" smtClean="0"/>
              <a:t>msg</a:t>
            </a:r>
            <a:r>
              <a:rPr lang="en-US" sz="7400" dirty="0" smtClean="0"/>
              <a:t> has lower timestamp, receiver sends back OK msg. If its own </a:t>
            </a:r>
            <a:r>
              <a:rPr lang="en-US" sz="7400" dirty="0" err="1" smtClean="0"/>
              <a:t>msg</a:t>
            </a:r>
            <a:r>
              <a:rPr lang="en-US" sz="7400" dirty="0" smtClean="0"/>
              <a:t> has lower timestamp, the receiver queues the </a:t>
            </a:r>
            <a:r>
              <a:rPr lang="en-US" sz="7400" dirty="0" err="1" smtClean="0"/>
              <a:t>incomming</a:t>
            </a:r>
            <a:r>
              <a:rPr lang="en-US" sz="7400" dirty="0" smtClean="0"/>
              <a:t> request and sends nothing.</a:t>
            </a:r>
          </a:p>
          <a:p>
            <a:pPr marL="0" indent="0">
              <a:lnSpc>
                <a:spcPct val="120000"/>
              </a:lnSpc>
              <a:buNone/>
            </a:pPr>
            <a:endParaRPr lang="en-US" sz="3700" dirty="0"/>
          </a:p>
          <a:p>
            <a:pPr marL="457200" indent="-457200">
              <a:lnSpc>
                <a:spcPct val="80000"/>
              </a:lnSpc>
              <a:buFontTx/>
              <a:buChar char="•"/>
            </a:pPr>
            <a:endParaRPr lang="en-US" dirty="0"/>
          </a:p>
          <a:p>
            <a:pPr marL="0" indent="0">
              <a:buNone/>
            </a:pPr>
            <a:r>
              <a:rPr lang="en-US" dirty="0" smtClean="0"/>
              <a:t> </a:t>
            </a:r>
            <a:endParaRPr lang="en-IN" dirty="0"/>
          </a:p>
        </p:txBody>
      </p:sp>
    </p:spTree>
    <p:extLst>
      <p:ext uri="{BB962C8B-B14F-4D97-AF65-F5344CB8AC3E}">
        <p14:creationId xmlns:p14="http://schemas.microsoft.com/office/powerpoint/2010/main" val="2892587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hangingPunct="1"/>
            <a:r>
              <a:rPr lang="en-US" sz="3600" dirty="0" smtClean="0"/>
              <a:t>Distributed Mutual Exclusion: </a:t>
            </a:r>
            <a:r>
              <a:rPr lang="en-US" sz="3600" dirty="0" err="1" smtClean="0"/>
              <a:t>Ricart</a:t>
            </a:r>
            <a:r>
              <a:rPr lang="en-US" sz="3600" dirty="0" smtClean="0"/>
              <a:t>/</a:t>
            </a:r>
            <a:r>
              <a:rPr lang="en-US" sz="3600" dirty="0" err="1" smtClean="0"/>
              <a:t>Agrawala</a:t>
            </a:r>
            <a:r>
              <a:rPr lang="en-US" sz="3600" dirty="0" smtClean="0"/>
              <a:t>[1981]</a:t>
            </a:r>
          </a:p>
        </p:txBody>
      </p:sp>
      <p:sp>
        <p:nvSpPr>
          <p:cNvPr id="33795" name="Rectangle 3"/>
          <p:cNvSpPr>
            <a:spLocks noGrp="1" noChangeArrowheads="1"/>
          </p:cNvSpPr>
          <p:nvPr>
            <p:ph type="body" idx="1"/>
          </p:nvPr>
        </p:nvSpPr>
        <p:spPr>
          <a:xfrm>
            <a:off x="876300" y="5105400"/>
            <a:ext cx="7505700" cy="1066800"/>
          </a:xfrm>
        </p:spPr>
        <p:txBody>
          <a:bodyPr>
            <a:normAutofit fontScale="92500" lnSpcReduction="10000"/>
          </a:bodyPr>
          <a:lstStyle/>
          <a:p>
            <a:pPr marL="609600" indent="-609600" algn="l" eaLnBrk="1" hangingPunct="1">
              <a:lnSpc>
                <a:spcPct val="90000"/>
              </a:lnSpc>
              <a:buFontTx/>
              <a:buAutoNum type="alphaLcParenR"/>
            </a:pPr>
            <a:r>
              <a:rPr lang="en-US" sz="1800" smtClean="0"/>
              <a:t>Two processes want to enter the same critical region at the same moment.</a:t>
            </a:r>
          </a:p>
          <a:p>
            <a:pPr marL="609600" indent="-609600" algn="l" eaLnBrk="1" hangingPunct="1">
              <a:lnSpc>
                <a:spcPct val="90000"/>
              </a:lnSpc>
              <a:buFontTx/>
              <a:buAutoNum type="alphaLcParenR"/>
            </a:pPr>
            <a:r>
              <a:rPr lang="en-US" sz="1800" smtClean="0"/>
              <a:t>Process 0 has the lowest timestamp, so it wins.</a:t>
            </a:r>
          </a:p>
          <a:p>
            <a:pPr marL="609600" indent="-609600" algn="l" eaLnBrk="1" hangingPunct="1">
              <a:lnSpc>
                <a:spcPct val="90000"/>
              </a:lnSpc>
              <a:buFontTx/>
              <a:buAutoNum type="alphaLcParenR"/>
            </a:pPr>
            <a:r>
              <a:rPr lang="en-US" sz="1800" smtClean="0"/>
              <a:t>When process 0 is done, it sends an OK also, so 2 can now enter the critical region.</a:t>
            </a:r>
          </a:p>
        </p:txBody>
      </p:sp>
      <p:pic>
        <p:nvPicPr>
          <p:cNvPr id="33796" name="Picture 5"/>
          <p:cNvPicPr>
            <a:picLocks noChangeAspect="1" noChangeArrowheads="1"/>
          </p:cNvPicPr>
          <p:nvPr/>
        </p:nvPicPr>
        <p:blipFill>
          <a:blip r:embed="rId3">
            <a:extLst>
              <a:ext uri="{28A0092B-C50C-407E-A947-70E740481C1C}">
                <a14:useLocalDpi xmlns:a14="http://schemas.microsoft.com/office/drawing/2010/main" val="0"/>
              </a:ext>
            </a:extLst>
          </a:blip>
          <a:srcRect l="20952" t="45166" r="20738" b="38670"/>
          <a:stretch>
            <a:fillRect/>
          </a:stretch>
        </p:blipFill>
        <p:spPr bwMode="auto">
          <a:xfrm>
            <a:off x="152400" y="1454150"/>
            <a:ext cx="8529638" cy="334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307055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 Ring Algorithm</a:t>
            </a:r>
            <a:endParaRPr lang="en-US" dirty="0"/>
          </a:p>
        </p:txBody>
      </p:sp>
      <p:sp>
        <p:nvSpPr>
          <p:cNvPr id="3" name="Content Placeholder 2"/>
          <p:cNvSpPr>
            <a:spLocks noGrp="1"/>
          </p:cNvSpPr>
          <p:nvPr>
            <p:ph idx="1"/>
          </p:nvPr>
        </p:nvSpPr>
        <p:spPr/>
        <p:txBody>
          <a:bodyPr/>
          <a:lstStyle/>
          <a:p>
            <a:r>
              <a:rPr lang="en-US" dirty="0" smtClean="0"/>
              <a:t>From the bus n/w a logical ring is created , in which each process is assigned a position in the ring.</a:t>
            </a:r>
          </a:p>
          <a:p>
            <a:r>
              <a:rPr lang="en-US" dirty="0" smtClean="0"/>
              <a:t>Each process knows who is in the next position</a:t>
            </a:r>
          </a:p>
          <a:p>
            <a:r>
              <a:rPr lang="en-US" dirty="0" smtClean="0"/>
              <a:t>When a ring is initialized, process 0 is given the token. Token is passed from k to k+1 process.</a:t>
            </a:r>
            <a:endParaRPr lang="en-US" dirty="0"/>
          </a:p>
        </p:txBody>
      </p:sp>
    </p:spTree>
    <p:extLst>
      <p:ext uri="{BB962C8B-B14F-4D97-AF65-F5344CB8AC3E}">
        <p14:creationId xmlns:p14="http://schemas.microsoft.com/office/powerpoint/2010/main" val="27767758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pPr eaLnBrk="1" hangingPunct="1"/>
            <a:r>
              <a:rPr lang="en-US" sz="4000" dirty="0" smtClean="0"/>
              <a:t>Distributed Mutual Exclusion: Token Ring Algorithm Rings</a:t>
            </a:r>
          </a:p>
        </p:txBody>
      </p:sp>
      <p:sp>
        <p:nvSpPr>
          <p:cNvPr id="34819" name="Rectangle 3"/>
          <p:cNvSpPr>
            <a:spLocks noGrp="1" noChangeArrowheads="1"/>
          </p:cNvSpPr>
          <p:nvPr>
            <p:ph type="body" idx="1"/>
          </p:nvPr>
        </p:nvSpPr>
        <p:spPr>
          <a:xfrm>
            <a:off x="457200" y="4022411"/>
            <a:ext cx="8363272" cy="2527300"/>
          </a:xfrm>
        </p:spPr>
        <p:txBody>
          <a:bodyPr>
            <a:normAutofit fontScale="70000" lnSpcReduction="20000"/>
          </a:bodyPr>
          <a:lstStyle/>
          <a:p>
            <a:pPr marL="609600" indent="-609600" algn="l" eaLnBrk="1" hangingPunct="1">
              <a:lnSpc>
                <a:spcPct val="80000"/>
              </a:lnSpc>
              <a:buFontTx/>
              <a:buAutoNum type="alphaLcParenR"/>
            </a:pPr>
            <a:r>
              <a:rPr lang="en-US" sz="2000" dirty="0" smtClean="0"/>
              <a:t>An unordered group of processes on a network.  </a:t>
            </a:r>
          </a:p>
          <a:p>
            <a:pPr marL="609600" indent="-609600" algn="l" eaLnBrk="1" hangingPunct="1">
              <a:lnSpc>
                <a:spcPct val="80000"/>
              </a:lnSpc>
              <a:buFontTx/>
              <a:buAutoNum type="alphaLcParenR"/>
            </a:pPr>
            <a:r>
              <a:rPr lang="en-US" sz="2000" dirty="0" smtClean="0"/>
              <a:t>A logical ring constructed in software.</a:t>
            </a:r>
          </a:p>
          <a:p>
            <a:pPr marL="609600" indent="-609600" algn="l" eaLnBrk="1" hangingPunct="1">
              <a:lnSpc>
                <a:spcPct val="80000"/>
              </a:lnSpc>
              <a:buFontTx/>
              <a:buAutoNum type="alphaLcParenR"/>
            </a:pPr>
            <a:endParaRPr lang="en-US" sz="2000" dirty="0" smtClean="0"/>
          </a:p>
          <a:p>
            <a:pPr marL="609600" indent="-609600" algn="l" eaLnBrk="1" hangingPunct="1">
              <a:lnSpc>
                <a:spcPct val="150000"/>
              </a:lnSpc>
            </a:pPr>
            <a:r>
              <a:rPr lang="en-US" sz="2000" dirty="0" smtClean="0"/>
              <a:t>Algorithm works by passing a token around the ring.  When a process holds the token, it decides if it needs to access the resource at this time.  If so, it holds the token while it does so, passing the token on once done.</a:t>
            </a:r>
          </a:p>
          <a:p>
            <a:pPr marL="609600" indent="-609600" algn="l" eaLnBrk="1" hangingPunct="1">
              <a:lnSpc>
                <a:spcPct val="150000"/>
              </a:lnSpc>
            </a:pPr>
            <a:r>
              <a:rPr lang="en-US" sz="2000" dirty="0" smtClean="0"/>
              <a:t>Problems if the token is ever ‘lost’ – token loss may also be difficult to detect.</a:t>
            </a:r>
          </a:p>
          <a:p>
            <a:pPr marL="609600" indent="-609600" algn="l" eaLnBrk="1" hangingPunct="1">
              <a:lnSpc>
                <a:spcPct val="150000"/>
              </a:lnSpc>
            </a:pPr>
            <a:r>
              <a:rPr lang="en-US" sz="2000" dirty="0" smtClean="0"/>
              <a:t>Token not spotted for some time does not mean , it has lost , and some other process might be using </a:t>
            </a:r>
            <a:r>
              <a:rPr lang="en-US" sz="2000" dirty="0" err="1" smtClean="0"/>
              <a:t>bcos</a:t>
            </a:r>
            <a:r>
              <a:rPr lang="en-US" sz="2000" dirty="0" smtClean="0"/>
              <a:t> accessing time is unbounded.</a:t>
            </a:r>
          </a:p>
        </p:txBody>
      </p:sp>
      <p:pic>
        <p:nvPicPr>
          <p:cNvPr id="34820" name="Picture 5"/>
          <p:cNvPicPr>
            <a:picLocks noChangeAspect="1" noChangeArrowheads="1"/>
          </p:cNvPicPr>
          <p:nvPr/>
        </p:nvPicPr>
        <p:blipFill>
          <a:blip r:embed="rId3">
            <a:extLst>
              <a:ext uri="{28A0092B-C50C-407E-A947-70E740481C1C}">
                <a14:useLocalDpi xmlns:a14="http://schemas.microsoft.com/office/drawing/2010/main" val="0"/>
              </a:ext>
            </a:extLst>
          </a:blip>
          <a:srcRect l="24345" t="45921" r="21780" b="39426"/>
          <a:stretch>
            <a:fillRect/>
          </a:stretch>
        </p:blipFill>
        <p:spPr bwMode="auto">
          <a:xfrm>
            <a:off x="899592" y="1402547"/>
            <a:ext cx="7491685" cy="267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635304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Comparison</a:t>
            </a:r>
          </a:p>
        </p:txBody>
      </p:sp>
      <p:sp>
        <p:nvSpPr>
          <p:cNvPr id="35843" name="Rectangle 3"/>
          <p:cNvSpPr>
            <a:spLocks noGrp="1" noChangeArrowheads="1"/>
          </p:cNvSpPr>
          <p:nvPr>
            <p:ph type="body" idx="1"/>
          </p:nvPr>
        </p:nvSpPr>
        <p:spPr>
          <a:xfrm>
            <a:off x="0" y="5445224"/>
            <a:ext cx="9144000" cy="838200"/>
          </a:xfrm>
        </p:spPr>
        <p:txBody>
          <a:bodyPr/>
          <a:lstStyle/>
          <a:p>
            <a:pPr eaLnBrk="1" hangingPunct="1"/>
            <a:r>
              <a:rPr lang="en-US" dirty="0" smtClean="0"/>
              <a:t>A comparison of four mutual exclusion algorithms.</a:t>
            </a:r>
          </a:p>
        </p:txBody>
      </p:sp>
      <p:graphicFrame>
        <p:nvGraphicFramePr>
          <p:cNvPr id="20526" name="Group 46"/>
          <p:cNvGraphicFramePr>
            <a:graphicFrameLocks noGrp="1"/>
          </p:cNvGraphicFramePr>
          <p:nvPr>
            <p:extLst>
              <p:ext uri="{D42A27DB-BD31-4B8C-83A1-F6EECF244321}">
                <p14:modId xmlns:p14="http://schemas.microsoft.com/office/powerpoint/2010/main" val="3605633061"/>
              </p:ext>
            </p:extLst>
          </p:nvPr>
        </p:nvGraphicFramePr>
        <p:xfrm>
          <a:off x="485775" y="1873250"/>
          <a:ext cx="8069263" cy="3492501"/>
        </p:xfrm>
        <a:graphic>
          <a:graphicData uri="http://schemas.openxmlformats.org/drawingml/2006/table">
            <a:tbl>
              <a:tblPr/>
              <a:tblGrid>
                <a:gridCol w="2033588"/>
                <a:gridCol w="1677987"/>
                <a:gridCol w="2339975"/>
                <a:gridCol w="2017713"/>
              </a:tblGrid>
              <a:tr h="7334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800" b="1" i="0" u="none" strike="noStrike" cap="none" normalizeH="0" baseline="0" dirty="0" smtClean="0">
                          <a:ln>
                            <a:noFill/>
                          </a:ln>
                          <a:solidFill>
                            <a:schemeClr val="tx1"/>
                          </a:solidFill>
                          <a:effectLst/>
                          <a:latin typeface="Arial" pitchFamily="34" charset="0"/>
                        </a:rPr>
                        <a:t>Algorithm</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800" b="1" i="0" u="none" strike="noStrike" cap="none" normalizeH="0" baseline="0" smtClean="0">
                          <a:ln>
                            <a:noFill/>
                          </a:ln>
                          <a:solidFill>
                            <a:schemeClr val="tx1"/>
                          </a:solidFill>
                          <a:effectLst/>
                          <a:latin typeface="Arial" pitchFamily="34" charset="0"/>
                        </a:rPr>
                        <a:t>Messages per entry/exit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800" b="1" i="0" u="none" strike="noStrike" cap="none" normalizeH="0" baseline="0" smtClean="0">
                          <a:ln>
                            <a:noFill/>
                          </a:ln>
                          <a:solidFill>
                            <a:schemeClr val="tx1"/>
                          </a:solidFill>
                          <a:effectLst/>
                          <a:latin typeface="Arial" pitchFamily="34" charset="0"/>
                        </a:rPr>
                        <a:t>Delay before entry (in message times)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800" b="1" i="0" u="none" strike="noStrike" cap="none" normalizeH="0" baseline="0" smtClean="0">
                          <a:ln>
                            <a:noFill/>
                          </a:ln>
                          <a:solidFill>
                            <a:schemeClr val="tx1"/>
                          </a:solidFill>
                          <a:effectLst/>
                          <a:latin typeface="Arial" pitchFamily="34" charset="0"/>
                        </a:rPr>
                        <a:t>Problems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2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800" b="0" i="0" u="none" strike="noStrike" cap="none" normalizeH="0" baseline="0" smtClean="0">
                          <a:ln>
                            <a:noFill/>
                          </a:ln>
                          <a:solidFill>
                            <a:schemeClr val="tx1"/>
                          </a:solidFill>
                          <a:effectLst/>
                          <a:latin typeface="Arial" pitchFamily="34" charset="0"/>
                        </a:rPr>
                        <a:t>Centralized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800" b="0" i="0" u="none" strike="noStrike" cap="none" normalizeH="0" baseline="0" smtClean="0">
                          <a:ln>
                            <a:noFill/>
                          </a:ln>
                          <a:solidFill>
                            <a:schemeClr val="tx1"/>
                          </a:solidFill>
                          <a:effectLst/>
                          <a:latin typeface="Arial"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800" b="0" i="0" u="none" strike="noStrike" cap="none" normalizeH="0" baseline="0" smtClean="0">
                          <a:ln>
                            <a:noFill/>
                          </a:ln>
                          <a:solidFill>
                            <a:schemeClr val="tx1"/>
                          </a:solidFill>
                          <a:effectLst/>
                          <a:latin typeface="Arial"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800" b="0" i="0" u="none" strike="noStrike" cap="none" normalizeH="0" baseline="0" dirty="0" smtClean="0">
                          <a:ln>
                            <a:noFill/>
                          </a:ln>
                          <a:solidFill>
                            <a:schemeClr val="tx1"/>
                          </a:solidFill>
                          <a:effectLst/>
                          <a:latin typeface="Arial" pitchFamily="34" charset="0"/>
                        </a:rPr>
                        <a:t>Coordinator crash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50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800" b="0" i="0" u="none" strike="noStrike" cap="none" normalizeH="0" baseline="0" dirty="0" smtClean="0">
                          <a:ln>
                            <a:noFill/>
                          </a:ln>
                          <a:solidFill>
                            <a:schemeClr val="tx1"/>
                          </a:solidFill>
                          <a:effectLst/>
                          <a:latin typeface="Arial" pitchFamily="34" charset="0"/>
                        </a:rPr>
                        <a:t>Decentralized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800" b="0" i="0" u="none" strike="noStrike" cap="none" normalizeH="0" baseline="0" dirty="0" smtClean="0">
                          <a:ln>
                            <a:noFill/>
                          </a:ln>
                          <a:solidFill>
                            <a:schemeClr val="tx1"/>
                          </a:solidFill>
                          <a:effectLst/>
                          <a:latin typeface="Arial" pitchFamily="34" charset="0"/>
                        </a:rPr>
                        <a:t>3mk, k=1,2…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800" b="0" i="0" u="none" strike="noStrike" cap="none" normalizeH="0" baseline="0" dirty="0" smtClean="0">
                          <a:ln>
                            <a:noFill/>
                          </a:ln>
                          <a:solidFill>
                            <a:schemeClr val="tx1"/>
                          </a:solidFill>
                          <a:effectLst/>
                          <a:latin typeface="Arial" pitchFamily="34" charset="0"/>
                        </a:rPr>
                        <a:t>2m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800" b="0" i="0" u="none" strike="noStrike" cap="none" normalizeH="0" baseline="0" dirty="0" smtClean="0">
                          <a:ln>
                            <a:noFill/>
                          </a:ln>
                          <a:solidFill>
                            <a:schemeClr val="tx1"/>
                          </a:solidFill>
                          <a:effectLst/>
                          <a:latin typeface="Arial" pitchFamily="34" charset="0"/>
                        </a:rPr>
                        <a:t>Starvation, low efficiency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800" b="0" i="0" u="none" strike="noStrike" cap="none" normalizeH="0" baseline="0" smtClean="0">
                          <a:ln>
                            <a:noFill/>
                          </a:ln>
                          <a:solidFill>
                            <a:schemeClr val="tx1"/>
                          </a:solidFill>
                          <a:effectLst/>
                          <a:latin typeface="Arial" pitchFamily="34" charset="0"/>
                        </a:rPr>
                        <a:t>Distributed</a:t>
                      </a:r>
                      <a:endParaRPr kumimoji="0" lang="en-US" sz="1800" b="0" i="0" u="none" strike="noStrike" cap="none" normalizeH="0" baseline="0" dirty="0" smtClean="0">
                        <a:ln>
                          <a:noFill/>
                        </a:ln>
                        <a:solidFill>
                          <a:schemeClr val="tx1"/>
                        </a:solidFill>
                        <a:effectLst/>
                        <a:latin typeface="Arial"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800" b="0" i="0" u="none" strike="noStrike" cap="none" normalizeH="0" baseline="0" dirty="0" smtClean="0">
                          <a:ln>
                            <a:noFill/>
                          </a:ln>
                          <a:solidFill>
                            <a:schemeClr val="tx1"/>
                          </a:solidFill>
                          <a:effectLst/>
                          <a:latin typeface="Arial" pitchFamily="34" charset="0"/>
                        </a:rPr>
                        <a:t>2 ( n – 1 )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800" b="0" i="0" u="none" strike="noStrike" cap="none" normalizeH="0" baseline="0" dirty="0" smtClean="0">
                          <a:ln>
                            <a:noFill/>
                          </a:ln>
                          <a:solidFill>
                            <a:schemeClr val="tx1"/>
                          </a:solidFill>
                          <a:effectLst/>
                          <a:latin typeface="Arial" pitchFamily="34" charset="0"/>
                        </a:rPr>
                        <a:t>2 ( n – 1 )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800" b="0" i="0" u="none" strike="noStrike" cap="none" normalizeH="0" baseline="0" dirty="0" smtClean="0">
                          <a:ln>
                            <a:noFill/>
                          </a:ln>
                          <a:solidFill>
                            <a:schemeClr val="tx1"/>
                          </a:solidFill>
                          <a:effectLst/>
                          <a:latin typeface="Arial" pitchFamily="34" charset="0"/>
                        </a:rPr>
                        <a:t>Crash of any process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800" b="0" i="0" u="none" strike="noStrike" cap="none" normalizeH="0" baseline="0" dirty="0" smtClean="0">
                          <a:ln>
                            <a:noFill/>
                          </a:ln>
                          <a:solidFill>
                            <a:schemeClr val="tx1"/>
                          </a:solidFill>
                          <a:effectLst/>
                          <a:latin typeface="Arial" pitchFamily="34" charset="0"/>
                        </a:rPr>
                        <a:t>Token ring</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800" b="0" i="0" u="none" strike="noStrike" cap="none" normalizeH="0" baseline="0" dirty="0" smtClean="0">
                          <a:ln>
                            <a:noFill/>
                          </a:ln>
                          <a:solidFill>
                            <a:schemeClr val="tx1"/>
                          </a:solidFill>
                          <a:effectLst/>
                          <a:latin typeface="Arial" pitchFamily="34" charset="0"/>
                        </a:rPr>
                        <a:t>1 to </a:t>
                      </a:r>
                      <a:r>
                        <a:rPr kumimoji="0" lang="en-US" sz="1800" b="0" i="0" u="none" strike="noStrike" cap="none" normalizeH="0" baseline="0" dirty="0" smtClean="0">
                          <a:ln>
                            <a:noFill/>
                          </a:ln>
                          <a:solidFill>
                            <a:schemeClr val="tx1"/>
                          </a:solidFill>
                          <a:effectLst/>
                          <a:latin typeface="Arial" pitchFamily="34" charset="0"/>
                          <a:sym typeface="Symbol" pitchFamily="18" charset="2"/>
                        </a:rPr>
                        <a:t></a:t>
                      </a:r>
                      <a:endParaRPr kumimoji="0" lang="en-US"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800" b="0" i="0" u="none" strike="noStrike" cap="none" normalizeH="0" baseline="0" dirty="0" smtClean="0">
                          <a:ln>
                            <a:noFill/>
                          </a:ln>
                          <a:solidFill>
                            <a:schemeClr val="tx1"/>
                          </a:solidFill>
                          <a:effectLst/>
                          <a:latin typeface="Arial" pitchFamily="34" charset="0"/>
                        </a:rPr>
                        <a:t>0 to n –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800" b="0" i="0" u="none" strike="noStrike" cap="none" normalizeH="0" baseline="0" dirty="0" smtClean="0">
                          <a:ln>
                            <a:noFill/>
                          </a:ln>
                          <a:solidFill>
                            <a:schemeClr val="tx1"/>
                          </a:solidFill>
                          <a:effectLst/>
                          <a:latin typeface="Arial" pitchFamily="34" charset="0"/>
                        </a:rPr>
                        <a:t>Lost token, process crash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696579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4"/>
          <p:cNvSpPr>
            <a:spLocks noGrp="1"/>
          </p:cNvSpPr>
          <p:nvPr>
            <p:ph type="ftr" sz="quarter" idx="11"/>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r>
              <a:rPr lang="en-US" altLang="en-US" sz="1000" dirty="0" err="1" smtClean="0"/>
              <a:t>Tanenbaum</a:t>
            </a:r>
            <a:r>
              <a:rPr lang="en-US" altLang="en-US" sz="1000" dirty="0" smtClean="0"/>
              <a:t> &amp; Van Steen, Distributed Systems: Principles and Paradigms, 2e, (c) 2007 Prentice-Hall, Inc. All rights reserved. 0-13-239227-5</a:t>
            </a:r>
          </a:p>
        </p:txBody>
      </p:sp>
      <p:sp>
        <p:nvSpPr>
          <p:cNvPr id="83971" name="Rectangle 2"/>
          <p:cNvSpPr>
            <a:spLocks noGrp="1" noChangeArrowheads="1"/>
          </p:cNvSpPr>
          <p:nvPr>
            <p:ph type="title"/>
          </p:nvPr>
        </p:nvSpPr>
        <p:spPr/>
        <p:txBody>
          <a:bodyPr/>
          <a:lstStyle/>
          <a:p>
            <a:pPr eaLnBrk="1" hangingPunct="1"/>
            <a:r>
              <a:rPr lang="en-US" altLang="en-US" smtClean="0"/>
              <a:t>Election Algorithms </a:t>
            </a:r>
          </a:p>
        </p:txBody>
      </p:sp>
      <p:sp>
        <p:nvSpPr>
          <p:cNvPr id="83972" name="Rectangle 3"/>
          <p:cNvSpPr>
            <a:spLocks noGrp="1" noChangeArrowheads="1"/>
          </p:cNvSpPr>
          <p:nvPr>
            <p:ph type="body" idx="1"/>
          </p:nvPr>
        </p:nvSpPr>
        <p:spPr>
          <a:xfrm>
            <a:off x="426938" y="1196752"/>
            <a:ext cx="8447087" cy="4743450"/>
          </a:xfrm>
        </p:spPr>
        <p:txBody>
          <a:bodyPr>
            <a:normAutofit lnSpcReduction="10000"/>
          </a:bodyPr>
          <a:lstStyle/>
          <a:p>
            <a:pPr marL="0" indent="0" algn="l" eaLnBrk="1" hangingPunct="1">
              <a:buNone/>
              <a:defRPr/>
            </a:pPr>
            <a:r>
              <a:rPr lang="en-US" altLang="en-US" sz="2800" dirty="0" smtClean="0"/>
              <a:t>Algorithms for electing a coordinator.</a:t>
            </a:r>
          </a:p>
          <a:p>
            <a:pPr marL="0" indent="0" algn="l" eaLnBrk="1" hangingPunct="1">
              <a:buNone/>
              <a:defRPr/>
            </a:pPr>
            <a:r>
              <a:rPr lang="en-US" altLang="en-US" sz="2800" u="sng" dirty="0" smtClean="0"/>
              <a:t>Assumptions:</a:t>
            </a:r>
          </a:p>
          <a:p>
            <a:pPr algn="just">
              <a:defRPr/>
            </a:pPr>
            <a:r>
              <a:rPr lang="en-US" altLang="en-US" sz="2800" dirty="0"/>
              <a:t>Election algorithms attempt to locate the process with the highest process number and assign it as coordinator.</a:t>
            </a:r>
          </a:p>
          <a:p>
            <a:pPr marL="457200" indent="-457200" algn="just" eaLnBrk="1" hangingPunct="1">
              <a:buFont typeface="Arial" panose="020B0604020202020204" pitchFamily="34" charset="0"/>
              <a:buChar char="•"/>
              <a:defRPr/>
            </a:pPr>
            <a:r>
              <a:rPr lang="en-US" altLang="en-US" sz="2800" dirty="0" smtClean="0"/>
              <a:t>Each process has a unique number</a:t>
            </a:r>
          </a:p>
          <a:p>
            <a:pPr marL="457200" indent="-457200" algn="just" eaLnBrk="1" hangingPunct="1">
              <a:buFont typeface="Arial" panose="020B0604020202020204" pitchFamily="34" charset="0"/>
              <a:buChar char="•"/>
              <a:defRPr/>
            </a:pPr>
            <a:r>
              <a:rPr lang="en-US" altLang="en-US" sz="2800" dirty="0" smtClean="0"/>
              <a:t>Every process knows the process number of every other process</a:t>
            </a:r>
          </a:p>
          <a:p>
            <a:pPr marL="457200" indent="-457200" algn="just" eaLnBrk="1" hangingPunct="1">
              <a:buFont typeface="Arial" panose="020B0604020202020204" pitchFamily="34" charset="0"/>
              <a:buChar char="•"/>
              <a:defRPr/>
            </a:pPr>
            <a:r>
              <a:rPr lang="en-US" altLang="en-US" sz="2800" dirty="0" smtClean="0"/>
              <a:t>The problem here is the processes do  not know which is currently up and which one is currently down.</a:t>
            </a:r>
          </a:p>
        </p:txBody>
      </p:sp>
    </p:spTree>
    <p:extLst>
      <p:ext uri="{BB962C8B-B14F-4D97-AF65-F5344CB8AC3E}">
        <p14:creationId xmlns:p14="http://schemas.microsoft.com/office/powerpoint/2010/main" val="231411807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4"/>
          <p:cNvSpPr>
            <a:spLocks noGrp="1"/>
          </p:cNvSpPr>
          <p:nvPr>
            <p:ph type="ftr" sz="quarter" idx="11"/>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r>
              <a:rPr lang="en-US" altLang="en-US" sz="1000" smtClean="0"/>
              <a:t>Tanenbaum &amp; Van Steen, Distributed Systems: Principles and Paradigms, 2e, (c) 2007 Prentice-Hall, Inc. All rights reserved. 0-13-239227-5</a:t>
            </a:r>
          </a:p>
        </p:txBody>
      </p:sp>
      <p:sp>
        <p:nvSpPr>
          <p:cNvPr id="86019" name="Rectangle 2"/>
          <p:cNvSpPr>
            <a:spLocks noGrp="1" noChangeArrowheads="1"/>
          </p:cNvSpPr>
          <p:nvPr>
            <p:ph type="title"/>
          </p:nvPr>
        </p:nvSpPr>
        <p:spPr/>
        <p:txBody>
          <a:bodyPr/>
          <a:lstStyle/>
          <a:p>
            <a:pPr eaLnBrk="1" hangingPunct="1"/>
            <a:r>
              <a:rPr lang="en-US" altLang="en-US" sz="4000" smtClean="0"/>
              <a:t>Traditional Election Algorithms </a:t>
            </a:r>
          </a:p>
        </p:txBody>
      </p:sp>
      <p:sp>
        <p:nvSpPr>
          <p:cNvPr id="86020" name="Rectangle 3"/>
          <p:cNvSpPr>
            <a:spLocks noGrp="1" noChangeArrowheads="1"/>
          </p:cNvSpPr>
          <p:nvPr>
            <p:ph type="body" idx="1"/>
          </p:nvPr>
        </p:nvSpPr>
        <p:spPr>
          <a:xfrm>
            <a:off x="601663" y="1195388"/>
            <a:ext cx="8447087" cy="4743450"/>
          </a:xfrm>
        </p:spPr>
        <p:txBody>
          <a:bodyPr>
            <a:normAutofit fontScale="92500"/>
          </a:bodyPr>
          <a:lstStyle/>
          <a:p>
            <a:pPr algn="l" eaLnBrk="1" hangingPunct="1"/>
            <a:r>
              <a:rPr lang="en-US" altLang="en-US" sz="3200" dirty="0" smtClean="0">
                <a:solidFill>
                  <a:srgbClr val="FF0000"/>
                </a:solidFill>
              </a:rPr>
              <a:t>The Bully Algorithm</a:t>
            </a:r>
          </a:p>
          <a:p>
            <a:pPr marL="0" indent="0" algn="l" eaLnBrk="1" hangingPunct="1">
              <a:buNone/>
            </a:pPr>
            <a:r>
              <a:rPr lang="en-US" altLang="en-US" dirty="0" smtClean="0">
                <a:solidFill>
                  <a:srgbClr val="FF0000"/>
                </a:solidFill>
              </a:rPr>
              <a:t>If any process notices that coordinator is no longer responding to request , it initiates the election</a:t>
            </a:r>
            <a:endParaRPr lang="en-US" altLang="en-US" sz="3200" dirty="0" smtClean="0">
              <a:solidFill>
                <a:srgbClr val="FF0000"/>
              </a:solidFill>
            </a:endParaRPr>
          </a:p>
          <a:p>
            <a:pPr algn="l" eaLnBrk="1" hangingPunct="1">
              <a:buFontTx/>
              <a:buAutoNum type="arabicPeriod"/>
            </a:pPr>
            <a:r>
              <a:rPr lang="en-US" altLang="en-US" sz="3200" i="1" dirty="0" smtClean="0"/>
              <a:t>P</a:t>
            </a:r>
            <a:r>
              <a:rPr lang="en-US" altLang="en-US" sz="3200" dirty="0" smtClean="0"/>
              <a:t> sends an </a:t>
            </a:r>
            <a:r>
              <a:rPr lang="en-US" altLang="en-US" sz="3200" i="1" dirty="0" smtClean="0"/>
              <a:t>ELECTION</a:t>
            </a:r>
            <a:r>
              <a:rPr lang="en-US" altLang="en-US" sz="3200" dirty="0" smtClean="0"/>
              <a:t> message to all processes with higher numbers.</a:t>
            </a:r>
          </a:p>
          <a:p>
            <a:pPr algn="l" eaLnBrk="1" hangingPunct="1">
              <a:buFontTx/>
              <a:buAutoNum type="arabicPeriod"/>
            </a:pPr>
            <a:r>
              <a:rPr lang="en-US" altLang="en-US" sz="3200" dirty="0" smtClean="0"/>
              <a:t>If no one responds, </a:t>
            </a:r>
            <a:r>
              <a:rPr lang="en-US" altLang="en-US" sz="3200" i="1" dirty="0" smtClean="0"/>
              <a:t>P</a:t>
            </a:r>
            <a:r>
              <a:rPr lang="en-US" altLang="en-US" sz="3200" dirty="0" smtClean="0"/>
              <a:t> wins the election and becomes coordinator.</a:t>
            </a:r>
          </a:p>
          <a:p>
            <a:pPr algn="l" eaLnBrk="1" hangingPunct="1">
              <a:buFontTx/>
              <a:buAutoNum type="arabicPeriod"/>
            </a:pPr>
            <a:r>
              <a:rPr lang="en-US" altLang="en-US" sz="3200" dirty="0" smtClean="0"/>
              <a:t>If one of the higher-ups answers, it takes over. </a:t>
            </a:r>
            <a:r>
              <a:rPr lang="en-US" altLang="en-US" sz="3200" i="1" dirty="0" smtClean="0"/>
              <a:t>P</a:t>
            </a:r>
            <a:r>
              <a:rPr lang="en-US" altLang="en-US" sz="3200" dirty="0" smtClean="0"/>
              <a:t>’s job is done.</a:t>
            </a:r>
          </a:p>
        </p:txBody>
      </p:sp>
    </p:spTree>
    <p:extLst>
      <p:ext uri="{BB962C8B-B14F-4D97-AF65-F5344CB8AC3E}">
        <p14:creationId xmlns:p14="http://schemas.microsoft.com/office/powerpoint/2010/main" val="1613562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4"/>
          <p:cNvSpPr>
            <a:spLocks noGrp="1"/>
          </p:cNvSpPr>
          <p:nvPr>
            <p:ph type="ftr" sz="quarter" idx="11"/>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r>
              <a:rPr lang="en-US" altLang="en-US" sz="1000" smtClean="0"/>
              <a:t>Tanenbaum &amp; Van Steen, Distributed Systems: Principles and Paradigms, 2e, (c) 2007 Prentice-Hall, Inc. All rights reserved. 0-13-239227-5</a:t>
            </a:r>
          </a:p>
        </p:txBody>
      </p:sp>
      <p:sp>
        <p:nvSpPr>
          <p:cNvPr id="88067" name="Rectangle 2"/>
          <p:cNvSpPr>
            <a:spLocks noGrp="1" noChangeArrowheads="1"/>
          </p:cNvSpPr>
          <p:nvPr>
            <p:ph type="title"/>
          </p:nvPr>
        </p:nvSpPr>
        <p:spPr/>
        <p:txBody>
          <a:bodyPr/>
          <a:lstStyle/>
          <a:p>
            <a:pPr eaLnBrk="1" hangingPunct="1"/>
            <a:r>
              <a:rPr lang="en-US" altLang="en-US" sz="5400" smtClean="0"/>
              <a:t>The Bully Algorithm</a:t>
            </a:r>
          </a:p>
        </p:txBody>
      </p:sp>
      <p:sp>
        <p:nvSpPr>
          <p:cNvPr id="88068" name="Rectangle 3"/>
          <p:cNvSpPr>
            <a:spLocks noGrp="1" noChangeArrowheads="1"/>
          </p:cNvSpPr>
          <p:nvPr>
            <p:ph type="body" idx="1"/>
          </p:nvPr>
        </p:nvSpPr>
        <p:spPr>
          <a:xfrm>
            <a:off x="0" y="5343525"/>
            <a:ext cx="9144000" cy="1209675"/>
          </a:xfrm>
        </p:spPr>
        <p:txBody>
          <a:bodyPr>
            <a:normAutofit fontScale="77500" lnSpcReduction="20000"/>
          </a:bodyPr>
          <a:lstStyle/>
          <a:p>
            <a:pPr eaLnBrk="1" hangingPunct="1">
              <a:lnSpc>
                <a:spcPct val="80000"/>
              </a:lnSpc>
            </a:pPr>
            <a:r>
              <a:rPr lang="en-US" altLang="en-US" smtClean="0"/>
              <a:t>Figure 6-20. The bully election algorithm. (a) Process 4 holds an</a:t>
            </a:r>
          </a:p>
          <a:p>
            <a:pPr eaLnBrk="1" hangingPunct="1">
              <a:lnSpc>
                <a:spcPct val="80000"/>
              </a:lnSpc>
            </a:pPr>
            <a:r>
              <a:rPr lang="en-US" altLang="en-US" smtClean="0"/>
              <a:t> election. (b) Processes 5 and 6 respond, telling 4 to stop. </a:t>
            </a:r>
          </a:p>
          <a:p>
            <a:pPr eaLnBrk="1" hangingPunct="1">
              <a:lnSpc>
                <a:spcPct val="80000"/>
              </a:lnSpc>
            </a:pPr>
            <a:r>
              <a:rPr lang="en-US" altLang="en-US" smtClean="0"/>
              <a:t>(c) Now 5 and 6 each hold an election.</a:t>
            </a:r>
          </a:p>
        </p:txBody>
      </p:sp>
      <p:pic>
        <p:nvPicPr>
          <p:cNvPr id="88069" name="Picture 4" descr="06-20"/>
          <p:cNvPicPr>
            <a:picLocks noChangeAspect="1" noChangeArrowheads="1"/>
          </p:cNvPicPr>
          <p:nvPr/>
        </p:nvPicPr>
        <p:blipFill>
          <a:blip r:embed="rId3">
            <a:extLst>
              <a:ext uri="{28A0092B-C50C-407E-A947-70E740481C1C}">
                <a14:useLocalDpi xmlns:a14="http://schemas.microsoft.com/office/drawing/2010/main" val="0"/>
              </a:ext>
            </a:extLst>
          </a:blip>
          <a:srcRect b="50259"/>
          <a:stretch>
            <a:fillRect/>
          </a:stretch>
        </p:blipFill>
        <p:spPr bwMode="auto">
          <a:xfrm>
            <a:off x="280988" y="1524000"/>
            <a:ext cx="8609012" cy="331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619447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4"/>
          <p:cNvSpPr>
            <a:spLocks noGrp="1"/>
          </p:cNvSpPr>
          <p:nvPr>
            <p:ph type="ftr" sz="quarter" idx="11"/>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r>
              <a:rPr lang="en-US" altLang="en-US" sz="1000" smtClean="0"/>
              <a:t>Tanenbaum &amp; Van Steen, Distributed Systems: Principles and Paradigms, 2e, (c) 2007 Prentice-Hall, Inc. All rights reserved. 0-13-239227-5</a:t>
            </a:r>
          </a:p>
        </p:txBody>
      </p:sp>
      <p:sp>
        <p:nvSpPr>
          <p:cNvPr id="90115" name="Rectangle 2"/>
          <p:cNvSpPr>
            <a:spLocks noGrp="1" noChangeArrowheads="1"/>
          </p:cNvSpPr>
          <p:nvPr>
            <p:ph type="title"/>
          </p:nvPr>
        </p:nvSpPr>
        <p:spPr/>
        <p:txBody>
          <a:bodyPr/>
          <a:lstStyle/>
          <a:p>
            <a:pPr eaLnBrk="1" hangingPunct="1"/>
            <a:r>
              <a:rPr lang="en-US" altLang="en-US" sz="5400" smtClean="0"/>
              <a:t>The Bully Algorithm</a:t>
            </a:r>
          </a:p>
        </p:txBody>
      </p:sp>
      <p:sp>
        <p:nvSpPr>
          <p:cNvPr id="90116" name="Rectangle 3"/>
          <p:cNvSpPr>
            <a:spLocks noGrp="1" noChangeArrowheads="1"/>
          </p:cNvSpPr>
          <p:nvPr>
            <p:ph type="body" idx="1"/>
          </p:nvPr>
        </p:nvSpPr>
        <p:spPr/>
        <p:txBody>
          <a:bodyPr/>
          <a:lstStyle/>
          <a:p>
            <a:pPr eaLnBrk="1" hangingPunct="1"/>
            <a:r>
              <a:rPr lang="en-US" altLang="en-US" smtClean="0"/>
              <a:t>Figure 6-20. The bully election algorithm.  (d) Process 6 tells 5 to stop. (e) Process 6 wins and tells everyone.</a:t>
            </a:r>
          </a:p>
        </p:txBody>
      </p:sp>
      <p:pic>
        <p:nvPicPr>
          <p:cNvPr id="90117" name="Picture 4" descr="06-20"/>
          <p:cNvPicPr>
            <a:picLocks noChangeAspect="1" noChangeArrowheads="1"/>
          </p:cNvPicPr>
          <p:nvPr/>
        </p:nvPicPr>
        <p:blipFill>
          <a:blip r:embed="rId3">
            <a:extLst>
              <a:ext uri="{28A0092B-C50C-407E-A947-70E740481C1C}">
                <a14:useLocalDpi xmlns:a14="http://schemas.microsoft.com/office/drawing/2010/main" val="0"/>
              </a:ext>
            </a:extLst>
          </a:blip>
          <a:srcRect l="14906" t="53062" r="17302"/>
          <a:stretch>
            <a:fillRect/>
          </a:stretch>
        </p:blipFill>
        <p:spPr bwMode="auto">
          <a:xfrm>
            <a:off x="971600" y="3140968"/>
            <a:ext cx="6808788" cy="365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1096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mtClean="0"/>
              <a:t>Distributed Systems</a:t>
            </a:r>
          </a:p>
        </p:txBody>
      </p:sp>
      <p:sp>
        <p:nvSpPr>
          <p:cNvPr id="81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8815F693-FD60-4475-A0B3-8A1E7C7B433F}" type="slidenum">
              <a:rPr lang="en-US" altLang="zh-CN"/>
              <a:pPr/>
              <a:t>7</a:t>
            </a:fld>
            <a:endParaRPr lang="en-US" altLang="zh-CN"/>
          </a:p>
        </p:txBody>
      </p:sp>
      <p:sp>
        <p:nvSpPr>
          <p:cNvPr id="8196" name="Rectangle 2"/>
          <p:cNvSpPr>
            <a:spLocks noChangeArrowheads="1"/>
          </p:cNvSpPr>
          <p:nvPr/>
        </p:nvSpPr>
        <p:spPr bwMode="auto">
          <a:xfrm>
            <a:off x="1371600" y="457200"/>
            <a:ext cx="6629400" cy="609600"/>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ctr" eaLnBrk="1" hangingPunct="1"/>
            <a:r>
              <a:rPr kumimoji="1" lang="en-US" sz="4000">
                <a:latin typeface="Times New Roman" pitchFamily="18" charset="0"/>
              </a:rPr>
              <a:t>Clock Skew problem</a:t>
            </a:r>
          </a:p>
        </p:txBody>
      </p:sp>
      <p:grpSp>
        <p:nvGrpSpPr>
          <p:cNvPr id="8197" name="Group 3"/>
          <p:cNvGrpSpPr>
            <a:grpSpLocks/>
          </p:cNvGrpSpPr>
          <p:nvPr/>
        </p:nvGrpSpPr>
        <p:grpSpPr bwMode="auto">
          <a:xfrm>
            <a:off x="2181225" y="1658938"/>
            <a:ext cx="5035550" cy="495300"/>
            <a:chOff x="1680" y="2712"/>
            <a:chExt cx="2928" cy="312"/>
          </a:xfrm>
        </p:grpSpPr>
        <p:sp>
          <p:nvSpPr>
            <p:cNvPr id="8233" name="Line 4"/>
            <p:cNvSpPr>
              <a:spLocks noChangeShapeType="1"/>
            </p:cNvSpPr>
            <p:nvPr/>
          </p:nvSpPr>
          <p:spPr bwMode="auto">
            <a:xfrm>
              <a:off x="1680" y="2976"/>
              <a:ext cx="2928"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8234" name="Line 5"/>
            <p:cNvSpPr>
              <a:spLocks noChangeShapeType="1"/>
            </p:cNvSpPr>
            <p:nvPr/>
          </p:nvSpPr>
          <p:spPr bwMode="auto">
            <a:xfrm>
              <a:off x="1860" y="2928"/>
              <a:ext cx="0"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8235" name="Line 6"/>
            <p:cNvSpPr>
              <a:spLocks noChangeShapeType="1"/>
            </p:cNvSpPr>
            <p:nvPr/>
          </p:nvSpPr>
          <p:spPr bwMode="auto">
            <a:xfrm>
              <a:off x="2184" y="2928"/>
              <a:ext cx="0"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8236" name="Line 7"/>
            <p:cNvSpPr>
              <a:spLocks noChangeShapeType="1"/>
            </p:cNvSpPr>
            <p:nvPr/>
          </p:nvSpPr>
          <p:spPr bwMode="auto">
            <a:xfrm>
              <a:off x="2508" y="2928"/>
              <a:ext cx="0"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8237" name="Line 8"/>
            <p:cNvSpPr>
              <a:spLocks noChangeShapeType="1"/>
            </p:cNvSpPr>
            <p:nvPr/>
          </p:nvSpPr>
          <p:spPr bwMode="auto">
            <a:xfrm>
              <a:off x="2832" y="2928"/>
              <a:ext cx="0"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8238" name="Line 9"/>
            <p:cNvSpPr>
              <a:spLocks noChangeShapeType="1"/>
            </p:cNvSpPr>
            <p:nvPr/>
          </p:nvSpPr>
          <p:spPr bwMode="auto">
            <a:xfrm>
              <a:off x="3156" y="2928"/>
              <a:ext cx="0"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8239" name="Line 10"/>
            <p:cNvSpPr>
              <a:spLocks noChangeShapeType="1"/>
            </p:cNvSpPr>
            <p:nvPr/>
          </p:nvSpPr>
          <p:spPr bwMode="auto">
            <a:xfrm>
              <a:off x="3480" y="2928"/>
              <a:ext cx="0"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8240" name="Line 11"/>
            <p:cNvSpPr>
              <a:spLocks noChangeShapeType="1"/>
            </p:cNvSpPr>
            <p:nvPr/>
          </p:nvSpPr>
          <p:spPr bwMode="auto">
            <a:xfrm>
              <a:off x="3804" y="2928"/>
              <a:ext cx="0"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8241" name="Line 12"/>
            <p:cNvSpPr>
              <a:spLocks noChangeShapeType="1"/>
            </p:cNvSpPr>
            <p:nvPr/>
          </p:nvSpPr>
          <p:spPr bwMode="auto">
            <a:xfrm>
              <a:off x="4128" y="2928"/>
              <a:ext cx="0"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8242" name="Line 13"/>
            <p:cNvSpPr>
              <a:spLocks noChangeShapeType="1"/>
            </p:cNvSpPr>
            <p:nvPr/>
          </p:nvSpPr>
          <p:spPr bwMode="auto">
            <a:xfrm>
              <a:off x="4452" y="2928"/>
              <a:ext cx="0"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8243" name="Text Box 14"/>
            <p:cNvSpPr txBox="1">
              <a:spLocks noChangeArrowheads="1"/>
            </p:cNvSpPr>
            <p:nvPr/>
          </p:nvSpPr>
          <p:spPr bwMode="auto">
            <a:xfrm>
              <a:off x="1694" y="2712"/>
              <a:ext cx="34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GB" sz="1600">
                  <a:latin typeface="Times New Roman" pitchFamily="18" charset="0"/>
                </a:rPr>
                <a:t>2146</a:t>
              </a:r>
            </a:p>
          </p:txBody>
        </p:sp>
        <p:sp>
          <p:nvSpPr>
            <p:cNvPr id="8244" name="Text Box 15"/>
            <p:cNvSpPr txBox="1">
              <a:spLocks noChangeArrowheads="1"/>
            </p:cNvSpPr>
            <p:nvPr/>
          </p:nvSpPr>
          <p:spPr bwMode="auto">
            <a:xfrm>
              <a:off x="2012" y="2712"/>
              <a:ext cx="3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GB" sz="1600">
                  <a:latin typeface="Times New Roman" pitchFamily="18" charset="0"/>
                </a:rPr>
                <a:t>2147</a:t>
              </a:r>
            </a:p>
          </p:txBody>
        </p:sp>
        <p:sp>
          <p:nvSpPr>
            <p:cNvPr id="8245" name="Text Box 16"/>
            <p:cNvSpPr txBox="1">
              <a:spLocks noChangeArrowheads="1"/>
            </p:cNvSpPr>
            <p:nvPr/>
          </p:nvSpPr>
          <p:spPr bwMode="auto">
            <a:xfrm>
              <a:off x="2330" y="2712"/>
              <a:ext cx="34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GB" sz="1600">
                  <a:latin typeface="Times New Roman" pitchFamily="18" charset="0"/>
                </a:rPr>
                <a:t>2148</a:t>
              </a:r>
            </a:p>
          </p:txBody>
        </p:sp>
        <p:sp>
          <p:nvSpPr>
            <p:cNvPr id="8246" name="Text Box 17"/>
            <p:cNvSpPr txBox="1">
              <a:spLocks noChangeArrowheads="1"/>
            </p:cNvSpPr>
            <p:nvPr/>
          </p:nvSpPr>
          <p:spPr bwMode="auto">
            <a:xfrm>
              <a:off x="2648" y="2712"/>
              <a:ext cx="3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GB" sz="1600">
                  <a:latin typeface="Times New Roman" pitchFamily="18" charset="0"/>
                </a:rPr>
                <a:t>2149</a:t>
              </a:r>
            </a:p>
          </p:txBody>
        </p:sp>
        <p:sp>
          <p:nvSpPr>
            <p:cNvPr id="8247" name="Text Box 18"/>
            <p:cNvSpPr txBox="1">
              <a:spLocks noChangeArrowheads="1"/>
            </p:cNvSpPr>
            <p:nvPr/>
          </p:nvSpPr>
          <p:spPr bwMode="auto">
            <a:xfrm>
              <a:off x="2966" y="2712"/>
              <a:ext cx="34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GB" sz="1600">
                  <a:latin typeface="Times New Roman" pitchFamily="18" charset="0"/>
                </a:rPr>
                <a:t>2150</a:t>
              </a:r>
            </a:p>
          </p:txBody>
        </p:sp>
        <p:sp>
          <p:nvSpPr>
            <p:cNvPr id="8248" name="Text Box 19"/>
            <p:cNvSpPr txBox="1">
              <a:spLocks noChangeArrowheads="1"/>
            </p:cNvSpPr>
            <p:nvPr/>
          </p:nvSpPr>
          <p:spPr bwMode="auto">
            <a:xfrm>
              <a:off x="3284" y="2712"/>
              <a:ext cx="3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GB" sz="1600">
                  <a:latin typeface="Times New Roman" pitchFamily="18" charset="0"/>
                </a:rPr>
                <a:t>2151</a:t>
              </a:r>
            </a:p>
          </p:txBody>
        </p:sp>
        <p:sp>
          <p:nvSpPr>
            <p:cNvPr id="8249" name="Text Box 20"/>
            <p:cNvSpPr txBox="1">
              <a:spLocks noChangeArrowheads="1"/>
            </p:cNvSpPr>
            <p:nvPr/>
          </p:nvSpPr>
          <p:spPr bwMode="auto">
            <a:xfrm>
              <a:off x="3602" y="2712"/>
              <a:ext cx="34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GB" sz="1600" dirty="0">
                  <a:latin typeface="Times New Roman" pitchFamily="18" charset="0"/>
                </a:rPr>
                <a:t>2152</a:t>
              </a:r>
            </a:p>
          </p:txBody>
        </p:sp>
        <p:sp>
          <p:nvSpPr>
            <p:cNvPr id="8250" name="Text Box 21"/>
            <p:cNvSpPr txBox="1">
              <a:spLocks noChangeArrowheads="1"/>
            </p:cNvSpPr>
            <p:nvPr/>
          </p:nvSpPr>
          <p:spPr bwMode="auto">
            <a:xfrm>
              <a:off x="3920" y="2712"/>
              <a:ext cx="3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GB" sz="1600">
                  <a:latin typeface="Times New Roman" pitchFamily="18" charset="0"/>
                </a:rPr>
                <a:t>2153</a:t>
              </a:r>
            </a:p>
          </p:txBody>
        </p:sp>
        <p:sp>
          <p:nvSpPr>
            <p:cNvPr id="8251" name="Text Box 22"/>
            <p:cNvSpPr txBox="1">
              <a:spLocks noChangeArrowheads="1"/>
            </p:cNvSpPr>
            <p:nvPr/>
          </p:nvSpPr>
          <p:spPr bwMode="auto">
            <a:xfrm>
              <a:off x="4238" y="2712"/>
              <a:ext cx="34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GB" sz="1600">
                  <a:latin typeface="Times New Roman" pitchFamily="18" charset="0"/>
                </a:rPr>
                <a:t>2154</a:t>
              </a:r>
            </a:p>
          </p:txBody>
        </p:sp>
      </p:grpSp>
      <p:grpSp>
        <p:nvGrpSpPr>
          <p:cNvPr id="8198" name="Group 23"/>
          <p:cNvGrpSpPr>
            <a:grpSpLocks/>
          </p:cNvGrpSpPr>
          <p:nvPr/>
        </p:nvGrpSpPr>
        <p:grpSpPr bwMode="auto">
          <a:xfrm>
            <a:off x="2181225" y="2840038"/>
            <a:ext cx="5035550" cy="495300"/>
            <a:chOff x="1680" y="2712"/>
            <a:chExt cx="2928" cy="312"/>
          </a:xfrm>
        </p:grpSpPr>
        <p:sp>
          <p:nvSpPr>
            <p:cNvPr id="8214" name="Line 24"/>
            <p:cNvSpPr>
              <a:spLocks noChangeShapeType="1"/>
            </p:cNvSpPr>
            <p:nvPr/>
          </p:nvSpPr>
          <p:spPr bwMode="auto">
            <a:xfrm>
              <a:off x="1680" y="2976"/>
              <a:ext cx="2928"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8215" name="Line 25"/>
            <p:cNvSpPr>
              <a:spLocks noChangeShapeType="1"/>
            </p:cNvSpPr>
            <p:nvPr/>
          </p:nvSpPr>
          <p:spPr bwMode="auto">
            <a:xfrm>
              <a:off x="1860" y="2928"/>
              <a:ext cx="0"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8216" name="Line 26"/>
            <p:cNvSpPr>
              <a:spLocks noChangeShapeType="1"/>
            </p:cNvSpPr>
            <p:nvPr/>
          </p:nvSpPr>
          <p:spPr bwMode="auto">
            <a:xfrm>
              <a:off x="2184" y="2928"/>
              <a:ext cx="0"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8217" name="Line 27"/>
            <p:cNvSpPr>
              <a:spLocks noChangeShapeType="1"/>
            </p:cNvSpPr>
            <p:nvPr/>
          </p:nvSpPr>
          <p:spPr bwMode="auto">
            <a:xfrm>
              <a:off x="2508" y="2928"/>
              <a:ext cx="0"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8218" name="Line 28"/>
            <p:cNvSpPr>
              <a:spLocks noChangeShapeType="1"/>
            </p:cNvSpPr>
            <p:nvPr/>
          </p:nvSpPr>
          <p:spPr bwMode="auto">
            <a:xfrm>
              <a:off x="2832" y="2928"/>
              <a:ext cx="0"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8219" name="Line 29"/>
            <p:cNvSpPr>
              <a:spLocks noChangeShapeType="1"/>
            </p:cNvSpPr>
            <p:nvPr/>
          </p:nvSpPr>
          <p:spPr bwMode="auto">
            <a:xfrm>
              <a:off x="3156" y="2928"/>
              <a:ext cx="0"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8220" name="Line 30"/>
            <p:cNvSpPr>
              <a:spLocks noChangeShapeType="1"/>
            </p:cNvSpPr>
            <p:nvPr/>
          </p:nvSpPr>
          <p:spPr bwMode="auto">
            <a:xfrm>
              <a:off x="3480" y="2928"/>
              <a:ext cx="0"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8221" name="Line 31"/>
            <p:cNvSpPr>
              <a:spLocks noChangeShapeType="1"/>
            </p:cNvSpPr>
            <p:nvPr/>
          </p:nvSpPr>
          <p:spPr bwMode="auto">
            <a:xfrm>
              <a:off x="3804" y="2928"/>
              <a:ext cx="0"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8222" name="Line 32"/>
            <p:cNvSpPr>
              <a:spLocks noChangeShapeType="1"/>
            </p:cNvSpPr>
            <p:nvPr/>
          </p:nvSpPr>
          <p:spPr bwMode="auto">
            <a:xfrm>
              <a:off x="4128" y="2928"/>
              <a:ext cx="0"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8223" name="Line 33"/>
            <p:cNvSpPr>
              <a:spLocks noChangeShapeType="1"/>
            </p:cNvSpPr>
            <p:nvPr/>
          </p:nvSpPr>
          <p:spPr bwMode="auto">
            <a:xfrm>
              <a:off x="4452" y="2928"/>
              <a:ext cx="0"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8224" name="Text Box 34"/>
            <p:cNvSpPr txBox="1">
              <a:spLocks noChangeArrowheads="1"/>
            </p:cNvSpPr>
            <p:nvPr/>
          </p:nvSpPr>
          <p:spPr bwMode="auto">
            <a:xfrm>
              <a:off x="1694" y="2712"/>
              <a:ext cx="34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GB" sz="1600">
                  <a:latin typeface="Times New Roman" pitchFamily="18" charset="0"/>
                </a:rPr>
                <a:t>2142</a:t>
              </a:r>
            </a:p>
          </p:txBody>
        </p:sp>
        <p:sp>
          <p:nvSpPr>
            <p:cNvPr id="8225" name="Text Box 35"/>
            <p:cNvSpPr txBox="1">
              <a:spLocks noChangeArrowheads="1"/>
            </p:cNvSpPr>
            <p:nvPr/>
          </p:nvSpPr>
          <p:spPr bwMode="auto">
            <a:xfrm>
              <a:off x="2012" y="2712"/>
              <a:ext cx="3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GB" sz="1600">
                  <a:latin typeface="Times New Roman" pitchFamily="18" charset="0"/>
                </a:rPr>
                <a:t>2143</a:t>
              </a:r>
            </a:p>
          </p:txBody>
        </p:sp>
        <p:sp>
          <p:nvSpPr>
            <p:cNvPr id="8226" name="Text Box 36"/>
            <p:cNvSpPr txBox="1">
              <a:spLocks noChangeArrowheads="1"/>
            </p:cNvSpPr>
            <p:nvPr/>
          </p:nvSpPr>
          <p:spPr bwMode="auto">
            <a:xfrm>
              <a:off x="2330" y="2712"/>
              <a:ext cx="34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GB" sz="1600">
                  <a:latin typeface="Times New Roman" pitchFamily="18" charset="0"/>
                </a:rPr>
                <a:t>2144</a:t>
              </a:r>
            </a:p>
          </p:txBody>
        </p:sp>
        <p:sp>
          <p:nvSpPr>
            <p:cNvPr id="8227" name="Text Box 37"/>
            <p:cNvSpPr txBox="1">
              <a:spLocks noChangeArrowheads="1"/>
            </p:cNvSpPr>
            <p:nvPr/>
          </p:nvSpPr>
          <p:spPr bwMode="auto">
            <a:xfrm>
              <a:off x="2648" y="2712"/>
              <a:ext cx="3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GB" sz="1600">
                  <a:latin typeface="Times New Roman" pitchFamily="18" charset="0"/>
                </a:rPr>
                <a:t>2145</a:t>
              </a:r>
            </a:p>
          </p:txBody>
        </p:sp>
        <p:sp>
          <p:nvSpPr>
            <p:cNvPr id="8228" name="Text Box 38"/>
            <p:cNvSpPr txBox="1">
              <a:spLocks noChangeArrowheads="1"/>
            </p:cNvSpPr>
            <p:nvPr/>
          </p:nvSpPr>
          <p:spPr bwMode="auto">
            <a:xfrm>
              <a:off x="2966" y="2712"/>
              <a:ext cx="34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GB" sz="1600">
                  <a:latin typeface="Times New Roman" pitchFamily="18" charset="0"/>
                </a:rPr>
                <a:t>2146</a:t>
              </a:r>
            </a:p>
          </p:txBody>
        </p:sp>
        <p:sp>
          <p:nvSpPr>
            <p:cNvPr id="8229" name="Text Box 39"/>
            <p:cNvSpPr txBox="1">
              <a:spLocks noChangeArrowheads="1"/>
            </p:cNvSpPr>
            <p:nvPr/>
          </p:nvSpPr>
          <p:spPr bwMode="auto">
            <a:xfrm>
              <a:off x="3284" y="2712"/>
              <a:ext cx="3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GB" sz="1600">
                  <a:latin typeface="Times New Roman" pitchFamily="18" charset="0"/>
                </a:rPr>
                <a:t>2147</a:t>
              </a:r>
            </a:p>
          </p:txBody>
        </p:sp>
        <p:sp>
          <p:nvSpPr>
            <p:cNvPr id="8230" name="Text Box 40"/>
            <p:cNvSpPr txBox="1">
              <a:spLocks noChangeArrowheads="1"/>
            </p:cNvSpPr>
            <p:nvPr/>
          </p:nvSpPr>
          <p:spPr bwMode="auto">
            <a:xfrm>
              <a:off x="3602" y="2712"/>
              <a:ext cx="34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GB" sz="1600">
                  <a:latin typeface="Times New Roman" pitchFamily="18" charset="0"/>
                </a:rPr>
                <a:t>2148</a:t>
              </a:r>
            </a:p>
          </p:txBody>
        </p:sp>
        <p:sp>
          <p:nvSpPr>
            <p:cNvPr id="8231" name="Text Box 41"/>
            <p:cNvSpPr txBox="1">
              <a:spLocks noChangeArrowheads="1"/>
            </p:cNvSpPr>
            <p:nvPr/>
          </p:nvSpPr>
          <p:spPr bwMode="auto">
            <a:xfrm>
              <a:off x="3920" y="2712"/>
              <a:ext cx="3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GB" sz="1600">
                  <a:latin typeface="Times New Roman" pitchFamily="18" charset="0"/>
                </a:rPr>
                <a:t>2149</a:t>
              </a:r>
            </a:p>
          </p:txBody>
        </p:sp>
        <p:sp>
          <p:nvSpPr>
            <p:cNvPr id="8232" name="Text Box 42"/>
            <p:cNvSpPr txBox="1">
              <a:spLocks noChangeArrowheads="1"/>
            </p:cNvSpPr>
            <p:nvPr/>
          </p:nvSpPr>
          <p:spPr bwMode="auto">
            <a:xfrm>
              <a:off x="4238" y="2712"/>
              <a:ext cx="34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GB" sz="1600">
                  <a:latin typeface="Times New Roman" pitchFamily="18" charset="0"/>
                </a:rPr>
                <a:t>2150</a:t>
              </a:r>
            </a:p>
          </p:txBody>
        </p:sp>
      </p:grpSp>
      <p:sp>
        <p:nvSpPr>
          <p:cNvPr id="8199" name="Text Box 43"/>
          <p:cNvSpPr txBox="1">
            <a:spLocks noChangeArrowheads="1"/>
          </p:cNvSpPr>
          <p:nvPr/>
        </p:nvSpPr>
        <p:spPr bwMode="auto">
          <a:xfrm>
            <a:off x="239713" y="1849438"/>
            <a:ext cx="18240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GB" sz="2000" dirty="0">
                <a:latin typeface="Times New Roman" pitchFamily="18" charset="0"/>
              </a:rPr>
              <a:t>Compiler server</a:t>
            </a:r>
          </a:p>
        </p:txBody>
      </p:sp>
      <p:sp>
        <p:nvSpPr>
          <p:cNvPr id="8200" name="Text Box 44"/>
          <p:cNvSpPr txBox="1">
            <a:spLocks noChangeArrowheads="1"/>
          </p:cNvSpPr>
          <p:nvPr/>
        </p:nvSpPr>
        <p:spPr bwMode="auto">
          <a:xfrm>
            <a:off x="179388" y="2992438"/>
            <a:ext cx="19510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GB" sz="2000">
                <a:latin typeface="Times New Roman" pitchFamily="18" charset="0"/>
              </a:rPr>
              <a:t>Editing computer</a:t>
            </a:r>
          </a:p>
        </p:txBody>
      </p:sp>
      <p:sp>
        <p:nvSpPr>
          <p:cNvPr id="8201" name="Oval 45"/>
          <p:cNvSpPr>
            <a:spLocks noChangeArrowheads="1"/>
          </p:cNvSpPr>
          <p:nvPr/>
        </p:nvSpPr>
        <p:spPr bwMode="auto">
          <a:xfrm>
            <a:off x="4079875" y="2001838"/>
            <a:ext cx="165100" cy="152400"/>
          </a:xfrm>
          <a:prstGeom prst="ellipse">
            <a:avLst/>
          </a:prstGeom>
          <a:solidFill>
            <a:schemeClr val="accent2"/>
          </a:solidFill>
          <a:ln w="15875">
            <a:solidFill>
              <a:schemeClr val="tx1"/>
            </a:solidFill>
            <a:round/>
            <a:headEnd/>
            <a:tailEnd/>
          </a:ln>
        </p:spPr>
        <p:txBody>
          <a:bodyPr wrap="none" anchor="ctr">
            <a:spAutoFit/>
          </a:bodyPr>
          <a:lstStyle/>
          <a:p>
            <a:pPr eaLnBrk="1" hangingPunct="1"/>
            <a:endParaRPr lang="en-IN"/>
          </a:p>
        </p:txBody>
      </p:sp>
      <p:sp>
        <p:nvSpPr>
          <p:cNvPr id="8202" name="Oval 46"/>
          <p:cNvSpPr>
            <a:spLocks noChangeArrowheads="1"/>
          </p:cNvSpPr>
          <p:nvPr/>
        </p:nvSpPr>
        <p:spPr bwMode="auto">
          <a:xfrm>
            <a:off x="2428875" y="3144838"/>
            <a:ext cx="165100" cy="152400"/>
          </a:xfrm>
          <a:prstGeom prst="ellipse">
            <a:avLst/>
          </a:prstGeom>
          <a:solidFill>
            <a:schemeClr val="accent2"/>
          </a:solidFill>
          <a:ln w="15875">
            <a:solidFill>
              <a:schemeClr val="tx1"/>
            </a:solidFill>
            <a:round/>
            <a:headEnd/>
            <a:tailEnd/>
          </a:ln>
        </p:spPr>
        <p:txBody>
          <a:bodyPr wrap="none" anchor="ctr">
            <a:spAutoFit/>
          </a:bodyPr>
          <a:lstStyle/>
          <a:p>
            <a:pPr eaLnBrk="1" hangingPunct="1"/>
            <a:endParaRPr lang="en-IN"/>
          </a:p>
        </p:txBody>
      </p:sp>
      <p:sp>
        <p:nvSpPr>
          <p:cNvPr id="8203" name="Oval 47"/>
          <p:cNvSpPr>
            <a:spLocks noChangeArrowheads="1"/>
          </p:cNvSpPr>
          <p:nvPr/>
        </p:nvSpPr>
        <p:spPr bwMode="auto">
          <a:xfrm>
            <a:off x="5813425" y="3144838"/>
            <a:ext cx="165100" cy="152400"/>
          </a:xfrm>
          <a:prstGeom prst="ellipse">
            <a:avLst/>
          </a:prstGeom>
          <a:solidFill>
            <a:schemeClr val="accent2"/>
          </a:solidFill>
          <a:ln w="15875">
            <a:solidFill>
              <a:schemeClr val="tx1"/>
            </a:solidFill>
            <a:round/>
            <a:headEnd/>
            <a:tailEnd/>
          </a:ln>
        </p:spPr>
        <p:txBody>
          <a:bodyPr wrap="none" anchor="ctr">
            <a:spAutoFit/>
          </a:bodyPr>
          <a:lstStyle/>
          <a:p>
            <a:pPr eaLnBrk="1" hangingPunct="1"/>
            <a:endParaRPr lang="en-IN"/>
          </a:p>
        </p:txBody>
      </p:sp>
      <p:sp>
        <p:nvSpPr>
          <p:cNvPr id="8204" name="Freeform 48"/>
          <p:cNvSpPr>
            <a:spLocks/>
          </p:cNvSpPr>
          <p:nvPr/>
        </p:nvSpPr>
        <p:spPr bwMode="auto">
          <a:xfrm>
            <a:off x="2511425" y="3297238"/>
            <a:ext cx="330200" cy="304800"/>
          </a:xfrm>
          <a:custGeom>
            <a:avLst/>
            <a:gdLst>
              <a:gd name="T0" fmla="*/ 2147483647 w 192"/>
              <a:gd name="T1" fmla="*/ 2147483647 h 192"/>
              <a:gd name="T2" fmla="*/ 2147483647 w 192"/>
              <a:gd name="T3" fmla="*/ 2147483647 h 192"/>
              <a:gd name="T4" fmla="*/ 0 w 192"/>
              <a:gd name="T5" fmla="*/ 0 h 192"/>
              <a:gd name="T6" fmla="*/ 0 60000 65536"/>
              <a:gd name="T7" fmla="*/ 0 60000 65536"/>
              <a:gd name="T8" fmla="*/ 0 60000 65536"/>
              <a:gd name="T9" fmla="*/ 0 w 192"/>
              <a:gd name="T10" fmla="*/ 0 h 192"/>
              <a:gd name="T11" fmla="*/ 192 w 192"/>
              <a:gd name="T12" fmla="*/ 192 h 192"/>
            </a:gdLst>
            <a:ahLst/>
            <a:cxnLst>
              <a:cxn ang="T6">
                <a:pos x="T0" y="T1"/>
              </a:cxn>
              <a:cxn ang="T7">
                <a:pos x="T2" y="T3"/>
              </a:cxn>
              <a:cxn ang="T8">
                <a:pos x="T4" y="T5"/>
              </a:cxn>
            </a:cxnLst>
            <a:rect l="T9" t="T10" r="T11" b="T12"/>
            <a:pathLst>
              <a:path w="192" h="192">
                <a:moveTo>
                  <a:pt x="192" y="192"/>
                </a:moveTo>
                <a:cubicBezTo>
                  <a:pt x="167" y="182"/>
                  <a:pt x="74" y="167"/>
                  <a:pt x="42" y="135"/>
                </a:cubicBezTo>
                <a:cubicBezTo>
                  <a:pt x="10" y="103"/>
                  <a:pt x="9" y="28"/>
                  <a:pt x="0" y="0"/>
                </a:cubicBezTo>
              </a:path>
            </a:pathLst>
          </a:custGeom>
          <a:noFill/>
          <a:ln w="158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IN"/>
          </a:p>
        </p:txBody>
      </p:sp>
      <p:sp>
        <p:nvSpPr>
          <p:cNvPr id="8205" name="Text Box 49"/>
          <p:cNvSpPr txBox="1">
            <a:spLocks noChangeArrowheads="1"/>
          </p:cNvSpPr>
          <p:nvPr/>
        </p:nvSpPr>
        <p:spPr bwMode="auto">
          <a:xfrm>
            <a:off x="4502150" y="2230438"/>
            <a:ext cx="2217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GB" sz="2000">
                <a:latin typeface="Times New Roman" pitchFamily="18" charset="0"/>
              </a:rPr>
              <a:t>output.o file created</a:t>
            </a:r>
          </a:p>
        </p:txBody>
      </p:sp>
      <p:sp>
        <p:nvSpPr>
          <p:cNvPr id="8206" name="Freeform 50"/>
          <p:cNvSpPr>
            <a:spLocks/>
          </p:cNvSpPr>
          <p:nvPr/>
        </p:nvSpPr>
        <p:spPr bwMode="auto">
          <a:xfrm>
            <a:off x="4162425" y="2154238"/>
            <a:ext cx="330200" cy="304800"/>
          </a:xfrm>
          <a:custGeom>
            <a:avLst/>
            <a:gdLst>
              <a:gd name="T0" fmla="*/ 2147483647 w 192"/>
              <a:gd name="T1" fmla="*/ 2147483647 h 192"/>
              <a:gd name="T2" fmla="*/ 2147483647 w 192"/>
              <a:gd name="T3" fmla="*/ 2147483647 h 192"/>
              <a:gd name="T4" fmla="*/ 0 w 192"/>
              <a:gd name="T5" fmla="*/ 0 h 192"/>
              <a:gd name="T6" fmla="*/ 0 60000 65536"/>
              <a:gd name="T7" fmla="*/ 0 60000 65536"/>
              <a:gd name="T8" fmla="*/ 0 60000 65536"/>
              <a:gd name="T9" fmla="*/ 0 w 192"/>
              <a:gd name="T10" fmla="*/ 0 h 192"/>
              <a:gd name="T11" fmla="*/ 192 w 192"/>
              <a:gd name="T12" fmla="*/ 192 h 192"/>
            </a:gdLst>
            <a:ahLst/>
            <a:cxnLst>
              <a:cxn ang="T6">
                <a:pos x="T0" y="T1"/>
              </a:cxn>
              <a:cxn ang="T7">
                <a:pos x="T2" y="T3"/>
              </a:cxn>
              <a:cxn ang="T8">
                <a:pos x="T4" y="T5"/>
              </a:cxn>
            </a:cxnLst>
            <a:rect l="T9" t="T10" r="T11" b="T12"/>
            <a:pathLst>
              <a:path w="192" h="192">
                <a:moveTo>
                  <a:pt x="192" y="192"/>
                </a:moveTo>
                <a:cubicBezTo>
                  <a:pt x="167" y="182"/>
                  <a:pt x="74" y="167"/>
                  <a:pt x="42" y="135"/>
                </a:cubicBezTo>
                <a:cubicBezTo>
                  <a:pt x="10" y="103"/>
                  <a:pt x="9" y="28"/>
                  <a:pt x="0" y="0"/>
                </a:cubicBezTo>
              </a:path>
            </a:pathLst>
          </a:custGeom>
          <a:noFill/>
          <a:ln w="158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IN"/>
          </a:p>
        </p:txBody>
      </p:sp>
      <p:sp>
        <p:nvSpPr>
          <p:cNvPr id="8207" name="Freeform 51"/>
          <p:cNvSpPr>
            <a:spLocks/>
          </p:cNvSpPr>
          <p:nvPr/>
        </p:nvSpPr>
        <p:spPr bwMode="auto">
          <a:xfrm>
            <a:off x="5895975" y="3297238"/>
            <a:ext cx="330200" cy="304800"/>
          </a:xfrm>
          <a:custGeom>
            <a:avLst/>
            <a:gdLst>
              <a:gd name="T0" fmla="*/ 2147483647 w 192"/>
              <a:gd name="T1" fmla="*/ 2147483647 h 192"/>
              <a:gd name="T2" fmla="*/ 2147483647 w 192"/>
              <a:gd name="T3" fmla="*/ 2147483647 h 192"/>
              <a:gd name="T4" fmla="*/ 0 w 192"/>
              <a:gd name="T5" fmla="*/ 0 h 192"/>
              <a:gd name="T6" fmla="*/ 0 60000 65536"/>
              <a:gd name="T7" fmla="*/ 0 60000 65536"/>
              <a:gd name="T8" fmla="*/ 0 60000 65536"/>
              <a:gd name="T9" fmla="*/ 0 w 192"/>
              <a:gd name="T10" fmla="*/ 0 h 192"/>
              <a:gd name="T11" fmla="*/ 192 w 192"/>
              <a:gd name="T12" fmla="*/ 192 h 192"/>
            </a:gdLst>
            <a:ahLst/>
            <a:cxnLst>
              <a:cxn ang="T6">
                <a:pos x="T0" y="T1"/>
              </a:cxn>
              <a:cxn ang="T7">
                <a:pos x="T2" y="T3"/>
              </a:cxn>
              <a:cxn ang="T8">
                <a:pos x="T4" y="T5"/>
              </a:cxn>
            </a:cxnLst>
            <a:rect l="T9" t="T10" r="T11" b="T12"/>
            <a:pathLst>
              <a:path w="192" h="192">
                <a:moveTo>
                  <a:pt x="192" y="192"/>
                </a:moveTo>
                <a:cubicBezTo>
                  <a:pt x="167" y="182"/>
                  <a:pt x="74" y="167"/>
                  <a:pt x="42" y="135"/>
                </a:cubicBezTo>
                <a:cubicBezTo>
                  <a:pt x="10" y="103"/>
                  <a:pt x="9" y="28"/>
                  <a:pt x="0" y="0"/>
                </a:cubicBezTo>
              </a:path>
            </a:pathLst>
          </a:custGeom>
          <a:noFill/>
          <a:ln w="158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IN"/>
          </a:p>
        </p:txBody>
      </p:sp>
      <p:sp>
        <p:nvSpPr>
          <p:cNvPr id="8208" name="Oval 52"/>
          <p:cNvSpPr>
            <a:spLocks noChangeArrowheads="1"/>
          </p:cNvSpPr>
          <p:nvPr/>
        </p:nvSpPr>
        <p:spPr bwMode="auto">
          <a:xfrm>
            <a:off x="3810000" y="1524000"/>
            <a:ext cx="658813" cy="509588"/>
          </a:xfrm>
          <a:prstGeom prst="ellipse">
            <a:avLst/>
          </a:prstGeom>
          <a:noFill/>
          <a:ln w="158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eaLnBrk="1" hangingPunct="1"/>
            <a:endParaRPr lang="en-IN"/>
          </a:p>
        </p:txBody>
      </p:sp>
      <p:sp>
        <p:nvSpPr>
          <p:cNvPr id="8209" name="Oval 53"/>
          <p:cNvSpPr>
            <a:spLocks noChangeArrowheads="1"/>
          </p:cNvSpPr>
          <p:nvPr/>
        </p:nvSpPr>
        <p:spPr bwMode="auto">
          <a:xfrm>
            <a:off x="5464175" y="2789238"/>
            <a:ext cx="658813" cy="376237"/>
          </a:xfrm>
          <a:prstGeom prst="ellipse">
            <a:avLst/>
          </a:prstGeom>
          <a:noFill/>
          <a:ln w="158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1" hangingPunct="1"/>
            <a:endParaRPr lang="en-IN"/>
          </a:p>
        </p:txBody>
      </p:sp>
      <p:sp>
        <p:nvSpPr>
          <p:cNvPr id="8210" name="Text Box 54"/>
          <p:cNvSpPr txBox="1">
            <a:spLocks noChangeArrowheads="1"/>
          </p:cNvSpPr>
          <p:nvPr/>
        </p:nvSpPr>
        <p:spPr bwMode="auto">
          <a:xfrm>
            <a:off x="6977063" y="2230438"/>
            <a:ext cx="19605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GB" sz="2000" i="1">
                <a:latin typeface="Times New Roman" pitchFamily="18" charset="0"/>
              </a:rPr>
              <a:t>Will output.c be recompiled?</a:t>
            </a:r>
          </a:p>
        </p:txBody>
      </p:sp>
      <p:sp>
        <p:nvSpPr>
          <p:cNvPr id="8211" name="Text Box 55"/>
          <p:cNvSpPr txBox="1">
            <a:spLocks noChangeArrowheads="1"/>
          </p:cNvSpPr>
          <p:nvPr/>
        </p:nvSpPr>
        <p:spPr bwMode="auto">
          <a:xfrm>
            <a:off x="2073275" y="3581400"/>
            <a:ext cx="2203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GB" sz="2000">
                <a:latin typeface="Times New Roman" pitchFamily="18" charset="0"/>
              </a:rPr>
              <a:t>output.c file created</a:t>
            </a:r>
          </a:p>
        </p:txBody>
      </p:sp>
      <p:sp>
        <p:nvSpPr>
          <p:cNvPr id="8212" name="Text Box 56"/>
          <p:cNvSpPr txBox="1">
            <a:spLocks noChangeArrowheads="1"/>
          </p:cNvSpPr>
          <p:nvPr/>
        </p:nvSpPr>
        <p:spPr bwMode="auto">
          <a:xfrm>
            <a:off x="5484813" y="3581400"/>
            <a:ext cx="2317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GB" sz="2000">
                <a:latin typeface="Times New Roman" pitchFamily="18" charset="0"/>
              </a:rPr>
              <a:t>output.c file changed</a:t>
            </a:r>
          </a:p>
        </p:txBody>
      </p:sp>
      <p:sp>
        <p:nvSpPr>
          <p:cNvPr id="2" name="TextBox 1"/>
          <p:cNvSpPr txBox="1"/>
          <p:nvPr/>
        </p:nvSpPr>
        <p:spPr>
          <a:xfrm>
            <a:off x="-45917" y="4797152"/>
            <a:ext cx="8967327" cy="1200329"/>
          </a:xfrm>
          <a:prstGeom prst="rect">
            <a:avLst/>
          </a:prstGeom>
          <a:noFill/>
        </p:spPr>
        <p:txBody>
          <a:bodyPr wrap="none" rtlCol="0">
            <a:spAutoFit/>
          </a:bodyPr>
          <a:lstStyle/>
          <a:p>
            <a:r>
              <a:rPr lang="en-US" sz="2400" dirty="0" smtClean="0"/>
              <a:t>Here </a:t>
            </a:r>
            <a:r>
              <a:rPr lang="en-US" sz="2400" b="1" i="1" dirty="0" smtClean="0"/>
              <a:t>make</a:t>
            </a:r>
            <a:r>
              <a:rPr lang="en-US" sz="2400" dirty="0" smtClean="0"/>
              <a:t> will not call the compiler so the resulting executable binary</a:t>
            </a:r>
          </a:p>
          <a:p>
            <a:r>
              <a:rPr lang="en-US" sz="2400" dirty="0" smtClean="0"/>
              <a:t> program will contain  the mixture of object files from old source and </a:t>
            </a:r>
          </a:p>
          <a:p>
            <a:r>
              <a:rPr lang="en-US" sz="2400" dirty="0" smtClean="0"/>
              <a:t>new source.</a:t>
            </a:r>
            <a:endParaRPr lang="en-IN" sz="2400" dirty="0"/>
          </a:p>
        </p:txBody>
      </p:sp>
    </p:spTree>
    <p:extLst>
      <p:ext uri="{BB962C8B-B14F-4D97-AF65-F5344CB8AC3E}">
        <p14:creationId xmlns:p14="http://schemas.microsoft.com/office/powerpoint/2010/main" val="58719607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4"/>
          <p:cNvSpPr>
            <a:spLocks noGrp="1"/>
          </p:cNvSpPr>
          <p:nvPr>
            <p:ph type="ftr" sz="quarter" idx="11"/>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r>
              <a:rPr lang="en-US" altLang="en-US" sz="1000" smtClean="0"/>
              <a:t>Tanenbaum &amp; Van Steen, Distributed Systems: Principles and Paradigms, 2e, (c) 2007 Prentice-Hall, Inc. All rights reserved. 0-13-239227-5</a:t>
            </a:r>
          </a:p>
        </p:txBody>
      </p:sp>
      <p:sp>
        <p:nvSpPr>
          <p:cNvPr id="92163" name="Rectangle 2"/>
          <p:cNvSpPr>
            <a:spLocks noGrp="1" noChangeArrowheads="1"/>
          </p:cNvSpPr>
          <p:nvPr>
            <p:ph type="title"/>
          </p:nvPr>
        </p:nvSpPr>
        <p:spPr/>
        <p:txBody>
          <a:bodyPr/>
          <a:lstStyle/>
          <a:p>
            <a:pPr eaLnBrk="1" hangingPunct="1"/>
            <a:r>
              <a:rPr lang="en-US" altLang="en-US" sz="4000" smtClean="0"/>
              <a:t>A Ring Algorithm</a:t>
            </a:r>
          </a:p>
        </p:txBody>
      </p:sp>
      <p:sp>
        <p:nvSpPr>
          <p:cNvPr id="92164" name="Rectangle 3"/>
          <p:cNvSpPr>
            <a:spLocks noGrp="1" noChangeArrowheads="1"/>
          </p:cNvSpPr>
          <p:nvPr>
            <p:ph type="body" idx="1"/>
          </p:nvPr>
        </p:nvSpPr>
        <p:spPr>
          <a:xfrm>
            <a:off x="601663" y="1195388"/>
            <a:ext cx="8447087" cy="4743450"/>
          </a:xfrm>
        </p:spPr>
        <p:txBody>
          <a:bodyPr/>
          <a:lstStyle/>
          <a:p>
            <a:pPr marL="457200" indent="-457200" algn="l" eaLnBrk="1" hangingPunct="1">
              <a:buFontTx/>
              <a:buChar char="•"/>
            </a:pPr>
            <a:r>
              <a:rPr lang="en-US" altLang="en-US" sz="3200" dirty="0" smtClean="0"/>
              <a:t>Based on the use of a ring.</a:t>
            </a:r>
          </a:p>
          <a:p>
            <a:pPr marL="457200" indent="-457200" algn="l" eaLnBrk="1" hangingPunct="1">
              <a:buFontTx/>
              <a:buChar char="•"/>
            </a:pPr>
            <a:r>
              <a:rPr lang="en-US" altLang="en-US" sz="3200" dirty="0" smtClean="0"/>
              <a:t>Does not use a token.</a:t>
            </a:r>
          </a:p>
          <a:p>
            <a:pPr marL="457200" indent="-457200" algn="l" eaLnBrk="1" hangingPunct="1">
              <a:buFontTx/>
              <a:buChar char="•"/>
            </a:pPr>
            <a:r>
              <a:rPr lang="en-US" altLang="en-US" dirty="0" smtClean="0"/>
              <a:t>Processes are logically ordered so that each process knows who is there in next position.</a:t>
            </a:r>
            <a:endParaRPr lang="en-US" altLang="en-US" sz="3200" dirty="0" smtClean="0"/>
          </a:p>
          <a:p>
            <a:pPr marL="457200" indent="-457200" algn="l" eaLnBrk="1" hangingPunct="1">
              <a:buFontTx/>
              <a:buChar char="•"/>
            </a:pPr>
            <a:r>
              <a:rPr lang="en-US" altLang="en-US" sz="3200" dirty="0" smtClean="0"/>
              <a:t>An ELECTION message is sent which contains its own process number.</a:t>
            </a:r>
          </a:p>
          <a:p>
            <a:pPr marL="0" indent="0" algn="l" eaLnBrk="1" hangingPunct="1">
              <a:buNone/>
            </a:pPr>
            <a:endParaRPr lang="en-US" altLang="en-US" sz="3200" dirty="0" smtClean="0"/>
          </a:p>
        </p:txBody>
      </p:sp>
    </p:spTree>
    <p:extLst>
      <p:ext uri="{BB962C8B-B14F-4D97-AF65-F5344CB8AC3E}">
        <p14:creationId xmlns:p14="http://schemas.microsoft.com/office/powerpoint/2010/main" val="197648208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4"/>
          <p:cNvSpPr>
            <a:spLocks noGrp="1"/>
          </p:cNvSpPr>
          <p:nvPr>
            <p:ph type="ftr" sz="quarter" idx="11"/>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r>
              <a:rPr lang="en-US" altLang="en-US" sz="1000" smtClean="0"/>
              <a:t>Tanenbaum &amp; Van Steen, Distributed Systems: Principles and Paradigms, 2e, (c) 2007 Prentice-Hall, Inc. All rights reserved. 0-13-239227-5</a:t>
            </a:r>
          </a:p>
        </p:txBody>
      </p:sp>
      <p:sp>
        <p:nvSpPr>
          <p:cNvPr id="94211" name="Rectangle 2"/>
          <p:cNvSpPr>
            <a:spLocks noGrp="1" noChangeArrowheads="1"/>
          </p:cNvSpPr>
          <p:nvPr>
            <p:ph type="title"/>
          </p:nvPr>
        </p:nvSpPr>
        <p:spPr/>
        <p:txBody>
          <a:bodyPr/>
          <a:lstStyle/>
          <a:p>
            <a:pPr eaLnBrk="1" hangingPunct="1"/>
            <a:r>
              <a:rPr lang="en-US" altLang="en-US" smtClean="0"/>
              <a:t>A Ring Algorithm</a:t>
            </a:r>
          </a:p>
        </p:txBody>
      </p:sp>
      <p:sp>
        <p:nvSpPr>
          <p:cNvPr id="94212" name="Rectangle 3"/>
          <p:cNvSpPr>
            <a:spLocks noGrp="1" noChangeArrowheads="1"/>
          </p:cNvSpPr>
          <p:nvPr>
            <p:ph type="body" idx="1"/>
          </p:nvPr>
        </p:nvSpPr>
        <p:spPr/>
        <p:txBody>
          <a:bodyPr/>
          <a:lstStyle/>
          <a:p>
            <a:pPr eaLnBrk="1" hangingPunct="1"/>
            <a:r>
              <a:rPr lang="en-US" altLang="en-US" smtClean="0"/>
              <a:t>Figure 6-21. Election algorithm using a ring.</a:t>
            </a:r>
          </a:p>
        </p:txBody>
      </p:sp>
      <p:pic>
        <p:nvPicPr>
          <p:cNvPr id="94213" name="Picture 4" descr="06-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463" y="1600200"/>
            <a:ext cx="7221537"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90753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4"/>
          <p:cNvSpPr>
            <a:spLocks noGrp="1"/>
          </p:cNvSpPr>
          <p:nvPr>
            <p:ph type="ftr" sz="quarter" idx="11"/>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r>
              <a:rPr lang="en-US" altLang="en-US" sz="1000" smtClean="0"/>
              <a:t>Tanenbaum &amp; Van Steen, Distributed Systems: Principles and Paradigms, 2e, (c) 2007 Prentice-Hall, Inc. All rights reserved. 0-13-239227-5</a:t>
            </a:r>
          </a:p>
        </p:txBody>
      </p:sp>
      <p:sp>
        <p:nvSpPr>
          <p:cNvPr id="96259" name="Rectangle 2"/>
          <p:cNvSpPr>
            <a:spLocks noGrp="1" noChangeArrowheads="1"/>
          </p:cNvSpPr>
          <p:nvPr>
            <p:ph type="title"/>
          </p:nvPr>
        </p:nvSpPr>
        <p:spPr/>
        <p:txBody>
          <a:bodyPr/>
          <a:lstStyle/>
          <a:p>
            <a:pPr eaLnBrk="1" hangingPunct="1"/>
            <a:r>
              <a:rPr lang="en-US" altLang="en-US" sz="4000" smtClean="0"/>
              <a:t>Elections in Wireless Environments</a:t>
            </a:r>
          </a:p>
        </p:txBody>
      </p:sp>
      <p:sp>
        <p:nvSpPr>
          <p:cNvPr id="96260" name="Rectangle 3"/>
          <p:cNvSpPr>
            <a:spLocks noGrp="1" noChangeArrowheads="1"/>
          </p:cNvSpPr>
          <p:nvPr>
            <p:ph type="body" idx="1"/>
          </p:nvPr>
        </p:nvSpPr>
        <p:spPr>
          <a:xfrm>
            <a:off x="601663" y="1195388"/>
            <a:ext cx="8447087" cy="4743450"/>
          </a:xfrm>
        </p:spPr>
        <p:txBody>
          <a:bodyPr/>
          <a:lstStyle/>
          <a:p>
            <a:pPr marL="457200" indent="-457200" algn="l" eaLnBrk="1" hangingPunct="1">
              <a:buFontTx/>
              <a:buChar char="•"/>
            </a:pPr>
            <a:r>
              <a:rPr lang="en-US" altLang="en-US" sz="3200" smtClean="0"/>
              <a:t>Consider a wireless adhoc network</a:t>
            </a:r>
          </a:p>
          <a:p>
            <a:pPr marL="457200" indent="-457200" algn="l" eaLnBrk="1" hangingPunct="1">
              <a:buFontTx/>
              <a:buChar char="•"/>
            </a:pPr>
            <a:r>
              <a:rPr lang="en-US" altLang="en-US" sz="3200" smtClean="0"/>
              <a:t>Any node, called the source, can initiate an election by sending an ELECTION message to its immediate neighbours.</a:t>
            </a:r>
          </a:p>
        </p:txBody>
      </p:sp>
    </p:spTree>
    <p:extLst>
      <p:ext uri="{BB962C8B-B14F-4D97-AF65-F5344CB8AC3E}">
        <p14:creationId xmlns:p14="http://schemas.microsoft.com/office/powerpoint/2010/main" val="418506862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Footer Placeholder 4"/>
          <p:cNvSpPr>
            <a:spLocks noGrp="1"/>
          </p:cNvSpPr>
          <p:nvPr>
            <p:ph type="ftr" sz="quarter" idx="11"/>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r>
              <a:rPr lang="en-US" altLang="en-US" sz="1000" smtClean="0"/>
              <a:t>Tanenbaum &amp; Van Steen, Distributed Systems: Principles and Paradigms, 2e, (c) 2007 Prentice-Hall, Inc. All rights reserved. 0-13-239227-5</a:t>
            </a:r>
          </a:p>
        </p:txBody>
      </p:sp>
      <p:sp>
        <p:nvSpPr>
          <p:cNvPr id="98307" name="Rectangle 2"/>
          <p:cNvSpPr>
            <a:spLocks noGrp="1" noChangeArrowheads="1"/>
          </p:cNvSpPr>
          <p:nvPr>
            <p:ph type="title"/>
          </p:nvPr>
        </p:nvSpPr>
        <p:spPr/>
        <p:txBody>
          <a:bodyPr/>
          <a:lstStyle/>
          <a:p>
            <a:pPr eaLnBrk="1" hangingPunct="1"/>
            <a:r>
              <a:rPr lang="en-US" altLang="en-US" sz="4000" smtClean="0"/>
              <a:t>Elections in Wireless Environments (1)</a:t>
            </a:r>
          </a:p>
        </p:txBody>
      </p:sp>
      <p:sp>
        <p:nvSpPr>
          <p:cNvPr id="98308" name="Rectangle 3"/>
          <p:cNvSpPr>
            <a:spLocks noGrp="1" noChangeArrowheads="1"/>
          </p:cNvSpPr>
          <p:nvPr>
            <p:ph type="body" idx="1"/>
          </p:nvPr>
        </p:nvSpPr>
        <p:spPr>
          <a:xfrm>
            <a:off x="0" y="5654675"/>
            <a:ext cx="9144000" cy="898525"/>
          </a:xfrm>
        </p:spPr>
        <p:txBody>
          <a:bodyPr>
            <a:normAutofit fontScale="77500" lnSpcReduction="20000"/>
          </a:bodyPr>
          <a:lstStyle/>
          <a:p>
            <a:pPr eaLnBrk="1" hangingPunct="1"/>
            <a:r>
              <a:rPr lang="en-US" altLang="en-US" smtClean="0"/>
              <a:t>Figure 6-22. Election algorithm in a wireless network, with node a as the source. (a) Initial network. (b)–(e) The build-tree phase</a:t>
            </a:r>
          </a:p>
        </p:txBody>
      </p:sp>
      <p:pic>
        <p:nvPicPr>
          <p:cNvPr id="98309" name="Picture 4" descr="06-22"/>
          <p:cNvPicPr>
            <a:picLocks noChangeAspect="1" noChangeArrowheads="1"/>
          </p:cNvPicPr>
          <p:nvPr/>
        </p:nvPicPr>
        <p:blipFill>
          <a:blip r:embed="rId3">
            <a:extLst>
              <a:ext uri="{28A0092B-C50C-407E-A947-70E740481C1C}">
                <a14:useLocalDpi xmlns:a14="http://schemas.microsoft.com/office/drawing/2010/main" val="0"/>
              </a:ext>
            </a:extLst>
          </a:blip>
          <a:srcRect b="66548"/>
          <a:stretch>
            <a:fillRect/>
          </a:stretch>
        </p:blipFill>
        <p:spPr bwMode="auto">
          <a:xfrm>
            <a:off x="341313" y="1524000"/>
            <a:ext cx="8532812" cy="369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470716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oter Placeholder 4"/>
          <p:cNvSpPr>
            <a:spLocks noGrp="1"/>
          </p:cNvSpPr>
          <p:nvPr>
            <p:ph type="ftr" sz="quarter" idx="11"/>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r>
              <a:rPr lang="en-US" altLang="en-US" sz="1000" smtClean="0"/>
              <a:t>Tanenbaum &amp; Van Steen, Distributed Systems: Principles and Paradigms, 2e, (c) 2007 Prentice-Hall, Inc. All rights reserved. 0-13-239227-5</a:t>
            </a:r>
          </a:p>
        </p:txBody>
      </p:sp>
      <p:sp>
        <p:nvSpPr>
          <p:cNvPr id="100355" name="Rectangle 2"/>
          <p:cNvSpPr>
            <a:spLocks noGrp="1" noChangeArrowheads="1"/>
          </p:cNvSpPr>
          <p:nvPr>
            <p:ph type="title"/>
          </p:nvPr>
        </p:nvSpPr>
        <p:spPr/>
        <p:txBody>
          <a:bodyPr/>
          <a:lstStyle/>
          <a:p>
            <a:pPr eaLnBrk="1" hangingPunct="1"/>
            <a:r>
              <a:rPr lang="en-US" altLang="en-US" sz="4000" smtClean="0"/>
              <a:t>Elections in Wireless Environments (2)</a:t>
            </a:r>
          </a:p>
        </p:txBody>
      </p:sp>
      <p:sp>
        <p:nvSpPr>
          <p:cNvPr id="100356" name="Rectangle 3"/>
          <p:cNvSpPr>
            <a:spLocks noGrp="1" noChangeArrowheads="1"/>
          </p:cNvSpPr>
          <p:nvPr>
            <p:ph type="body" idx="1"/>
          </p:nvPr>
        </p:nvSpPr>
        <p:spPr/>
        <p:txBody>
          <a:bodyPr/>
          <a:lstStyle/>
          <a:p>
            <a:pPr eaLnBrk="1" hangingPunct="1"/>
            <a:r>
              <a:rPr lang="en-US" altLang="en-US" smtClean="0"/>
              <a:t>Figure 6-22. Election algorithm in a wireless network, with node a as the source. (a) Initial network. (b)–(e) The build-tree phase</a:t>
            </a:r>
          </a:p>
        </p:txBody>
      </p:sp>
      <p:pic>
        <p:nvPicPr>
          <p:cNvPr id="100357" name="Picture 4" descr="06-22"/>
          <p:cNvPicPr>
            <a:picLocks noChangeAspect="1" noChangeArrowheads="1"/>
          </p:cNvPicPr>
          <p:nvPr/>
        </p:nvPicPr>
        <p:blipFill>
          <a:blip r:embed="rId3">
            <a:extLst>
              <a:ext uri="{28A0092B-C50C-407E-A947-70E740481C1C}">
                <a14:useLocalDpi xmlns:a14="http://schemas.microsoft.com/office/drawing/2010/main" val="0"/>
              </a:ext>
            </a:extLst>
          </a:blip>
          <a:srcRect t="33369" b="32646"/>
          <a:stretch>
            <a:fillRect/>
          </a:stretch>
        </p:blipFill>
        <p:spPr bwMode="auto">
          <a:xfrm>
            <a:off x="415925" y="1414463"/>
            <a:ext cx="8342313"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11079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oter Placeholder 4"/>
          <p:cNvSpPr>
            <a:spLocks noGrp="1"/>
          </p:cNvSpPr>
          <p:nvPr>
            <p:ph type="ftr" sz="quarter" idx="11"/>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r>
              <a:rPr lang="en-US" altLang="en-US" sz="1000" smtClean="0"/>
              <a:t>Tanenbaum &amp; Van Steen, Distributed Systems: Principles and Paradigms, 2e, (c) 2007 Prentice-Hall, Inc. All rights reserved. 0-13-239227-5</a:t>
            </a:r>
          </a:p>
        </p:txBody>
      </p:sp>
      <p:sp>
        <p:nvSpPr>
          <p:cNvPr id="102403" name="Rectangle 2"/>
          <p:cNvSpPr>
            <a:spLocks noGrp="1" noChangeArrowheads="1"/>
          </p:cNvSpPr>
          <p:nvPr>
            <p:ph type="title"/>
          </p:nvPr>
        </p:nvSpPr>
        <p:spPr/>
        <p:txBody>
          <a:bodyPr/>
          <a:lstStyle/>
          <a:p>
            <a:pPr eaLnBrk="1" hangingPunct="1"/>
            <a:r>
              <a:rPr lang="en-US" altLang="en-US" sz="4000" smtClean="0"/>
              <a:t>Elections in Wireless Environments (3)</a:t>
            </a:r>
          </a:p>
        </p:txBody>
      </p:sp>
      <p:sp>
        <p:nvSpPr>
          <p:cNvPr id="102404" name="Rectangle 3"/>
          <p:cNvSpPr>
            <a:spLocks noGrp="1" noChangeArrowheads="1"/>
          </p:cNvSpPr>
          <p:nvPr>
            <p:ph type="body" idx="1"/>
          </p:nvPr>
        </p:nvSpPr>
        <p:spPr/>
        <p:txBody>
          <a:bodyPr/>
          <a:lstStyle/>
          <a:p>
            <a:pPr eaLnBrk="1" hangingPunct="1"/>
            <a:r>
              <a:rPr lang="en-US" altLang="en-US" smtClean="0"/>
              <a:t>Figure 6-22. (e) The build-tree phase. </a:t>
            </a:r>
            <a:br>
              <a:rPr lang="en-US" altLang="en-US" smtClean="0"/>
            </a:br>
            <a:r>
              <a:rPr lang="en-US" altLang="en-US" smtClean="0"/>
              <a:t>(f) Reporting of best node to source.</a:t>
            </a:r>
          </a:p>
        </p:txBody>
      </p:sp>
      <p:pic>
        <p:nvPicPr>
          <p:cNvPr id="102405" name="Picture 4" descr="06-22"/>
          <p:cNvPicPr>
            <a:picLocks noChangeAspect="1" noChangeArrowheads="1"/>
          </p:cNvPicPr>
          <p:nvPr/>
        </p:nvPicPr>
        <p:blipFill>
          <a:blip r:embed="rId3">
            <a:extLst>
              <a:ext uri="{28A0092B-C50C-407E-A947-70E740481C1C}">
                <a14:useLocalDpi xmlns:a14="http://schemas.microsoft.com/office/drawing/2010/main" val="0"/>
              </a:ext>
            </a:extLst>
          </a:blip>
          <a:srcRect t="70323"/>
          <a:stretch>
            <a:fillRect/>
          </a:stretch>
        </p:blipFill>
        <p:spPr bwMode="auto">
          <a:xfrm>
            <a:off x="258763" y="1639888"/>
            <a:ext cx="8683625" cy="333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0154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Clock</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u="sng" dirty="0"/>
              <a:t>Clocks:</a:t>
            </a:r>
            <a:endParaRPr lang="en-IN" dirty="0"/>
          </a:p>
          <a:p>
            <a:r>
              <a:rPr lang="en-IN" dirty="0"/>
              <a:t>Computers each contain  its own physical clock. These clocks are electronic devices that count oscillations occurring in a crystal at a definite frequency and store the result in counter register.</a:t>
            </a:r>
          </a:p>
          <a:p>
            <a:r>
              <a:rPr lang="en-IN" dirty="0"/>
              <a:t>Clock devices can be programmed to generate interrupts at regular intervals so time slicing  can be implemented .</a:t>
            </a:r>
          </a:p>
        </p:txBody>
      </p:sp>
    </p:spTree>
    <p:extLst>
      <p:ext uri="{BB962C8B-B14F-4D97-AF65-F5344CB8AC3E}">
        <p14:creationId xmlns:p14="http://schemas.microsoft.com/office/powerpoint/2010/main" val="920147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85000" lnSpcReduction="10000"/>
          </a:bodyPr>
          <a:lstStyle/>
          <a:p>
            <a:pPr marL="0" indent="0">
              <a:lnSpc>
                <a:spcPct val="155000"/>
              </a:lnSpc>
              <a:buClr>
                <a:schemeClr val="folHlink"/>
              </a:buClr>
              <a:buSzPct val="60000"/>
              <a:buNone/>
            </a:pPr>
            <a:r>
              <a:rPr kumimoji="1" lang="en-US" u="sng" dirty="0" smtClean="0">
                <a:latin typeface="Times New Roman" pitchFamily="18" charset="0"/>
              </a:rPr>
              <a:t>Physical Clock:</a:t>
            </a:r>
          </a:p>
          <a:p>
            <a:pPr>
              <a:lnSpc>
                <a:spcPct val="155000"/>
              </a:lnSpc>
              <a:buClr>
                <a:schemeClr val="folHlink"/>
              </a:buClr>
              <a:buSzPct val="60000"/>
              <a:buFont typeface="Wingdings" pitchFamily="2" charset="2"/>
              <a:buChar char="n"/>
            </a:pPr>
            <a:r>
              <a:rPr kumimoji="1" lang="en-US" dirty="0" smtClean="0">
                <a:latin typeface="Times New Roman" pitchFamily="18" charset="0"/>
              </a:rPr>
              <a:t>All </a:t>
            </a:r>
            <a:r>
              <a:rPr kumimoji="1" lang="en-US" dirty="0">
                <a:latin typeface="Times New Roman" pitchFamily="18" charset="0"/>
              </a:rPr>
              <a:t>computers have a circuit for keeping track of time. </a:t>
            </a:r>
          </a:p>
          <a:p>
            <a:pPr>
              <a:lnSpc>
                <a:spcPct val="155000"/>
              </a:lnSpc>
              <a:buClr>
                <a:schemeClr val="folHlink"/>
              </a:buClr>
              <a:buSzPct val="60000"/>
              <a:buFont typeface="Wingdings" pitchFamily="2" charset="2"/>
              <a:buChar char="n"/>
            </a:pPr>
            <a:r>
              <a:rPr kumimoji="1" lang="en-US" dirty="0">
                <a:latin typeface="Times New Roman" pitchFamily="18" charset="0"/>
              </a:rPr>
              <a:t>Also called </a:t>
            </a:r>
            <a:r>
              <a:rPr kumimoji="1" lang="en-US" dirty="0">
                <a:solidFill>
                  <a:schemeClr val="hlink"/>
                </a:solidFill>
                <a:latin typeface="Times New Roman" pitchFamily="18" charset="0"/>
              </a:rPr>
              <a:t>Timer</a:t>
            </a:r>
            <a:r>
              <a:rPr kumimoji="1" lang="en-US" dirty="0">
                <a:latin typeface="Times New Roman" pitchFamily="18" charset="0"/>
              </a:rPr>
              <a:t>, usually a quartz crystal, oscillating at a well-defined frequency. A timer is associated with  two registers: a </a:t>
            </a:r>
            <a:r>
              <a:rPr kumimoji="1" lang="en-US" dirty="0">
                <a:solidFill>
                  <a:schemeClr val="hlink"/>
                </a:solidFill>
                <a:latin typeface="Times New Roman" pitchFamily="18" charset="0"/>
              </a:rPr>
              <a:t>counter</a:t>
            </a:r>
            <a:r>
              <a:rPr kumimoji="1" lang="en-US" dirty="0">
                <a:latin typeface="Times New Roman" pitchFamily="18" charset="0"/>
              </a:rPr>
              <a:t> and a </a:t>
            </a:r>
            <a:r>
              <a:rPr kumimoji="1" lang="en-US" dirty="0">
                <a:solidFill>
                  <a:schemeClr val="hlink"/>
                </a:solidFill>
                <a:latin typeface="Times New Roman" pitchFamily="18" charset="0"/>
              </a:rPr>
              <a:t>holding register</a:t>
            </a:r>
            <a:r>
              <a:rPr kumimoji="1" lang="en-US" dirty="0">
                <a:latin typeface="Times New Roman" pitchFamily="18" charset="0"/>
              </a:rPr>
              <a:t>, and counter decreasing one at each oscillation.</a:t>
            </a:r>
          </a:p>
          <a:p>
            <a:pPr>
              <a:lnSpc>
                <a:spcPct val="155000"/>
              </a:lnSpc>
              <a:buClr>
                <a:schemeClr val="folHlink"/>
              </a:buClr>
              <a:buSzPct val="60000"/>
              <a:buFont typeface="Wingdings" pitchFamily="2" charset="2"/>
              <a:buChar char="n"/>
            </a:pPr>
            <a:r>
              <a:rPr kumimoji="1" lang="en-US" dirty="0">
                <a:latin typeface="Times New Roman" pitchFamily="18" charset="0"/>
              </a:rPr>
              <a:t>When the counter gets to zero, an interruption is generated and is called one </a:t>
            </a:r>
            <a:r>
              <a:rPr kumimoji="1" lang="en-US" dirty="0">
                <a:solidFill>
                  <a:schemeClr val="hlink"/>
                </a:solidFill>
                <a:latin typeface="Times New Roman" pitchFamily="18" charset="0"/>
              </a:rPr>
              <a:t>clock tick</a:t>
            </a:r>
            <a:r>
              <a:rPr kumimoji="1" lang="en-US" dirty="0">
                <a:latin typeface="Times New Roman" pitchFamily="18" charset="0"/>
              </a:rPr>
              <a:t>.</a:t>
            </a:r>
          </a:p>
          <a:p>
            <a:pPr marL="0" indent="0">
              <a:buNone/>
            </a:pPr>
            <a:endParaRPr lang="en-IN" dirty="0"/>
          </a:p>
        </p:txBody>
      </p:sp>
    </p:spTree>
    <p:extLst>
      <p:ext uri="{BB962C8B-B14F-4D97-AF65-F5344CB8AC3E}">
        <p14:creationId xmlns:p14="http://schemas.microsoft.com/office/powerpoint/2010/main" val="28024428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10480</TotalTime>
  <Words>5507</Words>
  <Application>Microsoft Office PowerPoint</Application>
  <PresentationFormat>On-screen Show (4:3)</PresentationFormat>
  <Paragraphs>628</Paragraphs>
  <Slides>75</Slides>
  <Notes>33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75</vt:i4>
      </vt:variant>
    </vt:vector>
  </HeadingPairs>
  <TitlesOfParts>
    <vt:vector size="87" baseType="lpstr">
      <vt:lpstr>MS Gothic</vt:lpstr>
      <vt:lpstr>SimSun</vt:lpstr>
      <vt:lpstr>SimSun</vt:lpstr>
      <vt:lpstr>Arial</vt:lpstr>
      <vt:lpstr>Calibri</vt:lpstr>
      <vt:lpstr>Symbol</vt:lpstr>
      <vt:lpstr>Times</vt:lpstr>
      <vt:lpstr>Times New Roman</vt:lpstr>
      <vt:lpstr>TimesNewRoman</vt:lpstr>
      <vt:lpstr>Wingdings</vt:lpstr>
      <vt:lpstr>Wingdings 2</vt:lpstr>
      <vt:lpstr>Office Theme</vt:lpstr>
      <vt:lpstr>Synchronization</vt:lpstr>
      <vt:lpstr>PowerPoint Presentation</vt:lpstr>
      <vt:lpstr>PowerPoint Presentation</vt:lpstr>
      <vt:lpstr>PowerPoint Presentation</vt:lpstr>
      <vt:lpstr>PowerPoint Presentation</vt:lpstr>
      <vt:lpstr>Clock Skew Problem</vt:lpstr>
      <vt:lpstr>PowerPoint Presentation</vt:lpstr>
      <vt:lpstr>Physical Clock</vt:lpstr>
      <vt:lpstr>PowerPoint Presentation</vt:lpstr>
      <vt:lpstr>PowerPoint Presentation</vt:lpstr>
      <vt:lpstr> UTC   Coordinated Universal Time: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Clock Synchronization in Wireless Networks RBS algorithm in wireless network</vt:lpstr>
      <vt:lpstr>RBS algorithm</vt:lpstr>
      <vt:lpstr>RBS algorithm</vt:lpstr>
      <vt:lpstr>RBS algorithm</vt:lpstr>
      <vt:lpstr>RBS algorithm</vt:lpstr>
      <vt:lpstr>RBS algorithm</vt:lpstr>
      <vt:lpstr>Logical Time and Logical Clocks</vt:lpstr>
      <vt:lpstr>Lamport’s Logical Clocks </vt:lpstr>
      <vt:lpstr>PowerPoint Presentation</vt:lpstr>
      <vt:lpstr>Events Occurring at Three Processes</vt:lpstr>
      <vt:lpstr>Logical clock</vt:lpstr>
      <vt:lpstr>PowerPoint Presentation</vt:lpstr>
      <vt:lpstr>PowerPoint Presentation</vt:lpstr>
      <vt:lpstr>Lamport’s Logical Clocks </vt:lpstr>
      <vt:lpstr>Lamport’s Logical Clocks (4)</vt:lpstr>
      <vt:lpstr>Example: Totally-Ordered Multicasting</vt:lpstr>
      <vt:lpstr>PowerPoint Presentation</vt:lpstr>
      <vt:lpstr>Totally-Ordered Multicast</vt:lpstr>
      <vt:lpstr>Vector Clocks </vt:lpstr>
      <vt:lpstr>Vector Clocks  </vt:lpstr>
      <vt:lpstr>Concurrent Events</vt:lpstr>
      <vt:lpstr>Lamport’s  Algorithm Analysis (1)</vt:lpstr>
      <vt:lpstr>Lamport’s  Algorithm Analysis (2)</vt:lpstr>
      <vt:lpstr>Limitation of Lamport’s Algorithm</vt:lpstr>
      <vt:lpstr>Vector Timestamp Analysis</vt:lpstr>
      <vt:lpstr>Implementation of Vector clock</vt:lpstr>
      <vt:lpstr>Application: Causally-Ordered Multicasting</vt:lpstr>
      <vt:lpstr>Vector Clocks (4) Enforcing Causal Communication</vt:lpstr>
      <vt:lpstr>Causally-Ordered Multicasting</vt:lpstr>
      <vt:lpstr>Causally-Ordered Multicasting (cont.)</vt:lpstr>
      <vt:lpstr>Mutual Exclusion</vt:lpstr>
      <vt:lpstr>Contd…</vt:lpstr>
      <vt:lpstr>Contd…</vt:lpstr>
      <vt:lpstr>Mutual Exclusion:  A Centralized Algorithm</vt:lpstr>
      <vt:lpstr>Centralized Algorithm</vt:lpstr>
      <vt:lpstr>Contd…</vt:lpstr>
      <vt:lpstr>Decentralized Algorithm</vt:lpstr>
      <vt:lpstr>Contd…</vt:lpstr>
      <vt:lpstr>Distributed Algorithm</vt:lpstr>
      <vt:lpstr>Contd…</vt:lpstr>
      <vt:lpstr>Distributed Mutual Exclusion: Ricart/Agrawala[1981]</vt:lpstr>
      <vt:lpstr>Token Ring Algorithm</vt:lpstr>
      <vt:lpstr>Distributed Mutual Exclusion: Token Ring Algorithm Rings</vt:lpstr>
      <vt:lpstr>Comparison</vt:lpstr>
      <vt:lpstr>Election Algorithms </vt:lpstr>
      <vt:lpstr>Traditional Election Algorithms </vt:lpstr>
      <vt:lpstr>The Bully Algorithm</vt:lpstr>
      <vt:lpstr>The Bully Algorithm</vt:lpstr>
      <vt:lpstr>A Ring Algorithm</vt:lpstr>
      <vt:lpstr>A Ring Algorithm</vt:lpstr>
      <vt:lpstr>Elections in Wireless Environments</vt:lpstr>
      <vt:lpstr>Elections in Wireless Environments (1)</vt:lpstr>
      <vt:lpstr>Elections in Wireless Environments (2)</vt:lpstr>
      <vt:lpstr>Elections in Wireless Environments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AND GLOBAL STATES CHAPTER – 11</dc:title>
  <dc:creator>MU</dc:creator>
  <cp:lastModifiedBy>Mahe</cp:lastModifiedBy>
  <cp:revision>208</cp:revision>
  <dcterms:created xsi:type="dcterms:W3CDTF">2010-10-12T09:42:40Z</dcterms:created>
  <dcterms:modified xsi:type="dcterms:W3CDTF">2018-09-25T23:58:51Z</dcterms:modified>
</cp:coreProperties>
</file>