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2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3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4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08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3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5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9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9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595B-F5DA-42DA-B5AD-49EDC9C03071}" type="datetimeFigureOut">
              <a:rPr lang="en-IN" smtClean="0"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C356-E451-4BA0-A4E6-95509D8FE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5791"/>
            <a:ext cx="9144000" cy="2387600"/>
          </a:xfrm>
        </p:spPr>
        <p:txBody>
          <a:bodyPr/>
          <a:lstStyle/>
          <a:p>
            <a:r>
              <a:rPr lang="en-IN" dirty="0" smtClean="0"/>
              <a:t>L3- SNA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Musica</a:t>
            </a:r>
            <a:r>
              <a:rPr lang="en-IN" dirty="0" smtClean="0"/>
              <a:t> Supriya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16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6" y="312873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Basic network structure and properties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85109" y="2011680"/>
            <a:ext cx="6074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Subnetworks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Cliques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Singletons, Dyad, triad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Clusters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Egocentric networks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Paths &amp; Connectedness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Bridges and hubs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8074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6200"/>
            <a:ext cx="9735876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08" y="1369786"/>
            <a:ext cx="8739187" cy="46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43" y="169817"/>
            <a:ext cx="8341782" cy="60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5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: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365125"/>
            <a:ext cx="8666662" cy="532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952206"/>
            <a:ext cx="5525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)How many singletons are there in the network? List them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B) </a:t>
            </a:r>
            <a:r>
              <a:rPr lang="en-IN" dirty="0"/>
              <a:t>What </a:t>
            </a:r>
            <a:r>
              <a:rPr lang="en-IN" dirty="0" smtClean="0"/>
              <a:t>is the largest connected component</a:t>
            </a:r>
            <a:r>
              <a:rPr lang="en-IN" dirty="0"/>
              <a:t>? </a:t>
            </a:r>
            <a:endParaRPr lang="en-IN" dirty="0" smtClean="0"/>
          </a:p>
          <a:p>
            <a:r>
              <a:rPr lang="en-IN" dirty="0" smtClean="0"/>
              <a:t>C) </a:t>
            </a:r>
            <a:r>
              <a:rPr lang="en-IN" dirty="0"/>
              <a:t>Are </a:t>
            </a:r>
            <a:r>
              <a:rPr lang="en-IN" dirty="0" smtClean="0"/>
              <a:t>there any bridges in the network? If so, where are they</a:t>
            </a:r>
            <a:r>
              <a:rPr lang="en-IN" dirty="0"/>
              <a:t>? </a:t>
            </a:r>
            <a:endParaRPr lang="en-IN" dirty="0" smtClean="0"/>
          </a:p>
          <a:p>
            <a:r>
              <a:rPr lang="en-IN" dirty="0" smtClean="0"/>
              <a:t>D)Create an adjacency list for the network.</a:t>
            </a:r>
          </a:p>
          <a:p>
            <a:r>
              <a:rPr lang="en-IN" dirty="0" smtClean="0"/>
              <a:t>E)Create an adjacency matrix for the network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718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254034" y="3163389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C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3413760" y="302624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/>
              <a:t>B</a:t>
            </a:r>
            <a:endParaRPr lang="en-IN" sz="4000" b="1" dirty="0"/>
          </a:p>
        </p:txBody>
      </p:sp>
      <p:sp>
        <p:nvSpPr>
          <p:cNvPr id="7" name="Flowchart: Connector 6"/>
          <p:cNvSpPr/>
          <p:nvPr/>
        </p:nvSpPr>
        <p:spPr>
          <a:xfrm>
            <a:off x="10728960" y="5651863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/>
              <a:t>M</a:t>
            </a:r>
            <a:endParaRPr lang="en-IN" sz="4000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7228114" y="2569029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/>
              <a:t>I</a:t>
            </a:r>
            <a:endParaRPr lang="en-IN" sz="4000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4933405" y="1399904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/>
              <a:t>E</a:t>
            </a:r>
            <a:endParaRPr lang="en-IN" sz="4000" b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370114" y="829494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A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528455" y="3163389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F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4471850" y="5240383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/>
              <a:t>H</a:t>
            </a:r>
            <a:endParaRPr lang="en-IN" sz="4000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2995749" y="4981303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/>
              <a:t>G</a:t>
            </a:r>
            <a:endParaRPr lang="en-IN" sz="4000" b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1946365" y="1746069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/>
              <a:t>D</a:t>
            </a:r>
            <a:endParaRPr lang="en-IN" sz="4000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6357257" y="4417423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/>
              <a:t>J</a:t>
            </a:r>
            <a:endParaRPr lang="en-IN" sz="4000" b="1" dirty="0"/>
          </a:p>
        </p:txBody>
      </p:sp>
      <p:sp>
        <p:nvSpPr>
          <p:cNvPr id="16" name="Flowchart: Connector 15"/>
          <p:cNvSpPr/>
          <p:nvPr/>
        </p:nvSpPr>
        <p:spPr>
          <a:xfrm>
            <a:off x="7994468" y="714104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/>
              <a:t>K</a:t>
            </a:r>
            <a:endParaRPr lang="en-IN" sz="4000" b="1" dirty="0"/>
          </a:p>
        </p:txBody>
      </p:sp>
      <p:cxnSp>
        <p:nvCxnSpPr>
          <p:cNvPr id="25" name="Straight Connector 24"/>
          <p:cNvCxnSpPr>
            <a:stCxn id="9" idx="4"/>
            <a:endCxn id="11" idx="0"/>
          </p:cNvCxnSpPr>
          <p:nvPr/>
        </p:nvCxnSpPr>
        <p:spPr>
          <a:xfrm flipH="1">
            <a:off x="4946467" y="2222864"/>
            <a:ext cx="404950" cy="94052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6"/>
          </p:cNvCxnSpPr>
          <p:nvPr/>
        </p:nvCxnSpPr>
        <p:spPr>
          <a:xfrm>
            <a:off x="5364478" y="3574869"/>
            <a:ext cx="1602378" cy="10624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5"/>
          </p:cNvCxnSpPr>
          <p:nvPr/>
        </p:nvCxnSpPr>
        <p:spPr>
          <a:xfrm>
            <a:off x="5646995" y="2102344"/>
            <a:ext cx="1319861" cy="262641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4"/>
            <a:endCxn id="8" idx="6"/>
          </p:cNvCxnSpPr>
          <p:nvPr/>
        </p:nvCxnSpPr>
        <p:spPr>
          <a:xfrm flipH="1">
            <a:off x="8064137" y="1537064"/>
            <a:ext cx="348343" cy="14434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4"/>
          </p:cNvCxnSpPr>
          <p:nvPr/>
        </p:nvCxnSpPr>
        <p:spPr>
          <a:xfrm flipH="1">
            <a:off x="1933304" y="2569029"/>
            <a:ext cx="431073" cy="116912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4"/>
          </p:cNvCxnSpPr>
          <p:nvPr/>
        </p:nvCxnSpPr>
        <p:spPr>
          <a:xfrm flipH="1">
            <a:off x="3302725" y="1125584"/>
            <a:ext cx="529047" cy="385571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68880" y="6412462"/>
            <a:ext cx="636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3: A Sample Network</a:t>
            </a:r>
            <a:endParaRPr lang="en-IN" dirty="0"/>
          </a:p>
        </p:txBody>
      </p:sp>
      <p:cxnSp>
        <p:nvCxnSpPr>
          <p:cNvPr id="40" name="Straight Connector 39"/>
          <p:cNvCxnSpPr>
            <a:stCxn id="14" idx="7"/>
            <a:endCxn id="5" idx="2"/>
          </p:cNvCxnSpPr>
          <p:nvPr/>
        </p:nvCxnSpPr>
        <p:spPr>
          <a:xfrm flipV="1">
            <a:off x="2659955" y="714104"/>
            <a:ext cx="753805" cy="115248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82388" y="2183675"/>
            <a:ext cx="2089801" cy="123444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2"/>
            <a:endCxn id="4" idx="6"/>
          </p:cNvCxnSpPr>
          <p:nvPr/>
        </p:nvCxnSpPr>
        <p:spPr>
          <a:xfrm flipH="1">
            <a:off x="2090057" y="3574869"/>
            <a:ext cx="243839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Flowchart: Connector 47"/>
          <p:cNvSpPr/>
          <p:nvPr/>
        </p:nvSpPr>
        <p:spPr>
          <a:xfrm>
            <a:off x="8974183" y="3055621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O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10371908" y="796837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P</a:t>
            </a:r>
          </a:p>
        </p:txBody>
      </p:sp>
      <p:sp>
        <p:nvSpPr>
          <p:cNvPr id="50" name="Flowchart: Connector 49"/>
          <p:cNvSpPr/>
          <p:nvPr/>
        </p:nvSpPr>
        <p:spPr>
          <a:xfrm>
            <a:off x="10371908" y="2868075"/>
            <a:ext cx="836023" cy="8229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N</a:t>
            </a:r>
          </a:p>
        </p:txBody>
      </p: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8708058" y="1416544"/>
            <a:ext cx="684136" cy="186301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6"/>
          </p:cNvCxnSpPr>
          <p:nvPr/>
        </p:nvCxnSpPr>
        <p:spPr>
          <a:xfrm flipV="1">
            <a:off x="8830491" y="1121541"/>
            <a:ext cx="1802675" cy="404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" idx="6"/>
            <a:endCxn id="48" idx="2"/>
          </p:cNvCxnSpPr>
          <p:nvPr/>
        </p:nvCxnSpPr>
        <p:spPr>
          <a:xfrm>
            <a:off x="8064137" y="2980509"/>
            <a:ext cx="910046" cy="4865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6"/>
          </p:cNvCxnSpPr>
          <p:nvPr/>
        </p:nvCxnSpPr>
        <p:spPr>
          <a:xfrm>
            <a:off x="8064137" y="2980509"/>
            <a:ext cx="256902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6"/>
            <a:endCxn id="49" idx="3"/>
          </p:cNvCxnSpPr>
          <p:nvPr/>
        </p:nvCxnSpPr>
        <p:spPr>
          <a:xfrm flipV="1">
            <a:off x="9810206" y="1499277"/>
            <a:ext cx="684135" cy="196782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0"/>
            <a:endCxn id="49" idx="5"/>
          </p:cNvCxnSpPr>
          <p:nvPr/>
        </p:nvCxnSpPr>
        <p:spPr>
          <a:xfrm flipV="1">
            <a:off x="10789920" y="1499277"/>
            <a:ext cx="295578" cy="136879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0" idx="3"/>
          </p:cNvCxnSpPr>
          <p:nvPr/>
        </p:nvCxnSpPr>
        <p:spPr>
          <a:xfrm flipH="1">
            <a:off x="9557142" y="3570515"/>
            <a:ext cx="937199" cy="1205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8" idx="6"/>
          </p:cNvCxnSpPr>
          <p:nvPr/>
        </p:nvCxnSpPr>
        <p:spPr>
          <a:xfrm flipV="1">
            <a:off x="8064137" y="1091958"/>
            <a:ext cx="2569029" cy="188855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9" idx="6"/>
          </p:cNvCxnSpPr>
          <p:nvPr/>
        </p:nvCxnSpPr>
        <p:spPr>
          <a:xfrm flipH="1" flipV="1">
            <a:off x="5769428" y="1811384"/>
            <a:ext cx="1876697" cy="105669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5" idx="2"/>
          </p:cNvCxnSpPr>
          <p:nvPr/>
        </p:nvCxnSpPr>
        <p:spPr>
          <a:xfrm flipH="1">
            <a:off x="4974771" y="4828903"/>
            <a:ext cx="1382486" cy="65096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" idx="5"/>
            <a:endCxn id="9" idx="2"/>
          </p:cNvCxnSpPr>
          <p:nvPr/>
        </p:nvCxnSpPr>
        <p:spPr>
          <a:xfrm>
            <a:off x="4127350" y="1005064"/>
            <a:ext cx="806055" cy="8063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806543" y="1240974"/>
            <a:ext cx="1826623" cy="170221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4"/>
          </p:cNvCxnSpPr>
          <p:nvPr/>
        </p:nvCxnSpPr>
        <p:spPr>
          <a:xfrm flipH="1">
            <a:off x="4852339" y="3986349"/>
            <a:ext cx="94128" cy="135161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0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Are there any hubs or bridges in the fig. 3? If yes specify.</a:t>
            </a:r>
          </a:p>
          <a:p>
            <a:r>
              <a:rPr lang="en-IN" dirty="0" smtClean="0"/>
              <a:t>Is there a singleton?</a:t>
            </a:r>
          </a:p>
          <a:p>
            <a:r>
              <a:rPr lang="en-IN" dirty="0" smtClean="0"/>
              <a:t>Do find any Clique in the network</a:t>
            </a:r>
          </a:p>
          <a:p>
            <a:r>
              <a:rPr lang="en-IN" dirty="0" smtClean="0"/>
              <a:t>Draw the 1,1.5, 2-degree egocentric network for the graph(Consider node “F” )</a:t>
            </a:r>
          </a:p>
          <a:p>
            <a:r>
              <a:rPr lang="en-IN" dirty="0" smtClean="0"/>
              <a:t>Are they strongly connected? (Y/N)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06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2, Analysis of Social Network, Jennifer </a:t>
            </a:r>
            <a:r>
              <a:rPr lang="en-IN" dirty="0" err="1" smtClean="0"/>
              <a:t>Golbeck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31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L3- SNA</vt:lpstr>
      <vt:lpstr>Basic network structure and properties</vt:lpstr>
      <vt:lpstr>PowerPoint Presentation</vt:lpstr>
      <vt:lpstr>PowerPoint Presentation</vt:lpstr>
      <vt:lpstr>PowerPoint Presentation</vt:lpstr>
      <vt:lpstr>Exercise : </vt:lpstr>
      <vt:lpstr>PowerPoint Presentation</vt:lpstr>
      <vt:lpstr>PowerPoint Presentation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L3- SNA</dc:title>
  <dc:creator>Varadaraj K B</dc:creator>
  <cp:lastModifiedBy>Varadaraj K B</cp:lastModifiedBy>
  <cp:revision>22</cp:revision>
  <dcterms:created xsi:type="dcterms:W3CDTF">2018-07-25T16:49:02Z</dcterms:created>
  <dcterms:modified xsi:type="dcterms:W3CDTF">2018-07-26T04:28:20Z</dcterms:modified>
</cp:coreProperties>
</file>