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6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1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CB5D-C857-4C79-AD19-BC1EBC89A20E}" type="datetimeFigureOut">
              <a:rPr lang="en-IN" smtClean="0"/>
              <a:t>30-07-2018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D42B-7DF8-4CA0-9B8D-D078A46D1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L4-SNA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8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7" y="365125"/>
            <a:ext cx="7171781" cy="527965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839096" y="5644777"/>
            <a:ext cx="1972492" cy="822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24/7=3.43</a:t>
            </a:r>
            <a:endParaRPr lang="en-I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9" y="493332"/>
            <a:ext cx="6790644" cy="486067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730240" y="5354003"/>
            <a:ext cx="1972492" cy="822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12/7=1.71</a:t>
            </a:r>
            <a:endParaRPr lang="en-I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Betweenness Centrality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important a node is to the shortest paths through the network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56" y="2196253"/>
            <a:ext cx="4755796" cy="38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3" y="365125"/>
            <a:ext cx="4755796" cy="38762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1748" y="4802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193219"/>
                </a:solidFill>
                <a:latin typeface="Helvetica" panose="020B0604020202020204" pitchFamily="34" charset="0"/>
              </a:rPr>
              <a:t>AC, AD, AE, AF, AG, AH, CD, CE, CF, CG, CH, DE, DF, DG, DH, EF, EG, EH, FG, FH, and GH. 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26926" y="2847703"/>
            <a:ext cx="613954" cy="197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08023" y="1426102"/>
            <a:ext cx="52251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Without counting, we know that 100% of the shortest paths from A to every other node in the network go through B, since A can’t reach the rest of the network without B. Thus, the fractions for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AC, AD, AE, and AF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AC, AD, AE, AF, AG, and AH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 are all 1.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37166" y="36963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193219"/>
                </a:solidFill>
                <a:latin typeface="Helvetica" panose="020B0604020202020204" pitchFamily="34" charset="0"/>
              </a:rPr>
              <a:t>6×1 </a:t>
            </a:r>
            <a:r>
              <a:rPr lang="en-IN" i="1" dirty="0">
                <a:solidFill>
                  <a:srgbClr val="193219"/>
                </a:solidFill>
                <a:latin typeface="Helvetica" panose="020B0604020202020204" pitchFamily="34" charset="0"/>
              </a:rPr>
              <a:t>(A to all others)</a:t>
            </a:r>
            <a:r>
              <a:rPr lang="en-IN" dirty="0">
                <a:solidFill>
                  <a:srgbClr val="193219"/>
                </a:solidFill>
                <a:latin typeface="Helvetica" panose="020B0604020202020204" pitchFamily="34" charset="0"/>
              </a:rPr>
              <a:t> + 0.5 </a:t>
            </a:r>
            <a:r>
              <a:rPr lang="en-IN" i="1" dirty="0">
                <a:solidFill>
                  <a:srgbClr val="193219"/>
                </a:solidFill>
                <a:latin typeface="Helvetica" panose="020B0604020202020204" pitchFamily="34" charset="0"/>
              </a:rPr>
              <a:t>(CD)</a:t>
            </a:r>
            <a:r>
              <a:rPr lang="en-IN" dirty="0">
                <a:solidFill>
                  <a:srgbClr val="193219"/>
                </a:solidFill>
                <a:latin typeface="Helvetica" panose="020B0604020202020204" pitchFamily="34" charset="0"/>
              </a:rPr>
              <a:t> + 14×0 </a:t>
            </a:r>
            <a:r>
              <a:rPr lang="en-IN" i="1" dirty="0">
                <a:solidFill>
                  <a:srgbClr val="193219"/>
                </a:solidFill>
                <a:latin typeface="Helvetica" panose="020B0604020202020204" pitchFamily="34" charset="0"/>
              </a:rPr>
              <a:t>(all remaining pairs)</a:t>
            </a:r>
            <a:r>
              <a:rPr lang="en-IN" dirty="0">
                <a:solidFill>
                  <a:srgbClr val="193219"/>
                </a:solidFill>
                <a:latin typeface="Helvetica" panose="020B0604020202020204" pitchFamily="34" charset="0"/>
              </a:rPr>
              <a:t> = 6 + 0.5 + 0 = 6.5</a:t>
            </a:r>
            <a:endParaRPr lang="en-I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4766" y="4850035"/>
            <a:ext cx="11617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betweenness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 centrality of A is zero, since no shortest paths between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D, C, D, E, and 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C, D, E, F, G, and 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868686"/>
                </a:solidFill>
                <a:effectLst/>
                <a:latin typeface="Helvetica" panose="020B0604020202020204" pitchFamily="34" charset="0"/>
              </a:rPr>
              <a:t> go through A.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7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Eigen Vector Centrality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Links of important nodes are worth more than links from unimportant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Structures and its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397726"/>
            <a:ext cx="4323807" cy="2756263"/>
          </a:xfrm>
        </p:spPr>
        <p:txBody>
          <a:bodyPr>
            <a:normAutofit/>
          </a:bodyPr>
          <a:lstStyle/>
          <a:p>
            <a:r>
              <a:rPr lang="en-IN" dirty="0" smtClean="0"/>
              <a:t>Nodes &amp; Edges</a:t>
            </a:r>
          </a:p>
          <a:p>
            <a:pPr lvl="1"/>
            <a:r>
              <a:rPr lang="en-IN" dirty="0" smtClean="0"/>
              <a:t>Directed &amp; Undirected</a:t>
            </a:r>
          </a:p>
          <a:p>
            <a:pPr lvl="1"/>
            <a:r>
              <a:rPr lang="en-IN" dirty="0" smtClean="0"/>
              <a:t>Degree of a node</a:t>
            </a:r>
          </a:p>
          <a:p>
            <a:pPr lvl="2"/>
            <a:r>
              <a:rPr lang="en-IN" dirty="0" smtClean="0"/>
              <a:t>In-degree</a:t>
            </a:r>
          </a:p>
          <a:p>
            <a:pPr lvl="2"/>
            <a:r>
              <a:rPr lang="en-IN" dirty="0" smtClean="0"/>
              <a:t>Out-degree</a:t>
            </a:r>
          </a:p>
          <a:p>
            <a:pPr marL="1371600" lvl="3" indent="0">
              <a:buNone/>
            </a:pPr>
            <a:r>
              <a:rPr lang="en-IN" dirty="0" smtClean="0"/>
              <a:t>							</a:t>
            </a:r>
            <a:endParaRPr lang="en-IN" dirty="0"/>
          </a:p>
          <a:p>
            <a:pPr marL="914400" lvl="2" indent="0">
              <a:buNone/>
            </a:pPr>
            <a:endParaRPr lang="en-IN" dirty="0" smtClean="0"/>
          </a:p>
          <a:p>
            <a:pPr marL="914400" lvl="2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97" y="1489166"/>
            <a:ext cx="8129824" cy="47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469356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76" y="653018"/>
            <a:ext cx="6928076" cy="55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en-IN" dirty="0" smtClean="0"/>
              <a:t>Which node is more important in the previously shown graphs?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do you measure a node is central?</a:t>
            </a:r>
          </a:p>
          <a:p>
            <a:r>
              <a:rPr lang="en-IN" dirty="0" smtClean="0"/>
              <a:t>List the properties based on which you measure the importance of  a particular node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4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Centrality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Degree Centrality</a:t>
            </a:r>
          </a:p>
          <a:p>
            <a:r>
              <a:rPr lang="en-IN" dirty="0" smtClean="0"/>
              <a:t>Closeness Centrality</a:t>
            </a:r>
          </a:p>
          <a:p>
            <a:r>
              <a:rPr lang="en-IN" dirty="0" smtClean="0"/>
              <a:t>Betweenness Centrality</a:t>
            </a:r>
          </a:p>
          <a:p>
            <a:r>
              <a:rPr lang="en-IN" dirty="0" smtClean="0"/>
              <a:t>Eigen Vector Centrality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4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4"/>
            <a:ext cx="10515600" cy="1325563"/>
          </a:xfrm>
        </p:spPr>
        <p:txBody>
          <a:bodyPr/>
          <a:lstStyle/>
          <a:p>
            <a:r>
              <a:rPr lang="en-IN" dirty="0" smtClean="0"/>
              <a:t>Degree Centrality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207" y="1576546"/>
            <a:ext cx="5557171" cy="5139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6183" y="5042263"/>
            <a:ext cx="135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Core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5481" y="1850572"/>
            <a:ext cx="162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Periphery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Closeness Centrality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close a node is to all other nodes in the network</a:t>
            </a:r>
          </a:p>
          <a:p>
            <a:r>
              <a:rPr lang="en-IN" dirty="0" smtClean="0"/>
              <a:t>Average of the shortest path length from the node to every other node in the network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065" y="1027906"/>
            <a:ext cx="8160872" cy="4479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46" y="4454434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Calculate the shortest path length </a:t>
            </a:r>
            <a:r>
              <a:rPr lang="en-IN" sz="2400" b="1" dirty="0" err="1" smtClean="0"/>
              <a:t>wrt</a:t>
            </a: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Node D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L4-SNA</vt:lpstr>
      <vt:lpstr>Network Structures and its measures</vt:lpstr>
      <vt:lpstr>PowerPoint Presentation</vt:lpstr>
      <vt:lpstr>Which node is more important in the previously shown graphs?</vt:lpstr>
      <vt:lpstr>Centrality</vt:lpstr>
      <vt:lpstr>Types of Centrality</vt:lpstr>
      <vt:lpstr>Degree Centrality</vt:lpstr>
      <vt:lpstr>Closeness Centrality</vt:lpstr>
      <vt:lpstr>PowerPoint Presentation</vt:lpstr>
      <vt:lpstr>PowerPoint Presentation</vt:lpstr>
      <vt:lpstr>PowerPoint Presentation</vt:lpstr>
      <vt:lpstr>Betweenness Centrality</vt:lpstr>
      <vt:lpstr>PowerPoint Presentation</vt:lpstr>
      <vt:lpstr>Eigen Vector Centrality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L4-SNA</dc:title>
  <dc:creator>Varadaraj K B</dc:creator>
  <cp:lastModifiedBy>Varadaraj K B</cp:lastModifiedBy>
  <cp:revision>15</cp:revision>
  <dcterms:created xsi:type="dcterms:W3CDTF">2018-07-30T07:50:34Z</dcterms:created>
  <dcterms:modified xsi:type="dcterms:W3CDTF">2018-07-30T09:25:57Z</dcterms:modified>
</cp:coreProperties>
</file>